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3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4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5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6.xml" ContentType="application/vnd.openxmlformats-officedocument.themeOverr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315" r:id="rId5"/>
    <p:sldId id="308" r:id="rId6"/>
    <p:sldId id="312" r:id="rId7"/>
    <p:sldId id="310" r:id="rId8"/>
    <p:sldId id="309" r:id="rId9"/>
    <p:sldId id="313" r:id="rId10"/>
    <p:sldId id="311" r:id="rId11"/>
    <p:sldId id="316" r:id="rId12"/>
    <p:sldId id="317" r:id="rId13"/>
    <p:sldId id="318" r:id="rId14"/>
    <p:sldId id="31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19" autoAdjust="0"/>
  </p:normalViewPr>
  <p:slideViewPr>
    <p:cSldViewPr snapToGrid="0">
      <p:cViewPr varScale="1">
        <p:scale>
          <a:sx n="154" d="100"/>
          <a:sy n="154" d="100"/>
        </p:scale>
        <p:origin x="57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	Internal threat intelligence training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Value of own developed intel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What</a:t>
          </a:r>
          <a:r>
            <a:rPr lang="en-US" b="1" baseline="0" dirty="0"/>
            <a:t> if TTP/s were linked to positive known (whitelisted) behaviors, rather than attackers' behavioUrs?</a:t>
          </a:r>
          <a:endParaRPr lang="en-US" b="1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6D95A97A-4DF7-45C4-883C-E7250E82EDFA}" type="pres">
      <dgm:prSet presAssocID="{01A66772-F185-4D58-B8BB-E9370D7A7A2B}" presName="linear" presStyleCnt="0">
        <dgm:presLayoutVars>
          <dgm:animLvl val="lvl"/>
          <dgm:resizeHandles val="exact"/>
        </dgm:presLayoutVars>
      </dgm:prSet>
      <dgm:spPr/>
    </dgm:pt>
    <dgm:pt modelId="{22CB715F-78B0-4090-8259-76B0BCF7946F}" type="pres">
      <dgm:prSet presAssocID="{40FC4FFE-8987-4A26-B7F4-8A516F18AD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D328AED-8249-42D5-8B20-CEFE1CD12856}" type="pres">
      <dgm:prSet presAssocID="{5B62599A-5C9B-48E7-896E-EA782AC60C8B}" presName="spacer" presStyleCnt="0"/>
      <dgm:spPr/>
    </dgm:pt>
    <dgm:pt modelId="{514AB551-4A3F-43EC-B37A-65EF8C41F7E3}" type="pres">
      <dgm:prSet presAssocID="{49225C73-1633-42F1-AB3B-7CB183E5F8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DFFC687-7CC5-42F3-ABEA-DFF811D41FB5}" type="pres">
      <dgm:prSet presAssocID="{9646853A-8964-4519-A5B1-0B7D18B2983D}" presName="spacer" presStyleCnt="0"/>
      <dgm:spPr/>
    </dgm:pt>
    <dgm:pt modelId="{FBD06DA9-E981-4FAF-AFC9-BAAA9E3519A5}" type="pres">
      <dgm:prSet presAssocID="{1C383F32-22E8-4F62-A3E0-BDC3D5F4899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C516E62F-2196-4FE6-8A13-AB8F7B01EF53}" type="presOf" srcId="{49225C73-1633-42F1-AB3B-7CB183E5F8B8}" destId="{514AB551-4A3F-43EC-B37A-65EF8C41F7E3}" srcOrd="0" destOrd="0" presId="urn:microsoft.com/office/officeart/2005/8/layout/vList2"/>
    <dgm:cxn modelId="{C54C203A-C1AC-4C98-8B62-A71C78A6D7FF}" type="presOf" srcId="{40FC4FFE-8987-4A26-B7F4-8A516F18ADAE}" destId="{22CB715F-78B0-4090-8259-76B0BCF7946F}" srcOrd="0" destOrd="0" presId="urn:microsoft.com/office/officeart/2005/8/layout/vList2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697F6491-520C-4D2C-A670-396CA50ADFBF}" type="presOf" srcId="{01A66772-F185-4D58-B8BB-E9370D7A7A2B}" destId="{6D95A97A-4DF7-45C4-883C-E7250E82EDFA}" srcOrd="0" destOrd="0" presId="urn:microsoft.com/office/officeart/2005/8/layout/vList2"/>
    <dgm:cxn modelId="{31B961D3-B5C8-4C0B-B82D-3D5EE4131C27}" type="presOf" srcId="{1C383F32-22E8-4F62-A3E0-BDC3D5F48992}" destId="{FBD06DA9-E981-4FAF-AFC9-BAAA9E3519A5}" srcOrd="0" destOrd="0" presId="urn:microsoft.com/office/officeart/2005/8/layout/vList2"/>
    <dgm:cxn modelId="{88DE9B9B-CCE9-4C19-B815-20532749B2C8}" type="presParOf" srcId="{6D95A97A-4DF7-45C4-883C-E7250E82EDFA}" destId="{22CB715F-78B0-4090-8259-76B0BCF7946F}" srcOrd="0" destOrd="0" presId="urn:microsoft.com/office/officeart/2005/8/layout/vList2"/>
    <dgm:cxn modelId="{C799630C-48DE-4BE3-9032-DF8C5107551B}" type="presParOf" srcId="{6D95A97A-4DF7-45C4-883C-E7250E82EDFA}" destId="{3D328AED-8249-42D5-8B20-CEFE1CD12856}" srcOrd="1" destOrd="0" presId="urn:microsoft.com/office/officeart/2005/8/layout/vList2"/>
    <dgm:cxn modelId="{A1F0BCFD-A062-4090-8C62-D5168753C1A9}" type="presParOf" srcId="{6D95A97A-4DF7-45C4-883C-E7250E82EDFA}" destId="{514AB551-4A3F-43EC-B37A-65EF8C41F7E3}" srcOrd="2" destOrd="0" presId="urn:microsoft.com/office/officeart/2005/8/layout/vList2"/>
    <dgm:cxn modelId="{2210EB31-A9DF-428E-A9AE-52E6B6D20B2B}" type="presParOf" srcId="{6D95A97A-4DF7-45C4-883C-E7250E82EDFA}" destId="{DDFFC687-7CC5-42F3-ABEA-DFF811D41FB5}" srcOrd="3" destOrd="0" presId="urn:microsoft.com/office/officeart/2005/8/layout/vList2"/>
    <dgm:cxn modelId="{994698A2-7FE8-4659-9355-A4CC603213EB}" type="presParOf" srcId="{6D95A97A-4DF7-45C4-883C-E7250E82EDFA}" destId="{FBD06DA9-E981-4FAF-AFC9-BAAA9E3519A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defRPr cap="all"/>
          </a:pPr>
          <a:r>
            <a:rPr lang="en-US" b="1" dirty="0">
              <a:ln>
                <a:noFill/>
              </a:ln>
              <a:solidFill>
                <a:schemeClr val="tx1"/>
              </a:solidFill>
            </a:rPr>
            <a:t>Firewalls in the 90’s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>
            <a:ln>
              <a:noFill/>
            </a:ln>
            <a:solidFill>
              <a:schemeClr val="tx1"/>
            </a:solidFill>
          </a:endParaRPr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>
            <a:ln>
              <a:noFill/>
            </a:ln>
            <a:solidFill>
              <a:schemeClr val="tx1"/>
            </a:solidFill>
          </a:endParaRPr>
        </a:p>
      </dgm:t>
    </dgm:pt>
    <dgm:pt modelId="{1C383F32-22E8-4F62-A3E0-BDC3D5F48992}">
      <dgm:prSet/>
      <dgm:spPr/>
      <dgm:t>
        <a:bodyPr/>
        <a:lstStyle/>
        <a:p>
          <a:pPr>
            <a:defRPr cap="all"/>
          </a:pPr>
          <a:r>
            <a:rPr lang="en-US" b="1" dirty="0">
              <a:ln>
                <a:noFill/>
              </a:ln>
              <a:solidFill>
                <a:schemeClr val="tx1"/>
              </a:solidFill>
            </a:rPr>
            <a:t>input filters used by web developers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>
            <a:ln>
              <a:noFill/>
            </a:ln>
            <a:solidFill>
              <a:schemeClr val="tx1"/>
            </a:solidFill>
          </a:endParaRPr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>
            <a:ln>
              <a:noFill/>
            </a:ln>
            <a:solidFill>
              <a:schemeClr val="tx1"/>
            </a:solidFill>
          </a:endParaRPr>
        </a:p>
      </dgm:t>
    </dgm:pt>
    <dgm:pt modelId="{6AEAD67F-20FF-4115-A774-16AA1D73375A}" type="pres">
      <dgm:prSet presAssocID="{01A66772-F185-4D58-B8BB-E9370D7A7A2B}" presName="linear" presStyleCnt="0">
        <dgm:presLayoutVars>
          <dgm:animLvl val="lvl"/>
          <dgm:resizeHandles val="exact"/>
        </dgm:presLayoutVars>
      </dgm:prSet>
      <dgm:spPr/>
    </dgm:pt>
    <dgm:pt modelId="{50596FB6-CE1E-47C8-8301-962E8D1A5A78}" type="pres">
      <dgm:prSet presAssocID="{49225C73-1633-42F1-AB3B-7CB183E5F8B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2BA960A-B5F1-47FA-9640-A2B7522D0B3C}" type="pres">
      <dgm:prSet presAssocID="{9646853A-8964-4519-A5B1-0B7D18B2983D}" presName="spacer" presStyleCnt="0"/>
      <dgm:spPr/>
    </dgm:pt>
    <dgm:pt modelId="{F7BE33EE-88D0-4989-AD16-D6230FCD8982}" type="pres">
      <dgm:prSet presAssocID="{1C383F32-22E8-4F62-A3E0-BDC3D5F4899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0" destOrd="0" parTransId="{1A0E2090-1D4F-438A-8766-B6030CE01ADD}" sibTransId="{9646853A-8964-4519-A5B1-0B7D18B2983D}"/>
    <dgm:cxn modelId="{215C251A-2EDD-4C15-9515-F32DD6130DFB}" type="presOf" srcId="{49225C73-1633-42F1-AB3B-7CB183E5F8B8}" destId="{50596FB6-CE1E-47C8-8301-962E8D1A5A78}" srcOrd="0" destOrd="0" presId="urn:microsoft.com/office/officeart/2005/8/layout/vList2"/>
    <dgm:cxn modelId="{C4CCE57E-E871-46D6-BAD5-880252C95D22}" srcId="{01A66772-F185-4D58-B8BB-E9370D7A7A2B}" destId="{1C383F32-22E8-4F62-A3E0-BDC3D5F48992}" srcOrd="1" destOrd="0" parTransId="{A7920A2F-3244-4159-AF04-6A1D38B7B317}" sibTransId="{8500F72A-2C6D-4FDF-9C1D-CA691380EB0B}"/>
    <dgm:cxn modelId="{55258AA8-9E2D-4DD3-9333-172C011FB939}" type="presOf" srcId="{1C383F32-22E8-4F62-A3E0-BDC3D5F48992}" destId="{F7BE33EE-88D0-4989-AD16-D6230FCD8982}" srcOrd="0" destOrd="0" presId="urn:microsoft.com/office/officeart/2005/8/layout/vList2"/>
    <dgm:cxn modelId="{196E49FB-6946-483A-B5B2-E4B050EB312C}" type="presOf" srcId="{01A66772-F185-4D58-B8BB-E9370D7A7A2B}" destId="{6AEAD67F-20FF-4115-A774-16AA1D73375A}" srcOrd="0" destOrd="0" presId="urn:microsoft.com/office/officeart/2005/8/layout/vList2"/>
    <dgm:cxn modelId="{89146B59-420B-48FA-9458-4EE5628847CD}" type="presParOf" srcId="{6AEAD67F-20FF-4115-A774-16AA1D73375A}" destId="{50596FB6-CE1E-47C8-8301-962E8D1A5A78}" srcOrd="0" destOrd="0" presId="urn:microsoft.com/office/officeart/2005/8/layout/vList2"/>
    <dgm:cxn modelId="{8BA81C72-9135-423A-B7A6-60C4B14E7B5F}" type="presParOf" srcId="{6AEAD67F-20FF-4115-A774-16AA1D73375A}" destId="{82BA960A-B5F1-47FA-9640-A2B7522D0B3C}" srcOrd="1" destOrd="0" presId="urn:microsoft.com/office/officeart/2005/8/layout/vList2"/>
    <dgm:cxn modelId="{62C35F36-5A95-4C6E-A749-439F77EC7147}" type="presParOf" srcId="{6AEAD67F-20FF-4115-A774-16AA1D73375A}" destId="{F7BE33EE-88D0-4989-AD16-D6230FCD898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defRPr cap="all"/>
          </a:pPr>
          <a:r>
            <a:rPr lang="en-US" sz="2800" b="1" dirty="0">
              <a:solidFill>
                <a:schemeClr val="accent3">
                  <a:lumMod val="75000"/>
                </a:schemeClr>
              </a:solidFill>
              <a:latin typeface="+mj-lt"/>
            </a:rPr>
            <a:t>We all see the huge advantage of using </a:t>
          </a:r>
          <a:r>
            <a:rPr lang="en-US" sz="2800" b="1" dirty="0">
              <a:solidFill>
                <a:schemeClr val="accent6"/>
              </a:solidFill>
              <a:latin typeface="+mj-lt"/>
            </a:rPr>
            <a:t>TTP/s (behavioUrs) vs IOC/s </a:t>
          </a:r>
          <a:r>
            <a:rPr lang="en-US" sz="2800" b="1" dirty="0">
              <a:solidFill>
                <a:schemeClr val="accent3">
                  <a:lumMod val="75000"/>
                </a:schemeClr>
              </a:solidFill>
              <a:latin typeface="+mj-lt"/>
            </a:rPr>
            <a:t>– the MITRE attack matrix </a:t>
          </a:r>
          <a:r>
            <a:rPr lang="en-US" sz="2800" b="1" dirty="0">
              <a:solidFill>
                <a:srgbClr val="0070C0"/>
              </a:solidFill>
              <a:latin typeface="+mj-lt"/>
            </a:rPr>
            <a:t>(</a:t>
          </a:r>
          <a:r>
            <a:rPr lang="en-US" sz="2800" b="1" i="1" dirty="0">
              <a:solidFill>
                <a:srgbClr val="0070C0"/>
              </a:solidFill>
              <a:latin typeface="+mj-lt"/>
            </a:rPr>
            <a:t>https://attack.mitre.org</a:t>
          </a:r>
          <a:r>
            <a:rPr lang="en-US" sz="2800" b="1" dirty="0">
              <a:solidFill>
                <a:srgbClr val="0070C0"/>
              </a:solidFill>
              <a:latin typeface="+mj-lt"/>
            </a:rPr>
            <a:t>/) </a:t>
          </a:r>
          <a:r>
            <a:rPr lang="en-US" sz="2800" b="1" dirty="0">
              <a:solidFill>
                <a:schemeClr val="accent3">
                  <a:lumMod val="75000"/>
                </a:schemeClr>
              </a:solidFill>
              <a:latin typeface="+mj-lt"/>
            </a:rPr>
            <a:t>became a reference point for quality analysis</a:t>
          </a:r>
        </a:p>
        <a:p>
          <a:pPr>
            <a:defRPr cap="all"/>
          </a:pPr>
          <a:r>
            <a:rPr lang="en-US" sz="2800" b="1" dirty="0">
              <a:latin typeface="+mj-lt"/>
            </a:rPr>
            <a:t>	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 sz="2800" b="1">
            <a:latin typeface="+mj-lt"/>
          </a:endParaRPr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 sz="2800" b="1">
            <a:latin typeface="+mj-lt"/>
          </a:endParaRPr>
        </a:p>
      </dgm:t>
    </dgm:pt>
    <dgm:pt modelId="{49225C73-1633-42F1-AB3B-7CB183E5F8B8}">
      <dgm:prSet custT="1"/>
      <dgm:spPr/>
      <dgm:t>
        <a:bodyPr/>
        <a:lstStyle/>
        <a:p>
          <a:pPr>
            <a:defRPr cap="all"/>
          </a:pPr>
          <a:r>
            <a:rPr lang="en-US" sz="2800" b="1" dirty="0">
              <a:solidFill>
                <a:schemeClr val="accent6"/>
              </a:solidFill>
              <a:latin typeface="+mj-lt"/>
            </a:rPr>
            <a:t>The worked out </a:t>
          </a:r>
          <a:r>
            <a:rPr lang="en-US" sz="2800" b="1" dirty="0">
              <a:solidFill>
                <a:schemeClr val="tx1"/>
              </a:solidFill>
              <a:latin typeface="+mj-lt"/>
            </a:rPr>
            <a:t>cis controls hardening templates </a:t>
          </a:r>
          <a:r>
            <a:rPr lang="en-US" sz="2800" b="1" dirty="0">
              <a:solidFill>
                <a:srgbClr val="0070C0"/>
              </a:solidFill>
              <a:latin typeface="+mj-lt"/>
            </a:rPr>
            <a:t>(</a:t>
          </a:r>
          <a:r>
            <a:rPr lang="en-US" sz="2800" b="1" i="1" dirty="0">
              <a:solidFill>
                <a:srgbClr val="0070C0"/>
              </a:solidFill>
              <a:latin typeface="+mj-lt"/>
            </a:rPr>
            <a:t>https://www.cisecurity.org/cis-benchmarks</a:t>
          </a:r>
          <a:r>
            <a:rPr lang="en-US" sz="2800" b="1" dirty="0">
              <a:solidFill>
                <a:srgbClr val="0070C0"/>
              </a:solidFill>
              <a:latin typeface="+mj-lt"/>
            </a:rPr>
            <a:t>/) </a:t>
          </a:r>
          <a:r>
            <a:rPr lang="en-US" sz="2800" b="1" dirty="0">
              <a:solidFill>
                <a:schemeClr val="accent6"/>
              </a:solidFill>
              <a:latin typeface="+mj-lt"/>
            </a:rPr>
            <a:t>and automated scanning of compliancy to industry best practices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 sz="2800" b="1">
            <a:latin typeface="+mj-lt"/>
          </a:endParaRPr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 sz="2800" b="1">
            <a:latin typeface="+mj-lt"/>
          </a:endParaRPr>
        </a:p>
      </dgm:t>
    </dgm:pt>
    <dgm:pt modelId="{1C383F32-22E8-4F62-A3E0-BDC3D5F48992}">
      <dgm:prSet custT="1"/>
      <dgm:spPr>
        <a:solidFill>
          <a:schemeClr val="accent6"/>
        </a:solidFill>
      </dgm:spPr>
      <dgm:t>
        <a:bodyPr/>
        <a:lstStyle/>
        <a:p>
          <a:pPr>
            <a:defRPr cap="all"/>
          </a:pPr>
          <a:r>
            <a:rPr lang="en-US" sz="2800" b="1" dirty="0">
              <a:solidFill>
                <a:schemeClr val="tx1"/>
              </a:solidFill>
              <a:latin typeface="+mj-lt"/>
            </a:rPr>
            <a:t>Somewhere in between </a:t>
          </a:r>
          <a:r>
            <a:rPr lang="en-US" sz="2800" b="1" dirty="0">
              <a:latin typeface="+mj-lt"/>
            </a:rPr>
            <a:t>there is space for a collection of functional behavioUrs which can be whitelisted as positive TTP/s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 sz="2800" b="1">
            <a:latin typeface="+mj-lt"/>
          </a:endParaRPr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 sz="2800" b="1">
            <a:latin typeface="+mj-lt"/>
          </a:endParaRPr>
        </a:p>
      </dgm:t>
    </dgm:pt>
    <dgm:pt modelId="{8F3CFD50-F254-4E1E-8024-CF874BD830DB}" type="pres">
      <dgm:prSet presAssocID="{01A66772-F185-4D58-B8BB-E9370D7A7A2B}" presName="vert0" presStyleCnt="0">
        <dgm:presLayoutVars>
          <dgm:dir/>
          <dgm:animOne val="branch"/>
          <dgm:animLvl val="lvl"/>
        </dgm:presLayoutVars>
      </dgm:prSet>
      <dgm:spPr/>
    </dgm:pt>
    <dgm:pt modelId="{BA34782F-8ED1-4728-BCDF-B997808849E4}" type="pres">
      <dgm:prSet presAssocID="{40FC4FFE-8987-4A26-B7F4-8A516F18ADAE}" presName="thickLine" presStyleLbl="alignNode1" presStyleIdx="0" presStyleCnt="3"/>
      <dgm:spPr/>
    </dgm:pt>
    <dgm:pt modelId="{E923F0A4-D129-444B-AA8F-1842B9A7D888}" type="pres">
      <dgm:prSet presAssocID="{40FC4FFE-8987-4A26-B7F4-8A516F18ADAE}" presName="horz1" presStyleCnt="0"/>
      <dgm:spPr/>
    </dgm:pt>
    <dgm:pt modelId="{1150D277-37CB-40B7-AD91-B6F15F13CDD1}" type="pres">
      <dgm:prSet presAssocID="{40FC4FFE-8987-4A26-B7F4-8A516F18ADAE}" presName="tx1" presStyleLbl="revTx" presStyleIdx="0" presStyleCnt="3" custScaleY="124715"/>
      <dgm:spPr/>
    </dgm:pt>
    <dgm:pt modelId="{FF5D4B08-60FA-4949-B314-03903F1F54E7}" type="pres">
      <dgm:prSet presAssocID="{40FC4FFE-8987-4A26-B7F4-8A516F18ADAE}" presName="vert1" presStyleCnt="0"/>
      <dgm:spPr/>
    </dgm:pt>
    <dgm:pt modelId="{CD94C490-B9D8-47AF-BDE7-0365167FD6EC}" type="pres">
      <dgm:prSet presAssocID="{49225C73-1633-42F1-AB3B-7CB183E5F8B8}" presName="thickLine" presStyleLbl="alignNode1" presStyleIdx="1" presStyleCnt="3"/>
      <dgm:spPr/>
    </dgm:pt>
    <dgm:pt modelId="{938A3F74-96D2-4A48-809C-ED324C0DA5B1}" type="pres">
      <dgm:prSet presAssocID="{49225C73-1633-42F1-AB3B-7CB183E5F8B8}" presName="horz1" presStyleCnt="0"/>
      <dgm:spPr/>
    </dgm:pt>
    <dgm:pt modelId="{B63ACA50-00C5-4C6B-819A-77744C7B38D6}" type="pres">
      <dgm:prSet presAssocID="{49225C73-1633-42F1-AB3B-7CB183E5F8B8}" presName="tx1" presStyleLbl="revTx" presStyleIdx="1" presStyleCnt="3" custScaleY="126784"/>
      <dgm:spPr/>
    </dgm:pt>
    <dgm:pt modelId="{FDFE84DA-0AE0-4695-98FE-B679FD8A5C35}" type="pres">
      <dgm:prSet presAssocID="{49225C73-1633-42F1-AB3B-7CB183E5F8B8}" presName="vert1" presStyleCnt="0"/>
      <dgm:spPr/>
    </dgm:pt>
    <dgm:pt modelId="{891CDEB9-B43B-4B7A-9E32-37E0B87132E8}" type="pres">
      <dgm:prSet presAssocID="{1C383F32-22E8-4F62-A3E0-BDC3D5F48992}" presName="thickLine" presStyleLbl="alignNode1" presStyleIdx="2" presStyleCnt="3"/>
      <dgm:spPr/>
    </dgm:pt>
    <dgm:pt modelId="{FE5C572E-497F-49AB-9CFD-B90B5104117B}" type="pres">
      <dgm:prSet presAssocID="{1C383F32-22E8-4F62-A3E0-BDC3D5F48992}" presName="horz1" presStyleCnt="0"/>
      <dgm:spPr/>
    </dgm:pt>
    <dgm:pt modelId="{CFF70674-8EB1-4E80-AA40-D1EB9BA03399}" type="pres">
      <dgm:prSet presAssocID="{1C383F32-22E8-4F62-A3E0-BDC3D5F48992}" presName="tx1" presStyleLbl="revTx" presStyleIdx="2" presStyleCnt="3"/>
      <dgm:spPr/>
    </dgm:pt>
    <dgm:pt modelId="{DFC140FF-95BD-4569-AB63-18692CF51B2C}" type="pres">
      <dgm:prSet presAssocID="{1C383F32-22E8-4F62-A3E0-BDC3D5F48992}" presName="vert1" presStyleCnt="0"/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E2916515-FCBC-4005-B226-62702C35971A}" type="presOf" srcId="{40FC4FFE-8987-4A26-B7F4-8A516F18ADAE}" destId="{1150D277-37CB-40B7-AD91-B6F15F13CDD1}" srcOrd="0" destOrd="0" presId="urn:microsoft.com/office/officeart/2008/layout/LinedList"/>
    <dgm:cxn modelId="{D2562467-0D72-45E7-ADC9-55AA22EBD74D}" type="presOf" srcId="{1C383F32-22E8-4F62-A3E0-BDC3D5F48992}" destId="{CFF70674-8EB1-4E80-AA40-D1EB9BA03399}" srcOrd="0" destOrd="0" presId="urn:microsoft.com/office/officeart/2008/layout/Lined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2E74A3B9-3F7A-4E6D-BBB6-84F6C137229B}" type="presOf" srcId="{49225C73-1633-42F1-AB3B-7CB183E5F8B8}" destId="{B63ACA50-00C5-4C6B-819A-77744C7B38D6}" srcOrd="0" destOrd="0" presId="urn:microsoft.com/office/officeart/2008/layout/LinedList"/>
    <dgm:cxn modelId="{6AB5ADDF-3521-4570-BE4F-22F518DCE2D2}" type="presOf" srcId="{01A66772-F185-4D58-B8BB-E9370D7A7A2B}" destId="{8F3CFD50-F254-4E1E-8024-CF874BD830DB}" srcOrd="0" destOrd="0" presId="urn:microsoft.com/office/officeart/2008/layout/LinedList"/>
    <dgm:cxn modelId="{4A232CA5-A8E0-4C9E-BADA-21A91B18D50E}" type="presParOf" srcId="{8F3CFD50-F254-4E1E-8024-CF874BD830DB}" destId="{BA34782F-8ED1-4728-BCDF-B997808849E4}" srcOrd="0" destOrd="0" presId="urn:microsoft.com/office/officeart/2008/layout/LinedList"/>
    <dgm:cxn modelId="{9C24210E-14DC-4673-A784-CF0E7BB6EA51}" type="presParOf" srcId="{8F3CFD50-F254-4E1E-8024-CF874BD830DB}" destId="{E923F0A4-D129-444B-AA8F-1842B9A7D888}" srcOrd="1" destOrd="0" presId="urn:microsoft.com/office/officeart/2008/layout/LinedList"/>
    <dgm:cxn modelId="{DE006F60-D065-41FA-8713-0509F6EC16A3}" type="presParOf" srcId="{E923F0A4-D129-444B-AA8F-1842B9A7D888}" destId="{1150D277-37CB-40B7-AD91-B6F15F13CDD1}" srcOrd="0" destOrd="0" presId="urn:microsoft.com/office/officeart/2008/layout/LinedList"/>
    <dgm:cxn modelId="{714257BA-B741-41CF-862E-3CDCAAB84604}" type="presParOf" srcId="{E923F0A4-D129-444B-AA8F-1842B9A7D888}" destId="{FF5D4B08-60FA-4949-B314-03903F1F54E7}" srcOrd="1" destOrd="0" presId="urn:microsoft.com/office/officeart/2008/layout/LinedList"/>
    <dgm:cxn modelId="{B491C59B-1CC6-4124-8974-324D71927815}" type="presParOf" srcId="{8F3CFD50-F254-4E1E-8024-CF874BD830DB}" destId="{CD94C490-B9D8-47AF-BDE7-0365167FD6EC}" srcOrd="2" destOrd="0" presId="urn:microsoft.com/office/officeart/2008/layout/LinedList"/>
    <dgm:cxn modelId="{AAB02A6D-4E92-4A6C-A915-1A5312EFB654}" type="presParOf" srcId="{8F3CFD50-F254-4E1E-8024-CF874BD830DB}" destId="{938A3F74-96D2-4A48-809C-ED324C0DA5B1}" srcOrd="3" destOrd="0" presId="urn:microsoft.com/office/officeart/2008/layout/LinedList"/>
    <dgm:cxn modelId="{37BE809E-492E-4CED-B6A9-7714897C1BDD}" type="presParOf" srcId="{938A3F74-96D2-4A48-809C-ED324C0DA5B1}" destId="{B63ACA50-00C5-4C6B-819A-77744C7B38D6}" srcOrd="0" destOrd="0" presId="urn:microsoft.com/office/officeart/2008/layout/LinedList"/>
    <dgm:cxn modelId="{2C6623ED-D251-4D79-8316-73C88E341952}" type="presParOf" srcId="{938A3F74-96D2-4A48-809C-ED324C0DA5B1}" destId="{FDFE84DA-0AE0-4695-98FE-B679FD8A5C35}" srcOrd="1" destOrd="0" presId="urn:microsoft.com/office/officeart/2008/layout/LinedList"/>
    <dgm:cxn modelId="{6AF13E61-D94C-41B5-9365-04B7CAAA8B80}" type="presParOf" srcId="{8F3CFD50-F254-4E1E-8024-CF874BD830DB}" destId="{891CDEB9-B43B-4B7A-9E32-37E0B87132E8}" srcOrd="4" destOrd="0" presId="urn:microsoft.com/office/officeart/2008/layout/LinedList"/>
    <dgm:cxn modelId="{B48283F5-BF27-4629-BDF6-BB3C718A178D}" type="presParOf" srcId="{8F3CFD50-F254-4E1E-8024-CF874BD830DB}" destId="{FE5C572E-497F-49AB-9CFD-B90B5104117B}" srcOrd="5" destOrd="0" presId="urn:microsoft.com/office/officeart/2008/layout/LinedList"/>
    <dgm:cxn modelId="{A70CF98C-9F4A-4BDB-9E34-AC1B555BDBF3}" type="presParOf" srcId="{FE5C572E-497F-49AB-9CFD-B90B5104117B}" destId="{CFF70674-8EB1-4E80-AA40-D1EB9BA03399}" srcOrd="0" destOrd="0" presId="urn:microsoft.com/office/officeart/2008/layout/LinedList"/>
    <dgm:cxn modelId="{7BFF11AF-111E-4678-9CA3-B0E2FC32D8FF}" type="presParOf" srcId="{FE5C572E-497F-49AB-9CFD-B90B5104117B}" destId="{DFC140FF-95BD-4569-AB63-18692CF51B2C}" srcOrd="1" destOrd="0" presId="urn:microsoft.com/office/officeart/2008/layout/Lin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List2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>
        <a:solidFill>
          <a:srgbClr val="00B0F0"/>
        </a:solidFill>
      </dgm:spPr>
      <dgm:t>
        <a:bodyPr/>
        <a:lstStyle/>
        <a:p>
          <a:pPr>
            <a:defRPr cap="all"/>
          </a:pPr>
          <a:r>
            <a:rPr lang="en-US" b="1" dirty="0"/>
            <a:t>Name of executable/ eventual dll’s and where they will be placed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>
        <a:solidFill>
          <a:srgbClr val="00B0F0"/>
        </a:solidFill>
      </dgm:spPr>
      <dgm:t>
        <a:bodyPr/>
        <a:lstStyle/>
        <a:p>
          <a:pPr>
            <a:defRPr cap="all"/>
          </a:pPr>
          <a:r>
            <a:rPr lang="en-US" b="1" dirty="0"/>
            <a:t>Which registry keys are being set and which values define a safe functionality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>
        <a:solidFill>
          <a:srgbClr val="00B0F0"/>
        </a:solidFill>
      </dgm:spPr>
      <dgm:t>
        <a:bodyPr/>
        <a:lstStyle/>
        <a:p>
          <a:pPr>
            <a:defRPr cap="all"/>
          </a:pPr>
          <a:r>
            <a:rPr lang="en-US" b="1" dirty="0"/>
            <a:t>Which traffic flows are needed for functionality / updates / management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27A840FA-75FA-41CE-8DC8-48EE61AA39CA}" type="pres">
      <dgm:prSet presAssocID="{01A66772-F185-4D58-B8BB-E9370D7A7A2B}" presName="linear" presStyleCnt="0">
        <dgm:presLayoutVars>
          <dgm:animLvl val="lvl"/>
          <dgm:resizeHandles val="exact"/>
        </dgm:presLayoutVars>
      </dgm:prSet>
      <dgm:spPr/>
    </dgm:pt>
    <dgm:pt modelId="{A947133E-6FDA-4F9F-BAC3-A200141FBBA2}" type="pres">
      <dgm:prSet presAssocID="{40FC4FFE-8987-4A26-B7F4-8A516F18AD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50A4BB9-724D-47F5-B279-25AD033FDB95}" type="pres">
      <dgm:prSet presAssocID="{5B62599A-5C9B-48E7-896E-EA782AC60C8B}" presName="spacer" presStyleCnt="0"/>
      <dgm:spPr/>
    </dgm:pt>
    <dgm:pt modelId="{FDE38709-2A8F-42A4-B636-0914CA335486}" type="pres">
      <dgm:prSet presAssocID="{49225C73-1633-42F1-AB3B-7CB183E5F8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950C5CC-5231-4E9F-8558-BCB75C0B6DE9}" type="pres">
      <dgm:prSet presAssocID="{9646853A-8964-4519-A5B1-0B7D18B2983D}" presName="spacer" presStyleCnt="0"/>
      <dgm:spPr/>
    </dgm:pt>
    <dgm:pt modelId="{47462537-4BF1-4115-A61A-FB4424CB4914}" type="pres">
      <dgm:prSet presAssocID="{1C383F32-22E8-4F62-A3E0-BDC3D5F4899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E8FD6C68-7BC4-4CE6-BEDB-6937002A03E7}" type="presOf" srcId="{1C383F32-22E8-4F62-A3E0-BDC3D5F48992}" destId="{47462537-4BF1-4115-A61A-FB4424CB4914}" srcOrd="0" destOrd="0" presId="urn:microsoft.com/office/officeart/2005/8/layout/vList2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8888B657-4418-4BA5-9E8E-577D38F9E71E}" type="presOf" srcId="{40FC4FFE-8987-4A26-B7F4-8A516F18ADAE}" destId="{A947133E-6FDA-4F9F-BAC3-A200141FBBA2}" srcOrd="0" destOrd="0" presId="urn:microsoft.com/office/officeart/2005/8/layout/vList2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24BE4CA2-AC14-415D-9887-8D4B9E3EA8BA}" type="presOf" srcId="{01A66772-F185-4D58-B8BB-E9370D7A7A2B}" destId="{27A840FA-75FA-41CE-8DC8-48EE61AA39CA}" srcOrd="0" destOrd="0" presId="urn:microsoft.com/office/officeart/2005/8/layout/vList2"/>
    <dgm:cxn modelId="{7E8AA5D0-9506-4A70-8634-60F58A0D1F0D}" type="presOf" srcId="{49225C73-1633-42F1-AB3B-7CB183E5F8B8}" destId="{FDE38709-2A8F-42A4-B636-0914CA335486}" srcOrd="0" destOrd="0" presId="urn:microsoft.com/office/officeart/2005/8/layout/vList2"/>
    <dgm:cxn modelId="{10E6E751-D86C-4074-87F9-FB7DB70AFDC6}" type="presParOf" srcId="{27A840FA-75FA-41CE-8DC8-48EE61AA39CA}" destId="{A947133E-6FDA-4F9F-BAC3-A200141FBBA2}" srcOrd="0" destOrd="0" presId="urn:microsoft.com/office/officeart/2005/8/layout/vList2"/>
    <dgm:cxn modelId="{840BB767-0F3F-4BD3-98EB-537B8EEEC2A8}" type="presParOf" srcId="{27A840FA-75FA-41CE-8DC8-48EE61AA39CA}" destId="{E50A4BB9-724D-47F5-B279-25AD033FDB95}" srcOrd="1" destOrd="0" presId="urn:microsoft.com/office/officeart/2005/8/layout/vList2"/>
    <dgm:cxn modelId="{130BCDFB-D6C8-4FAB-9E1C-7047DFF02C54}" type="presParOf" srcId="{27A840FA-75FA-41CE-8DC8-48EE61AA39CA}" destId="{FDE38709-2A8F-42A4-B636-0914CA335486}" srcOrd="2" destOrd="0" presId="urn:microsoft.com/office/officeart/2005/8/layout/vList2"/>
    <dgm:cxn modelId="{BE3F3DCD-632A-4A2C-B3ED-941215A16634}" type="presParOf" srcId="{27A840FA-75FA-41CE-8DC8-48EE61AA39CA}" destId="{7950C5CC-5231-4E9F-8558-BCB75C0B6DE9}" srcOrd="3" destOrd="0" presId="urn:microsoft.com/office/officeart/2005/8/layout/vList2"/>
    <dgm:cxn modelId="{97F3CBAE-115E-4E5A-9049-B5BA708B29D0}" type="presParOf" srcId="{27A840FA-75FA-41CE-8DC8-48EE61AA39CA}" destId="{47462537-4BF1-4115-A61A-FB4424CB491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List2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>
            <a:defRPr cap="all"/>
          </a:pPr>
          <a:r>
            <a:rPr lang="en-US" b="1" dirty="0">
              <a:solidFill>
                <a:schemeClr val="tx1"/>
              </a:solidFill>
            </a:rPr>
            <a:t>Name of executable/ eventual dll’s and where they will be placed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>
            <a:defRPr cap="all"/>
          </a:pPr>
          <a:r>
            <a:rPr lang="en-US" b="1" dirty="0">
              <a:solidFill>
                <a:schemeClr val="tx1"/>
              </a:solidFill>
            </a:rPr>
            <a:t>Which registry keys are being set and which values define a safe functionality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>
            <a:defRPr cap="all"/>
          </a:pPr>
          <a:r>
            <a:rPr lang="en-US" b="1" dirty="0">
              <a:solidFill>
                <a:schemeClr val="tx1"/>
              </a:solidFill>
            </a:rPr>
            <a:t>Which traffic flows are needed for functionality / updates / management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27A840FA-75FA-41CE-8DC8-48EE61AA39CA}" type="pres">
      <dgm:prSet presAssocID="{01A66772-F185-4D58-B8BB-E9370D7A7A2B}" presName="linear" presStyleCnt="0">
        <dgm:presLayoutVars>
          <dgm:animLvl val="lvl"/>
          <dgm:resizeHandles val="exact"/>
        </dgm:presLayoutVars>
      </dgm:prSet>
      <dgm:spPr/>
    </dgm:pt>
    <dgm:pt modelId="{A947133E-6FDA-4F9F-BAC3-A200141FBBA2}" type="pres">
      <dgm:prSet presAssocID="{40FC4FFE-8987-4A26-B7F4-8A516F18AD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50A4BB9-724D-47F5-B279-25AD033FDB95}" type="pres">
      <dgm:prSet presAssocID="{5B62599A-5C9B-48E7-896E-EA782AC60C8B}" presName="spacer" presStyleCnt="0"/>
      <dgm:spPr/>
    </dgm:pt>
    <dgm:pt modelId="{FDE38709-2A8F-42A4-B636-0914CA335486}" type="pres">
      <dgm:prSet presAssocID="{49225C73-1633-42F1-AB3B-7CB183E5F8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950C5CC-5231-4E9F-8558-BCB75C0B6DE9}" type="pres">
      <dgm:prSet presAssocID="{9646853A-8964-4519-A5B1-0B7D18B2983D}" presName="spacer" presStyleCnt="0"/>
      <dgm:spPr/>
    </dgm:pt>
    <dgm:pt modelId="{47462537-4BF1-4115-A61A-FB4424CB4914}" type="pres">
      <dgm:prSet presAssocID="{1C383F32-22E8-4F62-A3E0-BDC3D5F4899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E8FD6C68-7BC4-4CE6-BEDB-6937002A03E7}" type="presOf" srcId="{1C383F32-22E8-4F62-A3E0-BDC3D5F48992}" destId="{47462537-4BF1-4115-A61A-FB4424CB4914}" srcOrd="0" destOrd="0" presId="urn:microsoft.com/office/officeart/2005/8/layout/vList2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8888B657-4418-4BA5-9E8E-577D38F9E71E}" type="presOf" srcId="{40FC4FFE-8987-4A26-B7F4-8A516F18ADAE}" destId="{A947133E-6FDA-4F9F-BAC3-A200141FBBA2}" srcOrd="0" destOrd="0" presId="urn:microsoft.com/office/officeart/2005/8/layout/vList2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24BE4CA2-AC14-415D-9887-8D4B9E3EA8BA}" type="presOf" srcId="{01A66772-F185-4D58-B8BB-E9370D7A7A2B}" destId="{27A840FA-75FA-41CE-8DC8-48EE61AA39CA}" srcOrd="0" destOrd="0" presId="urn:microsoft.com/office/officeart/2005/8/layout/vList2"/>
    <dgm:cxn modelId="{7E8AA5D0-9506-4A70-8634-60F58A0D1F0D}" type="presOf" srcId="{49225C73-1633-42F1-AB3B-7CB183E5F8B8}" destId="{FDE38709-2A8F-42A4-B636-0914CA335486}" srcOrd="0" destOrd="0" presId="urn:microsoft.com/office/officeart/2005/8/layout/vList2"/>
    <dgm:cxn modelId="{10E6E751-D86C-4074-87F9-FB7DB70AFDC6}" type="presParOf" srcId="{27A840FA-75FA-41CE-8DC8-48EE61AA39CA}" destId="{A947133E-6FDA-4F9F-BAC3-A200141FBBA2}" srcOrd="0" destOrd="0" presId="urn:microsoft.com/office/officeart/2005/8/layout/vList2"/>
    <dgm:cxn modelId="{840BB767-0F3F-4BD3-98EB-537B8EEEC2A8}" type="presParOf" srcId="{27A840FA-75FA-41CE-8DC8-48EE61AA39CA}" destId="{E50A4BB9-724D-47F5-B279-25AD033FDB95}" srcOrd="1" destOrd="0" presId="urn:microsoft.com/office/officeart/2005/8/layout/vList2"/>
    <dgm:cxn modelId="{130BCDFB-D6C8-4FAB-9E1C-7047DFF02C54}" type="presParOf" srcId="{27A840FA-75FA-41CE-8DC8-48EE61AA39CA}" destId="{FDE38709-2A8F-42A4-B636-0914CA335486}" srcOrd="2" destOrd="0" presId="urn:microsoft.com/office/officeart/2005/8/layout/vList2"/>
    <dgm:cxn modelId="{BE3F3DCD-632A-4A2C-B3ED-941215A16634}" type="presParOf" srcId="{27A840FA-75FA-41CE-8DC8-48EE61AA39CA}" destId="{7950C5CC-5231-4E9F-8558-BCB75C0B6DE9}" srcOrd="3" destOrd="0" presId="urn:microsoft.com/office/officeart/2005/8/layout/vList2"/>
    <dgm:cxn modelId="{97F3CBAE-115E-4E5A-9049-B5BA708B29D0}" type="presParOf" srcId="{27A840FA-75FA-41CE-8DC8-48EE61AA39CA}" destId="{47462537-4BF1-4115-A61A-FB4424CB491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defRPr cap="all"/>
          </a:pPr>
          <a:r>
            <a:rPr lang="en-US" b="1" dirty="0">
              <a:solidFill>
                <a:srgbClr val="C00000"/>
              </a:solidFill>
              <a:latin typeface="+mj-lt"/>
            </a:rPr>
            <a:t>What if </a:t>
          </a:r>
          <a:r>
            <a:rPr lang="en-US" b="1" dirty="0">
              <a:latin typeface="+mj-lt"/>
            </a:rPr>
            <a:t>a service Start registry value can only be 2 or 3? </a:t>
          </a:r>
          <a:endParaRPr lang="en-US" b="1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defRPr cap="all"/>
          </a:pPr>
          <a:r>
            <a:rPr lang="en-US" b="1" dirty="0">
              <a:solidFill>
                <a:srgbClr val="C00000"/>
              </a:solidFill>
              <a:latin typeface="+mj-lt"/>
            </a:rPr>
            <a:t>What if </a:t>
          </a:r>
          <a:r>
            <a:rPr lang="en-US" b="1" dirty="0">
              <a:latin typeface="+mj-lt"/>
            </a:rPr>
            <a:t>the server where this software runs only has public internet access to sites used for updates and other explicit functionalities? </a:t>
          </a:r>
          <a:endParaRPr lang="en-US" b="1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767253D6-4A2A-40EC-881F-5453D59656E1}" type="pres">
      <dgm:prSet presAssocID="{01A66772-F185-4D58-B8BB-E9370D7A7A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2B4565-B920-422C-A602-3F9EE8C948C5}" type="pres">
      <dgm:prSet presAssocID="{49225C73-1633-42F1-AB3B-7CB183E5F8B8}" presName="hierRoot1" presStyleCnt="0"/>
      <dgm:spPr/>
    </dgm:pt>
    <dgm:pt modelId="{2C8CEECB-B47C-4EDD-BD3E-C6A1D44C7BB0}" type="pres">
      <dgm:prSet presAssocID="{49225C73-1633-42F1-AB3B-7CB183E5F8B8}" presName="composite" presStyleCnt="0"/>
      <dgm:spPr/>
    </dgm:pt>
    <dgm:pt modelId="{045FA2F6-F10F-46C8-8AF0-03C6B3FFFF29}" type="pres">
      <dgm:prSet presAssocID="{49225C73-1633-42F1-AB3B-7CB183E5F8B8}" presName="background" presStyleLbl="node0" presStyleIdx="0" presStyleCnt="2"/>
      <dgm:spPr>
        <a:solidFill>
          <a:schemeClr val="accent3">
            <a:lumMod val="75000"/>
          </a:schemeClr>
        </a:solidFill>
      </dgm:spPr>
    </dgm:pt>
    <dgm:pt modelId="{B62CD757-F17C-4A1C-A4EB-88A8DF277433}" type="pres">
      <dgm:prSet presAssocID="{49225C73-1633-42F1-AB3B-7CB183E5F8B8}" presName="text" presStyleLbl="fgAcc0" presStyleIdx="0" presStyleCnt="2">
        <dgm:presLayoutVars>
          <dgm:chPref val="3"/>
        </dgm:presLayoutVars>
      </dgm:prSet>
      <dgm:spPr/>
    </dgm:pt>
    <dgm:pt modelId="{CE8C01AE-8036-49E2-A8F5-E8AE4B9A925C}" type="pres">
      <dgm:prSet presAssocID="{49225C73-1633-42F1-AB3B-7CB183E5F8B8}" presName="hierChild2" presStyleCnt="0"/>
      <dgm:spPr/>
    </dgm:pt>
    <dgm:pt modelId="{928E87FE-20CD-4BC1-808B-72A06F4356CC}" type="pres">
      <dgm:prSet presAssocID="{1C383F32-22E8-4F62-A3E0-BDC3D5F48992}" presName="hierRoot1" presStyleCnt="0"/>
      <dgm:spPr/>
    </dgm:pt>
    <dgm:pt modelId="{93583D9D-E543-4874-849D-25E77C893C08}" type="pres">
      <dgm:prSet presAssocID="{1C383F32-22E8-4F62-A3E0-BDC3D5F48992}" presName="composite" presStyleCnt="0"/>
      <dgm:spPr/>
    </dgm:pt>
    <dgm:pt modelId="{53802DF6-1D20-40D1-A8DE-925DBA72D07A}" type="pres">
      <dgm:prSet presAssocID="{1C383F32-22E8-4F62-A3E0-BDC3D5F48992}" presName="background" presStyleLbl="node0" presStyleIdx="1" presStyleCnt="2"/>
      <dgm:spPr>
        <a:solidFill>
          <a:schemeClr val="accent3">
            <a:lumMod val="75000"/>
          </a:schemeClr>
        </a:solidFill>
      </dgm:spPr>
    </dgm:pt>
    <dgm:pt modelId="{FDDC75B8-0644-443F-B686-E5C513861079}" type="pres">
      <dgm:prSet presAssocID="{1C383F32-22E8-4F62-A3E0-BDC3D5F48992}" presName="text" presStyleLbl="fgAcc0" presStyleIdx="1" presStyleCnt="2" custScaleX="110514">
        <dgm:presLayoutVars>
          <dgm:chPref val="3"/>
        </dgm:presLayoutVars>
      </dgm:prSet>
      <dgm:spPr/>
    </dgm:pt>
    <dgm:pt modelId="{61883C3E-2B4B-42A9-848F-37D6F3C22E1E}" type="pres">
      <dgm:prSet presAssocID="{1C383F32-22E8-4F62-A3E0-BDC3D5F48992}" presName="hierChild2" presStyleCnt="0"/>
      <dgm:spPr/>
    </dgm:pt>
  </dgm:ptLst>
  <dgm:cxnLst>
    <dgm:cxn modelId="{A9154303-8225-4248-91DC-1B0156A35F07}" srcId="{01A66772-F185-4D58-B8BB-E9370D7A7A2B}" destId="{49225C73-1633-42F1-AB3B-7CB183E5F8B8}" srcOrd="0" destOrd="0" parTransId="{1A0E2090-1D4F-438A-8766-B6030CE01ADD}" sibTransId="{9646853A-8964-4519-A5B1-0B7D18B2983D}"/>
    <dgm:cxn modelId="{C4CCE57E-E871-46D6-BAD5-880252C95D22}" srcId="{01A66772-F185-4D58-B8BB-E9370D7A7A2B}" destId="{1C383F32-22E8-4F62-A3E0-BDC3D5F48992}" srcOrd="1" destOrd="0" parTransId="{A7920A2F-3244-4159-AF04-6A1D38B7B317}" sibTransId="{8500F72A-2C6D-4FDF-9C1D-CA691380EB0B}"/>
    <dgm:cxn modelId="{81298296-3EBE-4363-9133-5724CE52F20E}" type="presOf" srcId="{49225C73-1633-42F1-AB3B-7CB183E5F8B8}" destId="{B62CD757-F17C-4A1C-A4EB-88A8DF277433}" srcOrd="0" destOrd="0" presId="urn:microsoft.com/office/officeart/2005/8/layout/hierarchy1"/>
    <dgm:cxn modelId="{7D3152A1-5E15-404F-9EAF-95B57AEA069F}" type="presOf" srcId="{01A66772-F185-4D58-B8BB-E9370D7A7A2B}" destId="{767253D6-4A2A-40EC-881F-5453D59656E1}" srcOrd="0" destOrd="0" presId="urn:microsoft.com/office/officeart/2005/8/layout/hierarchy1"/>
    <dgm:cxn modelId="{6FA82ACC-D8F5-4056-B73B-5FCDA02C8FB1}" type="presOf" srcId="{1C383F32-22E8-4F62-A3E0-BDC3D5F48992}" destId="{FDDC75B8-0644-443F-B686-E5C513861079}" srcOrd="0" destOrd="0" presId="urn:microsoft.com/office/officeart/2005/8/layout/hierarchy1"/>
    <dgm:cxn modelId="{56491AB1-6185-4F2C-897B-89BD34FF596B}" type="presParOf" srcId="{767253D6-4A2A-40EC-881F-5453D59656E1}" destId="{912B4565-B920-422C-A602-3F9EE8C948C5}" srcOrd="0" destOrd="0" presId="urn:microsoft.com/office/officeart/2005/8/layout/hierarchy1"/>
    <dgm:cxn modelId="{541C1B31-9C3C-4F54-A712-541B4B19A7D3}" type="presParOf" srcId="{912B4565-B920-422C-A602-3F9EE8C948C5}" destId="{2C8CEECB-B47C-4EDD-BD3E-C6A1D44C7BB0}" srcOrd="0" destOrd="0" presId="urn:microsoft.com/office/officeart/2005/8/layout/hierarchy1"/>
    <dgm:cxn modelId="{C90EC775-7919-4354-8831-0BF1C766DC56}" type="presParOf" srcId="{2C8CEECB-B47C-4EDD-BD3E-C6A1D44C7BB0}" destId="{045FA2F6-F10F-46C8-8AF0-03C6B3FFFF29}" srcOrd="0" destOrd="0" presId="urn:microsoft.com/office/officeart/2005/8/layout/hierarchy1"/>
    <dgm:cxn modelId="{61949231-D240-4B54-B9CF-2885935FA487}" type="presParOf" srcId="{2C8CEECB-B47C-4EDD-BD3E-C6A1D44C7BB0}" destId="{B62CD757-F17C-4A1C-A4EB-88A8DF277433}" srcOrd="1" destOrd="0" presId="urn:microsoft.com/office/officeart/2005/8/layout/hierarchy1"/>
    <dgm:cxn modelId="{179FCDC7-8074-4646-AD55-691C02DCEB53}" type="presParOf" srcId="{912B4565-B920-422C-A602-3F9EE8C948C5}" destId="{CE8C01AE-8036-49E2-A8F5-E8AE4B9A925C}" srcOrd="1" destOrd="0" presId="urn:microsoft.com/office/officeart/2005/8/layout/hierarchy1"/>
    <dgm:cxn modelId="{53298182-4574-43DC-AB04-84E6FA88D70D}" type="presParOf" srcId="{767253D6-4A2A-40EC-881F-5453D59656E1}" destId="{928E87FE-20CD-4BC1-808B-72A06F4356CC}" srcOrd="1" destOrd="0" presId="urn:microsoft.com/office/officeart/2005/8/layout/hierarchy1"/>
    <dgm:cxn modelId="{139A38D5-9532-4C5E-9625-763192C5D7D4}" type="presParOf" srcId="{928E87FE-20CD-4BC1-808B-72A06F4356CC}" destId="{93583D9D-E543-4874-849D-25E77C893C08}" srcOrd="0" destOrd="0" presId="urn:microsoft.com/office/officeart/2005/8/layout/hierarchy1"/>
    <dgm:cxn modelId="{DC62086A-C441-4FFD-A0F9-33B993BEF626}" type="presParOf" srcId="{93583D9D-E543-4874-849D-25E77C893C08}" destId="{53802DF6-1D20-40D1-A8DE-925DBA72D07A}" srcOrd="0" destOrd="0" presId="urn:microsoft.com/office/officeart/2005/8/layout/hierarchy1"/>
    <dgm:cxn modelId="{25FFA8FA-1AE5-433D-85F8-1549C1CEC4DF}" type="presParOf" srcId="{93583D9D-E543-4874-849D-25E77C893C08}" destId="{FDDC75B8-0644-443F-B686-E5C513861079}" srcOrd="1" destOrd="0" presId="urn:microsoft.com/office/officeart/2005/8/layout/hierarchy1"/>
    <dgm:cxn modelId="{D5FB074C-F7BB-4FC7-9289-7737D7187D26}" type="presParOf" srcId="{928E87FE-20CD-4BC1-808B-72A06F4356CC}" destId="{61883C3E-2B4B-42A9-848F-37D6F3C22E1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B715F-78B0-4090-8259-76B0BCF7946F}">
      <dsp:nvSpPr>
        <dsp:cNvPr id="0" name=""/>
        <dsp:cNvSpPr/>
      </dsp:nvSpPr>
      <dsp:spPr>
        <a:xfrm>
          <a:off x="0" y="19830"/>
          <a:ext cx="10900477" cy="113943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dirty="0"/>
            <a:t>	Internal threat intelligence training</a:t>
          </a:r>
        </a:p>
      </dsp:txBody>
      <dsp:txXfrm>
        <a:off x="55623" y="75453"/>
        <a:ext cx="10789231" cy="1028187"/>
      </dsp:txXfrm>
    </dsp:sp>
    <dsp:sp modelId="{514AB551-4A3F-43EC-B37A-65EF8C41F7E3}">
      <dsp:nvSpPr>
        <dsp:cNvPr id="0" name=""/>
        <dsp:cNvSpPr/>
      </dsp:nvSpPr>
      <dsp:spPr>
        <a:xfrm>
          <a:off x="0" y="1239904"/>
          <a:ext cx="10900477" cy="1139433"/>
        </a:xfrm>
        <a:prstGeom prst="roundRect">
          <a:avLst/>
        </a:prstGeom>
        <a:solidFill>
          <a:schemeClr val="accent5">
            <a:hueOff val="-1155676"/>
            <a:satOff val="41948"/>
            <a:lumOff val="33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dirty="0"/>
            <a:t>Value of own developed intel</a:t>
          </a:r>
        </a:p>
      </dsp:txBody>
      <dsp:txXfrm>
        <a:off x="55623" y="1295527"/>
        <a:ext cx="10789231" cy="1028187"/>
      </dsp:txXfrm>
    </dsp:sp>
    <dsp:sp modelId="{FBD06DA9-E981-4FAF-AFC9-BAAA9E3519A5}">
      <dsp:nvSpPr>
        <dsp:cNvPr id="0" name=""/>
        <dsp:cNvSpPr/>
      </dsp:nvSpPr>
      <dsp:spPr>
        <a:xfrm>
          <a:off x="0" y="2459977"/>
          <a:ext cx="10900477" cy="1139433"/>
        </a:xfrm>
        <a:prstGeom prst="roundRect">
          <a:avLst/>
        </a:prstGeom>
        <a:solidFill>
          <a:schemeClr val="accent5">
            <a:hueOff val="-2311351"/>
            <a:satOff val="83896"/>
            <a:lumOff val="666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dirty="0"/>
            <a:t>What</a:t>
          </a:r>
          <a:r>
            <a:rPr lang="en-US" sz="2800" b="1" kern="1200" baseline="0" dirty="0"/>
            <a:t> if TTP/s were linked to positive known (whitelisted) behaviors, rather than attackers' behavioUrs?</a:t>
          </a:r>
          <a:endParaRPr lang="en-US" sz="2800" b="1" kern="1200" dirty="0"/>
        </a:p>
      </dsp:txBody>
      <dsp:txXfrm>
        <a:off x="55623" y="2515600"/>
        <a:ext cx="10789231" cy="10281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96FB6-CE1E-47C8-8301-962E8D1A5A78}">
      <dsp:nvSpPr>
        <dsp:cNvPr id="0" name=""/>
        <dsp:cNvSpPr/>
      </dsp:nvSpPr>
      <dsp:spPr>
        <a:xfrm>
          <a:off x="0" y="13843"/>
          <a:ext cx="5977938" cy="159704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200" b="1" kern="1200" dirty="0">
              <a:ln>
                <a:noFill/>
              </a:ln>
              <a:solidFill>
                <a:schemeClr val="tx1"/>
              </a:solidFill>
            </a:rPr>
            <a:t>Firewalls in the 90’s</a:t>
          </a:r>
        </a:p>
      </dsp:txBody>
      <dsp:txXfrm>
        <a:off x="77962" y="91805"/>
        <a:ext cx="5822014" cy="1441125"/>
      </dsp:txXfrm>
    </dsp:sp>
    <dsp:sp modelId="{F7BE33EE-88D0-4989-AD16-D6230FCD8982}">
      <dsp:nvSpPr>
        <dsp:cNvPr id="0" name=""/>
        <dsp:cNvSpPr/>
      </dsp:nvSpPr>
      <dsp:spPr>
        <a:xfrm>
          <a:off x="0" y="1731853"/>
          <a:ext cx="5977938" cy="1597049"/>
        </a:xfrm>
        <a:prstGeom prst="roundRect">
          <a:avLst/>
        </a:prstGeom>
        <a:gradFill rotWithShape="0">
          <a:gsLst>
            <a:gs pos="0">
              <a:schemeClr val="accent2">
                <a:hueOff val="2327370"/>
                <a:satOff val="-24842"/>
                <a:lumOff val="197"/>
                <a:alphaOff val="0"/>
                <a:shade val="85000"/>
                <a:satMod val="130000"/>
              </a:schemeClr>
            </a:gs>
            <a:gs pos="34000">
              <a:schemeClr val="accent2">
                <a:hueOff val="2327370"/>
                <a:satOff val="-24842"/>
                <a:lumOff val="197"/>
                <a:alphaOff val="0"/>
                <a:shade val="87000"/>
                <a:satMod val="125000"/>
              </a:schemeClr>
            </a:gs>
            <a:gs pos="70000">
              <a:schemeClr val="accent2">
                <a:hueOff val="2327370"/>
                <a:satOff val="-24842"/>
                <a:lumOff val="197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327370"/>
                <a:satOff val="-24842"/>
                <a:lumOff val="197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200" b="1" kern="1200" dirty="0">
              <a:ln>
                <a:noFill/>
              </a:ln>
              <a:solidFill>
                <a:schemeClr val="tx1"/>
              </a:solidFill>
            </a:rPr>
            <a:t>input filters used by web developers</a:t>
          </a:r>
        </a:p>
      </dsp:txBody>
      <dsp:txXfrm>
        <a:off x="77962" y="1809815"/>
        <a:ext cx="5822014" cy="1441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34782F-8ED1-4728-BCDF-B997808849E4}">
      <dsp:nvSpPr>
        <dsp:cNvPr id="0" name=""/>
        <dsp:cNvSpPr/>
      </dsp:nvSpPr>
      <dsp:spPr>
        <a:xfrm>
          <a:off x="0" y="2466"/>
          <a:ext cx="1128776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0D277-37CB-40B7-AD91-B6F15F13CDD1}">
      <dsp:nvSpPr>
        <dsp:cNvPr id="0" name=""/>
        <dsp:cNvSpPr/>
      </dsp:nvSpPr>
      <dsp:spPr>
        <a:xfrm>
          <a:off x="0" y="2466"/>
          <a:ext cx="11276737" cy="1573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dirty="0">
              <a:solidFill>
                <a:schemeClr val="accent3">
                  <a:lumMod val="75000"/>
                </a:schemeClr>
              </a:solidFill>
              <a:latin typeface="+mj-lt"/>
            </a:rPr>
            <a:t>We all see the huge advantage of using </a:t>
          </a:r>
          <a:r>
            <a:rPr lang="en-US" sz="2800" b="1" kern="1200" dirty="0">
              <a:solidFill>
                <a:schemeClr val="accent6"/>
              </a:solidFill>
              <a:latin typeface="+mj-lt"/>
            </a:rPr>
            <a:t>TTP/s (behavioUrs) vs IOC/s </a:t>
          </a:r>
          <a:r>
            <a:rPr lang="en-US" sz="2800" b="1" kern="1200" dirty="0">
              <a:solidFill>
                <a:schemeClr val="accent3">
                  <a:lumMod val="75000"/>
                </a:schemeClr>
              </a:solidFill>
              <a:latin typeface="+mj-lt"/>
            </a:rPr>
            <a:t>– the MITRE attack matrix </a:t>
          </a:r>
          <a:r>
            <a:rPr lang="en-US" sz="2800" b="1" kern="1200" dirty="0">
              <a:solidFill>
                <a:srgbClr val="0070C0"/>
              </a:solidFill>
              <a:latin typeface="+mj-lt"/>
            </a:rPr>
            <a:t>(</a:t>
          </a:r>
          <a:r>
            <a:rPr lang="en-US" sz="2800" b="1" i="1" kern="1200" dirty="0">
              <a:solidFill>
                <a:srgbClr val="0070C0"/>
              </a:solidFill>
              <a:latin typeface="+mj-lt"/>
            </a:rPr>
            <a:t>https://attack.mitre.org</a:t>
          </a:r>
          <a:r>
            <a:rPr lang="en-US" sz="2800" b="1" kern="1200" dirty="0">
              <a:solidFill>
                <a:srgbClr val="0070C0"/>
              </a:solidFill>
              <a:latin typeface="+mj-lt"/>
            </a:rPr>
            <a:t>/) </a:t>
          </a:r>
          <a:r>
            <a:rPr lang="en-US" sz="2800" b="1" kern="1200" dirty="0">
              <a:solidFill>
                <a:schemeClr val="accent3">
                  <a:lumMod val="75000"/>
                </a:schemeClr>
              </a:solidFill>
              <a:latin typeface="+mj-lt"/>
            </a:rPr>
            <a:t>became a reference point for quality analysis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dirty="0">
              <a:latin typeface="+mj-lt"/>
            </a:rPr>
            <a:t>	</a:t>
          </a:r>
        </a:p>
      </dsp:txBody>
      <dsp:txXfrm>
        <a:off x="0" y="2466"/>
        <a:ext cx="11276737" cy="1573496"/>
      </dsp:txXfrm>
    </dsp:sp>
    <dsp:sp modelId="{CD94C490-B9D8-47AF-BDE7-0365167FD6EC}">
      <dsp:nvSpPr>
        <dsp:cNvPr id="0" name=""/>
        <dsp:cNvSpPr/>
      </dsp:nvSpPr>
      <dsp:spPr>
        <a:xfrm>
          <a:off x="0" y="1575963"/>
          <a:ext cx="11287761" cy="0"/>
        </a:xfrm>
        <a:prstGeom prst="line">
          <a:avLst/>
        </a:prstGeom>
        <a:solidFill>
          <a:schemeClr val="accent5">
            <a:hueOff val="-1155676"/>
            <a:satOff val="41948"/>
            <a:lumOff val="3334"/>
            <a:alphaOff val="0"/>
          </a:schemeClr>
        </a:solidFill>
        <a:ln w="15875" cap="flat" cmpd="sng" algn="ctr">
          <a:solidFill>
            <a:schemeClr val="accent5">
              <a:hueOff val="-1155676"/>
              <a:satOff val="41948"/>
              <a:lumOff val="3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ACA50-00C5-4C6B-819A-77744C7B38D6}">
      <dsp:nvSpPr>
        <dsp:cNvPr id="0" name=""/>
        <dsp:cNvSpPr/>
      </dsp:nvSpPr>
      <dsp:spPr>
        <a:xfrm>
          <a:off x="0" y="1575963"/>
          <a:ext cx="11276737" cy="159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dirty="0">
              <a:solidFill>
                <a:schemeClr val="accent6"/>
              </a:solidFill>
              <a:latin typeface="+mj-lt"/>
            </a:rPr>
            <a:t>The worked out </a:t>
          </a:r>
          <a:r>
            <a:rPr lang="en-US" sz="2800" b="1" kern="1200" dirty="0">
              <a:solidFill>
                <a:schemeClr val="tx1"/>
              </a:solidFill>
              <a:latin typeface="+mj-lt"/>
            </a:rPr>
            <a:t>cis controls hardening templates </a:t>
          </a:r>
          <a:r>
            <a:rPr lang="en-US" sz="2800" b="1" kern="1200" dirty="0">
              <a:solidFill>
                <a:srgbClr val="0070C0"/>
              </a:solidFill>
              <a:latin typeface="+mj-lt"/>
            </a:rPr>
            <a:t>(</a:t>
          </a:r>
          <a:r>
            <a:rPr lang="en-US" sz="2800" b="1" i="1" kern="1200" dirty="0">
              <a:solidFill>
                <a:srgbClr val="0070C0"/>
              </a:solidFill>
              <a:latin typeface="+mj-lt"/>
            </a:rPr>
            <a:t>https://www.cisecurity.org/cis-benchmarks</a:t>
          </a:r>
          <a:r>
            <a:rPr lang="en-US" sz="2800" b="1" kern="1200" dirty="0">
              <a:solidFill>
                <a:srgbClr val="0070C0"/>
              </a:solidFill>
              <a:latin typeface="+mj-lt"/>
            </a:rPr>
            <a:t>/) </a:t>
          </a:r>
          <a:r>
            <a:rPr lang="en-US" sz="2800" b="1" kern="1200" dirty="0">
              <a:solidFill>
                <a:schemeClr val="accent6"/>
              </a:solidFill>
              <a:latin typeface="+mj-lt"/>
            </a:rPr>
            <a:t>and automated scanning of compliancy to industry best practices</a:t>
          </a:r>
        </a:p>
      </dsp:txBody>
      <dsp:txXfrm>
        <a:off x="0" y="1575963"/>
        <a:ext cx="11276737" cy="1599600"/>
      </dsp:txXfrm>
    </dsp:sp>
    <dsp:sp modelId="{891CDEB9-B43B-4B7A-9E32-37E0B87132E8}">
      <dsp:nvSpPr>
        <dsp:cNvPr id="0" name=""/>
        <dsp:cNvSpPr/>
      </dsp:nvSpPr>
      <dsp:spPr>
        <a:xfrm>
          <a:off x="0" y="3175563"/>
          <a:ext cx="11287761" cy="0"/>
        </a:xfrm>
        <a:prstGeom prst="line">
          <a:avLst/>
        </a:prstGeom>
        <a:solidFill>
          <a:schemeClr val="accent5">
            <a:hueOff val="-2311351"/>
            <a:satOff val="83896"/>
            <a:lumOff val="6667"/>
            <a:alphaOff val="0"/>
          </a:schemeClr>
        </a:solidFill>
        <a:ln w="15875" cap="flat" cmpd="sng" algn="ctr">
          <a:solidFill>
            <a:schemeClr val="accent5">
              <a:hueOff val="-2311351"/>
              <a:satOff val="83896"/>
              <a:lumOff val="6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F70674-8EB1-4E80-AA40-D1EB9BA03399}">
      <dsp:nvSpPr>
        <dsp:cNvPr id="0" name=""/>
        <dsp:cNvSpPr/>
      </dsp:nvSpPr>
      <dsp:spPr>
        <a:xfrm>
          <a:off x="0" y="3175563"/>
          <a:ext cx="11287761" cy="1261673"/>
        </a:xfrm>
        <a:prstGeom prst="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dirty="0">
              <a:solidFill>
                <a:schemeClr val="tx1"/>
              </a:solidFill>
              <a:latin typeface="+mj-lt"/>
            </a:rPr>
            <a:t>Somewhere in between </a:t>
          </a:r>
          <a:r>
            <a:rPr lang="en-US" sz="2800" b="1" kern="1200" dirty="0">
              <a:latin typeface="+mj-lt"/>
            </a:rPr>
            <a:t>there is space for a collection of functional behavioUrs which can be whitelisted as positive TTP/s</a:t>
          </a:r>
        </a:p>
      </dsp:txBody>
      <dsp:txXfrm>
        <a:off x="0" y="3175563"/>
        <a:ext cx="11287761" cy="12616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7133E-6FDA-4F9F-BAC3-A200141FBBA2}">
      <dsp:nvSpPr>
        <dsp:cNvPr id="0" name=""/>
        <dsp:cNvSpPr/>
      </dsp:nvSpPr>
      <dsp:spPr>
        <a:xfrm>
          <a:off x="0" y="11874"/>
          <a:ext cx="5453739" cy="1105649"/>
        </a:xfrm>
        <a:prstGeom prst="round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/>
            <a:t>Name of executable/ eventual dll’s and where they will be placed</a:t>
          </a:r>
        </a:p>
      </dsp:txBody>
      <dsp:txXfrm>
        <a:off x="53973" y="65847"/>
        <a:ext cx="5345793" cy="997703"/>
      </dsp:txXfrm>
    </dsp:sp>
    <dsp:sp modelId="{FDE38709-2A8F-42A4-B636-0914CA335486}">
      <dsp:nvSpPr>
        <dsp:cNvPr id="0" name=""/>
        <dsp:cNvSpPr/>
      </dsp:nvSpPr>
      <dsp:spPr>
        <a:xfrm>
          <a:off x="0" y="1178004"/>
          <a:ext cx="5453739" cy="1105649"/>
        </a:xfrm>
        <a:prstGeom prst="round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/>
            <a:t>Which registry keys are being set and which values define a safe functionality</a:t>
          </a:r>
        </a:p>
      </dsp:txBody>
      <dsp:txXfrm>
        <a:off x="53973" y="1231977"/>
        <a:ext cx="5345793" cy="997703"/>
      </dsp:txXfrm>
    </dsp:sp>
    <dsp:sp modelId="{47462537-4BF1-4115-A61A-FB4424CB4914}">
      <dsp:nvSpPr>
        <dsp:cNvPr id="0" name=""/>
        <dsp:cNvSpPr/>
      </dsp:nvSpPr>
      <dsp:spPr>
        <a:xfrm>
          <a:off x="0" y="2344134"/>
          <a:ext cx="5453739" cy="1105649"/>
        </a:xfrm>
        <a:prstGeom prst="round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/>
            <a:t>Which traffic flows are needed for functionality / updates / management</a:t>
          </a:r>
        </a:p>
      </dsp:txBody>
      <dsp:txXfrm>
        <a:off x="53973" y="2398107"/>
        <a:ext cx="5345793" cy="9977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7133E-6FDA-4F9F-BAC3-A200141FBBA2}">
      <dsp:nvSpPr>
        <dsp:cNvPr id="0" name=""/>
        <dsp:cNvSpPr/>
      </dsp:nvSpPr>
      <dsp:spPr>
        <a:xfrm>
          <a:off x="0" y="11874"/>
          <a:ext cx="5453739" cy="1105649"/>
        </a:xfrm>
        <a:prstGeom prst="round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>
              <a:solidFill>
                <a:schemeClr val="tx1"/>
              </a:solidFill>
            </a:rPr>
            <a:t>Name of executable/ eventual dll’s and where they will be placed</a:t>
          </a:r>
        </a:p>
      </dsp:txBody>
      <dsp:txXfrm>
        <a:off x="53973" y="65847"/>
        <a:ext cx="5345793" cy="997703"/>
      </dsp:txXfrm>
    </dsp:sp>
    <dsp:sp modelId="{FDE38709-2A8F-42A4-B636-0914CA335486}">
      <dsp:nvSpPr>
        <dsp:cNvPr id="0" name=""/>
        <dsp:cNvSpPr/>
      </dsp:nvSpPr>
      <dsp:spPr>
        <a:xfrm>
          <a:off x="0" y="1178004"/>
          <a:ext cx="5453739" cy="1105649"/>
        </a:xfrm>
        <a:prstGeom prst="round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>
              <a:solidFill>
                <a:schemeClr val="tx1"/>
              </a:solidFill>
            </a:rPr>
            <a:t>Which registry keys are being set and which values define a safe functionality</a:t>
          </a:r>
        </a:p>
      </dsp:txBody>
      <dsp:txXfrm>
        <a:off x="53973" y="1231977"/>
        <a:ext cx="5345793" cy="997703"/>
      </dsp:txXfrm>
    </dsp:sp>
    <dsp:sp modelId="{47462537-4BF1-4115-A61A-FB4424CB4914}">
      <dsp:nvSpPr>
        <dsp:cNvPr id="0" name=""/>
        <dsp:cNvSpPr/>
      </dsp:nvSpPr>
      <dsp:spPr>
        <a:xfrm>
          <a:off x="0" y="2344134"/>
          <a:ext cx="5453739" cy="1105649"/>
        </a:xfrm>
        <a:prstGeom prst="round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>
              <a:solidFill>
                <a:schemeClr val="tx1"/>
              </a:solidFill>
            </a:rPr>
            <a:t>Which traffic flows are needed for functionality / updates / management</a:t>
          </a:r>
        </a:p>
      </dsp:txBody>
      <dsp:txXfrm>
        <a:off x="53973" y="2398107"/>
        <a:ext cx="5345793" cy="9977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FA2F6-F10F-46C8-8AF0-03C6B3FFFF29}">
      <dsp:nvSpPr>
        <dsp:cNvPr id="0" name=""/>
        <dsp:cNvSpPr/>
      </dsp:nvSpPr>
      <dsp:spPr>
        <a:xfrm>
          <a:off x="898" y="4613"/>
          <a:ext cx="3646438" cy="2315488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CD757-F17C-4A1C-A4EB-88A8DF277433}">
      <dsp:nvSpPr>
        <dsp:cNvPr id="0" name=""/>
        <dsp:cNvSpPr/>
      </dsp:nvSpPr>
      <dsp:spPr>
        <a:xfrm>
          <a:off x="406058" y="389515"/>
          <a:ext cx="3646438" cy="2315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kern="1200" dirty="0">
              <a:solidFill>
                <a:srgbClr val="C00000"/>
              </a:solidFill>
              <a:latin typeface="+mj-lt"/>
            </a:rPr>
            <a:t>What if </a:t>
          </a:r>
          <a:r>
            <a:rPr lang="en-US" sz="2200" b="1" kern="1200" dirty="0">
              <a:latin typeface="+mj-lt"/>
            </a:rPr>
            <a:t>a service Start registry value can only be 2 or 3? </a:t>
          </a:r>
          <a:endParaRPr lang="en-US" sz="2200" b="1" kern="1200" dirty="0"/>
        </a:p>
      </dsp:txBody>
      <dsp:txXfrm>
        <a:off x="473876" y="457333"/>
        <a:ext cx="3510802" cy="2179852"/>
      </dsp:txXfrm>
    </dsp:sp>
    <dsp:sp modelId="{53802DF6-1D20-40D1-A8DE-925DBA72D07A}">
      <dsp:nvSpPr>
        <dsp:cNvPr id="0" name=""/>
        <dsp:cNvSpPr/>
      </dsp:nvSpPr>
      <dsp:spPr>
        <a:xfrm>
          <a:off x="4457657" y="4613"/>
          <a:ext cx="4029825" cy="2315488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C75B8-0644-443F-B686-E5C513861079}">
      <dsp:nvSpPr>
        <dsp:cNvPr id="0" name=""/>
        <dsp:cNvSpPr/>
      </dsp:nvSpPr>
      <dsp:spPr>
        <a:xfrm>
          <a:off x="4862816" y="389515"/>
          <a:ext cx="4029825" cy="2315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kern="1200" dirty="0">
              <a:solidFill>
                <a:srgbClr val="C00000"/>
              </a:solidFill>
              <a:latin typeface="+mj-lt"/>
            </a:rPr>
            <a:t>What if </a:t>
          </a:r>
          <a:r>
            <a:rPr lang="en-US" sz="2200" b="1" kern="1200" dirty="0">
              <a:latin typeface="+mj-lt"/>
            </a:rPr>
            <a:t>the server where this software runs only has public internet access to sites used for updates and other explicit functionalities? </a:t>
          </a:r>
          <a:endParaRPr lang="en-US" sz="2200" b="1" kern="1200" dirty="0"/>
        </a:p>
      </dsp:txBody>
      <dsp:txXfrm>
        <a:off x="4930634" y="457333"/>
        <a:ext cx="3894189" cy="2179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3.svg"/><Relationship Id="rId9" Type="http://schemas.microsoft.com/office/2007/relationships/diagramDrawing" Target="../diagrams/drawin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sv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11.sv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1.sv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0" name="Straight Connector 6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bstract architecture">
            <a:extLst>
              <a:ext uri="{FF2B5EF4-FFF2-40B4-BE49-F238E27FC236}">
                <a16:creationId xmlns:a16="http://schemas.microsoft.com/office/drawing/2014/main" id="{41E3E77A-C07A-4506-8707-487ADC2CFB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77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71" name="Rectangle 64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6D32298-E896-4E6D-9FE7-EB7B8FCD43C0}"/>
              </a:ext>
            </a:extLst>
          </p:cNvPr>
          <p:cNvSpPr txBox="1">
            <a:spLocks/>
          </p:cNvSpPr>
          <p:nvPr/>
        </p:nvSpPr>
        <p:spPr>
          <a:xfrm>
            <a:off x="315639" y="324805"/>
            <a:ext cx="11553273" cy="4226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1500" b="1" dirty="0">
                <a:solidFill>
                  <a:schemeClr val="bg1"/>
                </a:solidFill>
              </a:rPr>
              <a:t>Whitelisting behaviours</a:t>
            </a:r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B089EB-496C-4941-9C19-FDF3853F819B}"/>
              </a:ext>
            </a:extLst>
          </p:cNvPr>
          <p:cNvSpPr txBox="1"/>
          <p:nvPr/>
        </p:nvSpPr>
        <p:spPr>
          <a:xfrm>
            <a:off x="8192278" y="5701722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@_ChezDaniela</a:t>
            </a:r>
            <a:endParaRPr lang="en-NL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503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Audience exercise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410F4D1E-D52F-4AF4-AABC-5507A4478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8400" y="1973031"/>
            <a:ext cx="2028683" cy="202868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989464"/>
              </p:ext>
            </p:extLst>
          </p:nvPr>
        </p:nvGraphicFramePr>
        <p:xfrm>
          <a:off x="2957082" y="3346603"/>
          <a:ext cx="8893541" cy="2709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5554DE14-F2FB-4B32-853E-88CE5A8AB43D}"/>
              </a:ext>
            </a:extLst>
          </p:cNvPr>
          <p:cNvSpPr txBox="1">
            <a:spLocks/>
          </p:cNvSpPr>
          <p:nvPr/>
        </p:nvSpPr>
        <p:spPr>
          <a:xfrm>
            <a:off x="3622832" y="2091509"/>
            <a:ext cx="7171899" cy="1082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2"/>
                </a:solidFill>
              </a:rPr>
              <a:t>What problem would have solved the 2 WHAT IF’s used in the examples?</a:t>
            </a:r>
          </a:p>
        </p:txBody>
      </p:sp>
    </p:spTree>
    <p:extLst>
      <p:ext uri="{BB962C8B-B14F-4D97-AF65-F5344CB8AC3E}">
        <p14:creationId xmlns:p14="http://schemas.microsoft.com/office/powerpoint/2010/main" val="3806465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F975F-E617-47F7-92FB-5CD5FB64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807725"/>
            <a:ext cx="10909073" cy="1447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>
                <a:solidFill>
                  <a:schemeClr val="tx1">
                    <a:lumMod val="85000"/>
                    <a:lumOff val="15000"/>
                  </a:schemeClr>
                </a:solidFill>
              </a:rPr>
              <a:t>Dream on</a:t>
            </a:r>
          </a:p>
        </p:txBody>
      </p:sp>
      <p:pic>
        <p:nvPicPr>
          <p:cNvPr id="29" name="Picture 28" descr="Abstract architecture">
            <a:extLst>
              <a:ext uri="{FF2B5EF4-FFF2-40B4-BE49-F238E27FC236}">
                <a16:creationId xmlns:a16="http://schemas.microsoft.com/office/drawing/2014/main" id="{41E3E77A-C07A-4506-8707-487ADC2CFB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773"/>
          <a:stretch/>
        </p:blipFill>
        <p:spPr>
          <a:xfrm>
            <a:off x="3645196" y="771100"/>
            <a:ext cx="4888943" cy="2750022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995470A-422C-4D09-B47E-C2E326495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028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B6C9846-B5AB-4E52-988D-F7E5865C9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3D7E8E-8467-4198-87E0-ADC1B604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idea 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297155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410F4D1E-D52F-4AF4-AABC-5507A44781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1358" y="774510"/>
            <a:ext cx="914400" cy="914400"/>
          </a:xfrm>
          <a:prstGeom prst="rect">
            <a:avLst/>
          </a:prstGeom>
        </p:spPr>
      </p:pic>
      <p:pic>
        <p:nvPicPr>
          <p:cNvPr id="25" name="Graphic 24" descr="Lights On with solid fill">
            <a:extLst>
              <a:ext uri="{FF2B5EF4-FFF2-40B4-BE49-F238E27FC236}">
                <a16:creationId xmlns:a16="http://schemas.microsoft.com/office/drawing/2014/main" id="{4EA16A69-8294-42E9-AD80-95B668EE23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53612" y="1995888"/>
            <a:ext cx="914400" cy="914400"/>
          </a:xfrm>
          <a:prstGeom prst="rect">
            <a:avLst/>
          </a:prstGeom>
        </p:spPr>
      </p:pic>
      <p:pic>
        <p:nvPicPr>
          <p:cNvPr id="27" name="Graphic 26" descr="Lights On with solid fill">
            <a:extLst>
              <a:ext uri="{FF2B5EF4-FFF2-40B4-BE49-F238E27FC236}">
                <a16:creationId xmlns:a16="http://schemas.microsoft.com/office/drawing/2014/main" id="{90A997C0-F4A2-4F53-A7C9-1F37D0117A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48564" y="1995888"/>
            <a:ext cx="914400" cy="914400"/>
          </a:xfrm>
          <a:prstGeom prst="rect">
            <a:avLst/>
          </a:prstGeom>
        </p:spPr>
      </p:pic>
      <p:pic>
        <p:nvPicPr>
          <p:cNvPr id="7" name="Graphic 6" descr="Firecracker with solid fill">
            <a:extLst>
              <a:ext uri="{FF2B5EF4-FFF2-40B4-BE49-F238E27FC236}">
                <a16:creationId xmlns:a16="http://schemas.microsoft.com/office/drawing/2014/main" id="{EA623D42-AB52-4CB8-ABC6-891BD3ADF0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15517" y="32925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579050"/>
            <a:ext cx="8859520" cy="101832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A short history of whitelisting vs blacklisting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212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410F4D1E-D52F-4AF4-AABC-5507A4478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7644" y="2454533"/>
            <a:ext cx="3251929" cy="3251929"/>
          </a:xfrm>
          <a:prstGeom prst="rect">
            <a:avLst/>
          </a:prstGeom>
        </p:spPr>
      </p:pic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276352"/>
              </p:ext>
            </p:extLst>
          </p:nvPr>
        </p:nvGraphicFramePr>
        <p:xfrm>
          <a:off x="1097279" y="2546224"/>
          <a:ext cx="5977938" cy="3342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40507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FD69FDD-BA96-4954-ADAC-DA35030A0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81" y="5230454"/>
            <a:ext cx="10058400" cy="926506"/>
          </a:xfrm>
        </p:spPr>
        <p:txBody>
          <a:bodyPr anchor="ctr">
            <a:normAutofit/>
          </a:bodyPr>
          <a:lstStyle/>
          <a:p>
            <a:pPr algn="ctr"/>
            <a:r>
              <a:rPr lang="en-US" i="1" dirty="0"/>
              <a:t>Thoughts</a:t>
            </a:r>
            <a:r>
              <a:rPr lang="en-US" dirty="0"/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1026ED8-45A7-435A-B4ED-2DDAD6EED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508551"/>
              </p:ext>
            </p:extLst>
          </p:nvPr>
        </p:nvGraphicFramePr>
        <p:xfrm>
          <a:off x="599439" y="680936"/>
          <a:ext cx="11287761" cy="4439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776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F975F-E617-47F7-92FB-5CD5FB64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772731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Basically: </a:t>
            </a:r>
            <a:b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WHITELIST </a:t>
            </a:r>
            <a:b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EVERYTHING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520631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D60EC1B-554F-47EF-839A-BAAD858F6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800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F975F-E617-47F7-92FB-5CD5FB64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40" y="2593195"/>
            <a:ext cx="6253317" cy="19095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Don’t panic!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bstract architecture">
            <a:extLst>
              <a:ext uri="{FF2B5EF4-FFF2-40B4-BE49-F238E27FC236}">
                <a16:creationId xmlns:a16="http://schemas.microsoft.com/office/drawing/2014/main" id="{41E3E77A-C07A-4506-8707-487ADC2CFB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42" r="31548" b="-1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2F9899-E64A-4240-AE6D-3653B08B15CA}"/>
              </a:ext>
            </a:extLst>
          </p:cNvPr>
          <p:cNvSpPr txBox="1"/>
          <p:nvPr/>
        </p:nvSpPr>
        <p:spPr>
          <a:xfrm>
            <a:off x="226961" y="4735033"/>
            <a:ext cx="71984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You will not be the one who needs to define the behaviours for every product your company 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+mj-lt"/>
              </a:rPr>
              <a:t>Ideally a standard of which behaviour needs to be defined per type product should be defined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The maker fills in every technical detail for their product correct behaviour at install time, while in use, updating, cleaned/up</a:t>
            </a:r>
          </a:p>
        </p:txBody>
      </p:sp>
      <p:pic>
        <p:nvPicPr>
          <p:cNvPr id="9" name="Graphic 8" descr="Radioactive with solid fill">
            <a:extLst>
              <a:ext uri="{FF2B5EF4-FFF2-40B4-BE49-F238E27FC236}">
                <a16:creationId xmlns:a16="http://schemas.microsoft.com/office/drawing/2014/main" id="{A071E1EA-BE02-4B65-BE61-FC159AD25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7996" y="1025234"/>
            <a:ext cx="1539922" cy="153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6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bstract architecture">
            <a:extLst>
              <a:ext uri="{FF2B5EF4-FFF2-40B4-BE49-F238E27FC236}">
                <a16:creationId xmlns:a16="http://schemas.microsoft.com/office/drawing/2014/main" id="{41E3E77A-C07A-4506-8707-487ADC2CFB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47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B986F88-1433-4AF7-AF71-41A89DC93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46064">
                <a:srgbClr val="000000">
                  <a:alpha val="30000"/>
                </a:srgbClr>
              </a:gs>
              <a:gs pos="68000">
                <a:srgbClr val="000000">
                  <a:alpha val="20000"/>
                </a:srgbClr>
              </a:gs>
              <a:gs pos="0">
                <a:schemeClr val="tx1">
                  <a:alpha val="0"/>
                </a:schemeClr>
              </a:gs>
              <a:gs pos="26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F975F-E617-47F7-92FB-5CD5FB64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b="1" dirty="0">
                <a:solidFill>
                  <a:schemeClr val="tx1"/>
                </a:solidFill>
              </a:rPr>
              <a:t>Examples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44FFD5D-B985-4624-BBCD-50AD2E168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1000">
                <a:srgbClr val="000000">
                  <a:alpha val="10000"/>
                </a:srgbClr>
              </a:gs>
              <a:gs pos="7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5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5453741" cy="1450757"/>
          </a:xfrm>
        </p:spPr>
        <p:txBody>
          <a:bodyPr>
            <a:normAutofit/>
          </a:bodyPr>
          <a:lstStyle/>
          <a:p>
            <a:r>
              <a:rPr lang="en-US"/>
              <a:t>An AV/EDR</a:t>
            </a: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553" y="2267421"/>
            <a:ext cx="4846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299058"/>
              </p:ext>
            </p:extLst>
          </p:nvPr>
        </p:nvGraphicFramePr>
        <p:xfrm>
          <a:off x="642257" y="2407436"/>
          <a:ext cx="5453739" cy="3461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F266D940-0CD7-4A7C-BA66-E21B4735DC31}"/>
              </a:ext>
            </a:extLst>
          </p:cNvPr>
          <p:cNvGrpSpPr/>
          <p:nvPr/>
        </p:nvGrpSpPr>
        <p:grpSpPr>
          <a:xfrm>
            <a:off x="6095996" y="-287022"/>
            <a:ext cx="4874209" cy="4425287"/>
            <a:chOff x="6675534" y="346351"/>
            <a:chExt cx="4874209" cy="4425287"/>
          </a:xfrm>
        </p:grpSpPr>
        <p:pic>
          <p:nvPicPr>
            <p:cNvPr id="9" name="Graphic 8" descr="Thought bubble outline">
              <a:extLst>
                <a:ext uri="{FF2B5EF4-FFF2-40B4-BE49-F238E27FC236}">
                  <a16:creationId xmlns:a16="http://schemas.microsoft.com/office/drawing/2014/main" id="{09F9A61B-1A24-4D8F-8C9B-9AB051CB7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75534" y="346351"/>
              <a:ext cx="4874209" cy="442528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102643-6AB1-43D0-A794-5C04C6BD2DA2}"/>
                </a:ext>
              </a:extLst>
            </p:cNvPr>
            <p:cNvSpPr txBox="1"/>
            <p:nvPr/>
          </p:nvSpPr>
          <p:spPr>
            <a:xfrm>
              <a:off x="7702676" y="1788527"/>
              <a:ext cx="31378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+mj-lt"/>
                </a:rPr>
                <a:t>What if </a:t>
              </a:r>
              <a:r>
                <a:rPr lang="en-US" b="1" dirty="0">
                  <a:latin typeface="+mj-lt"/>
                </a:rPr>
                <a:t>a service Start registry value can only be 2 or 3? </a:t>
              </a:r>
              <a:endParaRPr lang="en-NL" b="1" dirty="0">
                <a:latin typeface="+mj-lt"/>
              </a:endParaRPr>
            </a:p>
          </p:txBody>
        </p:sp>
      </p:grpSp>
      <p:pic>
        <p:nvPicPr>
          <p:cNvPr id="13" name="Graphic 12" descr="Group brainstorm with solid fill">
            <a:extLst>
              <a:ext uri="{FF2B5EF4-FFF2-40B4-BE49-F238E27FC236}">
                <a16:creationId xmlns:a16="http://schemas.microsoft.com/office/drawing/2014/main" id="{24611BED-1545-4967-89D9-AC58AE4CAD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85376" y="3897932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5A51A9-FE86-49E4-A69D-74C25A998FDA}"/>
              </a:ext>
            </a:extLst>
          </p:cNvPr>
          <p:cNvSpPr txBox="1"/>
          <p:nvPr/>
        </p:nvSpPr>
        <p:spPr>
          <a:xfrm>
            <a:off x="8692071" y="4806282"/>
            <a:ext cx="2675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+mj-lt"/>
              </a:rPr>
              <a:t>What other behaviour would can you think of?</a:t>
            </a:r>
            <a:endParaRPr lang="en-NL" sz="2000" b="1" dirty="0">
              <a:solidFill>
                <a:srgbClr val="00B0F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3520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34946"/>
            <a:ext cx="6429103" cy="1450757"/>
          </a:xfrm>
        </p:spPr>
        <p:txBody>
          <a:bodyPr>
            <a:normAutofit/>
          </a:bodyPr>
          <a:lstStyle/>
          <a:p>
            <a:r>
              <a:rPr lang="en-US" dirty="0"/>
              <a:t>A network management tool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553" y="2267421"/>
            <a:ext cx="4846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1204263"/>
              </p:ext>
            </p:extLst>
          </p:nvPr>
        </p:nvGraphicFramePr>
        <p:xfrm>
          <a:off x="642257" y="2407436"/>
          <a:ext cx="5453739" cy="3461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F266D940-0CD7-4A7C-BA66-E21B4735DC31}"/>
              </a:ext>
            </a:extLst>
          </p:cNvPr>
          <p:cNvGrpSpPr/>
          <p:nvPr/>
        </p:nvGrpSpPr>
        <p:grpSpPr>
          <a:xfrm>
            <a:off x="6573887" y="-484234"/>
            <a:ext cx="5777410" cy="5245302"/>
            <a:chOff x="6573887" y="367754"/>
            <a:chExt cx="5777410" cy="5245302"/>
          </a:xfrm>
        </p:grpSpPr>
        <p:pic>
          <p:nvPicPr>
            <p:cNvPr id="9" name="Graphic 8" descr="Thought bubble outline">
              <a:extLst>
                <a:ext uri="{FF2B5EF4-FFF2-40B4-BE49-F238E27FC236}">
                  <a16:creationId xmlns:a16="http://schemas.microsoft.com/office/drawing/2014/main" id="{09F9A61B-1A24-4D8F-8C9B-9AB051CB7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573887" y="367754"/>
              <a:ext cx="5777410" cy="524530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102643-6AB1-43D0-A794-5C04C6BD2DA2}"/>
                </a:ext>
              </a:extLst>
            </p:cNvPr>
            <p:cNvSpPr txBox="1"/>
            <p:nvPr/>
          </p:nvSpPr>
          <p:spPr>
            <a:xfrm>
              <a:off x="8077373" y="1719206"/>
              <a:ext cx="313786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+mj-lt"/>
                </a:rPr>
                <a:t>What if </a:t>
              </a:r>
              <a:r>
                <a:rPr lang="en-US" b="1" dirty="0">
                  <a:latin typeface="+mj-lt"/>
                </a:rPr>
                <a:t>the server where this software runs only has public internet access to sites used for updates and other explicit functionalities? </a:t>
              </a:r>
              <a:endParaRPr lang="en-NL" b="1" dirty="0">
                <a:latin typeface="+mj-lt"/>
              </a:endParaRPr>
            </a:p>
          </p:txBody>
        </p:sp>
      </p:grpSp>
      <p:pic>
        <p:nvPicPr>
          <p:cNvPr id="13" name="Graphic 12" descr="Group brainstorm with solid fill">
            <a:extLst>
              <a:ext uri="{FF2B5EF4-FFF2-40B4-BE49-F238E27FC236}">
                <a16:creationId xmlns:a16="http://schemas.microsoft.com/office/drawing/2014/main" id="{24611BED-1545-4967-89D9-AC58AE4CAD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06256" y="430386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5A51A9-FE86-49E4-A69D-74C25A998FDA}"/>
              </a:ext>
            </a:extLst>
          </p:cNvPr>
          <p:cNvSpPr txBox="1"/>
          <p:nvPr/>
        </p:nvSpPr>
        <p:spPr>
          <a:xfrm>
            <a:off x="8124927" y="5161208"/>
            <a:ext cx="2675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What other behaviour would can you think of?</a:t>
            </a:r>
            <a:endParaRPr lang="en-NL" sz="2000" b="1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03120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3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4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5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6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{5A77F41C-9FDF-488E-94F6-0730F006F81E}tf11437505_win32</Template>
  <TotalTime>0</TotalTime>
  <Words>402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Georgia Pro Cond Light</vt:lpstr>
      <vt:lpstr>Speak Pro</vt:lpstr>
      <vt:lpstr>RetrospectVTI</vt:lpstr>
      <vt:lpstr>PowerPoint Presentation</vt:lpstr>
      <vt:lpstr>The idea </vt:lpstr>
      <vt:lpstr>A short history of whitelisting vs blacklisting </vt:lpstr>
      <vt:lpstr>Thoughts </vt:lpstr>
      <vt:lpstr>Basically:  WHITELIST  EVERYTHING</vt:lpstr>
      <vt:lpstr>Don’t panic!</vt:lpstr>
      <vt:lpstr>Examples</vt:lpstr>
      <vt:lpstr>An AV/EDR</vt:lpstr>
      <vt:lpstr>A network management tool</vt:lpstr>
      <vt:lpstr>Audience exercise</vt:lpstr>
      <vt:lpstr>Dream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Whitelisting behaviors</dc:title>
  <dc:creator>Daniela Zamfiroiu | One Zero IT</dc:creator>
  <cp:lastModifiedBy>Daniela Zamfiroiu | One Zero IT</cp:lastModifiedBy>
  <cp:revision>37</cp:revision>
  <dcterms:created xsi:type="dcterms:W3CDTF">2021-05-18T08:26:27Z</dcterms:created>
  <dcterms:modified xsi:type="dcterms:W3CDTF">2021-06-30T16:26:27Z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