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19" autoAdjust="0"/>
  </p:normalViewPr>
  <p:slideViewPr>
    <p:cSldViewPr snapToGrid="0">
      <p:cViewPr varScale="1">
        <p:scale>
          <a:sx n="140" d="100"/>
          <a:sy n="140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	Internal threat intelligence training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Value of self concluded intel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</a:t>
          </a:r>
          <a:r>
            <a:rPr lang="en-US" baseline="0" dirty="0"/>
            <a:t> if TTP/s were linked to positive known (whitelisted) behaviors, rather than attackers' behaviors?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D95A97A-4DF7-45C4-883C-E7250E82EDFA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2CB715F-78B0-4090-8259-76B0BCF7946F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28AED-8249-42D5-8B20-CEFE1CD12856}" type="pres">
      <dgm:prSet presAssocID="{5B62599A-5C9B-48E7-896E-EA782AC60C8B}" presName="spacer" presStyleCnt="0"/>
      <dgm:spPr/>
    </dgm:pt>
    <dgm:pt modelId="{514AB551-4A3F-43EC-B37A-65EF8C41F7E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FFC687-7CC5-42F3-ABEA-DFF811D41FB5}" type="pres">
      <dgm:prSet presAssocID="{9646853A-8964-4519-A5B1-0B7D18B2983D}" presName="spacer" presStyleCnt="0"/>
      <dgm:spPr/>
    </dgm:pt>
    <dgm:pt modelId="{FBD06DA9-E981-4FAF-AFC9-BAAA9E3519A5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516E62F-2196-4FE6-8A13-AB8F7B01EF53}" type="presOf" srcId="{49225C73-1633-42F1-AB3B-7CB183E5F8B8}" destId="{514AB551-4A3F-43EC-B37A-65EF8C41F7E3}" srcOrd="0" destOrd="0" presId="urn:microsoft.com/office/officeart/2005/8/layout/vList2"/>
    <dgm:cxn modelId="{C54C203A-C1AC-4C98-8B62-A71C78A6D7FF}" type="presOf" srcId="{40FC4FFE-8987-4A26-B7F4-8A516F18ADAE}" destId="{22CB715F-78B0-4090-8259-76B0BCF7946F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97F6491-520C-4D2C-A670-396CA50ADFBF}" type="presOf" srcId="{01A66772-F185-4D58-B8BB-E9370D7A7A2B}" destId="{6D95A97A-4DF7-45C4-883C-E7250E82EDFA}" srcOrd="0" destOrd="0" presId="urn:microsoft.com/office/officeart/2005/8/layout/vList2"/>
    <dgm:cxn modelId="{31B961D3-B5C8-4C0B-B82D-3D5EE4131C27}" type="presOf" srcId="{1C383F32-22E8-4F62-A3E0-BDC3D5F48992}" destId="{FBD06DA9-E981-4FAF-AFC9-BAAA9E3519A5}" srcOrd="0" destOrd="0" presId="urn:microsoft.com/office/officeart/2005/8/layout/vList2"/>
    <dgm:cxn modelId="{88DE9B9B-CCE9-4C19-B815-20532749B2C8}" type="presParOf" srcId="{6D95A97A-4DF7-45C4-883C-E7250E82EDFA}" destId="{22CB715F-78B0-4090-8259-76B0BCF7946F}" srcOrd="0" destOrd="0" presId="urn:microsoft.com/office/officeart/2005/8/layout/vList2"/>
    <dgm:cxn modelId="{C799630C-48DE-4BE3-9032-DF8C5107551B}" type="presParOf" srcId="{6D95A97A-4DF7-45C4-883C-E7250E82EDFA}" destId="{3D328AED-8249-42D5-8B20-CEFE1CD12856}" srcOrd="1" destOrd="0" presId="urn:microsoft.com/office/officeart/2005/8/layout/vList2"/>
    <dgm:cxn modelId="{A1F0BCFD-A062-4090-8C62-D5168753C1A9}" type="presParOf" srcId="{6D95A97A-4DF7-45C4-883C-E7250E82EDFA}" destId="{514AB551-4A3F-43EC-B37A-65EF8C41F7E3}" srcOrd="2" destOrd="0" presId="urn:microsoft.com/office/officeart/2005/8/layout/vList2"/>
    <dgm:cxn modelId="{2210EB31-A9DF-428E-A9AE-52E6B6D20B2B}" type="presParOf" srcId="{6D95A97A-4DF7-45C4-883C-E7250E82EDFA}" destId="{DDFFC687-7CC5-42F3-ABEA-DFF811D41FB5}" srcOrd="3" destOrd="0" presId="urn:microsoft.com/office/officeart/2005/8/layout/vList2"/>
    <dgm:cxn modelId="{994698A2-7FE8-4659-9355-A4CC603213EB}" type="presParOf" srcId="{6D95A97A-4DF7-45C4-883C-E7250E82EDFA}" destId="{FBD06DA9-E981-4FAF-AFC9-BAAA9E351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We all see the huge advantage of using TTP/s (behaviors) vs IOC/s – the attack matrix became a reference point for quality analysis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The worked out cis controls per asset type saves a lot of time in hardening templates and automated scanning of compliancy to industry best practices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Somewhere in between there is space for a collection of functional behaviors which can be whitelisted as positive TTP/s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8F3CFD50-F254-4E1E-8024-CF874BD830DB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BA34782F-8ED1-4728-BCDF-B997808849E4}" type="pres">
      <dgm:prSet presAssocID="{40FC4FFE-8987-4A26-B7F4-8A516F18ADAE}" presName="thickLine" presStyleLbl="alignNode1" presStyleIdx="0" presStyleCnt="3"/>
      <dgm:spPr/>
    </dgm:pt>
    <dgm:pt modelId="{E923F0A4-D129-444B-AA8F-1842B9A7D888}" type="pres">
      <dgm:prSet presAssocID="{40FC4FFE-8987-4A26-B7F4-8A516F18ADAE}" presName="horz1" presStyleCnt="0"/>
      <dgm:spPr/>
    </dgm:pt>
    <dgm:pt modelId="{1150D277-37CB-40B7-AD91-B6F15F13CDD1}" type="pres">
      <dgm:prSet presAssocID="{40FC4FFE-8987-4A26-B7F4-8A516F18ADAE}" presName="tx1" presStyleLbl="revTx" presStyleIdx="0" presStyleCnt="3"/>
      <dgm:spPr/>
    </dgm:pt>
    <dgm:pt modelId="{FF5D4B08-60FA-4949-B314-03903F1F54E7}" type="pres">
      <dgm:prSet presAssocID="{40FC4FFE-8987-4A26-B7F4-8A516F18ADAE}" presName="vert1" presStyleCnt="0"/>
      <dgm:spPr/>
    </dgm:pt>
    <dgm:pt modelId="{CD94C490-B9D8-47AF-BDE7-0365167FD6EC}" type="pres">
      <dgm:prSet presAssocID="{49225C73-1633-42F1-AB3B-7CB183E5F8B8}" presName="thickLine" presStyleLbl="alignNode1" presStyleIdx="1" presStyleCnt="3"/>
      <dgm:spPr/>
    </dgm:pt>
    <dgm:pt modelId="{938A3F74-96D2-4A48-809C-ED324C0DA5B1}" type="pres">
      <dgm:prSet presAssocID="{49225C73-1633-42F1-AB3B-7CB183E5F8B8}" presName="horz1" presStyleCnt="0"/>
      <dgm:spPr/>
    </dgm:pt>
    <dgm:pt modelId="{B63ACA50-00C5-4C6B-819A-77744C7B38D6}" type="pres">
      <dgm:prSet presAssocID="{49225C73-1633-42F1-AB3B-7CB183E5F8B8}" presName="tx1" presStyleLbl="revTx" presStyleIdx="1" presStyleCnt="3"/>
      <dgm:spPr/>
    </dgm:pt>
    <dgm:pt modelId="{FDFE84DA-0AE0-4695-98FE-B679FD8A5C35}" type="pres">
      <dgm:prSet presAssocID="{49225C73-1633-42F1-AB3B-7CB183E5F8B8}" presName="vert1" presStyleCnt="0"/>
      <dgm:spPr/>
    </dgm:pt>
    <dgm:pt modelId="{891CDEB9-B43B-4B7A-9E32-37E0B87132E8}" type="pres">
      <dgm:prSet presAssocID="{1C383F32-22E8-4F62-A3E0-BDC3D5F48992}" presName="thickLine" presStyleLbl="alignNode1" presStyleIdx="2" presStyleCnt="3"/>
      <dgm:spPr/>
    </dgm:pt>
    <dgm:pt modelId="{FE5C572E-497F-49AB-9CFD-B90B5104117B}" type="pres">
      <dgm:prSet presAssocID="{1C383F32-22E8-4F62-A3E0-BDC3D5F48992}" presName="horz1" presStyleCnt="0"/>
      <dgm:spPr/>
    </dgm:pt>
    <dgm:pt modelId="{CFF70674-8EB1-4E80-AA40-D1EB9BA03399}" type="pres">
      <dgm:prSet presAssocID="{1C383F32-22E8-4F62-A3E0-BDC3D5F48992}" presName="tx1" presStyleLbl="revTx" presStyleIdx="2" presStyleCnt="3"/>
      <dgm:spPr/>
    </dgm:pt>
    <dgm:pt modelId="{DFC140FF-95BD-4569-AB63-18692CF51B2C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2916515-FCBC-4005-B226-62702C35971A}" type="presOf" srcId="{40FC4FFE-8987-4A26-B7F4-8A516F18ADAE}" destId="{1150D277-37CB-40B7-AD91-B6F15F13CDD1}" srcOrd="0" destOrd="0" presId="urn:microsoft.com/office/officeart/2008/layout/LinedList"/>
    <dgm:cxn modelId="{D2562467-0D72-45E7-ADC9-55AA22EBD74D}" type="presOf" srcId="{1C383F32-22E8-4F62-A3E0-BDC3D5F48992}" destId="{CFF70674-8EB1-4E80-AA40-D1EB9BA03399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E74A3B9-3F7A-4E6D-BBB6-84F6C137229B}" type="presOf" srcId="{49225C73-1633-42F1-AB3B-7CB183E5F8B8}" destId="{B63ACA50-00C5-4C6B-819A-77744C7B38D6}" srcOrd="0" destOrd="0" presId="urn:microsoft.com/office/officeart/2008/layout/LinedList"/>
    <dgm:cxn modelId="{6AB5ADDF-3521-4570-BE4F-22F518DCE2D2}" type="presOf" srcId="{01A66772-F185-4D58-B8BB-E9370D7A7A2B}" destId="{8F3CFD50-F254-4E1E-8024-CF874BD830DB}" srcOrd="0" destOrd="0" presId="urn:microsoft.com/office/officeart/2008/layout/LinedList"/>
    <dgm:cxn modelId="{4A232CA5-A8E0-4C9E-BADA-21A91B18D50E}" type="presParOf" srcId="{8F3CFD50-F254-4E1E-8024-CF874BD830DB}" destId="{BA34782F-8ED1-4728-BCDF-B997808849E4}" srcOrd="0" destOrd="0" presId="urn:microsoft.com/office/officeart/2008/layout/LinedList"/>
    <dgm:cxn modelId="{9C24210E-14DC-4673-A784-CF0E7BB6EA51}" type="presParOf" srcId="{8F3CFD50-F254-4E1E-8024-CF874BD830DB}" destId="{E923F0A4-D129-444B-AA8F-1842B9A7D888}" srcOrd="1" destOrd="0" presId="urn:microsoft.com/office/officeart/2008/layout/LinedList"/>
    <dgm:cxn modelId="{DE006F60-D065-41FA-8713-0509F6EC16A3}" type="presParOf" srcId="{E923F0A4-D129-444B-AA8F-1842B9A7D888}" destId="{1150D277-37CB-40B7-AD91-B6F15F13CDD1}" srcOrd="0" destOrd="0" presId="urn:microsoft.com/office/officeart/2008/layout/LinedList"/>
    <dgm:cxn modelId="{714257BA-B741-41CF-862E-3CDCAAB84604}" type="presParOf" srcId="{E923F0A4-D129-444B-AA8F-1842B9A7D888}" destId="{FF5D4B08-60FA-4949-B314-03903F1F54E7}" srcOrd="1" destOrd="0" presId="urn:microsoft.com/office/officeart/2008/layout/LinedList"/>
    <dgm:cxn modelId="{B491C59B-1CC6-4124-8974-324D71927815}" type="presParOf" srcId="{8F3CFD50-F254-4E1E-8024-CF874BD830DB}" destId="{CD94C490-B9D8-47AF-BDE7-0365167FD6EC}" srcOrd="2" destOrd="0" presId="urn:microsoft.com/office/officeart/2008/layout/LinedList"/>
    <dgm:cxn modelId="{AAB02A6D-4E92-4A6C-A915-1A5312EFB654}" type="presParOf" srcId="{8F3CFD50-F254-4E1E-8024-CF874BD830DB}" destId="{938A3F74-96D2-4A48-809C-ED324C0DA5B1}" srcOrd="3" destOrd="0" presId="urn:microsoft.com/office/officeart/2008/layout/LinedList"/>
    <dgm:cxn modelId="{37BE809E-492E-4CED-B6A9-7714897C1BDD}" type="presParOf" srcId="{938A3F74-96D2-4A48-809C-ED324C0DA5B1}" destId="{B63ACA50-00C5-4C6B-819A-77744C7B38D6}" srcOrd="0" destOrd="0" presId="urn:microsoft.com/office/officeart/2008/layout/LinedList"/>
    <dgm:cxn modelId="{2C6623ED-D251-4D79-8316-73C88E341952}" type="presParOf" srcId="{938A3F74-96D2-4A48-809C-ED324C0DA5B1}" destId="{FDFE84DA-0AE0-4695-98FE-B679FD8A5C35}" srcOrd="1" destOrd="0" presId="urn:microsoft.com/office/officeart/2008/layout/LinedList"/>
    <dgm:cxn modelId="{6AF13E61-D94C-41B5-9365-04B7CAAA8B80}" type="presParOf" srcId="{8F3CFD50-F254-4E1E-8024-CF874BD830DB}" destId="{891CDEB9-B43B-4B7A-9E32-37E0B87132E8}" srcOrd="4" destOrd="0" presId="urn:microsoft.com/office/officeart/2008/layout/LinedList"/>
    <dgm:cxn modelId="{B48283F5-BF27-4629-BDF6-BB3C718A178D}" type="presParOf" srcId="{8F3CFD50-F254-4E1E-8024-CF874BD830DB}" destId="{FE5C572E-497F-49AB-9CFD-B90B5104117B}" srcOrd="5" destOrd="0" presId="urn:microsoft.com/office/officeart/2008/layout/LinedList"/>
    <dgm:cxn modelId="{A70CF98C-9F4A-4BDB-9E34-AC1B555BDBF3}" type="presParOf" srcId="{FE5C572E-497F-49AB-9CFD-B90B5104117B}" destId="{CFF70674-8EB1-4E80-AA40-D1EB9BA03399}" srcOrd="0" destOrd="0" presId="urn:microsoft.com/office/officeart/2008/layout/LinedList"/>
    <dgm:cxn modelId="{7BFF11AF-111E-4678-9CA3-B0E2FC32D8FF}" type="presParOf" srcId="{FE5C572E-497F-49AB-9CFD-B90B5104117B}" destId="{DFC140FF-95BD-4569-AB63-18692CF51B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715F-78B0-4090-8259-76B0BCF7946F}">
      <dsp:nvSpPr>
        <dsp:cNvPr id="0" name=""/>
        <dsp:cNvSpPr/>
      </dsp:nvSpPr>
      <dsp:spPr>
        <a:xfrm>
          <a:off x="0" y="19830"/>
          <a:ext cx="10900477" cy="11394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	Internal threat intelligence training</a:t>
          </a:r>
        </a:p>
      </dsp:txBody>
      <dsp:txXfrm>
        <a:off x="55623" y="75453"/>
        <a:ext cx="10789231" cy="1028187"/>
      </dsp:txXfrm>
    </dsp:sp>
    <dsp:sp modelId="{514AB551-4A3F-43EC-B37A-65EF8C41F7E3}">
      <dsp:nvSpPr>
        <dsp:cNvPr id="0" name=""/>
        <dsp:cNvSpPr/>
      </dsp:nvSpPr>
      <dsp:spPr>
        <a:xfrm>
          <a:off x="0" y="1239904"/>
          <a:ext cx="10900477" cy="1139433"/>
        </a:xfrm>
        <a:prstGeom prst="round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Value of self concluded intel</a:t>
          </a:r>
        </a:p>
      </dsp:txBody>
      <dsp:txXfrm>
        <a:off x="55623" y="1295527"/>
        <a:ext cx="10789231" cy="1028187"/>
      </dsp:txXfrm>
    </dsp:sp>
    <dsp:sp modelId="{FBD06DA9-E981-4FAF-AFC9-BAAA9E3519A5}">
      <dsp:nvSpPr>
        <dsp:cNvPr id="0" name=""/>
        <dsp:cNvSpPr/>
      </dsp:nvSpPr>
      <dsp:spPr>
        <a:xfrm>
          <a:off x="0" y="2459977"/>
          <a:ext cx="10900477" cy="1139433"/>
        </a:xfrm>
        <a:prstGeom prst="round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What</a:t>
          </a:r>
          <a:r>
            <a:rPr lang="en-US" sz="2800" kern="1200" baseline="0" dirty="0"/>
            <a:t> if TTP/s were linked to positive known (whitelisted) behaviors, rather than attackers' behaviors?</a:t>
          </a:r>
          <a:endParaRPr lang="en-US" sz="2800" kern="1200" dirty="0"/>
        </a:p>
      </dsp:txBody>
      <dsp:txXfrm>
        <a:off x="55623" y="2515600"/>
        <a:ext cx="10789231" cy="10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4782F-8ED1-4728-BCDF-B997808849E4}">
      <dsp:nvSpPr>
        <dsp:cNvPr id="0" name=""/>
        <dsp:cNvSpPr/>
      </dsp:nvSpPr>
      <dsp:spPr>
        <a:xfrm>
          <a:off x="0" y="1838"/>
          <a:ext cx="101193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D277-37CB-40B7-AD91-B6F15F13CDD1}">
      <dsp:nvSpPr>
        <dsp:cNvPr id="0" name=""/>
        <dsp:cNvSpPr/>
      </dsp:nvSpPr>
      <dsp:spPr>
        <a:xfrm>
          <a:off x="0" y="1838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We all see the huge advantage of using TTP/s (behaviors) vs IOC/s – the attack matrix became a reference point for quality analysis	</a:t>
          </a:r>
        </a:p>
      </dsp:txBody>
      <dsp:txXfrm>
        <a:off x="0" y="1838"/>
        <a:ext cx="10119362" cy="1253892"/>
      </dsp:txXfrm>
    </dsp:sp>
    <dsp:sp modelId="{CD94C490-B9D8-47AF-BDE7-0365167FD6EC}">
      <dsp:nvSpPr>
        <dsp:cNvPr id="0" name=""/>
        <dsp:cNvSpPr/>
      </dsp:nvSpPr>
      <dsp:spPr>
        <a:xfrm>
          <a:off x="0" y="1255731"/>
          <a:ext cx="10119362" cy="0"/>
        </a:xfrm>
        <a:prstGeom prst="line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accent5">
              <a:hueOff val="-1155676"/>
              <a:satOff val="41948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CA50-00C5-4C6B-819A-77744C7B38D6}">
      <dsp:nvSpPr>
        <dsp:cNvPr id="0" name=""/>
        <dsp:cNvSpPr/>
      </dsp:nvSpPr>
      <dsp:spPr>
        <a:xfrm>
          <a:off x="0" y="1255731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The worked out cis controls per asset type saves a lot of time in hardening templates and automated scanning of compliancy to industry best practices</a:t>
          </a:r>
        </a:p>
      </dsp:txBody>
      <dsp:txXfrm>
        <a:off x="0" y="1255731"/>
        <a:ext cx="10119362" cy="1253892"/>
      </dsp:txXfrm>
    </dsp:sp>
    <dsp:sp modelId="{891CDEB9-B43B-4B7A-9E32-37E0B87132E8}">
      <dsp:nvSpPr>
        <dsp:cNvPr id="0" name=""/>
        <dsp:cNvSpPr/>
      </dsp:nvSpPr>
      <dsp:spPr>
        <a:xfrm>
          <a:off x="0" y="2509623"/>
          <a:ext cx="10119362" cy="0"/>
        </a:xfrm>
        <a:prstGeom prst="line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accent5">
              <a:hueOff val="-2311351"/>
              <a:satOff val="83896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0674-8EB1-4E80-AA40-D1EB9BA03399}">
      <dsp:nvSpPr>
        <dsp:cNvPr id="0" name=""/>
        <dsp:cNvSpPr/>
      </dsp:nvSpPr>
      <dsp:spPr>
        <a:xfrm>
          <a:off x="0" y="2509623"/>
          <a:ext cx="10119362" cy="12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Somewhere in between there is space for a collection of functional behaviors which can be whitelisted as positive TTP/s</a:t>
          </a:r>
        </a:p>
      </dsp:txBody>
      <dsp:txXfrm>
        <a:off x="0" y="2509623"/>
        <a:ext cx="10119362" cy="125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-1" b="13699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Whitelisting behaviors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idea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2878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410F4D1E-D52F-4AF4-AABC-5507A4478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358" y="774510"/>
            <a:ext cx="914400" cy="914400"/>
          </a:xfrm>
          <a:prstGeom prst="rect">
            <a:avLst/>
          </a:prstGeom>
        </p:spPr>
      </p:pic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4EA16A69-8294-42E9-AD80-95B668EE2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3612" y="1995888"/>
            <a:ext cx="914400" cy="914400"/>
          </a:xfrm>
          <a:prstGeom prst="rect">
            <a:avLst/>
          </a:prstGeom>
        </p:spPr>
      </p:pic>
      <p:pic>
        <p:nvPicPr>
          <p:cNvPr id="27" name="Graphic 26" descr="Lights On with solid fill">
            <a:extLst>
              <a:ext uri="{FF2B5EF4-FFF2-40B4-BE49-F238E27FC236}">
                <a16:creationId xmlns:a16="http://schemas.microsoft.com/office/drawing/2014/main" id="{90A997C0-F4A2-4F53-A7C9-1F37D0117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64" y="1995888"/>
            <a:ext cx="914400" cy="914400"/>
          </a:xfrm>
          <a:prstGeom prst="rect">
            <a:avLst/>
          </a:prstGeom>
        </p:spPr>
      </p:pic>
      <p:pic>
        <p:nvPicPr>
          <p:cNvPr id="7" name="Graphic 6" descr="Firecracker with solid fill">
            <a:extLst>
              <a:ext uri="{FF2B5EF4-FFF2-40B4-BE49-F238E27FC236}">
                <a16:creationId xmlns:a16="http://schemas.microsoft.com/office/drawing/2014/main" id="{EA623D42-AB52-4CB8-ABC6-891BD3AD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5517" y="3292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D69FDD-BA96-4954-ADAC-DA35030A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Thoughts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26ED8-45A7-435A-B4ED-2DDAD6EED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71894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7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Basically: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WHITELIST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EVERYTHING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00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bstract architecture">
            <a:extLst>
              <a:ext uri="{FF2B5EF4-FFF2-40B4-BE49-F238E27FC236}">
                <a16:creationId xmlns:a16="http://schemas.microsoft.com/office/drawing/2014/main" id="{41E3E77A-C07A-4506-8707-487ADC2C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975F-E617-47F7-92FB-5CD5FB64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Examples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9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{5A77F41C-9FDF-488E-94F6-0730F006F81E}tf11437505_win32</Template>
  <TotalTime>0</TotalTime>
  <Words>119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Whitelisting behaviors</vt:lpstr>
      <vt:lpstr>The idea </vt:lpstr>
      <vt:lpstr>Thoughts </vt:lpstr>
      <vt:lpstr>Basically:  WHITELIST  EVERYTHING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Whitelisting behaviors</dc:title>
  <dc:creator>Daniela Zamfiroiu | One Zero IT</dc:creator>
  <cp:lastModifiedBy>Daniela Zamfiroiu | One Zero IT</cp:lastModifiedBy>
  <cp:revision>10</cp:revision>
  <dcterms:created xsi:type="dcterms:W3CDTF">2021-05-18T08:26:27Z</dcterms:created>
  <dcterms:modified xsi:type="dcterms:W3CDTF">2021-05-18T20:52:41Z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