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5" r:id="rId11"/>
    <p:sldId id="270" r:id="rId12"/>
    <p:sldId id="269" r:id="rId13"/>
    <p:sldId id="272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74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7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2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17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8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37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580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10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1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62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F73-84EC-45AC-84F8-720F59B15CC2}" type="datetimeFigureOut">
              <a:rPr lang="en-NL" smtClean="0"/>
              <a:t>27/01/2020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40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zDaniela/NonRFCjso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earing a costume&#10;&#10;Description automatically generated">
            <a:extLst>
              <a:ext uri="{FF2B5EF4-FFF2-40B4-BE49-F238E27FC236}">
                <a16:creationId xmlns:a16="http://schemas.microsoft.com/office/drawing/2014/main" id="{428573B2-3FAC-42C7-951C-4E5F1543A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 r="1" b="26309"/>
          <a:stretch/>
        </p:blipFill>
        <p:spPr>
          <a:xfrm>
            <a:off x="2" y="10"/>
            <a:ext cx="9919942" cy="6857990"/>
          </a:xfrm>
          <a:custGeom>
            <a:avLst/>
            <a:gdLst>
              <a:gd name="connsiteX0" fmla="*/ 0 w 9919942"/>
              <a:gd name="connsiteY0" fmla="*/ 5890890 h 6858000"/>
              <a:gd name="connsiteX1" fmla="*/ 212725 w 9919942"/>
              <a:gd name="connsiteY1" fmla="*/ 5891423 h 6858000"/>
              <a:gd name="connsiteX2" fmla="*/ 1540283 w 9919942"/>
              <a:gd name="connsiteY2" fmla="*/ 5894751 h 6858000"/>
              <a:gd name="connsiteX3" fmla="*/ 2056518 w 9919942"/>
              <a:gd name="connsiteY3" fmla="*/ 6186661 h 6858000"/>
              <a:gd name="connsiteX4" fmla="*/ 2405221 w 9919942"/>
              <a:gd name="connsiteY4" fmla="*/ 6790631 h 6858000"/>
              <a:gd name="connsiteX5" fmla="*/ 2444117 w 9919942"/>
              <a:gd name="connsiteY5" fmla="*/ 6858000 h 6858000"/>
              <a:gd name="connsiteX6" fmla="*/ 0 w 9919942"/>
              <a:gd name="connsiteY6" fmla="*/ 6858000 h 6858000"/>
              <a:gd name="connsiteX7" fmla="*/ 792260 w 9919942"/>
              <a:gd name="connsiteY7" fmla="*/ 3668381 h 6858000"/>
              <a:gd name="connsiteX8" fmla="*/ 1811431 w 9919942"/>
              <a:gd name="connsiteY8" fmla="*/ 3670937 h 6858000"/>
              <a:gd name="connsiteX9" fmla="*/ 1969689 w 9919942"/>
              <a:gd name="connsiteY9" fmla="*/ 3760425 h 6858000"/>
              <a:gd name="connsiteX10" fmla="*/ 2480383 w 9919942"/>
              <a:gd name="connsiteY10" fmla="*/ 4644976 h 6858000"/>
              <a:gd name="connsiteX11" fmla="*/ 2479858 w 9919942"/>
              <a:gd name="connsiteY11" fmla="*/ 4828684 h 6858000"/>
              <a:gd name="connsiteX12" fmla="*/ 1971381 w 9919942"/>
              <a:gd name="connsiteY12" fmla="*/ 5710679 h 6858000"/>
              <a:gd name="connsiteX13" fmla="*/ 1815301 w 9919942"/>
              <a:gd name="connsiteY13" fmla="*/ 5800792 h 6858000"/>
              <a:gd name="connsiteX14" fmla="*/ 797234 w 9919942"/>
              <a:gd name="connsiteY14" fmla="*/ 5800148 h 6858000"/>
              <a:gd name="connsiteX15" fmla="*/ 637873 w 9919942"/>
              <a:gd name="connsiteY15" fmla="*/ 5708748 h 6858000"/>
              <a:gd name="connsiteX16" fmla="*/ 127178 w 9919942"/>
              <a:gd name="connsiteY16" fmla="*/ 4824199 h 6858000"/>
              <a:gd name="connsiteX17" fmla="*/ 128807 w 9919942"/>
              <a:gd name="connsiteY17" fmla="*/ 4642400 h 6858000"/>
              <a:gd name="connsiteX18" fmla="*/ 636180 w 9919942"/>
              <a:gd name="connsiteY18" fmla="*/ 3758494 h 6858000"/>
              <a:gd name="connsiteX19" fmla="*/ 792260 w 9919942"/>
              <a:gd name="connsiteY19" fmla="*/ 3668381 h 6858000"/>
              <a:gd name="connsiteX20" fmla="*/ 2255648 w 9919942"/>
              <a:gd name="connsiteY20" fmla="*/ 3231561 h 6858000"/>
              <a:gd name="connsiteX21" fmla="*/ 2618241 w 9919942"/>
              <a:gd name="connsiteY21" fmla="*/ 3232471 h 6858000"/>
              <a:gd name="connsiteX22" fmla="*/ 2674545 w 9919942"/>
              <a:gd name="connsiteY22" fmla="*/ 3264308 h 6858000"/>
              <a:gd name="connsiteX23" fmla="*/ 2856236 w 9919942"/>
              <a:gd name="connsiteY23" fmla="*/ 3579007 h 6858000"/>
              <a:gd name="connsiteX24" fmla="*/ 2856049 w 9919942"/>
              <a:gd name="connsiteY24" fmla="*/ 3644366 h 6858000"/>
              <a:gd name="connsiteX25" fmla="*/ 2675147 w 9919942"/>
              <a:gd name="connsiteY25" fmla="*/ 3958155 h 6858000"/>
              <a:gd name="connsiteX26" fmla="*/ 2619617 w 9919942"/>
              <a:gd name="connsiteY26" fmla="*/ 3990216 h 6858000"/>
              <a:gd name="connsiteX27" fmla="*/ 2257417 w 9919942"/>
              <a:gd name="connsiteY27" fmla="*/ 3989986 h 6858000"/>
              <a:gd name="connsiteX28" fmla="*/ 2200720 w 9919942"/>
              <a:gd name="connsiteY28" fmla="*/ 3957469 h 6858000"/>
              <a:gd name="connsiteX29" fmla="*/ 2019029 w 9919942"/>
              <a:gd name="connsiteY29" fmla="*/ 3642770 h 6858000"/>
              <a:gd name="connsiteX30" fmla="*/ 2019609 w 9919942"/>
              <a:gd name="connsiteY30" fmla="*/ 3578090 h 6858000"/>
              <a:gd name="connsiteX31" fmla="*/ 2200118 w 9919942"/>
              <a:gd name="connsiteY31" fmla="*/ 3263622 h 6858000"/>
              <a:gd name="connsiteX32" fmla="*/ 2255648 w 9919942"/>
              <a:gd name="connsiteY32" fmla="*/ 3231561 h 6858000"/>
              <a:gd name="connsiteX33" fmla="*/ 2433010 w 9919942"/>
              <a:gd name="connsiteY33" fmla="*/ 2733972 h 6858000"/>
              <a:gd name="connsiteX34" fmla="*/ 2624472 w 9919942"/>
              <a:gd name="connsiteY34" fmla="*/ 2734451 h 6858000"/>
              <a:gd name="connsiteX35" fmla="*/ 2654202 w 9919942"/>
              <a:gd name="connsiteY35" fmla="*/ 2751263 h 6858000"/>
              <a:gd name="connsiteX36" fmla="*/ 2750141 w 9919942"/>
              <a:gd name="connsiteY36" fmla="*/ 2917435 h 6858000"/>
              <a:gd name="connsiteX37" fmla="*/ 2750042 w 9919942"/>
              <a:gd name="connsiteY37" fmla="*/ 2951947 h 6858000"/>
              <a:gd name="connsiteX38" fmla="*/ 2654520 w 9919942"/>
              <a:gd name="connsiteY38" fmla="*/ 3117639 h 6858000"/>
              <a:gd name="connsiteX39" fmla="*/ 2625199 w 9919942"/>
              <a:gd name="connsiteY39" fmla="*/ 3134567 h 6858000"/>
              <a:gd name="connsiteX40" fmla="*/ 2433944 w 9919942"/>
              <a:gd name="connsiteY40" fmla="*/ 3134446 h 6858000"/>
              <a:gd name="connsiteX41" fmla="*/ 2404006 w 9919942"/>
              <a:gd name="connsiteY41" fmla="*/ 3117275 h 6858000"/>
              <a:gd name="connsiteX42" fmla="*/ 2308067 w 9919942"/>
              <a:gd name="connsiteY42" fmla="*/ 2951104 h 6858000"/>
              <a:gd name="connsiteX43" fmla="*/ 2308373 w 9919942"/>
              <a:gd name="connsiteY43" fmla="*/ 2916950 h 6858000"/>
              <a:gd name="connsiteX44" fmla="*/ 2403689 w 9919942"/>
              <a:gd name="connsiteY44" fmla="*/ 2750900 h 6858000"/>
              <a:gd name="connsiteX45" fmla="*/ 2433010 w 9919942"/>
              <a:gd name="connsiteY45" fmla="*/ 2733972 h 6858000"/>
              <a:gd name="connsiteX46" fmla="*/ 4333377 w 9919942"/>
              <a:gd name="connsiteY46" fmla="*/ 2409543 h 6858000"/>
              <a:gd name="connsiteX47" fmla="*/ 7657903 w 9919942"/>
              <a:gd name="connsiteY47" fmla="*/ 2417878 h 6858000"/>
              <a:gd name="connsiteX48" fmla="*/ 8174138 w 9919942"/>
              <a:gd name="connsiteY48" fmla="*/ 2709787 h 6858000"/>
              <a:gd name="connsiteX49" fmla="*/ 9840019 w 9919942"/>
              <a:gd name="connsiteY49" fmla="*/ 5595180 h 6858000"/>
              <a:gd name="connsiteX50" fmla="*/ 9838301 w 9919942"/>
              <a:gd name="connsiteY50" fmla="*/ 6194439 h 6858000"/>
              <a:gd name="connsiteX51" fmla="*/ 9491114 w 9919942"/>
              <a:gd name="connsiteY51" fmla="*/ 6796666 h 6858000"/>
              <a:gd name="connsiteX52" fmla="*/ 9455755 w 9919942"/>
              <a:gd name="connsiteY52" fmla="*/ 6858000 h 6858000"/>
              <a:gd name="connsiteX53" fmla="*/ 2555435 w 9919942"/>
              <a:gd name="connsiteY53" fmla="*/ 6858000 h 6858000"/>
              <a:gd name="connsiteX54" fmla="*/ 2457118 w 9919942"/>
              <a:gd name="connsiteY54" fmla="*/ 6687713 h 6858000"/>
              <a:gd name="connsiteX55" fmla="*/ 2163881 w 9919942"/>
              <a:gd name="connsiteY55" fmla="*/ 6179811 h 6858000"/>
              <a:gd name="connsiteX56" fmla="*/ 2169197 w 9919942"/>
              <a:gd name="connsiteY56" fmla="*/ 5586783 h 6858000"/>
              <a:gd name="connsiteX57" fmla="*/ 3824243 w 9919942"/>
              <a:gd name="connsiteY57" fmla="*/ 2703492 h 6858000"/>
              <a:gd name="connsiteX58" fmla="*/ 4333377 w 9919942"/>
              <a:gd name="connsiteY58" fmla="*/ 2409543 h 6858000"/>
              <a:gd name="connsiteX59" fmla="*/ 725024 w 9919942"/>
              <a:gd name="connsiteY59" fmla="*/ 2239631 h 6858000"/>
              <a:gd name="connsiteX60" fmla="*/ 1356572 w 9919942"/>
              <a:gd name="connsiteY60" fmla="*/ 2241215 h 6858000"/>
              <a:gd name="connsiteX61" fmla="*/ 1454639 w 9919942"/>
              <a:gd name="connsiteY61" fmla="*/ 2296667 h 6858000"/>
              <a:gd name="connsiteX62" fmla="*/ 1771100 w 9919942"/>
              <a:gd name="connsiteY62" fmla="*/ 2844795 h 6858000"/>
              <a:gd name="connsiteX63" fmla="*/ 1770775 w 9919942"/>
              <a:gd name="connsiteY63" fmla="*/ 2958634 h 6858000"/>
              <a:gd name="connsiteX64" fmla="*/ 1455688 w 9919942"/>
              <a:gd name="connsiteY64" fmla="*/ 3505178 h 6858000"/>
              <a:gd name="connsiteX65" fmla="*/ 1358971 w 9919942"/>
              <a:gd name="connsiteY65" fmla="*/ 3561017 h 6858000"/>
              <a:gd name="connsiteX66" fmla="*/ 728106 w 9919942"/>
              <a:gd name="connsiteY66" fmla="*/ 3560618 h 6858000"/>
              <a:gd name="connsiteX67" fmla="*/ 629355 w 9919942"/>
              <a:gd name="connsiteY67" fmla="*/ 3503981 h 6858000"/>
              <a:gd name="connsiteX68" fmla="*/ 312894 w 9919942"/>
              <a:gd name="connsiteY68" fmla="*/ 2955854 h 6858000"/>
              <a:gd name="connsiteX69" fmla="*/ 313904 w 9919942"/>
              <a:gd name="connsiteY69" fmla="*/ 2843200 h 6858000"/>
              <a:gd name="connsiteX70" fmla="*/ 628307 w 9919942"/>
              <a:gd name="connsiteY70" fmla="*/ 2295471 h 6858000"/>
              <a:gd name="connsiteX71" fmla="*/ 725024 w 9919942"/>
              <a:gd name="connsiteY71" fmla="*/ 2239631 h 6858000"/>
              <a:gd name="connsiteX72" fmla="*/ 2879072 w 9919942"/>
              <a:gd name="connsiteY72" fmla="*/ 1760629 h 6858000"/>
              <a:gd name="connsiteX73" fmla="*/ 3409516 w 9919942"/>
              <a:gd name="connsiteY73" fmla="*/ 1761958 h 6858000"/>
              <a:gd name="connsiteX74" fmla="*/ 3491884 w 9919942"/>
              <a:gd name="connsiteY74" fmla="*/ 1808535 h 6858000"/>
              <a:gd name="connsiteX75" fmla="*/ 3757682 w 9919942"/>
              <a:gd name="connsiteY75" fmla="*/ 2268912 h 6858000"/>
              <a:gd name="connsiteX76" fmla="*/ 3757409 w 9919942"/>
              <a:gd name="connsiteY76" fmla="*/ 2364527 h 6858000"/>
              <a:gd name="connsiteX77" fmla="*/ 3492764 w 9919942"/>
              <a:gd name="connsiteY77" fmla="*/ 2823575 h 6858000"/>
              <a:gd name="connsiteX78" fmla="*/ 3411530 w 9919942"/>
              <a:gd name="connsiteY78" fmla="*/ 2870476 h 6858000"/>
              <a:gd name="connsiteX79" fmla="*/ 2881660 w 9919942"/>
              <a:gd name="connsiteY79" fmla="*/ 2870140 h 6858000"/>
              <a:gd name="connsiteX80" fmla="*/ 2798719 w 9919942"/>
              <a:gd name="connsiteY80" fmla="*/ 2822570 h 6858000"/>
              <a:gd name="connsiteX81" fmla="*/ 2532919 w 9919942"/>
              <a:gd name="connsiteY81" fmla="*/ 2362193 h 6858000"/>
              <a:gd name="connsiteX82" fmla="*/ 2533769 w 9919942"/>
              <a:gd name="connsiteY82" fmla="*/ 2267572 h 6858000"/>
              <a:gd name="connsiteX83" fmla="*/ 2797838 w 9919942"/>
              <a:gd name="connsiteY83" fmla="*/ 1807530 h 6858000"/>
              <a:gd name="connsiteX84" fmla="*/ 2879072 w 9919942"/>
              <a:gd name="connsiteY84" fmla="*/ 1760629 h 6858000"/>
              <a:gd name="connsiteX85" fmla="*/ 3648251 w 9919942"/>
              <a:gd name="connsiteY85" fmla="*/ 0 h 6858000"/>
              <a:gd name="connsiteX86" fmla="*/ 5834936 w 9919942"/>
              <a:gd name="connsiteY86" fmla="*/ 0 h 6858000"/>
              <a:gd name="connsiteX87" fmla="*/ 5837246 w 9919942"/>
              <a:gd name="connsiteY87" fmla="*/ 4001 h 6858000"/>
              <a:gd name="connsiteX88" fmla="*/ 6290808 w 9919942"/>
              <a:gd name="connsiteY88" fmla="*/ 789594 h 6858000"/>
              <a:gd name="connsiteX89" fmla="*/ 6290116 w 9919942"/>
              <a:gd name="connsiteY89" fmla="*/ 1031291 h 6858000"/>
              <a:gd name="connsiteX90" fmla="*/ 5621142 w 9919942"/>
              <a:gd name="connsiteY90" fmla="*/ 2191688 h 6858000"/>
              <a:gd name="connsiteX91" fmla="*/ 5415793 w 9919942"/>
              <a:gd name="connsiteY91" fmla="*/ 2310245 h 6858000"/>
              <a:gd name="connsiteX92" fmla="*/ 4076372 w 9919942"/>
              <a:gd name="connsiteY92" fmla="*/ 2309398 h 6858000"/>
              <a:gd name="connsiteX93" fmla="*/ 3866709 w 9919942"/>
              <a:gd name="connsiteY93" fmla="*/ 2189150 h 6858000"/>
              <a:gd name="connsiteX94" fmla="*/ 3194813 w 9919942"/>
              <a:gd name="connsiteY94" fmla="*/ 1025391 h 6858000"/>
              <a:gd name="connsiteX95" fmla="*/ 3196958 w 9919942"/>
              <a:gd name="connsiteY95" fmla="*/ 786207 h 6858000"/>
              <a:gd name="connsiteX96" fmla="*/ 3644148 w 9919942"/>
              <a:gd name="connsiteY96" fmla="*/ 7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919942" h="6858000">
                <a:moveTo>
                  <a:pt x="0" y="5890890"/>
                </a:moveTo>
                <a:lnTo>
                  <a:pt x="212725" y="5891423"/>
                </a:lnTo>
                <a:cubicBezTo>
                  <a:pt x="582535" y="5892351"/>
                  <a:pt x="1020826" y="5893449"/>
                  <a:pt x="1540283" y="5894751"/>
                </a:cubicBezTo>
                <a:cubicBezTo>
                  <a:pt x="1752088" y="5888795"/>
                  <a:pt x="1952177" y="6005934"/>
                  <a:pt x="2056518" y="6186661"/>
                </a:cubicBezTo>
                <a:cubicBezTo>
                  <a:pt x="2056518" y="6186661"/>
                  <a:pt x="2056518" y="6186661"/>
                  <a:pt x="2405221" y="6790631"/>
                </a:cubicBezTo>
                <a:lnTo>
                  <a:pt x="2444117" y="6858000"/>
                </a:lnTo>
                <a:lnTo>
                  <a:pt x="0" y="6858000"/>
                </a:lnTo>
                <a:close/>
                <a:moveTo>
                  <a:pt x="792260" y="3668381"/>
                </a:moveTo>
                <a:cubicBezTo>
                  <a:pt x="792260" y="3668381"/>
                  <a:pt x="792260" y="3668381"/>
                  <a:pt x="1811431" y="3670937"/>
                </a:cubicBezTo>
                <a:cubicBezTo>
                  <a:pt x="1876362" y="3669112"/>
                  <a:pt x="1937701" y="3705022"/>
                  <a:pt x="1969689" y="3760425"/>
                </a:cubicBezTo>
                <a:cubicBezTo>
                  <a:pt x="1969689" y="3760425"/>
                  <a:pt x="1969689" y="3760425"/>
                  <a:pt x="2480383" y="4644976"/>
                </a:cubicBezTo>
                <a:cubicBezTo>
                  <a:pt x="2513474" y="4702289"/>
                  <a:pt x="2512800" y="4771455"/>
                  <a:pt x="2479858" y="4828684"/>
                </a:cubicBezTo>
                <a:cubicBezTo>
                  <a:pt x="2479858" y="4828684"/>
                  <a:pt x="2479858" y="4828684"/>
                  <a:pt x="1971381" y="5710679"/>
                </a:cubicBezTo>
                <a:cubicBezTo>
                  <a:pt x="1940341" y="5766811"/>
                  <a:pt x="1879433" y="5801975"/>
                  <a:pt x="1815301" y="5800792"/>
                </a:cubicBezTo>
                <a:cubicBezTo>
                  <a:pt x="1815301" y="5800792"/>
                  <a:pt x="1815301" y="5800792"/>
                  <a:pt x="797234" y="5800148"/>
                </a:cubicBezTo>
                <a:cubicBezTo>
                  <a:pt x="731200" y="5800063"/>
                  <a:pt x="670963" y="5766064"/>
                  <a:pt x="637873" y="5708748"/>
                </a:cubicBezTo>
                <a:cubicBezTo>
                  <a:pt x="637873" y="5708748"/>
                  <a:pt x="637873" y="5708748"/>
                  <a:pt x="127178" y="4824199"/>
                </a:cubicBezTo>
                <a:cubicBezTo>
                  <a:pt x="95190" y="4768796"/>
                  <a:pt x="94762" y="4697719"/>
                  <a:pt x="128807" y="4642400"/>
                </a:cubicBezTo>
                <a:cubicBezTo>
                  <a:pt x="128807" y="4642400"/>
                  <a:pt x="128807" y="4642400"/>
                  <a:pt x="636180" y="3758494"/>
                </a:cubicBezTo>
                <a:cubicBezTo>
                  <a:pt x="667221" y="3702364"/>
                  <a:pt x="728129" y="3667198"/>
                  <a:pt x="792260" y="3668381"/>
                </a:cubicBezTo>
                <a:close/>
                <a:moveTo>
                  <a:pt x="2255648" y="3231561"/>
                </a:moveTo>
                <a:cubicBezTo>
                  <a:pt x="2255648" y="3231561"/>
                  <a:pt x="2255648" y="3231561"/>
                  <a:pt x="2618241" y="3232471"/>
                </a:cubicBezTo>
                <a:cubicBezTo>
                  <a:pt x="2641342" y="3231821"/>
                  <a:pt x="2663165" y="3244597"/>
                  <a:pt x="2674545" y="3264308"/>
                </a:cubicBezTo>
                <a:cubicBezTo>
                  <a:pt x="2674545" y="3264308"/>
                  <a:pt x="2674545" y="3264308"/>
                  <a:pt x="2856236" y="3579007"/>
                </a:cubicBezTo>
                <a:cubicBezTo>
                  <a:pt x="2868009" y="3599398"/>
                  <a:pt x="2867769" y="3624006"/>
                  <a:pt x="2856049" y="3644366"/>
                </a:cubicBezTo>
                <a:cubicBezTo>
                  <a:pt x="2856049" y="3644366"/>
                  <a:pt x="2856049" y="3644366"/>
                  <a:pt x="2675147" y="3958155"/>
                </a:cubicBezTo>
                <a:cubicBezTo>
                  <a:pt x="2664104" y="3978125"/>
                  <a:pt x="2642433" y="3990637"/>
                  <a:pt x="2619617" y="3990216"/>
                </a:cubicBezTo>
                <a:cubicBezTo>
                  <a:pt x="2619617" y="3990216"/>
                  <a:pt x="2619617" y="3990216"/>
                  <a:pt x="2257417" y="3989986"/>
                </a:cubicBezTo>
                <a:cubicBezTo>
                  <a:pt x="2233924" y="3989956"/>
                  <a:pt x="2212493" y="3977860"/>
                  <a:pt x="2200720" y="3957469"/>
                </a:cubicBezTo>
                <a:cubicBezTo>
                  <a:pt x="2200720" y="3957469"/>
                  <a:pt x="2200720" y="3957469"/>
                  <a:pt x="2019029" y="3642770"/>
                </a:cubicBezTo>
                <a:cubicBezTo>
                  <a:pt x="2007648" y="3623058"/>
                  <a:pt x="2007496" y="3597772"/>
                  <a:pt x="2019609" y="3578090"/>
                </a:cubicBezTo>
                <a:cubicBezTo>
                  <a:pt x="2019609" y="3578090"/>
                  <a:pt x="2019609" y="3578090"/>
                  <a:pt x="2200118" y="3263622"/>
                </a:cubicBezTo>
                <a:cubicBezTo>
                  <a:pt x="2211161" y="3243651"/>
                  <a:pt x="2232832" y="3231141"/>
                  <a:pt x="2255648" y="3231561"/>
                </a:cubicBezTo>
                <a:close/>
                <a:moveTo>
                  <a:pt x="2433010" y="2733972"/>
                </a:moveTo>
                <a:cubicBezTo>
                  <a:pt x="2433010" y="2733972"/>
                  <a:pt x="2433010" y="2733972"/>
                  <a:pt x="2624472" y="2734451"/>
                </a:cubicBezTo>
                <a:cubicBezTo>
                  <a:pt x="2636671" y="2734110"/>
                  <a:pt x="2648193" y="2740855"/>
                  <a:pt x="2654202" y="2751263"/>
                </a:cubicBezTo>
                <a:cubicBezTo>
                  <a:pt x="2654202" y="2751263"/>
                  <a:pt x="2654202" y="2751263"/>
                  <a:pt x="2750141" y="2917435"/>
                </a:cubicBezTo>
                <a:cubicBezTo>
                  <a:pt x="2756358" y="2928203"/>
                  <a:pt x="2756231" y="2941196"/>
                  <a:pt x="2750042" y="2951947"/>
                </a:cubicBezTo>
                <a:cubicBezTo>
                  <a:pt x="2750042" y="2951947"/>
                  <a:pt x="2750042" y="2951947"/>
                  <a:pt x="2654520" y="3117639"/>
                </a:cubicBezTo>
                <a:cubicBezTo>
                  <a:pt x="2648690" y="3128183"/>
                  <a:pt x="2637246" y="3134790"/>
                  <a:pt x="2625199" y="3134567"/>
                </a:cubicBezTo>
                <a:cubicBezTo>
                  <a:pt x="2625199" y="3134567"/>
                  <a:pt x="2625199" y="3134567"/>
                  <a:pt x="2433944" y="3134446"/>
                </a:cubicBezTo>
                <a:cubicBezTo>
                  <a:pt x="2421540" y="3134430"/>
                  <a:pt x="2410223" y="3128043"/>
                  <a:pt x="2404006" y="3117275"/>
                </a:cubicBezTo>
                <a:cubicBezTo>
                  <a:pt x="2404006" y="3117275"/>
                  <a:pt x="2404006" y="3117275"/>
                  <a:pt x="2308067" y="2951104"/>
                </a:cubicBezTo>
                <a:cubicBezTo>
                  <a:pt x="2302058" y="2940696"/>
                  <a:pt x="2301978" y="2927344"/>
                  <a:pt x="2308373" y="2916950"/>
                </a:cubicBezTo>
                <a:cubicBezTo>
                  <a:pt x="2308373" y="2916950"/>
                  <a:pt x="2308373" y="2916950"/>
                  <a:pt x="2403689" y="2750900"/>
                </a:cubicBezTo>
                <a:cubicBezTo>
                  <a:pt x="2409520" y="2740356"/>
                  <a:pt x="2420963" y="2733749"/>
                  <a:pt x="2433010" y="2733972"/>
                </a:cubicBezTo>
                <a:close/>
                <a:moveTo>
                  <a:pt x="4333377" y="2409543"/>
                </a:moveTo>
                <a:cubicBezTo>
                  <a:pt x="4333377" y="2409543"/>
                  <a:pt x="4333377" y="2409543"/>
                  <a:pt x="7657903" y="2417878"/>
                </a:cubicBezTo>
                <a:cubicBezTo>
                  <a:pt x="7869708" y="2411922"/>
                  <a:pt x="8069795" y="2529061"/>
                  <a:pt x="8174138" y="2709787"/>
                </a:cubicBezTo>
                <a:cubicBezTo>
                  <a:pt x="8174138" y="2709787"/>
                  <a:pt x="8174138" y="2709787"/>
                  <a:pt x="9840019" y="5595180"/>
                </a:cubicBezTo>
                <a:cubicBezTo>
                  <a:pt x="9947960" y="5782138"/>
                  <a:pt x="9945763" y="6007756"/>
                  <a:pt x="9838301" y="6194439"/>
                </a:cubicBezTo>
                <a:cubicBezTo>
                  <a:pt x="9838301" y="6194439"/>
                  <a:pt x="9838301" y="6194439"/>
                  <a:pt x="9491114" y="6796666"/>
                </a:cubicBezTo>
                <a:lnTo>
                  <a:pt x="9455755" y="6858000"/>
                </a:lnTo>
                <a:lnTo>
                  <a:pt x="2555435" y="6858000"/>
                </a:lnTo>
                <a:lnTo>
                  <a:pt x="2457118" y="6687713"/>
                </a:lnTo>
                <a:cubicBezTo>
                  <a:pt x="2365609" y="6529214"/>
                  <a:pt x="2267998" y="6360148"/>
                  <a:pt x="2163881" y="6179811"/>
                </a:cubicBezTo>
                <a:cubicBezTo>
                  <a:pt x="2059539" y="5999084"/>
                  <a:pt x="2058136" y="5767233"/>
                  <a:pt x="2169197" y="5586783"/>
                </a:cubicBezTo>
                <a:cubicBezTo>
                  <a:pt x="2169197" y="5586783"/>
                  <a:pt x="2169197" y="5586783"/>
                  <a:pt x="3824243" y="2703492"/>
                </a:cubicBezTo>
                <a:cubicBezTo>
                  <a:pt x="3925497" y="2520394"/>
                  <a:pt x="4124183" y="2405683"/>
                  <a:pt x="4333377" y="2409543"/>
                </a:cubicBezTo>
                <a:close/>
                <a:moveTo>
                  <a:pt x="725024" y="2239631"/>
                </a:moveTo>
                <a:cubicBezTo>
                  <a:pt x="725024" y="2239631"/>
                  <a:pt x="725024" y="2239631"/>
                  <a:pt x="1356572" y="2241215"/>
                </a:cubicBezTo>
                <a:cubicBezTo>
                  <a:pt x="1396808" y="2240083"/>
                  <a:pt x="1434818" y="2262335"/>
                  <a:pt x="1454639" y="2296667"/>
                </a:cubicBezTo>
                <a:cubicBezTo>
                  <a:pt x="1454639" y="2296667"/>
                  <a:pt x="1454639" y="2296667"/>
                  <a:pt x="1771100" y="2844795"/>
                </a:cubicBezTo>
                <a:cubicBezTo>
                  <a:pt x="1791605" y="2880310"/>
                  <a:pt x="1791188" y="2923170"/>
                  <a:pt x="1770775" y="2958634"/>
                </a:cubicBezTo>
                <a:cubicBezTo>
                  <a:pt x="1770775" y="2958634"/>
                  <a:pt x="1770775" y="2958634"/>
                  <a:pt x="1455688" y="3505178"/>
                </a:cubicBezTo>
                <a:cubicBezTo>
                  <a:pt x="1436453" y="3539960"/>
                  <a:pt x="1398709" y="3561751"/>
                  <a:pt x="1358971" y="3561017"/>
                </a:cubicBezTo>
                <a:cubicBezTo>
                  <a:pt x="1358971" y="3561017"/>
                  <a:pt x="1358971" y="3561017"/>
                  <a:pt x="728106" y="3560618"/>
                </a:cubicBezTo>
                <a:cubicBezTo>
                  <a:pt x="687187" y="3560566"/>
                  <a:pt x="649860" y="3539497"/>
                  <a:pt x="629355" y="3503981"/>
                </a:cubicBezTo>
                <a:cubicBezTo>
                  <a:pt x="629355" y="3503981"/>
                  <a:pt x="629355" y="3503981"/>
                  <a:pt x="312894" y="2955854"/>
                </a:cubicBezTo>
                <a:cubicBezTo>
                  <a:pt x="293073" y="2921523"/>
                  <a:pt x="292806" y="2877479"/>
                  <a:pt x="313904" y="2843200"/>
                </a:cubicBezTo>
                <a:cubicBezTo>
                  <a:pt x="313904" y="2843200"/>
                  <a:pt x="313904" y="2843200"/>
                  <a:pt x="628307" y="2295471"/>
                </a:cubicBezTo>
                <a:cubicBezTo>
                  <a:pt x="647542" y="2260690"/>
                  <a:pt x="685286" y="2238898"/>
                  <a:pt x="725024" y="2239631"/>
                </a:cubicBezTo>
                <a:close/>
                <a:moveTo>
                  <a:pt x="2879072" y="1760629"/>
                </a:moveTo>
                <a:cubicBezTo>
                  <a:pt x="2879072" y="1760629"/>
                  <a:pt x="2879072" y="1760629"/>
                  <a:pt x="3409516" y="1761958"/>
                </a:cubicBezTo>
                <a:cubicBezTo>
                  <a:pt x="3443310" y="1761007"/>
                  <a:pt x="3475235" y="1779699"/>
                  <a:pt x="3491884" y="1808535"/>
                </a:cubicBezTo>
                <a:cubicBezTo>
                  <a:pt x="3491884" y="1808535"/>
                  <a:pt x="3491884" y="1808535"/>
                  <a:pt x="3757682" y="2268912"/>
                </a:cubicBezTo>
                <a:cubicBezTo>
                  <a:pt x="3774905" y="2298742"/>
                  <a:pt x="3774555" y="2334740"/>
                  <a:pt x="3757409" y="2364527"/>
                </a:cubicBezTo>
                <a:cubicBezTo>
                  <a:pt x="3757409" y="2364527"/>
                  <a:pt x="3757409" y="2364527"/>
                  <a:pt x="3492764" y="2823575"/>
                </a:cubicBezTo>
                <a:cubicBezTo>
                  <a:pt x="3476609" y="2852789"/>
                  <a:pt x="3444908" y="2871091"/>
                  <a:pt x="3411530" y="2870476"/>
                </a:cubicBezTo>
                <a:cubicBezTo>
                  <a:pt x="3411530" y="2870476"/>
                  <a:pt x="3411530" y="2870476"/>
                  <a:pt x="2881660" y="2870140"/>
                </a:cubicBezTo>
                <a:cubicBezTo>
                  <a:pt x="2847292" y="2870095"/>
                  <a:pt x="2815940" y="2852400"/>
                  <a:pt x="2798719" y="2822570"/>
                </a:cubicBezTo>
                <a:cubicBezTo>
                  <a:pt x="2798719" y="2822570"/>
                  <a:pt x="2798719" y="2822570"/>
                  <a:pt x="2532919" y="2362193"/>
                </a:cubicBezTo>
                <a:cubicBezTo>
                  <a:pt x="2516270" y="2333357"/>
                  <a:pt x="2516047" y="2296363"/>
                  <a:pt x="2533769" y="2267572"/>
                </a:cubicBezTo>
                <a:cubicBezTo>
                  <a:pt x="2533769" y="2267572"/>
                  <a:pt x="2533769" y="2267572"/>
                  <a:pt x="2797838" y="1807530"/>
                </a:cubicBezTo>
                <a:cubicBezTo>
                  <a:pt x="2813994" y="1778316"/>
                  <a:pt x="2845695" y="1760013"/>
                  <a:pt x="2879072" y="1760629"/>
                </a:cubicBezTo>
                <a:close/>
                <a:moveTo>
                  <a:pt x="3648251" y="0"/>
                </a:moveTo>
                <a:lnTo>
                  <a:pt x="5834936" y="0"/>
                </a:lnTo>
                <a:lnTo>
                  <a:pt x="5837246" y="4001"/>
                </a:lnTo>
                <a:cubicBezTo>
                  <a:pt x="5936488" y="175894"/>
                  <a:pt x="6080841" y="425920"/>
                  <a:pt x="6290808" y="789594"/>
                </a:cubicBezTo>
                <a:cubicBezTo>
                  <a:pt x="6334344" y="865000"/>
                  <a:pt x="6333460" y="955997"/>
                  <a:pt x="6290116" y="1031291"/>
                </a:cubicBezTo>
                <a:cubicBezTo>
                  <a:pt x="6290116" y="1031291"/>
                  <a:pt x="6290116" y="1031291"/>
                  <a:pt x="5621142" y="2191688"/>
                </a:cubicBezTo>
                <a:cubicBezTo>
                  <a:pt x="5580303" y="2265537"/>
                  <a:pt x="5500166" y="2311803"/>
                  <a:pt x="5415793" y="2310245"/>
                </a:cubicBezTo>
                <a:cubicBezTo>
                  <a:pt x="5415793" y="2310245"/>
                  <a:pt x="5415793" y="2310245"/>
                  <a:pt x="4076372" y="2309398"/>
                </a:cubicBezTo>
                <a:cubicBezTo>
                  <a:pt x="3989495" y="2309287"/>
                  <a:pt x="3910245" y="2264555"/>
                  <a:pt x="3866709" y="2189150"/>
                </a:cubicBezTo>
                <a:cubicBezTo>
                  <a:pt x="3866709" y="2189150"/>
                  <a:pt x="3866709" y="2189150"/>
                  <a:pt x="3194813" y="1025391"/>
                </a:cubicBezTo>
                <a:cubicBezTo>
                  <a:pt x="3152728" y="952499"/>
                  <a:pt x="3152165" y="858988"/>
                  <a:pt x="3196958" y="786207"/>
                </a:cubicBezTo>
                <a:cubicBezTo>
                  <a:pt x="3196958" y="786207"/>
                  <a:pt x="3196958" y="786207"/>
                  <a:pt x="3644148" y="7148"/>
                </a:cubicBez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00124"/>
            <a:ext cx="1562267" cy="1172973"/>
            <a:chOff x="9160561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731A2130-BDFC-4A80-9093-728AC0F48CD4}"/>
              </a:ext>
            </a:extLst>
          </p:cNvPr>
          <p:cNvSpPr txBox="1">
            <a:spLocks/>
          </p:cNvSpPr>
          <p:nvPr/>
        </p:nvSpPr>
        <p:spPr>
          <a:xfrm>
            <a:off x="9160561" y="2752765"/>
            <a:ext cx="2789852" cy="13524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JSONs everywhere </a:t>
            </a:r>
            <a:endParaRPr lang="en-NL" sz="4400" b="1" dirty="0">
              <a:solidFill>
                <a:srgbClr val="1F7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0070C0"/>
                </a:solidFill>
              </a:rPr>
              <a:t>basic functionality </a:t>
            </a:r>
            <a:r>
              <a:rPr lang="en-US" dirty="0"/>
              <a:t>: convert JSONs from Google maps API to csv in order to process them later in another tool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7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0070C0"/>
                </a:solidFill>
              </a:rPr>
              <a:t>hack the script </a:t>
            </a:r>
            <a:r>
              <a:rPr lang="en-US" dirty="0"/>
              <a:t>by executing system commands (basic ls/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moment the user is allowed to give input, the best way is to whitelist ONLY the inputs they can choose; anything else gets dropped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allowing free input increases risks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1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0070C0"/>
                </a:solidFill>
              </a:rPr>
              <a:t>hack the content </a:t>
            </a:r>
            <a:r>
              <a:rPr lang="en-US" dirty="0"/>
              <a:t>by loading JSONs with macros for XLS and load them in a system where they run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7093002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@SUM(1+1)*</a:t>
            </a:r>
            <a:r>
              <a:rPr lang="en-US" dirty="0" err="1"/>
              <a:t>cmd</a:t>
            </a:r>
            <a:r>
              <a:rPr lang="en-US" dirty="0"/>
              <a:t>|’ /c calc’!A0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=2+5+cmd|' /C calc’!A0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Do you know how to protect from this?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Graphic 4" descr="Paw prints">
            <a:extLst>
              <a:ext uri="{FF2B5EF4-FFF2-40B4-BE49-F238E27FC236}">
                <a16:creationId xmlns:a16="http://schemas.microsoft.com/office/drawing/2014/main" id="{D2FD263D-3029-4A8D-B27D-19D64E27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7771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9A259-CDF7-425E-B4A0-1F811C6070AC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8313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2"/>
              </a:rPr>
              <a:t>https://github.com/ChezDaniela/NonRFCjson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a costume&#10;&#10;Description automatically generated">
            <a:extLst>
              <a:ext uri="{FF2B5EF4-FFF2-40B4-BE49-F238E27FC236}">
                <a16:creationId xmlns:a16="http://schemas.microsoft.com/office/drawing/2014/main" id="{428573B2-3FAC-42C7-951C-4E5F1543A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" r="-1" b="26339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8D7ABF-A345-49CF-B328-F43EA443D330}"/>
              </a:ext>
            </a:extLst>
          </p:cNvPr>
          <p:cNvSpPr txBox="1">
            <a:spLocks/>
          </p:cNvSpPr>
          <p:nvPr/>
        </p:nvSpPr>
        <p:spPr>
          <a:xfrm>
            <a:off x="10218421" y="4583431"/>
            <a:ext cx="1668780" cy="1908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this was JSON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079B94-C2DF-4E3E-8EB2-D5D12186F71A}"/>
              </a:ext>
            </a:extLst>
          </p:cNvPr>
          <p:cNvSpPr txBox="1">
            <a:spLocks/>
          </p:cNvSpPr>
          <p:nvPr/>
        </p:nvSpPr>
        <p:spPr>
          <a:xfrm>
            <a:off x="220142" y="276837"/>
            <a:ext cx="1668780" cy="82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???</a:t>
            </a:r>
            <a:endParaRPr lang="en-NL" sz="4400" b="1" dirty="0">
              <a:solidFill>
                <a:srgbClr val="1F7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2725" cy="1325563"/>
          </a:xfrm>
        </p:spPr>
        <p:txBody>
          <a:bodyPr/>
          <a:lstStyle/>
          <a:p>
            <a:r>
              <a:rPr lang="en-US" b="1" dirty="0">
                <a:solidFill>
                  <a:srgbClr val="1F7C99"/>
                </a:solidFill>
              </a:rPr>
              <a:t>whoami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4BF-C9C1-42A3-A2C3-33A7B763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11" y="2413489"/>
            <a:ext cx="4398182" cy="3772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started as a developer (a while ago)</a:t>
            </a:r>
          </a:p>
          <a:p>
            <a:pPr marL="0" indent="0">
              <a:buNone/>
            </a:pPr>
            <a:r>
              <a:rPr lang="en-US" sz="2400" dirty="0"/>
              <a:t>then I focused on network security for about 10 years</a:t>
            </a:r>
          </a:p>
          <a:p>
            <a:pPr marL="0" indent="0">
              <a:buNone/>
            </a:pPr>
            <a:r>
              <a:rPr lang="en-US" sz="2400" dirty="0"/>
              <a:t>now, busy as security architect (technical role) last 8 years</a:t>
            </a:r>
          </a:p>
          <a:p>
            <a:pPr marL="0" indent="0">
              <a:buNone/>
            </a:pPr>
            <a:r>
              <a:rPr lang="en-US" sz="2400" dirty="0"/>
              <a:t>part of a very nice group of people at Onezero</a:t>
            </a:r>
          </a:p>
          <a:p>
            <a:pPr marL="0" indent="0">
              <a:buNone/>
            </a:pPr>
            <a:r>
              <a:rPr lang="en-US" sz="2400" dirty="0"/>
              <a:t>cat owner! </a:t>
            </a:r>
            <a:endParaRPr lang="en-NL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2A789E-B2E5-4342-9B15-E0E8D74B3768}"/>
              </a:ext>
            </a:extLst>
          </p:cNvPr>
          <p:cNvSpPr txBox="1">
            <a:spLocks/>
          </p:cNvSpPr>
          <p:nvPr/>
        </p:nvSpPr>
        <p:spPr>
          <a:xfrm>
            <a:off x="6522980" y="2968353"/>
            <a:ext cx="4643784" cy="32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Encourage everyone to automate!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Whatever your technical security role is, you will have to deal with JSONs sooner or later, so learn to embrace them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7F131F-C8BF-44BF-A455-6895FB3AB642}"/>
              </a:ext>
            </a:extLst>
          </p:cNvPr>
          <p:cNvSpPr txBox="1">
            <a:spLocks/>
          </p:cNvSpPr>
          <p:nvPr/>
        </p:nvSpPr>
        <p:spPr>
          <a:xfrm>
            <a:off x="6582714" y="663638"/>
            <a:ext cx="3802725" cy="1266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goals of the presentation</a:t>
            </a:r>
            <a:endParaRPr lang="en-NL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5D111-E9D8-4E60-B056-6284A32CE75C}"/>
              </a:ext>
            </a:extLst>
          </p:cNvPr>
          <p:cNvCxnSpPr>
            <a:cxnSpLocks/>
          </p:cNvCxnSpPr>
          <p:nvPr/>
        </p:nvCxnSpPr>
        <p:spPr>
          <a:xfrm>
            <a:off x="5925630" y="441118"/>
            <a:ext cx="0" cy="5789668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heers">
            <a:extLst>
              <a:ext uri="{FF2B5EF4-FFF2-40B4-BE49-F238E27FC236}">
                <a16:creationId xmlns:a16="http://schemas.microsoft.com/office/drawing/2014/main" id="{515359FD-9E18-43AD-860C-8099D8C4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672" y="3429433"/>
            <a:ext cx="914400" cy="914400"/>
          </a:xfrm>
          <a:prstGeom prst="rect">
            <a:avLst/>
          </a:prstGeom>
        </p:spPr>
      </p:pic>
      <p:pic>
        <p:nvPicPr>
          <p:cNvPr id="16" name="Graphic 15" descr="Paw prints">
            <a:extLst>
              <a:ext uri="{FF2B5EF4-FFF2-40B4-BE49-F238E27FC236}">
                <a16:creationId xmlns:a16="http://schemas.microsoft.com/office/drawing/2014/main" id="{C80B6ABC-8F49-4356-A963-41427F108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3835" y="5434011"/>
            <a:ext cx="565727" cy="565727"/>
          </a:xfrm>
          <a:prstGeom prst="rect">
            <a:avLst/>
          </a:prstGeom>
        </p:spPr>
      </p:pic>
      <p:pic>
        <p:nvPicPr>
          <p:cNvPr id="2050" name="Picture 2" descr="signature_1416487414">
            <a:extLst>
              <a:ext uri="{FF2B5EF4-FFF2-40B4-BE49-F238E27FC236}">
                <a16:creationId xmlns:a16="http://schemas.microsoft.com/office/drawing/2014/main" id="{3C8A6396-E2CB-421F-B35D-79F7BD4C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15" y="5199498"/>
            <a:ext cx="565728" cy="39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4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191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what is a JSON?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4BF-C9C1-42A3-A2C3-33A7B763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36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JSON Syntax Rules (w3schools)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r>
              <a:rPr lang="en-US" dirty="0"/>
              <a:t>RFC 8259</a:t>
            </a:r>
          </a:p>
          <a:p>
            <a:pPr marL="0" indent="0">
              <a:buNone/>
            </a:pP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7939CD-F85F-4E29-ADAC-1712FAB1F18F}"/>
              </a:ext>
            </a:extLst>
          </p:cNvPr>
          <p:cNvCxnSpPr>
            <a:cxnSpLocks/>
          </p:cNvCxnSpPr>
          <p:nvPr/>
        </p:nvCxnSpPr>
        <p:spPr>
          <a:xfrm>
            <a:off x="5833730" y="441118"/>
            <a:ext cx="0" cy="5789668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1E718-60FD-4949-9C7A-97A72763C5B2}"/>
              </a:ext>
            </a:extLst>
          </p:cNvPr>
          <p:cNvSpPr txBox="1">
            <a:spLocks/>
          </p:cNvSpPr>
          <p:nvPr/>
        </p:nvSpPr>
        <p:spPr>
          <a:xfrm>
            <a:off x="6495409" y="613093"/>
            <a:ext cx="4946076" cy="1266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python translation</a:t>
            </a:r>
            <a:endParaRPr lang="en-NL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E8F19A-9439-4081-9DEF-B79487FE730E}"/>
              </a:ext>
            </a:extLst>
          </p:cNvPr>
          <p:cNvSpPr txBox="1">
            <a:spLocks/>
          </p:cNvSpPr>
          <p:nvPr/>
        </p:nvSpPr>
        <p:spPr>
          <a:xfrm>
            <a:off x="6541360" y="1830985"/>
            <a:ext cx="46436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JSONs:</a:t>
            </a:r>
          </a:p>
          <a:p>
            <a:r>
              <a:rPr lang="en-US" sz="2400" dirty="0"/>
              <a:t>Dictionaries</a:t>
            </a:r>
          </a:p>
          <a:p>
            <a:r>
              <a:rPr lang="en-US" sz="2400" dirty="0"/>
              <a:t>Lists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12868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191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where are JSONs used?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4BF-C9C1-42A3-A2C3-33A7B763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120"/>
            <a:ext cx="4643605" cy="2067760"/>
          </a:xfrm>
        </p:spPr>
        <p:txBody>
          <a:bodyPr/>
          <a:lstStyle/>
          <a:p>
            <a:r>
              <a:rPr lang="en-US" dirty="0"/>
              <a:t>read data via APIs</a:t>
            </a:r>
          </a:p>
          <a:p>
            <a:r>
              <a:rPr lang="en-US" dirty="0"/>
              <a:t>log transfer</a:t>
            </a:r>
          </a:p>
          <a:p>
            <a:r>
              <a:rPr lang="en-US" dirty="0"/>
              <a:t>cloud-based solutions data exchange + alerts/logs</a:t>
            </a:r>
          </a:p>
          <a:p>
            <a:pPr marL="0" indent="0">
              <a:buNone/>
            </a:pP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7939CD-F85F-4E29-ADAC-1712FAB1F18F}"/>
              </a:ext>
            </a:extLst>
          </p:cNvPr>
          <p:cNvCxnSpPr>
            <a:cxnSpLocks/>
          </p:cNvCxnSpPr>
          <p:nvPr/>
        </p:nvCxnSpPr>
        <p:spPr>
          <a:xfrm>
            <a:off x="5833730" y="441118"/>
            <a:ext cx="0" cy="4310852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1E718-60FD-4949-9C7A-97A72763C5B2}"/>
              </a:ext>
            </a:extLst>
          </p:cNvPr>
          <p:cNvSpPr txBox="1">
            <a:spLocks/>
          </p:cNvSpPr>
          <p:nvPr/>
        </p:nvSpPr>
        <p:spPr>
          <a:xfrm>
            <a:off x="6467839" y="365125"/>
            <a:ext cx="4946076" cy="1266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where they can’t be used?</a:t>
            </a:r>
            <a:endParaRPr lang="en-NL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E8F19A-9439-4081-9DEF-B79487FE730E}"/>
              </a:ext>
            </a:extLst>
          </p:cNvPr>
          <p:cNvSpPr txBox="1">
            <a:spLocks/>
          </p:cNvSpPr>
          <p:nvPr/>
        </p:nvSpPr>
        <p:spPr>
          <a:xfrm>
            <a:off x="6467839" y="2140483"/>
            <a:ext cx="4879257" cy="2394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systems which expect other types of input</a:t>
            </a:r>
          </a:p>
          <a:p>
            <a:pPr marL="0" indent="0">
              <a:buNone/>
            </a:pPr>
            <a:r>
              <a:rPr lang="en-US" sz="2400" dirty="0"/>
              <a:t>old-fashioned APIs - SOAP/ XML</a:t>
            </a:r>
          </a:p>
          <a:p>
            <a:pPr marL="0" indent="0">
              <a:buNone/>
            </a:pPr>
            <a:r>
              <a:rPr lang="en-US" sz="2400" dirty="0"/>
              <a:t>some notorious SIEMs…</a:t>
            </a:r>
          </a:p>
          <a:p>
            <a:pPr marL="0" indent="0">
              <a:buNone/>
            </a:pPr>
            <a:r>
              <a:rPr lang="en-US" sz="2400" dirty="0"/>
              <a:t>(        no panic: all these can be converted to JSON format)</a:t>
            </a:r>
            <a:endParaRPr lang="en-NL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E1B98-2057-4AF4-AA0F-50F179BBCB6F}"/>
              </a:ext>
            </a:extLst>
          </p:cNvPr>
          <p:cNvCxnSpPr>
            <a:cxnSpLocks/>
          </p:cNvCxnSpPr>
          <p:nvPr/>
        </p:nvCxnSpPr>
        <p:spPr>
          <a:xfrm>
            <a:off x="680056" y="4751970"/>
            <a:ext cx="10733859" cy="0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AB804C8-D963-4456-9B87-52521717436D}"/>
              </a:ext>
            </a:extLst>
          </p:cNvPr>
          <p:cNvSpPr txBox="1">
            <a:spLocks/>
          </p:cNvSpPr>
          <p:nvPr/>
        </p:nvSpPr>
        <p:spPr>
          <a:xfrm>
            <a:off x="2207501" y="5041060"/>
            <a:ext cx="6903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F7C99"/>
                </a:solidFill>
              </a:rPr>
              <a:t>easy intermediary: csv format</a:t>
            </a:r>
            <a:endParaRPr lang="en-NL" b="1" dirty="0">
              <a:solidFill>
                <a:srgbClr val="1F7C99"/>
              </a:solidFill>
            </a:endParaRPr>
          </a:p>
        </p:txBody>
      </p:sp>
      <p:pic>
        <p:nvPicPr>
          <p:cNvPr id="14" name="Graphic 13" descr="Recycle sign">
            <a:extLst>
              <a:ext uri="{FF2B5EF4-FFF2-40B4-BE49-F238E27FC236}">
                <a16:creationId xmlns:a16="http://schemas.microsoft.com/office/drawing/2014/main" id="{C1F81D0E-AA70-4CA8-A3E3-E02360A7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5420" y="3620429"/>
            <a:ext cx="484908" cy="4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100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JSON APIs examples</a:t>
            </a:r>
            <a:endParaRPr lang="en-NL" b="1" dirty="0">
              <a:solidFill>
                <a:srgbClr val="1F7C99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DC73D-BC44-4ACE-9717-DCD5BA3C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2" y="1931394"/>
            <a:ext cx="4020389" cy="40136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501D09-BC86-4151-927B-E28196865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72" y="1849429"/>
            <a:ext cx="4472962" cy="201733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587077-3368-45B7-B77F-6B3A6360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18" y="4080105"/>
            <a:ext cx="4478856" cy="2017336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F79EA-CEDF-4FAA-ADA2-BB91C78F6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517" y="3866765"/>
            <a:ext cx="4878371" cy="254766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6CABD-6810-406C-9C00-F5509389F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71" y="196461"/>
            <a:ext cx="4138907" cy="266163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49627B2-D8E2-46C8-AEAA-3DCE94FBCE77}"/>
              </a:ext>
            </a:extLst>
          </p:cNvPr>
          <p:cNvSpPr txBox="1">
            <a:spLocks/>
          </p:cNvSpPr>
          <p:nvPr/>
        </p:nvSpPr>
        <p:spPr>
          <a:xfrm rot="1593863">
            <a:off x="4967141" y="2624837"/>
            <a:ext cx="2995282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CHECKPOINT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2CE9F0-443A-4FC4-ADAB-56B4482D434B}"/>
              </a:ext>
            </a:extLst>
          </p:cNvPr>
          <p:cNvSpPr txBox="1">
            <a:spLocks/>
          </p:cNvSpPr>
          <p:nvPr/>
        </p:nvSpPr>
        <p:spPr>
          <a:xfrm rot="20260688">
            <a:off x="7679855" y="1661221"/>
            <a:ext cx="4634905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PALO ALTO AUTOFOCUS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B788ED-FB67-45F0-8635-A6B75346A775}"/>
              </a:ext>
            </a:extLst>
          </p:cNvPr>
          <p:cNvSpPr txBox="1">
            <a:spLocks/>
          </p:cNvSpPr>
          <p:nvPr/>
        </p:nvSpPr>
        <p:spPr>
          <a:xfrm rot="20605293">
            <a:off x="227779" y="3914029"/>
            <a:ext cx="2516070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SENTINEL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55E12B-BF63-441C-8A41-FE0E70B8F8F8}"/>
              </a:ext>
            </a:extLst>
          </p:cNvPr>
          <p:cNvSpPr txBox="1">
            <a:spLocks/>
          </p:cNvSpPr>
          <p:nvPr/>
        </p:nvSpPr>
        <p:spPr>
          <a:xfrm>
            <a:off x="5677104" y="4488429"/>
            <a:ext cx="1572633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F5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A84C3F2-84F1-4338-A941-103CC746E6D7}"/>
              </a:ext>
            </a:extLst>
          </p:cNvPr>
          <p:cNvSpPr txBox="1">
            <a:spLocks/>
          </p:cNvSpPr>
          <p:nvPr/>
        </p:nvSpPr>
        <p:spPr>
          <a:xfrm rot="926747">
            <a:off x="9866817" y="4832439"/>
            <a:ext cx="1572633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AWS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81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191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JSON APIs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AB5744-BC2E-4273-82A2-9A6C5F13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830"/>
            <a:ext cx="5153757" cy="368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did you see anyone following the RFC much?</a:t>
            </a:r>
          </a:p>
          <a:p>
            <a:pPr marL="0" indent="0">
              <a:buNone/>
            </a:pPr>
            <a:r>
              <a:rPr lang="en-US" dirty="0"/>
              <a:t>nesting JSONs at an insane level</a:t>
            </a:r>
          </a:p>
          <a:p>
            <a:pPr marL="0" indent="0">
              <a:buNone/>
            </a:pPr>
            <a:r>
              <a:rPr lang="en-US" dirty="0"/>
              <a:t>and they’re probably going to get ‘creative’ with every new release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444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795314" y="165418"/>
            <a:ext cx="6763420" cy="1038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JSON log example</a:t>
            </a:r>
            <a:endParaRPr lang="en-NL" sz="4400" b="1" dirty="0">
              <a:solidFill>
                <a:srgbClr val="1F7C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2B82-484C-4FCA-9663-D14D672F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2" y="1338330"/>
            <a:ext cx="8924381" cy="52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b="1" spc="-120" dirty="0">
                <a:solidFill>
                  <a:srgbClr val="1F7C99"/>
                </a:solidFill>
              </a:rPr>
              <a:t>But JSON logs can be deeper nested and not all logs will have the same name:value pairs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9A4C04-EA05-4BF4-981C-59475C13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3" y="2308485"/>
            <a:ext cx="5681220" cy="3920041"/>
          </a:xfrm>
          <a:prstGeom prst="rect">
            <a:avLst/>
          </a:prstGeom>
        </p:spPr>
      </p:pic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D72361-2386-487F-BEDF-5A171947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17" y="3025739"/>
            <a:ext cx="5681219" cy="24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3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own experience: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little goes by the RFC</a:t>
            </a:r>
          </a:p>
          <a:p>
            <a:pPr algn="l"/>
            <a:r>
              <a:rPr lang="en-US" dirty="0"/>
              <a:t>some parts are more JSON-like than others</a:t>
            </a:r>
          </a:p>
          <a:p>
            <a:pPr algn="l"/>
            <a:r>
              <a:rPr lang="en-US" dirty="0"/>
              <a:t>not all the logs have the same fields but that doesn’t mean they don’t need to be processed</a:t>
            </a:r>
          </a:p>
          <a:p>
            <a:pPr algn="l"/>
            <a:r>
              <a:rPr lang="en-US" dirty="0"/>
              <a:t>don’t let this discourage you: this will only get you understand better which information is in the JSON at different times </a:t>
            </a:r>
          </a:p>
          <a:p>
            <a:pPr algn="l"/>
            <a:r>
              <a:rPr lang="en-US" dirty="0"/>
              <a:t>short demo to show how to deal with a non-RFC-like type of situation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whoami</vt:lpstr>
      <vt:lpstr>what is a JSON?</vt:lpstr>
      <vt:lpstr>where are JSONs used?</vt:lpstr>
      <vt:lpstr>JSON APIs examples</vt:lpstr>
      <vt:lpstr>JSON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Zamfiroiu | One Zero IT</dc:creator>
  <cp:lastModifiedBy>Daniela Zamfiroiu | One Zero IT</cp:lastModifiedBy>
  <cp:revision>14</cp:revision>
  <dcterms:created xsi:type="dcterms:W3CDTF">2020-01-24T00:38:53Z</dcterms:created>
  <dcterms:modified xsi:type="dcterms:W3CDTF">2020-01-29T22:13:30Z</dcterms:modified>
</cp:coreProperties>
</file>