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2A0"/>
    <a:srgbClr val="E86348"/>
    <a:srgbClr val="FFCC00"/>
    <a:srgbClr val="9900CC"/>
    <a:srgbClr val="EE5242"/>
    <a:srgbClr val="EAD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C8D-8D79-46C1-AA44-CF4AA543A5AD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0F9D-3177-49DF-8707-813972945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3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55238" y="0"/>
            <a:ext cx="9760047" cy="14525409"/>
            <a:chOff x="2364341" y="-2052957"/>
            <a:chExt cx="9760047" cy="14525409"/>
          </a:xfrm>
        </p:grpSpPr>
        <p:sp>
          <p:nvSpPr>
            <p:cNvPr id="39" name="矩形 38"/>
            <p:cNvSpPr/>
            <p:nvPr/>
          </p:nvSpPr>
          <p:spPr>
            <a:xfrm>
              <a:off x="2364341" y="10117296"/>
              <a:ext cx="5313609" cy="235515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64342" y="8455123"/>
              <a:ext cx="5313609" cy="1487367"/>
            </a:xfrm>
            <a:prstGeom prst="rect">
              <a:avLst/>
            </a:prstGeom>
            <a:solidFill>
              <a:srgbClr val="EADF9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64343" y="4859591"/>
              <a:ext cx="5313609" cy="1998410"/>
            </a:xfrm>
            <a:prstGeom prst="rect">
              <a:avLst/>
            </a:prstGeom>
            <a:solidFill>
              <a:srgbClr val="EADF9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64345" y="675150"/>
              <a:ext cx="5313609" cy="2616953"/>
            </a:xfrm>
            <a:prstGeom prst="rect">
              <a:avLst/>
            </a:prstGeom>
            <a:solidFill>
              <a:srgbClr val="EADF9A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64345" y="-2052957"/>
              <a:ext cx="5313609" cy="256810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19717" y="-1458470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1943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M-P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神经元模型被提出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19717" y="-1020562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1950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：图灵测试被提出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19716" y="-584480"/>
              <a:ext cx="3990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1952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：第一个能“自我学习”的程序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——	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西洋跳棋程序出现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9717" y="48242"/>
              <a:ext cx="4458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1956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：达特茅斯会议召开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9717" y="1255746"/>
              <a:ext cx="4211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1957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：感知机算法被发明</a:t>
              </a:r>
              <a:endPara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19717" y="1632800"/>
              <a:ext cx="4211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1957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：一般问题解决器（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GPS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）被提出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19717" y="2002558"/>
              <a:ext cx="3990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1964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：首台聊天机器人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ELIZA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研制成功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19717" y="2402875"/>
              <a:ext cx="4087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1965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：第一代专家系统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DENLDRA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出现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19716" y="2792098"/>
              <a:ext cx="4087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1969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：感知机的局限性被指出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19715" y="5431125"/>
              <a:ext cx="4087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1980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XCON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专家系统成功应用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14340" y="5779176"/>
              <a:ext cx="3995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1983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Hopfield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网络成功解决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NP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难的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	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旅行商问题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14340" y="6408941"/>
              <a:ext cx="4087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1986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：反向传播（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BP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）算法被发明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14340" y="9012833"/>
              <a:ext cx="4087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1995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：支持向量机（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SVM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）被发明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14339" y="9419947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1997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IBM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“深蓝”战胜国际象棋世界冠军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214339" y="10655369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2006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：“深度学习”概念被提出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14338" y="11049258"/>
              <a:ext cx="4216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2012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</a:t>
              </a:r>
              <a:r>
                <a:rPr lang="en-US" altLang="zh-CN" sz="16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AlexNet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以强大性能获得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ImageNet	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图像识别大赛冠军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67376" y="-1880354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1943~1956</a:t>
              </a:r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：起源时期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67376" y="832091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1943~1956</a:t>
              </a:r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：逻辑推理时代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364344" y="3457809"/>
              <a:ext cx="5313609" cy="124396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67376" y="3620593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1974~1980</a:t>
              </a:r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：第一次低潮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19715" y="3947704"/>
              <a:ext cx="4087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对人工智能过高的期望未能实现，政府拨款锐减，研究热情消退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463620" y="5030803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1980~1987</a:t>
              </a:r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：知识工程时代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364343" y="7035254"/>
              <a:ext cx="5313609" cy="124396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63620" y="7193240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1987~1993</a:t>
              </a:r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：第二次低潮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214339" y="7531794"/>
              <a:ext cx="4216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知识工程瓶颈导致专家系统应用受限，政府拨款减少，人工智能关注度再次下降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463620" y="8619365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1993~2005</a:t>
              </a:r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：统计学习时代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14338" y="11721179"/>
              <a:ext cx="4167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2016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：谷歌围棋人工智能</a:t>
              </a:r>
              <a:r>
                <a:rPr lang="en-US" altLang="zh-CN" sz="16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AlphaGo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击败围</a:t>
              </a:r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	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棋世界冠军李世石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463620" y="10285004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2005~</a:t>
              </a:r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今天：深度学习时代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802987" y="-2052604"/>
              <a:ext cx="3734874" cy="14525056"/>
            </a:xfrm>
            <a:prstGeom prst="rect">
              <a:avLst/>
            </a:prstGeom>
            <a:solidFill>
              <a:srgbClr val="E8634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7956996" y="-1289193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356238" y="-1458470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神经网络起源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956996" y="-1884184"/>
              <a:ext cx="4167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事件意义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7956996" y="226946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356238" y="57669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“人工智能”概念诞生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7918359" y="1373507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956996" y="2974254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956996" y="5572736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7956996" y="6600899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7956996" y="9135890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7956996" y="11233000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956996" y="11900555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8356238" y="1204230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神经网络第一次兴起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369117" y="2804977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神经网络第一次衰落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69117" y="5403459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专家系统进入商业化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369117" y="6431622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神经网络第二次兴起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69117" y="8966613"/>
              <a:ext cx="3206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统计学习兴起</a:t>
              </a:r>
              <a:endPara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神经网络第二次衰落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369117" y="11076139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深度学习开始全面发展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7918359" y="10066257"/>
              <a:ext cx="399242" cy="0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8356238" y="9904458"/>
              <a:ext cx="3206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2005——</a:t>
              </a: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“大数据元年”</a:t>
              </a:r>
              <a:endPara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神经网络第三次兴起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369117" y="11731278"/>
              <a:ext cx="32068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人工智能再次受到广泛关注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51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D1E4FA5C-EE7B-4C8E-B782-56B776265806}"/>
              </a:ext>
            </a:extLst>
          </p:cNvPr>
          <p:cNvGrpSpPr/>
          <p:nvPr/>
        </p:nvGrpSpPr>
        <p:grpSpPr>
          <a:xfrm>
            <a:off x="888699" y="264699"/>
            <a:ext cx="11303301" cy="5859654"/>
            <a:chOff x="888699" y="264699"/>
            <a:chExt cx="11303301" cy="585965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185B8A5D-AB7A-4E45-A889-EAA990870ADF}"/>
                </a:ext>
              </a:extLst>
            </p:cNvPr>
            <p:cNvGrpSpPr/>
            <p:nvPr/>
          </p:nvGrpSpPr>
          <p:grpSpPr>
            <a:xfrm>
              <a:off x="1956390" y="861238"/>
              <a:ext cx="1573619" cy="1594884"/>
              <a:chOff x="1956390" y="861238"/>
              <a:chExt cx="1573619" cy="1594884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xmlns="" id="{37500904-EC64-4948-8024-154A12BE0BC1}"/>
                  </a:ext>
                </a:extLst>
              </p:cNvPr>
              <p:cNvSpPr/>
              <p:nvPr/>
            </p:nvSpPr>
            <p:spPr>
              <a:xfrm>
                <a:off x="1956390" y="861238"/>
                <a:ext cx="1573619" cy="1594884"/>
              </a:xfrm>
              <a:prstGeom prst="ellipse">
                <a:avLst/>
              </a:prstGeom>
              <a:solidFill>
                <a:srgbClr val="E8634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7B2EC37B-C69F-4DDD-AFE0-1CE6ABA6F484}"/>
                  </a:ext>
                </a:extLst>
              </p:cNvPr>
              <p:cNvSpPr txBox="1"/>
              <p:nvPr/>
            </p:nvSpPr>
            <p:spPr>
              <a:xfrm>
                <a:off x="2328529" y="1181626"/>
                <a:ext cx="1201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符号主义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E836949C-7F60-4E44-9892-C890A58F6A70}"/>
                </a:ext>
              </a:extLst>
            </p:cNvPr>
            <p:cNvGrpSpPr/>
            <p:nvPr/>
          </p:nvGrpSpPr>
          <p:grpSpPr>
            <a:xfrm>
              <a:off x="5170967" y="861238"/>
              <a:ext cx="1573619" cy="1594884"/>
              <a:chOff x="1956390" y="861238"/>
              <a:chExt cx="1573619" cy="1594884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xmlns="" id="{A8890D16-45E8-49B7-8746-88A7D1FE5985}"/>
                  </a:ext>
                </a:extLst>
              </p:cNvPr>
              <p:cNvSpPr/>
              <p:nvPr/>
            </p:nvSpPr>
            <p:spPr>
              <a:xfrm>
                <a:off x="1956390" y="861238"/>
                <a:ext cx="1573619" cy="1594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B76B5BB7-D774-455D-84E5-01B69F9333BD}"/>
                  </a:ext>
                </a:extLst>
              </p:cNvPr>
              <p:cNvSpPr txBox="1"/>
              <p:nvPr/>
            </p:nvSpPr>
            <p:spPr>
              <a:xfrm>
                <a:off x="2328529" y="1181626"/>
                <a:ext cx="1201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连接主义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13DB094-95BF-4044-8CDD-DBC6A1F661C8}"/>
                </a:ext>
              </a:extLst>
            </p:cNvPr>
            <p:cNvGrpSpPr/>
            <p:nvPr/>
          </p:nvGrpSpPr>
          <p:grpSpPr>
            <a:xfrm>
              <a:off x="8385544" y="882504"/>
              <a:ext cx="1573619" cy="1594884"/>
              <a:chOff x="1956390" y="861238"/>
              <a:chExt cx="1573619" cy="15948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xmlns="" id="{758AEED9-3BCA-48E4-93FF-1FF1DB1A5C39}"/>
                  </a:ext>
                </a:extLst>
              </p:cNvPr>
              <p:cNvSpPr/>
              <p:nvPr/>
            </p:nvSpPr>
            <p:spPr>
              <a:xfrm>
                <a:off x="1956390" y="861238"/>
                <a:ext cx="1573619" cy="159488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BF19E89E-3541-423E-B010-DF24069189ED}"/>
                  </a:ext>
                </a:extLst>
              </p:cNvPr>
              <p:cNvSpPr txBox="1"/>
              <p:nvPr/>
            </p:nvSpPr>
            <p:spPr>
              <a:xfrm>
                <a:off x="2328529" y="1181626"/>
                <a:ext cx="1201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行为主义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4CCEC8F2-28A3-4728-8ACF-2A801EF25012}"/>
                </a:ext>
              </a:extLst>
            </p:cNvPr>
            <p:cNvSpPr txBox="1"/>
            <p:nvPr/>
          </p:nvSpPr>
          <p:spPr>
            <a:xfrm>
              <a:off x="888699" y="264699"/>
              <a:ext cx="2495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等线" panose="02010600030101010101" pitchFamily="2" charset="-122"/>
                  <a:ea typeface="等线" panose="02010600030101010101" pitchFamily="2" charset="-122"/>
                </a:rPr>
                <a:t>“三大学派”说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0B0B8AA2-F5AE-4B82-8B58-314A1AEED4B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743200" y="2456122"/>
              <a:ext cx="0" cy="36682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566B81CC-FBFC-434F-AFBB-4ECB3CA24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7776" y="2456121"/>
              <a:ext cx="1" cy="36682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DF2E4E75-CDC2-40EE-B13C-4E8A2B2EB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2354" y="2477387"/>
              <a:ext cx="1" cy="3646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6343D843-D047-46D9-9347-02AC346E4C0E}"/>
                </a:ext>
              </a:extLst>
            </p:cNvPr>
            <p:cNvSpPr/>
            <p:nvPr/>
          </p:nvSpPr>
          <p:spPr>
            <a:xfrm>
              <a:off x="1116419" y="2732567"/>
              <a:ext cx="11075581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5EF5FE60-6823-4FEB-B03E-AC4EB61C3542}"/>
                </a:ext>
              </a:extLst>
            </p:cNvPr>
            <p:cNvSpPr txBox="1"/>
            <p:nvPr/>
          </p:nvSpPr>
          <p:spPr>
            <a:xfrm>
              <a:off x="1594883" y="2794122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起源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E103751A-EE37-413C-A18E-366ED0BCE986}"/>
                </a:ext>
              </a:extLst>
            </p:cNvPr>
            <p:cNvSpPr txBox="1"/>
            <p:nvPr/>
          </p:nvSpPr>
          <p:spPr>
            <a:xfrm>
              <a:off x="2808766" y="2794122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逻辑学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5AC83C4E-70E7-4A38-8CBA-5FF9E4A2B3FB}"/>
                </a:ext>
              </a:extLst>
            </p:cNvPr>
            <p:cNvSpPr txBox="1"/>
            <p:nvPr/>
          </p:nvSpPr>
          <p:spPr>
            <a:xfrm>
              <a:off x="6096000" y="2794122"/>
              <a:ext cx="1995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神经科学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252C5647-CB0E-450E-A3D9-5A9F1BF524F5}"/>
                </a:ext>
              </a:extLst>
            </p:cNvPr>
            <p:cNvSpPr txBox="1"/>
            <p:nvPr/>
          </p:nvSpPr>
          <p:spPr>
            <a:xfrm>
              <a:off x="9310576" y="2794122"/>
              <a:ext cx="1995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控制论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40634D29-1665-457A-BD9D-567D66B50DFC}"/>
                </a:ext>
              </a:extLst>
            </p:cNvPr>
            <p:cNvSpPr/>
            <p:nvPr/>
          </p:nvSpPr>
          <p:spPr>
            <a:xfrm>
              <a:off x="1116419" y="3310360"/>
              <a:ext cx="11075581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F6CE799B-2A07-4E18-AF69-B742C5EE5D93}"/>
                </a:ext>
              </a:extLst>
            </p:cNvPr>
            <p:cNvSpPr txBox="1"/>
            <p:nvPr/>
          </p:nvSpPr>
          <p:spPr>
            <a:xfrm>
              <a:off x="1621465" y="3378279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观点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9AC0DC21-3421-4A5D-8353-D2425B58346E}"/>
                </a:ext>
              </a:extLst>
            </p:cNvPr>
            <p:cNvSpPr txBox="1"/>
            <p:nvPr/>
          </p:nvSpPr>
          <p:spPr>
            <a:xfrm>
              <a:off x="2821172" y="3371915"/>
              <a:ext cx="2450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智能源于抽象思维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60A74D7E-5683-4537-8394-F2E6F6C4593C}"/>
                </a:ext>
              </a:extLst>
            </p:cNvPr>
            <p:cNvSpPr txBox="1"/>
            <p:nvPr/>
          </p:nvSpPr>
          <p:spPr>
            <a:xfrm>
              <a:off x="6080048" y="3378279"/>
              <a:ext cx="2450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智能源于大脑活动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352BCCCB-34BE-4448-B3D3-1AE32825C097}"/>
                </a:ext>
              </a:extLst>
            </p:cNvPr>
            <p:cNvSpPr txBox="1"/>
            <p:nvPr/>
          </p:nvSpPr>
          <p:spPr>
            <a:xfrm>
              <a:off x="9306143" y="3371915"/>
              <a:ext cx="2450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智能源于环境反馈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53A290D0-E276-4348-9C3E-6B29A93365A6}"/>
                </a:ext>
              </a:extLst>
            </p:cNvPr>
            <p:cNvSpPr/>
            <p:nvPr/>
          </p:nvSpPr>
          <p:spPr>
            <a:xfrm>
              <a:off x="1116418" y="3888153"/>
              <a:ext cx="11075582" cy="523220"/>
            </a:xfrm>
            <a:prstGeom prst="rect">
              <a:avLst/>
            </a:prstGeom>
            <a:solidFill>
              <a:srgbClr val="86F2A0">
                <a:alpha val="54902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21670324-CA3A-4E5F-9CC3-FB80DB8F8718}"/>
                </a:ext>
              </a:extLst>
            </p:cNvPr>
            <p:cNvSpPr txBox="1"/>
            <p:nvPr/>
          </p:nvSpPr>
          <p:spPr>
            <a:xfrm>
              <a:off x="1399065" y="3929434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核心能力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56A4BDDE-2EFD-43EC-BC13-F234DD406468}"/>
                </a:ext>
              </a:extLst>
            </p:cNvPr>
            <p:cNvSpPr txBox="1"/>
            <p:nvPr/>
          </p:nvSpPr>
          <p:spPr>
            <a:xfrm>
              <a:off x="2844210" y="3934358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推理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2679C104-E585-4698-A7AC-11D32CAFB92D}"/>
                </a:ext>
              </a:extLst>
            </p:cNvPr>
            <p:cNvSpPr txBox="1"/>
            <p:nvPr/>
          </p:nvSpPr>
          <p:spPr>
            <a:xfrm>
              <a:off x="6133211" y="3939021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感知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2C4A1FC1-D56F-45A1-B3BA-41AEB4FB2253}"/>
                </a:ext>
              </a:extLst>
            </p:cNvPr>
            <p:cNvSpPr txBox="1"/>
            <p:nvPr/>
          </p:nvSpPr>
          <p:spPr>
            <a:xfrm>
              <a:off x="9306143" y="3932657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应变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BD70D8F2-13AA-4662-A953-E8DF1957E412}"/>
                </a:ext>
              </a:extLst>
            </p:cNvPr>
            <p:cNvSpPr/>
            <p:nvPr/>
          </p:nvSpPr>
          <p:spPr>
            <a:xfrm>
              <a:off x="1116417" y="4462241"/>
              <a:ext cx="11075583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CE5F5FAC-E732-4766-8321-C44E7A9DF690}"/>
                </a:ext>
              </a:extLst>
            </p:cNvPr>
            <p:cNvSpPr txBox="1"/>
            <p:nvPr/>
          </p:nvSpPr>
          <p:spPr>
            <a:xfrm>
              <a:off x="1399065" y="4506778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学习方式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5BEE3670-3A34-412D-8AF1-2A22642FB5D8}"/>
                </a:ext>
              </a:extLst>
            </p:cNvPr>
            <p:cNvSpPr txBox="1"/>
            <p:nvPr/>
          </p:nvSpPr>
          <p:spPr>
            <a:xfrm>
              <a:off x="2806109" y="4523796"/>
              <a:ext cx="2450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从知识中学习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4ADCC554-5207-4D8F-93FD-D1F2844DE801}"/>
                </a:ext>
              </a:extLst>
            </p:cNvPr>
            <p:cNvSpPr txBox="1"/>
            <p:nvPr/>
          </p:nvSpPr>
          <p:spPr>
            <a:xfrm>
              <a:off x="6091566" y="4529058"/>
              <a:ext cx="2450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从数据中学习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60E315D3-3EED-4773-89F1-15C1E11B9C93}"/>
                </a:ext>
              </a:extLst>
            </p:cNvPr>
            <p:cNvSpPr txBox="1"/>
            <p:nvPr/>
          </p:nvSpPr>
          <p:spPr>
            <a:xfrm>
              <a:off x="9303486" y="4523796"/>
              <a:ext cx="2450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从环境中学习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37162372-7223-4815-B5FC-03980435D662}"/>
                </a:ext>
              </a:extLst>
            </p:cNvPr>
            <p:cNvSpPr/>
            <p:nvPr/>
          </p:nvSpPr>
          <p:spPr>
            <a:xfrm>
              <a:off x="1116417" y="5012778"/>
              <a:ext cx="11075580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DDC3F205-D5C1-40B9-BB06-F8E43D2933F3}"/>
                </a:ext>
              </a:extLst>
            </p:cNvPr>
            <p:cNvSpPr txBox="1"/>
            <p:nvPr/>
          </p:nvSpPr>
          <p:spPr>
            <a:xfrm>
              <a:off x="1382230" y="5074333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代表技术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D9ADF1E1-A9C3-47B1-AF0C-206F1E3D3271}"/>
                </a:ext>
              </a:extLst>
            </p:cNvPr>
            <p:cNvSpPr txBox="1"/>
            <p:nvPr/>
          </p:nvSpPr>
          <p:spPr>
            <a:xfrm>
              <a:off x="2823829" y="5074333"/>
              <a:ext cx="252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逻辑推理、专家系统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4E974A46-5B13-4B6D-A4E3-3E0288746E55}"/>
                </a:ext>
              </a:extLst>
            </p:cNvPr>
            <p:cNvSpPr txBox="1"/>
            <p:nvPr/>
          </p:nvSpPr>
          <p:spPr>
            <a:xfrm>
              <a:off x="6091566" y="5074333"/>
              <a:ext cx="252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神经网络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8B7B9B5C-21D4-42A3-935D-3149CC2A24D8}"/>
                </a:ext>
              </a:extLst>
            </p:cNvPr>
            <p:cNvSpPr txBox="1"/>
            <p:nvPr/>
          </p:nvSpPr>
          <p:spPr>
            <a:xfrm>
              <a:off x="9337158" y="5074333"/>
              <a:ext cx="2493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进化算法、强化学习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DC5562B1-5A5C-49D7-B782-481775F117FD}"/>
                </a:ext>
              </a:extLst>
            </p:cNvPr>
            <p:cNvSpPr/>
            <p:nvPr/>
          </p:nvSpPr>
          <p:spPr>
            <a:xfrm>
              <a:off x="1116418" y="5601133"/>
              <a:ext cx="11075582" cy="523220"/>
            </a:xfrm>
            <a:prstGeom prst="rect">
              <a:avLst/>
            </a:prstGeom>
            <a:solidFill>
              <a:srgbClr val="86F2A0">
                <a:alpha val="54902"/>
              </a:srgb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764EAD08-26CB-4168-9B2C-8238399D6488}"/>
                </a:ext>
              </a:extLst>
            </p:cNvPr>
            <p:cNvSpPr txBox="1"/>
            <p:nvPr/>
          </p:nvSpPr>
          <p:spPr>
            <a:xfrm>
              <a:off x="1382230" y="5676374"/>
              <a:ext cx="1222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典型应用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7D06A2C7-8780-443F-9386-3229E9E91243}"/>
                </a:ext>
              </a:extLst>
            </p:cNvPr>
            <p:cNvSpPr txBox="1"/>
            <p:nvPr/>
          </p:nvSpPr>
          <p:spPr>
            <a:xfrm>
              <a:off x="2817628" y="5656785"/>
              <a:ext cx="252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知识图谱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8925D554-B4EA-4675-AD4B-74953B23D660}"/>
                </a:ext>
              </a:extLst>
            </p:cNvPr>
            <p:cNvSpPr txBox="1"/>
            <p:nvPr/>
          </p:nvSpPr>
          <p:spPr>
            <a:xfrm>
              <a:off x="6081376" y="5643548"/>
              <a:ext cx="252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机器视觉、语音识别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D5B5FB97-5664-4B2F-97B6-E5880C62425F}"/>
                </a:ext>
              </a:extLst>
            </p:cNvPr>
            <p:cNvSpPr txBox="1"/>
            <p:nvPr/>
          </p:nvSpPr>
          <p:spPr>
            <a:xfrm>
              <a:off x="9337158" y="5670079"/>
              <a:ext cx="252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智能机器人控制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8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17DFB918-F036-44BC-9092-EF73A763F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5543"/>
              </p:ext>
            </p:extLst>
          </p:nvPr>
        </p:nvGraphicFramePr>
        <p:xfrm>
          <a:off x="0" y="1354627"/>
          <a:ext cx="12192001" cy="445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606">
                  <a:extLst>
                    <a:ext uri="{9D8B030D-6E8A-4147-A177-3AD203B41FA5}">
                      <a16:colId xmlns:a16="http://schemas.microsoft.com/office/drawing/2014/main" xmlns="" val="3417951117"/>
                    </a:ext>
                  </a:extLst>
                </a:gridCol>
                <a:gridCol w="2033679">
                  <a:extLst>
                    <a:ext uri="{9D8B030D-6E8A-4147-A177-3AD203B41FA5}">
                      <a16:colId xmlns:a16="http://schemas.microsoft.com/office/drawing/2014/main" xmlns="" val="1664397870"/>
                    </a:ext>
                  </a:extLst>
                </a:gridCol>
                <a:gridCol w="2033679">
                  <a:extLst>
                    <a:ext uri="{9D8B030D-6E8A-4147-A177-3AD203B41FA5}">
                      <a16:colId xmlns:a16="http://schemas.microsoft.com/office/drawing/2014/main" xmlns="" val="3983347350"/>
                    </a:ext>
                  </a:extLst>
                </a:gridCol>
                <a:gridCol w="2033679">
                  <a:extLst>
                    <a:ext uri="{9D8B030D-6E8A-4147-A177-3AD203B41FA5}">
                      <a16:colId xmlns:a16="http://schemas.microsoft.com/office/drawing/2014/main" xmlns="" val="238830747"/>
                    </a:ext>
                  </a:extLst>
                </a:gridCol>
                <a:gridCol w="2033679">
                  <a:extLst>
                    <a:ext uri="{9D8B030D-6E8A-4147-A177-3AD203B41FA5}">
                      <a16:colId xmlns:a16="http://schemas.microsoft.com/office/drawing/2014/main" xmlns="" val="3542889567"/>
                    </a:ext>
                  </a:extLst>
                </a:gridCol>
                <a:gridCol w="2033679">
                  <a:extLst>
                    <a:ext uri="{9D8B030D-6E8A-4147-A177-3AD203B41FA5}">
                      <a16:colId xmlns:a16="http://schemas.microsoft.com/office/drawing/2014/main" xmlns="" val="25903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符号学派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Symbolists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联结学派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Connectionist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贝叶斯派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Bayesians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进化学派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b="1" i="0" kern="1200" dirty="0" err="1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Evolutionaries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类推学派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（</a:t>
                      </a:r>
                      <a:r>
                        <a:rPr lang="en-US" altLang="zh-CN" sz="1800" b="1" i="0" kern="1200" dirty="0" err="1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Analogizer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90413"/>
                  </a:ext>
                </a:extLst>
              </a:tr>
              <a:tr h="394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起源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逻辑学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、哲学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神经科学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统计学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进化生物学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心理学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1533876"/>
                  </a:ext>
                </a:extLst>
              </a:tr>
              <a:tr h="394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知识获取途径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填充现存知识的空白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对大脑进行仿真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系统性的减少不确定性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对进化进行模拟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注重新旧知识间的相似性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核心思想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使用符号、规则和逻辑来表征知识和进行逻辑推理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使用概率矩阵和加权神经元来动态地识别和归纳模式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获取发生的可能性来进行概率推理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生成一些变种，然后为特定目标获取其中最优的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根据约束条件来优化函数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尽可能走到更高，但同时不要离开道路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34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核心算法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逆向演绎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(Inverse deduction)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反向传播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(Back propagation)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贝叶斯推断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</a:t>
                      </a:r>
                      <a:r>
                        <a:rPr lang="it-IT" altLang="zh-CN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inference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基因编程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(Genetic programming)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核机器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(Kernel machines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102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代表方法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规则构建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决策树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神经网络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朴素贝叶斯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马尔可夫模型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遗传算法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支持向量机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代表应用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知识图谱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机器视觉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语音识别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垃圾邮件检测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海星机器人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推荐系统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6078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74348FA-C54F-4604-A4B1-2E8453F2BF29}"/>
              </a:ext>
            </a:extLst>
          </p:cNvPr>
          <p:cNvSpPr txBox="1"/>
          <p:nvPr/>
        </p:nvSpPr>
        <p:spPr>
          <a:xfrm>
            <a:off x="0" y="728834"/>
            <a:ext cx="249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“五大学派”说</a:t>
            </a:r>
          </a:p>
        </p:txBody>
      </p:sp>
    </p:spTree>
    <p:extLst>
      <p:ext uri="{BB962C8B-B14F-4D97-AF65-F5344CB8AC3E}">
        <p14:creationId xmlns:p14="http://schemas.microsoft.com/office/powerpoint/2010/main" val="13661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494</Words>
  <Application>Microsoft Office PowerPoint</Application>
  <PresentationFormat>宽屏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徐勤伟</dc:creator>
  <cp:lastModifiedBy>徐勤伟</cp:lastModifiedBy>
  <cp:revision>22</cp:revision>
  <dcterms:created xsi:type="dcterms:W3CDTF">2019-02-23T11:56:35Z</dcterms:created>
  <dcterms:modified xsi:type="dcterms:W3CDTF">2019-02-24T11:09:55Z</dcterms:modified>
</cp:coreProperties>
</file>