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8" r:id="rId9"/>
    <p:sldId id="267" r:id="rId10"/>
    <p:sldId id="262" r:id="rId11"/>
    <p:sldId id="263" r:id="rId12"/>
    <p:sldId id="264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9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5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830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8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33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98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63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02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9AC86-6328-48C1-A05A-B83E5871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92F120-BE1A-4142-9452-4D4D41D9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63DDF5-C144-48EE-8A65-1F17AC00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EE128E-AD9B-4B02-836A-7AA1AB30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0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3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8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4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2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9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66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hyperlink" Target="https://ospane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ndshop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D9AE1-AA68-4A2C-894E-A5654C81A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Веб-разработка с помощью</a:t>
            </a:r>
            <a:br>
              <a:rPr lang="ru-RU" dirty="0"/>
            </a:b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4369F9-1CD3-4EDB-8010-E0930024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209" y="4650662"/>
            <a:ext cx="8791575" cy="1655762"/>
          </a:xfrm>
        </p:spPr>
        <p:txBody>
          <a:bodyPr/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Панюшкин П.А.</a:t>
            </a:r>
          </a:p>
          <a:p>
            <a:pPr algn="r"/>
            <a:r>
              <a:rPr lang="ru-RU" dirty="0"/>
              <a:t>Преподователь</a:t>
            </a:r>
            <a:r>
              <a:rPr lang="en-US" dirty="0"/>
              <a:t>: </a:t>
            </a:r>
            <a:r>
              <a:rPr lang="ru-RU" dirty="0"/>
              <a:t>жирнова ю.в.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B97C0-EF9E-4D85-A6A6-9042D3593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708" y="0"/>
            <a:ext cx="9905998" cy="1478570"/>
          </a:xfrm>
        </p:spPr>
        <p:txBody>
          <a:bodyPr/>
          <a:lstStyle/>
          <a:p>
            <a:r>
              <a:rPr lang="ru-RU" dirty="0"/>
              <a:t>Основы синтаксиса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74828-E05A-425D-BB21-CEE5FE13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6972"/>
            <a:ext cx="9905999" cy="354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Синтаксис PHP подобен синтаксису языка Си. Некоторые элементы, такие как ассоциативные массивы и цикл foreach, заимствованы из Perl.</a:t>
            </a:r>
          </a:p>
          <a:p>
            <a:pPr marL="0" indent="0">
              <a:buNone/>
            </a:pPr>
            <a:r>
              <a:rPr lang="ru-RU" dirty="0"/>
              <a:t>Для написания простейшего скрипта не требуется описывать какие-либо переменные, используемые модули и т. п. Любой скрипт может начинаться непосредственно с оператора &lt;?php.</a:t>
            </a:r>
          </a:p>
          <a:p>
            <a:pPr marL="0" indent="0">
              <a:buNone/>
            </a:pPr>
            <a:r>
              <a:rPr lang="ru-RU" dirty="0"/>
              <a:t>Простейшая программа Hello world на PHP выглядит следующим образом: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404FFA-12C2-44CE-A372-EE830B078F73}"/>
              </a:ext>
            </a:extLst>
          </p:cNvPr>
          <p:cNvSpPr txBox="1">
            <a:spLocks/>
          </p:cNvSpPr>
          <p:nvPr/>
        </p:nvSpPr>
        <p:spPr>
          <a:xfrm>
            <a:off x="268448" y="5310610"/>
            <a:ext cx="9781562" cy="18140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ru-RU" sz="2400" dirty="0"/>
              <a:t>Также возможен более короткий вариант вывода строки:</a:t>
            </a:r>
          </a:p>
          <a:p>
            <a:pPr marL="914400" lvl="2" indent="0">
              <a:buNone/>
            </a:pPr>
            <a:endParaRPr lang="ru-RU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A725B2-C389-4042-A6D4-02C14B3D89FA}"/>
              </a:ext>
            </a:extLst>
          </p:cNvPr>
          <p:cNvSpPr/>
          <p:nvPr/>
        </p:nvSpPr>
        <p:spPr>
          <a:xfrm>
            <a:off x="1244367" y="4664279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5DE966E-076A-44B4-B062-1BEF5F5E9C5D}"/>
              </a:ext>
            </a:extLst>
          </p:cNvPr>
          <p:cNvSpPr/>
          <p:nvPr/>
        </p:nvSpPr>
        <p:spPr>
          <a:xfrm>
            <a:off x="1234002" y="5956941"/>
            <a:ext cx="74402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'Hello, world!'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5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593F0EB-83C4-4B23-BEF7-D47334FC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80" y="27807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Открывающий тег вида &lt;?= используется для сокращённой записи конструкций, используемых для вывода строки.</a:t>
            </a:r>
          </a:p>
          <a:p>
            <a:pPr marL="0" indent="0">
              <a:buNone/>
            </a:pPr>
            <a:r>
              <a:rPr lang="ru-RU" dirty="0"/>
              <a:t>PHP исполняет код, находящийся внутри ограничителей, таких как &lt;?php ?&gt;. Всё, что находится вне ограничителей, выводится без изменений. В основном это используется для вставки PHP-кода в HTML-документ, например, так: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D63136-79CF-4C04-B791-CC84D8C712B9}"/>
              </a:ext>
            </a:extLst>
          </p:cNvPr>
          <p:cNvSpPr/>
          <p:nvPr/>
        </p:nvSpPr>
        <p:spPr>
          <a:xfrm>
            <a:off x="1395369" y="3281354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ru-RU" dirty="0"/>
              <a:t>&lt;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   &lt;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      Тестируем PHP</a:t>
            </a:r>
          </a:p>
          <a:p>
            <a:r>
              <a:rPr lang="ru-RU" dirty="0"/>
              <a:t>      &lt;/</a:t>
            </a:r>
            <a:r>
              <a:rPr lang="ru-RU" dirty="0">
                <a:solidFill>
                  <a:srgbClr val="0070C0"/>
                </a:solidFill>
              </a:rPr>
              <a:t>title</a:t>
            </a:r>
            <a:r>
              <a:rPr lang="ru-RU" dirty="0"/>
              <a:t>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   &lt;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      </a:t>
            </a:r>
            <a:r>
              <a:rPr lang="ru-RU" dirty="0">
                <a:solidFill>
                  <a:srgbClr val="0070C0"/>
                </a:solidFill>
              </a:rPr>
              <a:t>&lt;?php </a:t>
            </a:r>
            <a:r>
              <a:rPr lang="ru-RU" dirty="0"/>
              <a:t>echo 'Привет мир!'; </a:t>
            </a:r>
            <a:r>
              <a:rPr lang="ru-RU" dirty="0">
                <a:solidFill>
                  <a:srgbClr val="0070C0"/>
                </a:solidFill>
              </a:rPr>
              <a:t>?&gt;</a:t>
            </a:r>
          </a:p>
          <a:p>
            <a:r>
              <a:rPr lang="ru-RU" dirty="0"/>
              <a:t>   &lt;/</a:t>
            </a:r>
            <a:r>
              <a:rPr lang="ru-RU" dirty="0">
                <a:solidFill>
                  <a:srgbClr val="0070C0"/>
                </a:solidFill>
              </a:rPr>
              <a:t>body</a:t>
            </a:r>
            <a:r>
              <a:rPr lang="ru-RU" dirty="0"/>
              <a:t>&gt;</a:t>
            </a:r>
          </a:p>
          <a:p>
            <a:r>
              <a:rPr lang="ru-RU" dirty="0"/>
              <a:t>&lt;/</a:t>
            </a:r>
            <a:r>
              <a:rPr lang="ru-RU" dirty="0">
                <a:solidFill>
                  <a:srgbClr val="0070C0"/>
                </a:solidFill>
              </a:rPr>
              <a:t>html</a:t>
            </a:r>
            <a:r>
              <a:rPr lang="ru-R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370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70E97-49FC-4488-B6B5-AE349897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93" y="-104379"/>
            <a:ext cx="9905998" cy="1111058"/>
          </a:xfrm>
        </p:spPr>
        <p:txBody>
          <a:bodyPr/>
          <a:lstStyle/>
          <a:p>
            <a:pPr algn="ctr"/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1B6F0-F300-4BF8-BE77-5213CD8C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92" y="771786"/>
            <a:ext cx="10732315" cy="3254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Переменные в PHP представлены знаком доллара с последующим именем переменной. Имя переменной чувствительно к регистру.</a:t>
            </a:r>
          </a:p>
          <a:p>
            <a:pPr marL="0" indent="0">
              <a:buNone/>
            </a:pPr>
            <a:r>
              <a:rPr lang="ru-RU" dirty="0"/>
              <a:t>Имена переменных соответствуют тем же правилам, что и остальные наименования в PHP. Правильное имя переменной должно начинаться с буквы или символа подчёркивания и состоять из букв, цифр и символов подчёркивания в любом количестве. Это можно отобразить регулярным выражением: ^[a-zA-Z_\x80-\xff][a-zA-Z0-9_\x80-\xff]*$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5401C-D52D-4CDD-90AF-9987267EEC41}"/>
              </a:ext>
            </a:extLst>
          </p:cNvPr>
          <p:cNvSpPr/>
          <p:nvPr/>
        </p:nvSpPr>
        <p:spPr>
          <a:xfrm>
            <a:off x="1324062" y="4104898"/>
            <a:ext cx="9426429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Боб'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Джо'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echo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$Var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выведет "Боб, Джо"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$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site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неверно; начинается с цифры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$_4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ru-RU" dirty="0">
                <a:solidFill>
                  <a:srgbClr val="CE9178"/>
                </a:solidFill>
                <a:latin typeface="Consolas" panose="020B0609020204030204" pitchFamily="49" charset="0"/>
              </a:rPr>
              <a:t>ещё нет'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верно; начинается с символа подчёркивания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täyte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'mansikka'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  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верно; '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ä'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это (Расширенный) 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ASCII 228.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7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FD8CD-4667-4AE5-921E-8BA0062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650"/>
            <a:ext cx="12270460" cy="33548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Запуск </a:t>
            </a:r>
            <a:r>
              <a:rPr lang="en-US" dirty="0"/>
              <a:t>Open 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F7CEE-10D8-4AE8-96FF-8821C07C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3" y="528589"/>
            <a:ext cx="11275295" cy="3541714"/>
          </a:xfrm>
        </p:spPr>
        <p:txBody>
          <a:bodyPr/>
          <a:lstStyle/>
          <a:p>
            <a:r>
              <a:rPr lang="ru-RU" dirty="0"/>
              <a:t>Скачиваем и устанавливаем </a:t>
            </a:r>
            <a:r>
              <a:rPr lang="en-US" dirty="0"/>
              <a:t>open server</a:t>
            </a:r>
            <a:r>
              <a:rPr lang="ru-RU" dirty="0"/>
              <a:t> с официального сайта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https://ospanel.io/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папке </a:t>
            </a:r>
            <a:r>
              <a:rPr lang="en-US" dirty="0"/>
              <a:t>openserver\domains </a:t>
            </a:r>
            <a:r>
              <a:rPr lang="ru-RU" dirty="0"/>
              <a:t>создаём папку с названием </a:t>
            </a:r>
            <a:r>
              <a:rPr lang="en-US" dirty="0"/>
              <a:t>brandshop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D1A7D-7BF8-4574-882C-181A6532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80" y="1637387"/>
            <a:ext cx="10226240" cy="13241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2A5D4-3D47-4120-A750-6224E253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43" y="3220419"/>
            <a:ext cx="2190750" cy="914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7C0F1B-D007-4152-B3C8-809C0D95F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967" y="3458104"/>
            <a:ext cx="2047875" cy="52387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071241-CE1B-4F09-8241-F4D3269E83DD}"/>
              </a:ext>
            </a:extLst>
          </p:cNvPr>
          <p:cNvSpPr/>
          <p:nvPr/>
        </p:nvSpPr>
        <p:spPr>
          <a:xfrm>
            <a:off x="672122" y="3119878"/>
            <a:ext cx="5060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</a:t>
            </a:r>
            <a:r>
              <a:rPr lang="en-US" sz="2400" dirty="0"/>
              <a:t>Open Server</a:t>
            </a:r>
            <a:r>
              <a:rPr lang="ru-RU" sz="2400" dirty="0"/>
              <a:t> ещё не запущен, нужно сделать это кликом на флажок</a:t>
            </a:r>
            <a:r>
              <a:rPr lang="en-US" sz="2400" dirty="0"/>
              <a:t> </a:t>
            </a:r>
            <a:r>
              <a:rPr lang="ru-RU" sz="2400" dirty="0"/>
              <a:t>на панели задач </a:t>
            </a:r>
            <a:r>
              <a:rPr lang="en-US" sz="2400" dirty="0"/>
              <a:t>&gt;</a:t>
            </a:r>
            <a:r>
              <a:rPr lang="ru-RU" sz="2400" dirty="0"/>
              <a:t> Запустить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3CF1DAC-F48F-4B61-8072-7BA87DBE435B}"/>
              </a:ext>
            </a:extLst>
          </p:cNvPr>
          <p:cNvSpPr/>
          <p:nvPr/>
        </p:nvSpPr>
        <p:spPr>
          <a:xfrm>
            <a:off x="672122" y="46294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Пишем в адресной строке </a:t>
            </a:r>
            <a:r>
              <a:rPr lang="en-US" sz="2400" dirty="0">
                <a:hlinkClick r:id="rId6"/>
              </a:rPr>
              <a:t>https://brandshop</a:t>
            </a:r>
            <a:r>
              <a:rPr lang="en-US" sz="2400" dirty="0"/>
              <a:t> </a:t>
            </a:r>
            <a:r>
              <a:rPr lang="ru-RU" sz="2400" dirty="0"/>
              <a:t>или просто </a:t>
            </a:r>
            <a:r>
              <a:rPr lang="en-US" sz="2400" dirty="0"/>
              <a:t>brandshop, </a:t>
            </a:r>
            <a:r>
              <a:rPr lang="ru-RU" sz="2400" dirty="0"/>
              <a:t>в результате мы должны получить такую веб страницу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86EDDC-DBBD-4812-B566-14B28A01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880" y="3200780"/>
            <a:ext cx="1600200" cy="9429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B44F2E-52CA-457A-B427-A7F23584E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579" y="4566902"/>
            <a:ext cx="4124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CF761-D298-4D27-9F8E-E7ACFFBE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" y="0"/>
            <a:ext cx="12192000" cy="85980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Создание простого интернет магазина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538DE-CADA-43E0-9A11-348C72ED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02" y="627797"/>
            <a:ext cx="9905999" cy="5363569"/>
          </a:xfrm>
        </p:spPr>
        <p:txBody>
          <a:bodyPr/>
          <a:lstStyle/>
          <a:p>
            <a:r>
              <a:rPr lang="ru-RU" dirty="0"/>
              <a:t>Создаём в папке сервера</a:t>
            </a:r>
            <a:r>
              <a:rPr lang="en-US" dirty="0"/>
              <a:t>(</a:t>
            </a:r>
            <a:r>
              <a:rPr lang="ru-RU" dirty="0"/>
              <a:t>в нашем случае </a:t>
            </a:r>
            <a:r>
              <a:rPr lang="en-US" dirty="0"/>
              <a:t>open server)</a:t>
            </a:r>
            <a:r>
              <a:rPr lang="ru-RU" dirty="0"/>
              <a:t> файл </a:t>
            </a:r>
            <a:r>
              <a:rPr lang="en-US" dirty="0"/>
              <a:t>index.php </a:t>
            </a:r>
            <a:r>
              <a:rPr lang="ru-RU" dirty="0"/>
              <a:t>со следующим содержанием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5A3A72-0A4D-4BE3-B483-45C3A6C91BD0}"/>
              </a:ext>
            </a:extLst>
          </p:cNvPr>
          <p:cNvSpPr/>
          <p:nvPr/>
        </p:nvSpPr>
        <p:spPr>
          <a:xfrm>
            <a:off x="855151" y="1705888"/>
            <a:ext cx="964635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ru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"styles/site.css"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"stylesheet"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"scripts/jquery.js"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"scripts/site.js"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Онлайн магазин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"headerInside"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"logo"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"companyName"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Brand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"navWrap"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Главная</a:t>
            </a: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"index.php?page=shop"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Магазин</a:t>
            </a:r>
          </a:p>
          <a:p>
            <a:r>
              <a:rPr lang="ru-RU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ru-RU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3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72303B-0162-4B01-A614-D5B4B504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45" y="502573"/>
            <a:ext cx="9905999" cy="3541714"/>
          </a:xfrm>
        </p:spPr>
        <p:txBody>
          <a:bodyPr/>
          <a:lstStyle/>
          <a:p>
            <a:r>
              <a:rPr lang="ru-RU" dirty="0"/>
              <a:t>Также создаём в проекте папку </a:t>
            </a:r>
            <a:r>
              <a:rPr lang="en-US" dirty="0"/>
              <a:t>sites, </a:t>
            </a:r>
            <a:r>
              <a:rPr lang="ru-RU" dirty="0"/>
              <a:t>а в ней файл </a:t>
            </a:r>
            <a:r>
              <a:rPr lang="en-US" dirty="0"/>
              <a:t>site.css</a:t>
            </a:r>
            <a:r>
              <a:rPr lang="ru-RU" dirty="0"/>
              <a:t>. Это </a:t>
            </a:r>
            <a:r>
              <a:rPr lang="en-US" dirty="0"/>
              <a:t>css </a:t>
            </a:r>
            <a:r>
              <a:rPr lang="ru-RU" dirty="0"/>
              <a:t>файл, который нужен для задания стилей к элементам веб страницы.</a:t>
            </a:r>
            <a:endParaRPr lang="en-US" dirty="0"/>
          </a:p>
          <a:p>
            <a:r>
              <a:rPr lang="ru-RU" dirty="0"/>
              <a:t>Создаём папку </a:t>
            </a:r>
            <a:r>
              <a:rPr lang="en-US" dirty="0"/>
              <a:t>images, </a:t>
            </a:r>
            <a:r>
              <a:rPr lang="ru-RU" dirty="0"/>
              <a:t>в которой будут хранится изображения</a:t>
            </a:r>
          </a:p>
          <a:p>
            <a:r>
              <a:rPr lang="ru-RU" dirty="0"/>
              <a:t>Создаём папку </a:t>
            </a:r>
            <a:r>
              <a:rPr lang="en-US" dirty="0"/>
              <a:t>fonts, </a:t>
            </a:r>
            <a:r>
              <a:rPr lang="ru-RU" dirty="0"/>
              <a:t>в которой будут хранится шрифты</a:t>
            </a:r>
          </a:p>
        </p:txBody>
      </p:sp>
    </p:spTree>
    <p:extLst>
      <p:ext uri="{BB962C8B-B14F-4D97-AF65-F5344CB8AC3E}">
        <p14:creationId xmlns:p14="http://schemas.microsoft.com/office/powerpoint/2010/main" val="177319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4FC42-B72E-401F-88FD-FE03876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тест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56EBE-97BF-4041-867B-23E11E90E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Опрос с помощью </a:t>
            </a:r>
            <a:r>
              <a:rPr lang="en-US" dirty="0"/>
              <a:t>google forms </a:t>
            </a:r>
            <a:r>
              <a:rPr lang="ru-RU" dirty="0"/>
              <a:t>доступен по ссылке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https://forms.gle/XAvNdiaH5mV9EVBD9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02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9FBB-0A78-44B9-8332-D8B382D2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54CFC-9A6E-4F6D-A897-0E566326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Преимущества </a:t>
            </a:r>
            <a:r>
              <a:rPr lang="en-US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Что нужно для начала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Основы синтаксиса</a:t>
            </a:r>
          </a:p>
        </p:txBody>
      </p:sp>
    </p:spTree>
    <p:extLst>
      <p:ext uri="{BB962C8B-B14F-4D97-AF65-F5344CB8AC3E}">
        <p14:creationId xmlns:p14="http://schemas.microsoft.com/office/powerpoint/2010/main" val="80876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E3FF0-15E4-4794-AAC8-28558E3E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642" y="0"/>
            <a:ext cx="9905998" cy="147857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2A1BD-EF70-4716-8654-F09C6A65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247" y="1212219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PHP - </a:t>
            </a:r>
            <a:r>
              <a:rPr lang="ru-RU" dirty="0"/>
              <a:t>скриптовый язык общего назначения, интенсивно применяемый для разработки веб-приложений. В настоящее время поддерживается подавляющим большинством хостинг-провайдеров и является одним из лидеров среди языков, применяющихся для создания динамических веб-сайтов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Подавляющие большинство сайтов и веб-сервисов в интернете написано с помощью PHP. По некоторым оценкам PHP применяется более чем на 80% сайтов, среди которых такие сервисы, как facebook.com, vk.com, baidu.com и другие. И такая популярность неудивительна. Простота языка позволяет быстро и легко создавать сайты и порталы различной сложности.</a:t>
            </a:r>
          </a:p>
        </p:txBody>
      </p:sp>
      <p:pic>
        <p:nvPicPr>
          <p:cNvPr id="3074" name="Picture 2" descr="https://avatars.mds.yandex.net/get-zen_doc/1567436/pub_5de0e4653a5b3a5707fa787a_5de0e46bc7e50c00b24b89eb/scale_1200">
            <a:extLst>
              <a:ext uri="{FF2B5EF4-FFF2-40B4-BE49-F238E27FC236}">
                <a16:creationId xmlns:a16="http://schemas.microsoft.com/office/drawing/2014/main" id="{4762C4E6-DFFF-404F-A9E4-36449A9FF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240" y="4573569"/>
            <a:ext cx="2863400" cy="19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5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1B45A-3571-4339-895A-BB48B8E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768" y="-411771"/>
            <a:ext cx="9905998" cy="1478570"/>
          </a:xfrm>
        </p:spPr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1192D-C9C2-47D9-825B-B79502B3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913" y="756245"/>
            <a:ext cx="9905999" cy="5938169"/>
          </a:xfrm>
        </p:spPr>
        <p:txBody>
          <a:bodyPr>
            <a:noAutofit/>
          </a:bodyPr>
          <a:lstStyle/>
          <a:p>
            <a:r>
              <a:rPr lang="ru-RU" sz="1600" dirty="0"/>
              <a:t>Для всех наиболее распространенных операционных системам (Windows, MacOS, Linux) есть свои версии пакетов разработки на PHP, а это значит, что вы можете создавать веб-сайты на любой из этих операционных систем.</a:t>
            </a:r>
          </a:p>
          <a:p>
            <a:r>
              <a:rPr lang="ru-RU" sz="1600" dirty="0"/>
              <a:t>PHP может работать в связке с различными веб-серверами: Apache, Nginx, IIS</a:t>
            </a:r>
          </a:p>
          <a:p>
            <a:r>
              <a:rPr lang="ru-RU" sz="1600" dirty="0"/>
              <a:t>Простота и легкость освоения. Как правило, уже имея небольшой опыт в программировании на PHP, можно создавать простенькие веб-сайты</a:t>
            </a:r>
          </a:p>
          <a:p>
            <a:r>
              <a:rPr lang="ru-RU" sz="1600" dirty="0"/>
              <a:t>PHP похож на язык Си, поэтому, зная Си или один из языков с сиподобным синтаксисом, будет проще овладеть PHP</a:t>
            </a:r>
          </a:p>
          <a:p>
            <a:r>
              <a:rPr lang="ru-RU" sz="1600" dirty="0"/>
              <a:t>PHP поддерживает работу с множеством систем баз данных (MySQL, MSSQL, Oracle, Postgre, MongoDB и другие)</a:t>
            </a:r>
          </a:p>
          <a:p>
            <a:r>
              <a:rPr lang="ru-RU" sz="1600" dirty="0"/>
              <a:t>Распространенность хостинговых услуг и их дешевизна. Так как, как правило, хостинговые компании размещают веб-сайты на PHP на веб-серверах Apache или Nginx, которые работают на одной из операционных систем семейства Linux. И веб-серверы, и операционные системы на базе Linux бесплатны, что снижает общую стоимость использования хостинга</a:t>
            </a:r>
          </a:p>
          <a:p>
            <a:r>
              <a:rPr lang="ru-RU" sz="1600" dirty="0"/>
              <a:t>Постоянное развитие. PHP продолжает развиваться, выходят все новые версии, которые несут новые функции, адаптируя язык программирования к новым вызовам. И, как правило, перейти на новую версию не составляет труда.</a:t>
            </a:r>
          </a:p>
        </p:txBody>
      </p:sp>
    </p:spTree>
    <p:extLst>
      <p:ext uri="{BB962C8B-B14F-4D97-AF65-F5344CB8AC3E}">
        <p14:creationId xmlns:p14="http://schemas.microsoft.com/office/powerpoint/2010/main" val="12067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03121-5828-452E-B0ED-259A5E2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52" y="-172362"/>
            <a:ext cx="9905998" cy="1478570"/>
          </a:xfrm>
        </p:spPr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B37A5-0094-48F7-AF67-01B19E2F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10" y="1216022"/>
            <a:ext cx="4541648" cy="5641977"/>
          </a:xfrm>
        </p:spPr>
        <p:txBody>
          <a:bodyPr>
            <a:normAutofit/>
          </a:bodyPr>
          <a:lstStyle/>
          <a:p>
            <a:r>
              <a:rPr lang="ru-RU" dirty="0"/>
              <a:t>В отличии от </a:t>
            </a:r>
            <a:r>
              <a:rPr lang="en-US" dirty="0"/>
              <a:t>html </a:t>
            </a:r>
            <a:r>
              <a:rPr lang="ru-RU" dirty="0"/>
              <a:t>файлов, которые хранятся на веб-сервере и при запросе браузера отдаются в том же виде, в котором и хранятся, при запросе </a:t>
            </a:r>
            <a:r>
              <a:rPr lang="en-US" dirty="0"/>
              <a:t>php </a:t>
            </a:r>
            <a:r>
              <a:rPr lang="ru-RU" dirty="0"/>
              <a:t>файла сервер сначала отдаёт этот файл интерпретатору </a:t>
            </a:r>
            <a:r>
              <a:rPr lang="en-US" dirty="0"/>
              <a:t>php, </a:t>
            </a:r>
            <a:r>
              <a:rPr lang="ru-RU" dirty="0"/>
              <a:t>который выполняет весь код и возвращает серверу готовый </a:t>
            </a:r>
            <a:r>
              <a:rPr lang="en-US" dirty="0"/>
              <a:t>html </a:t>
            </a:r>
            <a:r>
              <a:rPr lang="ru-RU" dirty="0"/>
              <a:t>файл</a:t>
            </a:r>
            <a:r>
              <a:rPr lang="en-US" dirty="0"/>
              <a:t>, </a:t>
            </a:r>
            <a:r>
              <a:rPr lang="ru-RU" dirty="0"/>
              <a:t>который передаётся браузеру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17871-2FDB-4455-BDAC-A77A5F9A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8" y="1306207"/>
            <a:ext cx="6482436" cy="49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5893-0447-4C9B-A8F5-7B5FC03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26" y="0"/>
            <a:ext cx="9905998" cy="1310185"/>
          </a:xfrm>
        </p:spPr>
        <p:txBody>
          <a:bodyPr/>
          <a:lstStyle/>
          <a:p>
            <a:r>
              <a:rPr lang="ru-RU" dirty="0"/>
              <a:t>Что нужно для начала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F83CC-2D20-45BF-BBD2-14ACD382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2" y="1133153"/>
            <a:ext cx="6039564" cy="48733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работы с </a:t>
            </a:r>
            <a:r>
              <a:rPr lang="en-US" dirty="0"/>
              <a:t>php </a:t>
            </a:r>
            <a:r>
              <a:rPr lang="ru-RU" dirty="0"/>
              <a:t>необходим веб-сервер(</a:t>
            </a:r>
            <a:r>
              <a:rPr lang="en-US" dirty="0"/>
              <a:t>nginx </a:t>
            </a:r>
            <a:r>
              <a:rPr lang="ru-RU" dirty="0"/>
              <a:t>или </a:t>
            </a:r>
            <a:r>
              <a:rPr lang="en-US" dirty="0"/>
              <a:t>apache</a:t>
            </a:r>
            <a:r>
              <a:rPr lang="ru-RU" dirty="0"/>
              <a:t>) и интерпретатор </a:t>
            </a:r>
            <a:r>
              <a:rPr lang="en-US" dirty="0"/>
              <a:t>php. </a:t>
            </a:r>
          </a:p>
          <a:p>
            <a:pPr marL="0" indent="0">
              <a:buNone/>
            </a:pPr>
            <a:r>
              <a:rPr lang="en-US" dirty="0"/>
              <a:t>Open Server Panel —</a:t>
            </a:r>
            <a:r>
              <a:rPr lang="ru-RU" dirty="0"/>
              <a:t> это портативная программная среда, включающая в себя всё необходимое для локальной веб-разработки, впоследствии проект можно будет перенести уже на удалённый сервер или хостинг</a:t>
            </a:r>
          </a:p>
        </p:txBody>
      </p:sp>
      <p:pic>
        <p:nvPicPr>
          <p:cNvPr id="4098" name="Picture 2" descr="https://for-net.ru/src/soft/open-serv.png">
            <a:extLst>
              <a:ext uri="{FF2B5EF4-FFF2-40B4-BE49-F238E27FC236}">
                <a16:creationId xmlns:a16="http://schemas.microsoft.com/office/drawing/2014/main" id="{0AEC8105-9626-4D0E-840E-D24B6CB3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27" y="1928812"/>
            <a:ext cx="55340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68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B1B21-77EF-421C-BC79-ED2886BD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08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76D2A-563E-40DC-AEBA-7E45A35A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5" y="563298"/>
            <a:ext cx="9905999" cy="629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- </a:t>
            </a:r>
            <a:r>
              <a:rPr lang="ru-RU" dirty="0"/>
              <a:t>стандартизированный язык разметки документов для просмотра веб-страниц в браузере</a:t>
            </a:r>
            <a:r>
              <a:rPr lang="en-US" dirty="0"/>
              <a:t>. </a:t>
            </a:r>
            <a:r>
              <a:rPr lang="ru-RU" dirty="0"/>
              <a:t>Веб-браузеры получают HTML документ от сервера по протоколам HTTP/HTTPS или открывают с локального диска, далее интерпретируют код в интерфейс, который будет отображаться на экране монитора.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Элементы HTML являются строительными блоками HTML страниц. С помощью HTML разные конструкции, изображения и другие объекты такие как </a:t>
            </a:r>
            <a:r>
              <a:rPr lang="ru-RU" dirty="0" err="1"/>
              <a:t>интеракивная</a:t>
            </a:r>
            <a:r>
              <a:rPr lang="ru-RU" dirty="0"/>
              <a:t> веб-формы могут быть встроены в отображаемую страницу. HTML предоставляет средства для создания заголовков, абзацев, списков, ссылок, цитат и других элементов. Элементы HTML выделяются тегами, записанными с использованием угловых скобок. Такие теги, как &lt;</a:t>
            </a:r>
            <a:r>
              <a:rPr lang="ru-RU" dirty="0" err="1"/>
              <a:t>img</a:t>
            </a:r>
            <a:r>
              <a:rPr lang="ru-RU" dirty="0"/>
              <a:t> /&gt; и &lt;</a:t>
            </a:r>
            <a:r>
              <a:rPr lang="ru-RU" dirty="0" err="1"/>
              <a:t>input</a:t>
            </a:r>
            <a:r>
              <a:rPr lang="ru-RU" dirty="0"/>
              <a:t> /&gt;, напрямую вводят контент на страницу. Другие теги, такие как &lt;p&gt;, окружают и оформляют текст внутри себя и могут включать другие теги в качестве </a:t>
            </a:r>
            <a:r>
              <a:rPr lang="ru-RU" dirty="0" err="1"/>
              <a:t>подэлементов</a:t>
            </a:r>
            <a:r>
              <a:rPr lang="ru-RU" dirty="0"/>
              <a:t>. Браузеры не отображают HTML-теги, но используют их для интерпретации содержимого страницы.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73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3F9C-696F-481B-80B0-7B07D869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799"/>
          </a:xfrm>
        </p:spPr>
        <p:txBody>
          <a:bodyPr/>
          <a:lstStyle/>
          <a:p>
            <a:pPr algn="ctr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E57CD-AB69-4786-8FFC-E7624E30B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410" y="1545429"/>
            <a:ext cx="9905999" cy="3541714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09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45FD-F088-42A7-8165-0038B574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14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744C60-EB99-4C1C-8528-A423EEACF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1990"/>
            <a:ext cx="9905999" cy="310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- </a:t>
            </a:r>
            <a:r>
              <a:rPr lang="ru-RU" dirty="0"/>
              <a:t>формальный язык описания внешнего вида документа (веб-страницы), написанного с использованием языка разметки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CSS </a:t>
            </a:r>
            <a:r>
              <a:rPr lang="ru-RU" dirty="0"/>
              <a:t>имеет структуру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		Селектор </a:t>
            </a:r>
            <a:r>
              <a:rPr lang="en-US" dirty="0"/>
              <a:t>{</a:t>
            </a:r>
            <a:r>
              <a:rPr lang="ru-RU" dirty="0"/>
              <a:t>Свойство</a:t>
            </a:r>
            <a:r>
              <a:rPr lang="en-US" dirty="0"/>
              <a:t>: </a:t>
            </a:r>
            <a:r>
              <a:rPr lang="ru-RU" dirty="0"/>
              <a:t>Значение</a:t>
            </a:r>
            <a:r>
              <a:rPr lang="en-US" dirty="0"/>
              <a:t>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Количество свойств в одном селекторе не ограничено.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A989EA-8F7D-4F6E-AEBD-D1685A959CBE}"/>
              </a:ext>
            </a:extLst>
          </p:cNvPr>
          <p:cNvSpPr/>
          <p:nvPr/>
        </p:nvSpPr>
        <p:spPr>
          <a:xfrm>
            <a:off x="5914239" y="4272676"/>
            <a:ext cx="588068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font-family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Verdana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Geneva,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Tahoma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sans-serif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 descr="https://developer.mozilla.org/en-US/docs/Learn/Getting_started_with_the_web/CSS_basics/css-declaration-small.png">
            <a:extLst>
              <a:ext uri="{FF2B5EF4-FFF2-40B4-BE49-F238E27FC236}">
                <a16:creationId xmlns:a16="http://schemas.microsoft.com/office/drawing/2014/main" id="{56E09145-CD52-4383-A016-5EF41EC7C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" y="4470394"/>
            <a:ext cx="4228052" cy="23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7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487</TotalTime>
  <Words>1486</Words>
  <Application>Microsoft Office PowerPoint</Application>
  <PresentationFormat>Широкоэкранный</PresentationFormat>
  <Paragraphs>120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Calisto MT</vt:lpstr>
      <vt:lpstr>Consolas</vt:lpstr>
      <vt:lpstr>Trebuchet MS</vt:lpstr>
      <vt:lpstr>Wingdings 2</vt:lpstr>
      <vt:lpstr>Сланец</vt:lpstr>
      <vt:lpstr>Веб-разработка с помощью PHP</vt:lpstr>
      <vt:lpstr>план</vt:lpstr>
      <vt:lpstr>Что такое php</vt:lpstr>
      <vt:lpstr>Преимущества php</vt:lpstr>
      <vt:lpstr>Как работает php</vt:lpstr>
      <vt:lpstr>Что нужно для начала работы</vt:lpstr>
      <vt:lpstr>HTML</vt:lpstr>
      <vt:lpstr>Презентация PowerPoint</vt:lpstr>
      <vt:lpstr>CSS</vt:lpstr>
      <vt:lpstr>Основы синтаксиса php</vt:lpstr>
      <vt:lpstr>Презентация PowerPoint</vt:lpstr>
      <vt:lpstr>Переменные</vt:lpstr>
      <vt:lpstr>Запуск Open server</vt:lpstr>
      <vt:lpstr>Создание простого интернет магазина</vt:lpstr>
      <vt:lpstr>Презентация PowerPoint</vt:lpstr>
      <vt:lpstr>Ссылка на тест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Веб-разработка с помощью PHP</dc:title>
  <dc:creator>Администратор</dc:creator>
  <cp:lastModifiedBy>Администратор</cp:lastModifiedBy>
  <cp:revision>23</cp:revision>
  <dcterms:created xsi:type="dcterms:W3CDTF">2021-10-14T07:01:59Z</dcterms:created>
  <dcterms:modified xsi:type="dcterms:W3CDTF">2021-11-11T09:34:25Z</dcterms:modified>
</cp:coreProperties>
</file>