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77" r:id="rId10"/>
    <p:sldId id="262" r:id="rId11"/>
    <p:sldId id="265" r:id="rId12"/>
    <p:sldId id="266" r:id="rId13"/>
    <p:sldId id="267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E2557D-E0B8-4432-9E63-3DD8E0D9995B}" v="375" dt="2021-12-31T01:28:45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331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3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30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08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3615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78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pPr/>
              <a:t>12/31/2021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075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4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71779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409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608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127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381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2863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BF1ABE-8590-450D-BB49-BDDCCF3EE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E312684-34E6-4414-83D2-62B3C76BC4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" y="0"/>
            <a:ext cx="10934058" cy="6858000"/>
            <a:chOff x="-1" y="0"/>
            <a:chExt cx="10934058" cy="6858000"/>
          </a:xfrm>
        </p:grpSpPr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xmlns="" id="{604F4760-8690-4B2E-87EE-6BD660BA82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FBA7E51E-7B6A-4A79-8F84-47C845C7A2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3C85561-90D2-4AFA-B2C5-F2D61D86C2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9026B71D-5A6F-48FE-AC6A-D7AAA0180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530" y="1346268"/>
            <a:ext cx="7983942" cy="3125338"/>
          </a:xfrm>
        </p:spPr>
        <p:txBody>
          <a:bodyPr anchor="b">
            <a:normAutofit/>
          </a:bodyPr>
          <a:lstStyle/>
          <a:p>
            <a:r>
              <a:rPr lang="en-US" sz="6600" dirty="0">
                <a:ea typeface="Meiryo"/>
              </a:rPr>
              <a:t>Bitcoin Price Prediction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529" y="4471606"/>
            <a:ext cx="7645419" cy="1117151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>
                <a:ea typeface="Meiryo"/>
              </a:rPr>
              <a:t>- </a:t>
            </a:r>
            <a:r>
              <a:rPr lang="en-US" dirty="0" err="1">
                <a:ea typeface="Meiryo"/>
              </a:rPr>
              <a:t>Chezhian</a:t>
            </a:r>
            <a:r>
              <a:rPr lang="en-US" dirty="0">
                <a:ea typeface="Meiryo"/>
              </a:rPr>
              <a:t> T N (1934005)</a:t>
            </a:r>
          </a:p>
          <a:p>
            <a:r>
              <a:rPr lang="en-US" dirty="0">
                <a:ea typeface="Meiryo"/>
              </a:rPr>
              <a:t>   Varsha B (1934055)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C9466AA-C21A-4C23-8137-04C53295BB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989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xmlns="" id="{97F2DAE4-2F3C-4594-A107-2435D1D077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BE69641-D02C-48F0-8852-5FE363D481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BD4EFF6A-7C71-4EFA-B386-711A102CC9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2098072"/>
            <a:ext cx="3994190" cy="4767880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C4C19DC-E477-4A4D-81AC-7A8CD2E3B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858D5A3F-DB59-492A-AAD4-DDB33C65E9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CCD2426-E724-4490-8DAF-44913DC0A2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70F4763F-257F-4661-BBBE-F60DBD2594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7" name="Freeform: Shape 19">
              <a:extLst>
                <a:ext uri="{FF2B5EF4-FFF2-40B4-BE49-F238E27FC236}">
                  <a16:creationId xmlns:a16="http://schemas.microsoft.com/office/drawing/2014/main" xmlns="" id="{A08466B8-FA9F-41C1-9FC8-CE7F859F15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108CEEDC-820E-402C-ACC8-D657846AD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EFE9B0A7-7EDC-4112-97B6-52DAEEA5A1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D9593FC2-93D9-4849-B727-D3A46E4BBB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7D68E5A-40AD-4DDB-ACD1-2CC982195C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C56D0196-667E-4411-97BF-A9706C75B0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9D3408-DFD5-46CF-93B4-BE21C05F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0" y="3198699"/>
            <a:ext cx="6500191" cy="101732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700">
                <a:ea typeface="Meiryo"/>
              </a:rPr>
              <a:t>EXPLORATORY DATA ANALYSIS</a:t>
            </a:r>
            <a:endParaRPr lang="en-US" sz="2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0341C-A728-409C-89DE-4535AA4BC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4315772"/>
            <a:ext cx="6724021" cy="175508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30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2F2C09-8736-4141-B815-D3F105B3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582018" y="2760514"/>
            <a:ext cx="6508044" cy="117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34308" y="2321169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Create a box plot for each the columns to find the outliers. 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2702" y="3385204"/>
            <a:ext cx="2626192" cy="191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0964" y="3385204"/>
            <a:ext cx="2512171" cy="187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95515" y="3407336"/>
            <a:ext cx="2562375" cy="187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594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541A6-0726-4AAE-92A8-E437251A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3941" y="2988740"/>
            <a:ext cx="3558849" cy="305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95854" y="2373923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Construct a </a:t>
            </a:r>
            <a:r>
              <a:rPr lang="en-IN" dirty="0" err="1" smtClean="0"/>
              <a:t>heatmap</a:t>
            </a:r>
            <a:r>
              <a:rPr lang="en-IN" dirty="0" smtClean="0"/>
              <a:t> to depict the correlation between the target and </a:t>
            </a:r>
          </a:p>
          <a:p>
            <a:r>
              <a:rPr lang="en-IN" dirty="0" smtClean="0"/>
              <a:t>the other respective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07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C9466AA-C21A-4C23-8137-04C53295BB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989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7F2DAE4-2F3C-4594-A107-2435D1D077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BE69641-D02C-48F0-8852-5FE363D481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BD4EFF6A-7C71-4EFA-B386-711A102CC9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2098072"/>
            <a:ext cx="3994190" cy="4767880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C4C19DC-E477-4A4D-81AC-7A8CD2E3B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858D5A3F-DB59-492A-AAD4-DDB33C65E9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CCD2426-E724-4490-8DAF-44913DC0A2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70F4763F-257F-4661-BBBE-F60DBD2594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A08466B8-FA9F-41C1-9FC8-CE7F859F15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108CEEDC-820E-402C-ACC8-D657846AD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EFE9B0A7-7EDC-4112-97B6-52DAEEA5A1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D9593FC2-93D9-4849-B727-D3A46E4BBB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7D68E5A-40AD-4DDB-ACD1-2CC982195C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C56D0196-667E-4411-97BF-A9706C75B0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41DB1-0042-436D-820A-96ADFF6E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0" y="3198699"/>
            <a:ext cx="6500191" cy="1017321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C50E49-F9CE-44FC-B2C4-DA8CC3C1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4315772"/>
            <a:ext cx="6724021" cy="175508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67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2C345-4580-4C57-B477-5274BDD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D05CE7-E8A9-4BDC-9336-D2EABD20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We have used two </a:t>
            </a:r>
            <a:r>
              <a:rPr lang="en-US" dirty="0" smtClean="0">
                <a:ea typeface="Meiryo"/>
              </a:rPr>
              <a:t>models for prediction</a:t>
            </a:r>
            <a:endParaRPr lang="en-US" dirty="0">
              <a:ea typeface="Meiryo"/>
            </a:endParaRPr>
          </a:p>
          <a:p>
            <a:r>
              <a:rPr lang="en-US" dirty="0">
                <a:ea typeface="Meiryo"/>
              </a:rPr>
              <a:t>1) Linear Regression</a:t>
            </a:r>
          </a:p>
          <a:p>
            <a:r>
              <a:rPr lang="en-US" dirty="0">
                <a:ea typeface="Meiryo"/>
              </a:rPr>
              <a:t>2) 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xmlns="" val="20004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383B-861D-4738-A17B-AE920FFC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D09D9A-CC20-4889-9766-AA13DC7A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</a:t>
            </a:r>
            <a:r>
              <a:rPr lang="en-IN" dirty="0" err="1" smtClean="0"/>
              <a:t>sk</a:t>
            </a:r>
            <a:r>
              <a:rPr lang="en-IN" dirty="0" err="1" smtClean="0"/>
              <a:t>learn</a:t>
            </a:r>
            <a:r>
              <a:rPr lang="en-IN" dirty="0" smtClean="0"/>
              <a:t>, import linear regression</a:t>
            </a:r>
          </a:p>
          <a:p>
            <a:r>
              <a:rPr lang="en-IN" dirty="0" smtClean="0"/>
              <a:t>Training and testing of dataset is done</a:t>
            </a:r>
          </a:p>
          <a:p>
            <a:r>
              <a:rPr lang="en-IN" dirty="0" smtClean="0"/>
              <a:t>Mean square error is found as 3.17%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4908" y="4047354"/>
            <a:ext cx="4038950" cy="241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260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0768C-FAA7-4156-AABB-C8F88B95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35481E-9B20-4B98-8FCE-42ECBBE0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7959" y="2311768"/>
            <a:ext cx="5578475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349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58B118-809C-4EE4-B512-6D3A0E17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EC4FFD-B809-4B30-B5FA-F6F2A34C2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Import SVR from </a:t>
            </a:r>
            <a:r>
              <a:rPr lang="en-IN" dirty="0" err="1" smtClean="0"/>
              <a:t>sklearn</a:t>
            </a:r>
            <a:r>
              <a:rPr lang="en-IN" dirty="0" smtClean="0"/>
              <a:t> </a:t>
            </a:r>
          </a:p>
          <a:p>
            <a:r>
              <a:rPr lang="en-IN" dirty="0" smtClean="0"/>
              <a:t>Training and testing of the dataset is done</a:t>
            </a:r>
          </a:p>
          <a:p>
            <a:r>
              <a:rPr lang="en-IN" dirty="0" smtClean="0"/>
              <a:t>Mean square error is found as 15.25%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8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FFA03-5A4E-43D3-89E6-118B3181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eiryo"/>
              </a:rPr>
              <a:t>Result</a:t>
            </a:r>
            <a:r>
              <a:rPr lang="en-US" dirty="0">
                <a:ea typeface="Meiryo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19D61-8EBF-478B-B722-B47FA03C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070" y="2162807"/>
            <a:ext cx="8770571" cy="3651504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For logistic regression,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For SVM,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Among the two regressio</a:t>
            </a:r>
            <a:r>
              <a:rPr lang="en-IN" dirty="0" smtClean="0"/>
              <a:t>n models, we infered that Linear Regression model has a better prediction score.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0311" y="2614293"/>
            <a:ext cx="3490263" cy="58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2082" y="4057040"/>
            <a:ext cx="35512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470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2D576-E15C-48DC-BECA-DC3F8A13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Problem Specification -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7DFA92-5731-4AAD-8DCC-3A28AFA3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Main Goal of the project is to predict the price of the </a:t>
            </a:r>
            <a:r>
              <a:rPr lang="en-US" dirty="0" err="1" smtClean="0">
                <a:ea typeface="Meiryo"/>
              </a:rPr>
              <a:t>bitcoin</a:t>
            </a:r>
            <a:r>
              <a:rPr lang="en-US" dirty="0" smtClean="0">
                <a:ea typeface="Meiryo"/>
              </a:rPr>
              <a:t> </a:t>
            </a:r>
            <a:r>
              <a:rPr lang="en-US" dirty="0" smtClean="0">
                <a:ea typeface="Meiryo"/>
              </a:rPr>
              <a:t>on a particular day</a:t>
            </a:r>
            <a:endParaRPr lang="en-US" dirty="0">
              <a:ea typeface="Meiryo"/>
            </a:endParaRPr>
          </a:p>
          <a:p>
            <a:r>
              <a:rPr lang="en-US" dirty="0">
                <a:ea typeface="Meiryo"/>
              </a:rPr>
              <a:t>To compare the accuracy of the </a:t>
            </a:r>
            <a:r>
              <a:rPr lang="en-US" dirty="0" smtClean="0">
                <a:ea typeface="Meiryo"/>
              </a:rPr>
              <a:t>regression</a:t>
            </a:r>
            <a:r>
              <a:rPr lang="en-US" dirty="0" smtClean="0">
                <a:ea typeface="Meiryo"/>
              </a:rPr>
              <a:t> </a:t>
            </a:r>
            <a:r>
              <a:rPr lang="en-US" dirty="0">
                <a:ea typeface="Meiryo"/>
              </a:rPr>
              <a:t>models </a:t>
            </a:r>
            <a:r>
              <a:rPr lang="en-US" dirty="0" smtClean="0">
                <a:ea typeface="Meiryo"/>
              </a:rPr>
              <a:t>used</a:t>
            </a:r>
          </a:p>
          <a:p>
            <a:endParaRPr lang="en-US" dirty="0">
              <a:ea typeface="Meiryo"/>
            </a:endParaRPr>
          </a:p>
          <a:p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0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56CCC-6E12-4E4C-BD90-757E68F0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3090E0-D7B3-41C7-B972-BA645D4A4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Source</a:t>
            </a:r>
            <a:r>
              <a:rPr lang="en-US" dirty="0" smtClean="0">
                <a:ea typeface="Meiryo"/>
              </a:rPr>
              <a:t>:</a:t>
            </a:r>
          </a:p>
          <a:p>
            <a:r>
              <a:rPr lang="en-IN" dirty="0" smtClean="0">
                <a:ea typeface="Meiryo"/>
              </a:rPr>
              <a:t>	https://in.investing.com/crypto/bitcoin/historical-data</a:t>
            </a:r>
            <a:endParaRPr lang="en-US" dirty="0">
              <a:ea typeface="Meiryo"/>
            </a:endParaRPr>
          </a:p>
          <a:p>
            <a:r>
              <a:rPr lang="en-US" dirty="0">
                <a:ea typeface="Meiryo"/>
              </a:rPr>
              <a:t>Size</a:t>
            </a:r>
            <a:r>
              <a:rPr lang="en-US" dirty="0" smtClean="0">
                <a:ea typeface="Meiryo"/>
              </a:rPr>
              <a:t>:</a:t>
            </a:r>
          </a:p>
          <a:p>
            <a:r>
              <a:rPr lang="en-IN" dirty="0" smtClean="0">
                <a:ea typeface="Meiryo"/>
              </a:rPr>
              <a:t>	</a:t>
            </a:r>
            <a:r>
              <a:rPr lang="en-IN" dirty="0" smtClean="0">
                <a:ea typeface="Meiryo"/>
              </a:rPr>
              <a:t>The dataset consists of 31 rows and 7 columns</a:t>
            </a:r>
          </a:p>
          <a:p>
            <a:r>
              <a:rPr lang="en-IN" dirty="0" smtClean="0">
                <a:ea typeface="Meiryo"/>
              </a:rPr>
              <a:t>	</a:t>
            </a:r>
            <a:r>
              <a:rPr lang="en-IN" dirty="0" smtClean="0">
                <a:ea typeface="Meiryo"/>
              </a:rPr>
              <a:t>The rows represents the respective dates and the columns represents the price in that day.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36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0">
            <a:extLst>
              <a:ext uri="{FF2B5EF4-FFF2-40B4-BE49-F238E27FC236}">
                <a16:creationId xmlns:a16="http://schemas.microsoft.com/office/drawing/2014/main" xmlns="" id="{9C9466AA-C21A-4C23-8137-04C53295BB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989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2">
            <a:extLst>
              <a:ext uri="{FF2B5EF4-FFF2-40B4-BE49-F238E27FC236}">
                <a16:creationId xmlns:a16="http://schemas.microsoft.com/office/drawing/2014/main" xmlns="" id="{97F2DAE4-2F3C-4594-A107-2435D1D077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1BE69641-D02C-48F0-8852-5FE363D481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BD4EFF6A-7C71-4EFA-B386-711A102CC9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2098072"/>
            <a:ext cx="3994190" cy="4767880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7C4C19DC-E477-4A4D-81AC-7A8CD2E3B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858D5A3F-DB59-492A-AAD4-DDB33C65E9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4CCD2426-E724-4490-8DAF-44913DC0A2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70F4763F-257F-4661-BBBE-F60DBD2594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4" name="Freeform: Shape 42">
              <a:extLst>
                <a:ext uri="{FF2B5EF4-FFF2-40B4-BE49-F238E27FC236}">
                  <a16:creationId xmlns:a16="http://schemas.microsoft.com/office/drawing/2014/main" xmlns="" id="{A08466B8-FA9F-41C1-9FC8-CE7F859F15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08CEEDC-820E-402C-ACC8-D657846AD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EFE9B0A7-7EDC-4112-97B6-52DAEEA5A1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D9593FC2-93D9-4849-B727-D3A46E4BBB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F7D68E5A-40AD-4DDB-ACD1-2CC982195C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C56D0196-667E-4411-97BF-A9706C75B0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8ABB0-D357-4BDB-81ED-5B455598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0" y="3198699"/>
            <a:ext cx="6500191" cy="1017321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DATA 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729D9C-2163-4E1D-8346-A0BFA9D9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4315772"/>
            <a:ext cx="6724021" cy="175508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23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A0CFD5-4AE5-4C6B-A17B-B7E6C9D3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C922C6-F88E-45A3-BF21-55F088B4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Import the </a:t>
            </a:r>
            <a:r>
              <a:rPr lang="en-US" dirty="0" smtClean="0">
                <a:ea typeface="Meiryo"/>
              </a:rPr>
              <a:t>libraries</a:t>
            </a:r>
          </a:p>
          <a:p>
            <a:endParaRPr lang="en-IN" dirty="0" smtClean="0">
              <a:ea typeface="Meiryo"/>
            </a:endParaRPr>
          </a:p>
          <a:p>
            <a:endParaRPr lang="en-IN" dirty="0" smtClean="0">
              <a:ea typeface="Meiryo"/>
            </a:endParaRPr>
          </a:p>
          <a:p>
            <a:endParaRPr lang="en-US" dirty="0">
              <a:ea typeface="Meiryo"/>
            </a:endParaRPr>
          </a:p>
          <a:p>
            <a:endParaRPr lang="en-US" dirty="0">
              <a:ea typeface="Meiryo"/>
            </a:endParaRPr>
          </a:p>
          <a:p>
            <a:r>
              <a:rPr lang="en-US" dirty="0">
                <a:ea typeface="Meiryo"/>
              </a:rPr>
              <a:t>Import the dataset</a:t>
            </a:r>
          </a:p>
        </p:txBody>
      </p:sp>
      <p:pic>
        <p:nvPicPr>
          <p:cNvPr id="4" name="Picture 3" descr="Screenshot 2021-12-31 0944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82" y="2951803"/>
            <a:ext cx="5585944" cy="1569856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rcRect b="58442"/>
          <a:stretch>
            <a:fillRect/>
          </a:stretch>
        </p:blipFill>
        <p:spPr>
          <a:xfrm>
            <a:off x="2670779" y="5446514"/>
            <a:ext cx="7483489" cy="2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92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7449E9-1A85-43F9-9C26-4C46F5EC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7F15BB-AFFE-416B-97C6-4320333D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2069" y="3159980"/>
            <a:ext cx="10287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171700" y="2681654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Getting the shape of the dataset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2633" y="4458286"/>
            <a:ext cx="4938188" cy="1699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321169" y="3947746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Description of the dataset with its respective rows and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35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ED4E0-E2EB-4D23-A9C2-893B04A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4191"/>
          <a:stretch>
            <a:fillRect/>
          </a:stretch>
        </p:blipFill>
        <p:spPr bwMode="auto">
          <a:xfrm>
            <a:off x="1982177" y="2804746"/>
            <a:ext cx="4854575" cy="244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58694" y="2171599"/>
            <a:ext cx="8770571" cy="3651504"/>
          </a:xfrm>
        </p:spPr>
        <p:txBody>
          <a:bodyPr/>
          <a:lstStyle/>
          <a:p>
            <a:r>
              <a:rPr lang="en-IN" dirty="0" smtClean="0"/>
              <a:t>Display the type of objects used in the dataset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8269" y="5319346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Remove the unwanted columns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9748" y="5765678"/>
            <a:ext cx="40465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729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55394-D920-4C06-8F1A-8CCD8333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26216" y="2764029"/>
            <a:ext cx="2720576" cy="121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43100" y="234754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Remove the commas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0969" y="4712312"/>
            <a:ext cx="40767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995853" y="420272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From each respective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99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Training and testing of data</a:t>
            </a:r>
          </a:p>
          <a:p>
            <a:endParaRPr lang="en-IN" dirty="0" smtClean="0"/>
          </a:p>
          <a:p>
            <a:r>
              <a:rPr lang="en-IN" dirty="0" smtClean="0"/>
              <a:t>	</a:t>
            </a:r>
            <a:r>
              <a:rPr lang="en-IN" dirty="0" smtClean="0"/>
              <a:t>We will now divide the </a:t>
            </a:r>
            <a:r>
              <a:rPr lang="en-IN" dirty="0" err="1" smtClean="0"/>
              <a:t>bitcoin</a:t>
            </a:r>
            <a:r>
              <a:rPr lang="en-IN" dirty="0" smtClean="0"/>
              <a:t> dataset into test and train parts. The test size is 0.15 and train size 0.85.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488" y="2892060"/>
            <a:ext cx="92360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211</Words>
  <Application>Microsoft Office PowerPoint</Application>
  <PresentationFormat>Custom</PresentationFormat>
  <Paragraphs>56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SketchLinesVTI</vt:lpstr>
      <vt:lpstr>Bitcoin Price Prediction</vt:lpstr>
      <vt:lpstr>Problem Specification - Goal</vt:lpstr>
      <vt:lpstr>Dataset Description</vt:lpstr>
      <vt:lpstr>DATA PRE-PROCESSING</vt:lpstr>
      <vt:lpstr>Slide 5</vt:lpstr>
      <vt:lpstr>Slide 6</vt:lpstr>
      <vt:lpstr>Slide 7</vt:lpstr>
      <vt:lpstr>Slide 8</vt:lpstr>
      <vt:lpstr>Slide 9</vt:lpstr>
      <vt:lpstr>EXPLORATORY DATA ANALYSIS</vt:lpstr>
      <vt:lpstr>Slide 11</vt:lpstr>
      <vt:lpstr>Slide 12</vt:lpstr>
      <vt:lpstr>MODEL SELECTION</vt:lpstr>
      <vt:lpstr>Slide 14</vt:lpstr>
      <vt:lpstr>Linear Regression</vt:lpstr>
      <vt:lpstr>Support Vector Machine</vt:lpstr>
      <vt:lpstr>Cont.</vt:lpstr>
      <vt:lpstr>Result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cuban_kid</dc:creator>
  <cp:lastModifiedBy>User</cp:lastModifiedBy>
  <cp:revision>98</cp:revision>
  <dcterms:created xsi:type="dcterms:W3CDTF">2021-12-31T01:12:14Z</dcterms:created>
  <dcterms:modified xsi:type="dcterms:W3CDTF">2021-12-31T05:34:57Z</dcterms:modified>
</cp:coreProperties>
</file>