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9525"/>
            <a:ext cx="12194540" cy="68389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06795" y="591820"/>
            <a:ext cx="5640705" cy="1706245"/>
          </a:xfrm>
        </p:spPr>
        <p:txBody>
          <a:bodyPr/>
          <a:p>
            <a:r>
              <a:rPr lang="zh-CN" altLang="en-US" sz="9600"/>
              <a:t>我的家乡</a:t>
            </a:r>
            <a:endParaRPr lang="zh-CN" altLang="en-US" sz="9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45630" y="2437765"/>
            <a:ext cx="4907915" cy="1655445"/>
          </a:xfrm>
        </p:spPr>
        <p:txBody>
          <a:bodyPr/>
          <a:p>
            <a:r>
              <a:rPr lang="zh-CN" altLang="en-US" sz="6600"/>
              <a:t>揭阳</a:t>
            </a:r>
            <a:endParaRPr lang="zh-CN" altLang="en-US" sz="660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timgU57RJR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90" y="2540"/>
            <a:ext cx="12174855" cy="68529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13535"/>
            <a:ext cx="105156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>
            <a:normAutofit fontScale="90000"/>
          </a:bodyPr>
          <a:p>
            <a:r>
              <a:rPr lang="en-US" altLang="zh-CN"/>
              <a:t>        </a:t>
            </a:r>
            <a:r>
              <a:rPr lang="zh-CN" altLang="en-US" sz="4000">
                <a:solidFill>
                  <a:schemeClr val="accent4">
                    <a:lumMod val="60000"/>
                    <a:lumOff val="40000"/>
                  </a:schemeClr>
                </a:solidFill>
              </a:rPr>
              <a:t>揭阳市地处广东省东南部，东邻潮州、汕头，西接汕尾。南濒南海，北靠梅州。陆地面积5240.5平方公里。</a:t>
            </a:r>
            <a:endParaRPr lang="zh-CN" altLang="en-US" sz="40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3624580"/>
            <a:ext cx="51422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</a:t>
            </a:r>
            <a:r>
              <a:rPr lang="zh-CN" altLang="en-US" sz="3200">
                <a:solidFill>
                  <a:schemeClr val="accent4">
                    <a:lumMod val="60000"/>
                    <a:lumOff val="40000"/>
                  </a:schemeClr>
                </a:solidFill>
              </a:rPr>
              <a:t>而我的家乡</a:t>
            </a:r>
            <a:r>
              <a:rPr lang="zh-CN" altLang="en-US" sz="3600">
                <a:solidFill>
                  <a:schemeClr val="accent4">
                    <a:lumMod val="60000"/>
                    <a:lumOff val="40000"/>
                  </a:schemeClr>
                </a:solidFill>
              </a:rPr>
              <a:t>揭东区锡场镇，与埔田、新亨两镇接壤，与月城镇隔河相望。锡场镇域面积为48.75平方公里。（如图）</a:t>
            </a:r>
            <a:endParaRPr lang="zh-CN" altLang="en-US" sz="36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4825" y="232410"/>
            <a:ext cx="27120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4">
                    <a:lumMod val="60000"/>
                    <a:lumOff val="40000"/>
                  </a:schemeClr>
                </a:solidFill>
              </a:rPr>
              <a:t>地理位置：</a:t>
            </a:r>
            <a:endParaRPr lang="zh-CN" altLang="en-US" sz="40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timg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4610" y="-134620"/>
            <a:ext cx="13224510" cy="88112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410" y="374015"/>
            <a:ext cx="3601720" cy="925830"/>
          </a:xfrm>
        </p:spPr>
        <p:txBody>
          <a:bodyPr>
            <a:normAutofit fontScale="90000"/>
          </a:bodyPr>
          <a:p>
            <a:r>
              <a:rPr lang="zh-CN" altLang="en-US" sz="4000"/>
              <a:t>交通旅游</a:t>
            </a:r>
            <a:r>
              <a:rPr lang="zh-CN" altLang="en-US" sz="6000"/>
              <a:t>：</a:t>
            </a:r>
            <a:endParaRPr lang="zh-CN" altLang="en-US" sz="6000"/>
          </a:p>
        </p:txBody>
      </p:sp>
      <p:sp>
        <p:nvSpPr>
          <p:cNvPr id="5" name="文本框 4"/>
          <p:cNvSpPr txBox="1"/>
          <p:nvPr/>
        </p:nvSpPr>
        <p:spPr>
          <a:xfrm>
            <a:off x="850265" y="1196340"/>
            <a:ext cx="11153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en-US" altLang="zh-CN" sz="2400"/>
              <a:t>  </a:t>
            </a:r>
            <a:r>
              <a:rPr lang="zh-CN" altLang="en-US" sz="2400">
                <a:solidFill>
                  <a:schemeClr val="accent4">
                    <a:lumMod val="60000"/>
                    <a:lumOff val="40000"/>
                  </a:schemeClr>
                </a:solidFill>
              </a:rPr>
              <a:t>揭阳是一座古风犹存的城市，但在保留古风的同时，它的交通线也是挺发达的，道路几乎实现全水泥化，各种国道，高速交叉纵横。境内还设有许多铁路站，高铁站，就在前不久还开通了揭阳潮汕国际机场（广东四大机场之一）。交通发达，是个旅游的好地方！</a:t>
            </a:r>
            <a:endParaRPr lang="zh-CN" altLang="en-US" sz="24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9755" y="3736975"/>
            <a:ext cx="36620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</a:t>
            </a:r>
            <a:r>
              <a:rPr lang="zh-CN" altLang="en-US" sz="2400">
                <a:solidFill>
                  <a:schemeClr val="accent4">
                    <a:lumMod val="60000"/>
                    <a:lumOff val="40000"/>
                  </a:schemeClr>
                </a:solidFill>
              </a:rPr>
              <a:t>在揭阳旅游最大的特色有两点：古风和小吃。就拿古风来说：揭阳现在保存了许多完整的古建筑群和许多庄重肃穆的宗庙。在城镇化的今天，这种古风浓厚的建筑，遗址着实在令我们敬畏的同时获得更深的文化认同感。</a:t>
            </a:r>
            <a:endParaRPr lang="zh-CN" altLang="en-US" sz="24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内容占位符 6" descr="u=30726612,2237299049&amp;fm=11&amp;gp=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05" y="-28575"/>
            <a:ext cx="12187555" cy="6915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470" y="364490"/>
            <a:ext cx="1560830" cy="851535"/>
          </a:xfrm>
        </p:spPr>
        <p:txBody>
          <a:bodyPr/>
          <a:p>
            <a:r>
              <a:rPr lang="zh-CN" altLang="en-US"/>
              <a:t>历史：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49020" y="1136650"/>
            <a:ext cx="105092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</a:t>
            </a:r>
            <a:r>
              <a:rPr lang="zh-CN" altLang="en-US" sz="2400"/>
              <a:t>揭阳是粤东古邑，广东省历史文化名城，也是广东省最古老的县份之一，见诸史载已有2200余年，其历史悠久，境内榕江流域地区曾是古粤东、闽南的区域中心和潮汕文化的发祥地。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321945" y="2335530"/>
            <a:ext cx="867219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春秋战国时期隶属百越地。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汉武帝元鼎六年建制揭阳县。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……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几经复废，至北宋绍兴十年，又设立揭阳县。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……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明代揭阳属潮州府。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新中国成立后，揭阳县先后隶属潮汕专区、粤东行政区、汕头专区、汕头市。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2012年12月经国务院批准设立揭阳市揭东区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18015" y="3613785"/>
            <a:ext cx="19754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4">
                    <a:lumMod val="60000"/>
                    <a:lumOff val="40000"/>
                  </a:schemeClr>
                </a:solidFill>
              </a:rPr>
              <a:t>揭阳市的名号可追溯到秦始皇时期，可谓</a:t>
            </a:r>
            <a:r>
              <a:rPr lang="zh-CN" altLang="en-US" sz="2400">
                <a:solidFill>
                  <a:schemeClr val="accent4">
                    <a:lumMod val="60000"/>
                    <a:lumOff val="40000"/>
                  </a:schemeClr>
                </a:solidFill>
              </a:rPr>
              <a:t>是一个历史悠久的古城。</a:t>
            </a:r>
            <a:endParaRPr lang="zh-CN" altLang="en-US" sz="24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u=3743801560,1167308436&amp;fm=27&amp;gp=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2860" y="-13970"/>
            <a:ext cx="12237720" cy="68859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465" y="141605"/>
            <a:ext cx="1487170" cy="1065530"/>
          </a:xfrm>
        </p:spPr>
        <p:txBody>
          <a:bodyPr>
            <a:noAutofit/>
          </a:bodyPr>
          <a:p>
            <a:r>
              <a:rPr lang="zh-CN" altLang="en-US" sz="4800"/>
              <a:t>文化：</a:t>
            </a:r>
            <a:endParaRPr lang="zh-CN" altLang="en-US" sz="4800"/>
          </a:p>
        </p:txBody>
      </p:sp>
      <p:sp>
        <p:nvSpPr>
          <p:cNvPr id="5" name="文本框 4"/>
          <p:cNvSpPr txBox="1"/>
          <p:nvPr/>
        </p:nvSpPr>
        <p:spPr>
          <a:xfrm>
            <a:off x="1374775" y="1038225"/>
            <a:ext cx="90703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作为一个历史悠久的古城，揭阳的文化有其独到的一面。这里民风淳朴，节日众多，还保留许多民俗风情</a:t>
            </a:r>
            <a:r>
              <a:rPr lang="zh-CN" altLang="en-US" sz="2400"/>
              <a:t>，是一个文化重地。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341630" y="1970405"/>
            <a:ext cx="8451215" cy="3538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4">
                    <a:lumMod val="60000"/>
                    <a:lumOff val="40000"/>
                  </a:schemeClr>
                </a:solidFill>
              </a:rPr>
              <a:t>潮汕功夫茶：</a:t>
            </a:r>
            <a:endParaRPr lang="zh-CN" altLang="en-US" sz="320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40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提到揭阳，无不为其茶文化折服。潮汕工夫茶，历史悠久，最具地方特色，发端于明代中晚期。</a:t>
            </a:r>
            <a:endParaRPr lang="zh-CN" altLang="en-US" sz="240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40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潮汕工夫茶，重在品味鉴赏，有一套讲究茶具、茶叶选水，以山泉为上，江水为中，井水为下。</a:t>
            </a:r>
            <a:endParaRPr lang="zh-CN" altLang="en-US" sz="240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40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泡茶之前，选用开水把茶壶、茶杯烫过，称为“热罐、热杯”，装茶叶时，讲究小粒在底部，大粒在顶部。还有“高冲”、“低斟”、“关公巡城”、“韩信点兵”等讲究。</a:t>
            </a:r>
            <a:endParaRPr lang="zh-CN" altLang="en-US" sz="240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40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泡茶对修身养性，陶冶情操起到了不可估量的作用。</a:t>
            </a:r>
            <a:endParaRPr lang="zh-CN" altLang="en-US" sz="24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u=2584157394,4149213413&amp;fm=27&amp;gp=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70485" y="-8890"/>
            <a:ext cx="12333605" cy="6875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520" y="113665"/>
            <a:ext cx="1673225" cy="1325880"/>
          </a:xfrm>
        </p:spPr>
        <p:txBody>
          <a:bodyPr/>
          <a:p>
            <a:r>
              <a:rPr lang="zh-CN" altLang="en-US" sz="4800">
                <a:solidFill>
                  <a:schemeClr val="accent4">
                    <a:lumMod val="60000"/>
                    <a:lumOff val="40000"/>
                  </a:schemeClr>
                </a:solidFill>
              </a:rPr>
              <a:t>潮剧：</a:t>
            </a:r>
            <a:endParaRPr lang="zh-CN" altLang="en-US" sz="48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7635" y="1343025"/>
            <a:ext cx="29260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 sz="2400">
                <a:solidFill>
                  <a:schemeClr val="bg1"/>
                </a:solidFill>
              </a:rPr>
              <a:t>潮剧，是潮汕地方剧种，用潮汕方言演唱，明嘉靖年间，揭阳潮剧已有本地特有剧目《荔镜记》、《苏六娘》等。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24450" y="615315"/>
            <a:ext cx="608584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       </a:t>
            </a:r>
            <a:r>
              <a:rPr lang="zh-CN" altLang="en-US" sz="2400">
                <a:solidFill>
                  <a:schemeClr val="accent4">
                    <a:lumMod val="60000"/>
                    <a:lumOff val="40000"/>
                  </a:schemeClr>
                </a:solidFill>
              </a:rPr>
              <a:t>潮剧唱腔是曲牌联缀体和板式变化体两种体制的融合，保留着一唱众和、二三人以同唱一曲和曲尾帮唱的形式。乐调分轻三六、重三六、活五和反线，伴奏音乐吸收民间大锣鼓乐、庙堂音乐、民间小调等；乐器有唢呐、笛、二弦、胡弦、扬琴等，锣鼓有大锣、小锣、苏锣等。角色早期生、旦、丑、外、贴、末、净等七角，至当代发展为十种丑、七种旦、五种生、三种净，其中以丑、旦表演最有特色。</a:t>
            </a:r>
            <a:endParaRPr lang="zh-CN" altLang="en-US" sz="24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520" y="187325"/>
            <a:ext cx="1570355" cy="1177290"/>
          </a:xfrm>
        </p:spPr>
        <p:txBody>
          <a:bodyPr/>
          <a:p>
            <a:r>
              <a:rPr lang="zh-CN" altLang="en-US"/>
              <a:t>美食：</a:t>
            </a:r>
            <a:endParaRPr lang="zh-CN" altLang="en-US"/>
          </a:p>
        </p:txBody>
      </p:sp>
      <p:pic>
        <p:nvPicPr>
          <p:cNvPr id="4" name="内容占位符 3" descr="u=2036136589,1372011614&amp;fm=27&amp;gp=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 rot="1320000">
            <a:off x="8939530" y="516255"/>
            <a:ext cx="2783205" cy="22523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93025" y="299085"/>
            <a:ext cx="13061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/>
                </a:solidFill>
              </a:rPr>
              <a:t>潮州灌汤肠粉</a:t>
            </a:r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6" name="图片 5" descr="u=400386585,3018037925&amp;fm=27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665" y="471805"/>
            <a:ext cx="2501265" cy="20015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65345" y="2473325"/>
            <a:ext cx="1947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糖衣芋头</a:t>
            </a:r>
            <a:endParaRPr lang="zh-CN" altLang="en-US" sz="2800"/>
          </a:p>
        </p:txBody>
      </p:sp>
      <p:pic>
        <p:nvPicPr>
          <p:cNvPr id="8" name="图片 7" descr="u=1539610181,4169174278&amp;fm=27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40000">
            <a:off x="306070" y="1607185"/>
            <a:ext cx="3175000" cy="21145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rot="20580000">
            <a:off x="1198880" y="3782695"/>
            <a:ext cx="2020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牛肉粿条</a:t>
            </a:r>
            <a:endParaRPr lang="zh-CN" altLang="en-US" sz="2400"/>
          </a:p>
        </p:txBody>
      </p:sp>
      <p:pic>
        <p:nvPicPr>
          <p:cNvPr id="10" name="图片 9" descr="u=2965034676,661244800&amp;fm=11&amp;gp=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" y="4723130"/>
            <a:ext cx="2417445" cy="16052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96335" y="5329555"/>
            <a:ext cx="12579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蚝烙</a:t>
            </a:r>
            <a:endParaRPr lang="zh-CN" altLang="en-US" sz="3200"/>
          </a:p>
        </p:txBody>
      </p:sp>
      <p:pic>
        <p:nvPicPr>
          <p:cNvPr id="12" name="图片 11" descr="u=32524396,3487287632&amp;fm=27&amp;gp=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3855" y="3497580"/>
            <a:ext cx="3175000" cy="1905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146800" y="5713730"/>
            <a:ext cx="1379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乒乓粿</a:t>
            </a:r>
            <a:endParaRPr lang="zh-CN" altLang="en-US" sz="2800"/>
          </a:p>
        </p:txBody>
      </p:sp>
      <p:sp>
        <p:nvSpPr>
          <p:cNvPr id="15" name="文本框 14"/>
          <p:cNvSpPr txBox="1"/>
          <p:nvPr/>
        </p:nvSpPr>
        <p:spPr>
          <a:xfrm>
            <a:off x="9473565" y="4788535"/>
            <a:ext cx="17145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0"/>
              <a:t>……</a:t>
            </a:r>
            <a:endParaRPr lang="en-US" altLang="zh-CN" sz="8000"/>
          </a:p>
        </p:txBody>
      </p:sp>
      <p:sp>
        <p:nvSpPr>
          <p:cNvPr id="16" name="文本框 15"/>
          <p:cNvSpPr txBox="1"/>
          <p:nvPr/>
        </p:nvSpPr>
        <p:spPr>
          <a:xfrm>
            <a:off x="1689100" y="299085"/>
            <a:ext cx="24968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揭阳的小吃与它的历史一样有名。（这才是最吸引人的。）</a:t>
            </a:r>
            <a:endParaRPr lang="zh-CN" altLang="en-US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9" grpId="0"/>
      <p:bldP spid="7" grpId="0"/>
      <p:bldP spid="5" grpId="0"/>
      <p:bldP spid="11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u=47959528,2727479521&amp;fm=27&amp;gp=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1750" y="35560"/>
            <a:ext cx="12255500" cy="68306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5820" y="2486025"/>
            <a:ext cx="7579995" cy="1325880"/>
          </a:xfrm>
        </p:spPr>
        <p:txBody>
          <a:bodyPr>
            <a:noAutofit/>
          </a:bodyPr>
          <a:p>
            <a:r>
              <a:rPr lang="zh-CN" altLang="en-US" sz="13800"/>
              <a:t>谢谢观赏</a:t>
            </a:r>
            <a:endParaRPr lang="zh-CN" altLang="en-US" sz="1380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1201</Words>
  <Application>WPS 演示</Application>
  <PresentationFormat>宽屏</PresentationFormat>
  <Paragraphs>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40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微软雅黑 Light</vt:lpstr>
      <vt:lpstr>新宋体</vt:lpstr>
      <vt:lpstr>MingLiU-ExtB</vt:lpstr>
      <vt:lpstr>Sitka Heading</vt:lpstr>
      <vt:lpstr>Mongolian Baiti</vt:lpstr>
      <vt:lpstr>Impact</vt:lpstr>
      <vt:lpstr>Arial Black</vt:lpstr>
      <vt:lpstr>仿宋</vt:lpstr>
      <vt:lpstr>黑体</vt:lpstr>
      <vt:lpstr>Microsoft YaHei UI Light</vt:lpstr>
      <vt:lpstr>MS Gothic</vt:lpstr>
      <vt:lpstr>MS UI Gothic</vt:lpstr>
      <vt:lpstr>SimSun-ExtB</vt:lpstr>
      <vt:lpstr>Yu Gothic</vt:lpstr>
      <vt:lpstr>Cambria</vt:lpstr>
      <vt:lpstr>Cambria Math</vt:lpstr>
      <vt:lpstr>Comic Sans MS</vt:lpstr>
      <vt:lpstr>HoloLens MDL2 Assets</vt:lpstr>
      <vt:lpstr>Leelawadee UI Semilight</vt:lpstr>
      <vt:lpstr>Microsoft Sans Serif</vt:lpstr>
      <vt:lpstr>Segoe Print</vt:lpstr>
      <vt:lpstr>Segoe UI Light</vt:lpstr>
      <vt:lpstr>Times New Roman</vt:lpstr>
      <vt:lpstr>Webdings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chenchengxi</dc:creator>
  <cp:lastModifiedBy>chenchengxi</cp:lastModifiedBy>
  <cp:revision>2</cp:revision>
  <dcterms:created xsi:type="dcterms:W3CDTF">2017-11-20T11:40:06Z</dcterms:created>
  <dcterms:modified xsi:type="dcterms:W3CDTF">2017-11-20T14:18:21Z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