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4"/>
  </p:sldMasterIdLst>
  <p:notesMasterIdLst>
    <p:notesMasterId r:id="rId71"/>
  </p:notesMasterIdLst>
  <p:handoutMasterIdLst>
    <p:handoutMasterId r:id="rId72"/>
  </p:handoutMasterIdLst>
  <p:sldIdLst>
    <p:sldId id="257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95" r:id="rId13"/>
    <p:sldId id="282" r:id="rId14"/>
    <p:sldId id="274" r:id="rId15"/>
    <p:sldId id="283" r:id="rId16"/>
    <p:sldId id="286" r:id="rId17"/>
    <p:sldId id="287" r:id="rId18"/>
    <p:sldId id="289" r:id="rId19"/>
    <p:sldId id="288" r:id="rId20"/>
    <p:sldId id="297" r:id="rId21"/>
    <p:sldId id="290" r:id="rId22"/>
    <p:sldId id="291" r:id="rId23"/>
    <p:sldId id="284" r:id="rId24"/>
    <p:sldId id="285" r:id="rId25"/>
    <p:sldId id="294" r:id="rId26"/>
    <p:sldId id="292" r:id="rId27"/>
    <p:sldId id="293" r:id="rId28"/>
    <p:sldId id="322" r:id="rId29"/>
    <p:sldId id="296" r:id="rId30"/>
    <p:sldId id="298" r:id="rId31"/>
    <p:sldId id="299" r:id="rId32"/>
    <p:sldId id="306" r:id="rId33"/>
    <p:sldId id="301" r:id="rId34"/>
    <p:sldId id="300" r:id="rId35"/>
    <p:sldId id="303" r:id="rId36"/>
    <p:sldId id="307" r:id="rId37"/>
    <p:sldId id="308" r:id="rId38"/>
    <p:sldId id="302" r:id="rId39"/>
    <p:sldId id="304" r:id="rId40"/>
    <p:sldId id="305" r:id="rId41"/>
    <p:sldId id="309" r:id="rId42"/>
    <p:sldId id="319" r:id="rId43"/>
    <p:sldId id="311" r:id="rId44"/>
    <p:sldId id="312" r:id="rId45"/>
    <p:sldId id="310" r:id="rId46"/>
    <p:sldId id="313" r:id="rId47"/>
    <p:sldId id="314" r:id="rId48"/>
    <p:sldId id="315" r:id="rId49"/>
    <p:sldId id="316" r:id="rId50"/>
    <p:sldId id="317" r:id="rId51"/>
    <p:sldId id="318" r:id="rId52"/>
    <p:sldId id="321" r:id="rId53"/>
    <p:sldId id="320" r:id="rId54"/>
    <p:sldId id="323" r:id="rId55"/>
    <p:sldId id="324" r:id="rId56"/>
    <p:sldId id="325" r:id="rId57"/>
    <p:sldId id="326" r:id="rId58"/>
    <p:sldId id="327" r:id="rId59"/>
    <p:sldId id="332" r:id="rId60"/>
    <p:sldId id="328" r:id="rId61"/>
    <p:sldId id="329" r:id="rId62"/>
    <p:sldId id="331" r:id="rId63"/>
    <p:sldId id="333" r:id="rId64"/>
    <p:sldId id="334" r:id="rId65"/>
    <p:sldId id="335" r:id="rId66"/>
    <p:sldId id="337" r:id="rId67"/>
    <p:sldId id="336" r:id="rId68"/>
    <p:sldId id="330" r:id="rId69"/>
    <p:sldId id="338" r:id="rId7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B1AE1-C58D-759C-9B44-2688D902C683}" v="1" dt="2023-02-09T16:03:54.345"/>
    <p1510:client id="{63AAC568-A509-74B0-1106-15FA7702955A}" v="7405" dt="2023-02-09T05:05:23.699"/>
    <p1510:client id="{7D09C311-1BB9-AB9B-50E5-5FE541F289BA}" v="2795" dt="2023-02-08T15:56:27.554"/>
    <p1510:client id="{AAF4D39A-9F58-4BEF-B93A-49DA7E76A43B}" v="75" dt="2023-02-03T11:55:06.696"/>
    <p1510:client id="{AEC886D3-569B-56B6-CA20-21EDACCE5387}" v="2071" dt="2023-02-06T13:10:24.970"/>
    <p1510:client id="{B8B55977-D999-6437-6165-BA868A37D2BF}" v="15" dt="2023-02-03T15:36:56.604"/>
    <p1510:client id="{C0BAB676-43DD-7DD3-F201-2221E608EFCF}" v="267" dt="2023-02-08T11:12:46.203"/>
    <p1510:client id="{E2F3EFE5-8C76-1D9F-42C7-C8EBD895C5D9}" v="181" dt="2023-02-09T08:53:49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>
      <p:cViewPr varScale="1">
        <p:scale>
          <a:sx n="92" d="100"/>
          <a:sy n="92" d="100"/>
        </p:scale>
        <p:origin x="114" y="5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2/9/2023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2/9/2023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8887" spc="355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1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812582" indent="0" algn="ctr">
              <a:buNone/>
              <a:defRPr sz="3199"/>
            </a:lvl2pPr>
            <a:lvl3pPr marL="1625163" indent="0" algn="ctr">
              <a:buNone/>
              <a:defRPr sz="3199"/>
            </a:lvl3pPr>
            <a:lvl4pPr marL="2437745" indent="0" algn="ctr">
              <a:buNone/>
              <a:defRPr sz="3199"/>
            </a:lvl4pPr>
            <a:lvl5pPr marL="3250326" indent="0" algn="ctr">
              <a:buNone/>
              <a:defRPr sz="3199"/>
            </a:lvl5pPr>
            <a:lvl6pPr marL="4062908" indent="0" algn="ctr">
              <a:buNone/>
              <a:defRPr sz="3199"/>
            </a:lvl6pPr>
            <a:lvl7pPr marL="4875489" indent="0" algn="ctr">
              <a:buNone/>
              <a:defRPr sz="3199"/>
            </a:lvl7pPr>
            <a:lvl8pPr marL="5688071" indent="0" algn="ctr">
              <a:buNone/>
              <a:defRPr sz="3199"/>
            </a:lvl8pPr>
            <a:lvl9pPr marL="6500652" indent="0" algn="ctr">
              <a:buNone/>
              <a:defRPr sz="31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4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1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762000"/>
            <a:ext cx="2628215" cy="5410200"/>
          </a:xfrm>
        </p:spPr>
        <p:txBody>
          <a:bodyPr vert="eaVert" lIns="45720" tIns="91440" rIns="4572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343" y="762000"/>
            <a:ext cx="7579926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5781" y="59382"/>
            <a:ext cx="0" cy="9141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21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0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8887" b="0" spc="355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1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8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860" y="2286000"/>
            <a:ext cx="4753642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760" y="2286000"/>
            <a:ext cx="4753642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8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1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4088" b="0" cap="none" baseline="0">
                <a:solidFill>
                  <a:schemeClr val="accent1"/>
                </a:solidFill>
                <a:latin typeface="+mn-lt"/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3861" y="2967788"/>
            <a:ext cx="4753642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8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4088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marL="0" lvl="0" indent="0" algn="l" defTabSz="1625163" rtl="0" eaLnBrk="1" latinLnBrk="0" hangingPunct="1">
              <a:lnSpc>
                <a:spcPct val="90000"/>
              </a:lnSpc>
              <a:spcBef>
                <a:spcPts val="3199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8" y="2967788"/>
            <a:ext cx="4753642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1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4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3861" y="471509"/>
            <a:ext cx="4387977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710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2" y="822960"/>
            <a:ext cx="5676945" cy="5184648"/>
          </a:xfrm>
        </p:spPr>
        <p:txBody>
          <a:bodyPr/>
          <a:lstStyle>
            <a:lvl1pPr>
              <a:defRPr sz="4266"/>
            </a:lvl1pPr>
            <a:lvl2pPr>
              <a:defRPr sz="3555"/>
            </a:lvl2pPr>
            <a:lvl3pPr>
              <a:defRPr sz="2844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861" y="2257506"/>
            <a:ext cx="4387977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1066"/>
              </a:spcBef>
              <a:buNone/>
              <a:defRPr sz="2844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6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8"/>
            <a:ext cx="7770376" cy="1463040"/>
          </a:xfrm>
        </p:spPr>
        <p:txBody>
          <a:bodyPr anchor="ctr">
            <a:normAutofit/>
          </a:bodyPr>
          <a:lstStyle>
            <a:lvl1pPr algn="r">
              <a:defRPr sz="8887" spc="355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5778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5687"/>
            </a:lvl1pPr>
            <a:lvl2pPr marL="812582" indent="0">
              <a:buNone/>
              <a:defRPr sz="4976"/>
            </a:lvl2pPr>
            <a:lvl3pPr marL="1625163" indent="0">
              <a:buNone/>
              <a:defRPr sz="4266"/>
            </a:lvl3pPr>
            <a:lvl4pPr marL="2437745" indent="0">
              <a:buNone/>
              <a:defRPr sz="3555"/>
            </a:lvl4pPr>
            <a:lvl5pPr marL="3250326" indent="0">
              <a:buNone/>
              <a:defRPr sz="3555"/>
            </a:lvl5pPr>
            <a:lvl6pPr marL="4062908" indent="0">
              <a:buNone/>
              <a:defRPr sz="3555"/>
            </a:lvl6pPr>
            <a:lvl7pPr marL="4875489" indent="0">
              <a:buNone/>
              <a:defRPr sz="3555"/>
            </a:lvl7pPr>
            <a:lvl8pPr marL="5688071" indent="0">
              <a:buNone/>
              <a:defRPr sz="3555"/>
            </a:lvl8pPr>
            <a:lvl9pPr marL="6500652" indent="0">
              <a:buNone/>
              <a:defRPr sz="355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8357" y="4960138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1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812582" indent="0">
              <a:buNone/>
              <a:defRPr sz="2488"/>
            </a:lvl2pPr>
            <a:lvl3pPr marL="1625163" indent="0">
              <a:buNone/>
              <a:defRPr sz="2133"/>
            </a:lvl3pPr>
            <a:lvl4pPr marL="2437745" indent="0">
              <a:buNone/>
              <a:defRPr sz="1777"/>
            </a:lvl4pPr>
            <a:lvl5pPr marL="3250326" indent="0">
              <a:buNone/>
              <a:defRPr sz="1777"/>
            </a:lvl5pPr>
            <a:lvl6pPr marL="4062908" indent="0">
              <a:buNone/>
              <a:defRPr sz="1777"/>
            </a:lvl6pPr>
            <a:lvl7pPr marL="4875489" indent="0">
              <a:buNone/>
              <a:defRPr sz="1777"/>
            </a:lvl7pPr>
            <a:lvl8pPr marL="5688071" indent="0">
              <a:buNone/>
              <a:defRPr sz="1777"/>
            </a:lvl8pPr>
            <a:lvl9pPr marL="6500652" indent="0">
              <a:buNone/>
              <a:defRPr sz="177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86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2" y="2286000"/>
            <a:ext cx="971754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863" y="6470704"/>
            <a:ext cx="215358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7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1671" y="6470704"/>
            <a:ext cx="589992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7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4511" y="6470704"/>
            <a:ext cx="97341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7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1802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4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zYVbJ9df9M" TargetMode="External"/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ATNU0Fr8zs" TargetMode="External"/><Relationship Id="rId5" Type="http://schemas.openxmlformats.org/officeDocument/2006/relationships/hyperlink" Target="https://www.youtube.com/watch?v=gcacQ29AjOo" TargetMode="External"/><Relationship Id="rId4" Type="http://schemas.openxmlformats.org/officeDocument/2006/relationships/hyperlink" Target="https://www.youtube.com/watch?v=AMcvwqvgU5U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Docker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150" dirty="0">
                <a:ea typeface="+mn-lt"/>
                <a:cs typeface="+mn-lt"/>
              </a:rPr>
              <a:t>DEVOPS: </a:t>
            </a:r>
            <a:r>
              <a:rPr lang="en-US" sz="3150" dirty="0" err="1">
                <a:ea typeface="+mn-lt"/>
                <a:cs typeface="+mn-lt"/>
              </a:rPr>
              <a:t>Desarrolla</a:t>
            </a:r>
            <a:r>
              <a:rPr lang="en-US" sz="3150" dirty="0">
                <a:ea typeface="+mn-lt"/>
                <a:cs typeface="+mn-lt"/>
              </a:rPr>
              <a:t> y </a:t>
            </a:r>
            <a:r>
              <a:rPr lang="en-US" sz="3150" dirty="0" err="1">
                <a:ea typeface="+mn-lt"/>
                <a:cs typeface="+mn-lt"/>
              </a:rPr>
              <a:t>despliega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como</a:t>
            </a:r>
            <a:r>
              <a:rPr lang="en-US" sz="3150" dirty="0">
                <a:ea typeface="+mn-lt"/>
                <a:cs typeface="+mn-lt"/>
              </a:rPr>
              <a:t> un PRO</a:t>
            </a:r>
            <a:endParaRPr lang="en-US" dirty="0"/>
          </a:p>
          <a:p>
            <a:endParaRPr lang="en-US" sz="315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DE77-A70C-F52B-E467-A7B1F301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Contenedores vs </a:t>
            </a:r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Virtuales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601BC-46F5-0613-7B49-D2DB3589F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Contenedores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D03AB-43C3-3265-ADCC-F69666B062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>
                <a:cs typeface="Calibri"/>
              </a:rPr>
              <a:t>Poco </a:t>
            </a:r>
            <a:r>
              <a:rPr lang="en-US" dirty="0" err="1">
                <a:cs typeface="Calibri"/>
              </a:rPr>
              <a:t>impacto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SO, </a:t>
            </a:r>
            <a:r>
              <a:rPr lang="en-US" dirty="0" err="1">
                <a:cs typeface="Calibri"/>
              </a:rPr>
              <a:t>muy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rápido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mínimo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espacio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disco</a:t>
            </a:r>
          </a:p>
          <a:p>
            <a:pPr marL="304165" indent="-304165"/>
            <a:r>
              <a:rPr lang="en-US" dirty="0" err="1">
                <a:cs typeface="Calibri"/>
              </a:rPr>
              <a:t>Fácil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compartir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reconstruir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distribuir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Solo </a:t>
            </a:r>
            <a:r>
              <a:rPr lang="en-US" dirty="0" err="1">
                <a:cs typeface="Calibri"/>
              </a:rPr>
              <a:t>encapsula</a:t>
            </a:r>
            <a:r>
              <a:rPr lang="en-US" dirty="0">
                <a:cs typeface="Calibri"/>
              </a:rPr>
              <a:t> apps y </a:t>
            </a:r>
            <a:r>
              <a:rPr lang="en-US" dirty="0" err="1">
                <a:cs typeface="Calibri"/>
              </a:rPr>
              <a:t>entornos</a:t>
            </a:r>
            <a:endParaRPr lang="en-US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CDD40-AB8C-DA48-AA14-26BCE3BF1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virtuales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DC20F-063C-4C21-9945-168A4A6A18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>
                <a:cs typeface="Calibri"/>
              </a:rPr>
              <a:t>Mayor </a:t>
            </a:r>
            <a:r>
              <a:rPr lang="en-US" dirty="0" err="1">
                <a:cs typeface="Calibri"/>
              </a:rPr>
              <a:t>impacto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SO, </a:t>
            </a:r>
            <a:r>
              <a:rPr lang="en-US" dirty="0" err="1">
                <a:cs typeface="Calibri"/>
              </a:rPr>
              <a:t>lenta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mucho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espacio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disco</a:t>
            </a:r>
          </a:p>
          <a:p>
            <a:pPr marL="304165" indent="-304165"/>
            <a:r>
              <a:rPr lang="en-US" dirty="0" err="1">
                <a:cs typeface="Calibri"/>
              </a:rPr>
              <a:t>Compartir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reconstruir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distribuir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ser un </a:t>
            </a:r>
            <a:r>
              <a:rPr lang="en-US" dirty="0" err="1">
                <a:cs typeface="Calibri"/>
              </a:rPr>
              <a:t>reto</a:t>
            </a:r>
          </a:p>
          <a:p>
            <a:pPr marL="304165" indent="-304165"/>
            <a:r>
              <a:rPr lang="en-US" dirty="0" err="1">
                <a:cs typeface="Calibri"/>
              </a:rPr>
              <a:t>Encapsula</a:t>
            </a:r>
            <a:r>
              <a:rPr lang="en-US" dirty="0">
                <a:cs typeface="Calibri"/>
              </a:rPr>
              <a:t> la "</a:t>
            </a:r>
            <a:r>
              <a:rPr lang="en-US" dirty="0" err="1">
                <a:cs typeface="Calibri"/>
              </a:rPr>
              <a:t>máquina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completa</a:t>
            </a:r>
            <a:r>
              <a:rPr lang="en-US" dirty="0">
                <a:cs typeface="Calibri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540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FCC9-BF04-CD2B-EF42-C0531B3A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Instalación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18997-59DC-747E-B62E-D331A864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b="1" dirty="0">
                <a:cs typeface="Calibri"/>
                <a:hlinkClick r:id="rId2"/>
              </a:rPr>
              <a:t>Docker Desktop</a:t>
            </a:r>
            <a:endParaRPr lang="en-US" b="1" dirty="0"/>
          </a:p>
          <a:p>
            <a:pPr marL="304165" indent="-304165"/>
            <a:r>
              <a:rPr lang="en-US" b="1" dirty="0">
                <a:hlinkClick r:id="rId3"/>
              </a:rPr>
              <a:t>How you should run Docker locally with Docker Desktop</a:t>
            </a:r>
            <a:endParaRPr lang="en-US" b="1">
              <a:cs typeface="Calibri"/>
            </a:endParaRPr>
          </a:p>
          <a:p>
            <a:pPr marL="304165" indent="-304165"/>
            <a:r>
              <a:rPr lang="en-US" b="1" dirty="0">
                <a:hlinkClick r:id="rId4"/>
              </a:rPr>
              <a:t>Docker Desktop for Linux Desktop Setup and Tips</a:t>
            </a:r>
            <a:endParaRPr lang="en-US">
              <a:cs typeface="Calibri"/>
            </a:endParaRPr>
          </a:p>
          <a:p>
            <a:pPr marL="304165" indent="-304165"/>
            <a:r>
              <a:rPr lang="en-US" b="1" dirty="0">
                <a:hlinkClick r:id="rId5"/>
              </a:rPr>
              <a:t>Docker Desktop for macOS Setup and Tips</a:t>
            </a:r>
            <a:endParaRPr lang="en-US" b="1" dirty="0">
              <a:cs typeface="Calibri"/>
            </a:endParaRPr>
          </a:p>
          <a:p>
            <a:pPr marL="304165" indent="-304165"/>
            <a:r>
              <a:rPr lang="en-US" b="1" dirty="0">
                <a:hlinkClick r:id="rId6"/>
              </a:rPr>
              <a:t>Docker Desktop for Windows 10/11 Setup and Tips</a:t>
            </a:r>
            <a:endParaRPr lang="en-US" b="1" dirty="0">
              <a:cs typeface="Calibri"/>
            </a:endParaRPr>
          </a:p>
          <a:p>
            <a:pPr marL="304165" indent="-304165"/>
            <a:endParaRPr lang="en-US" b="1" dirty="0">
              <a:cs typeface="Calibri"/>
            </a:endParaRPr>
          </a:p>
          <a:p>
            <a:pPr marL="304165" indent="-304165"/>
            <a:endParaRPr lang="en-US" b="1" dirty="0">
              <a:cs typeface="Calibri"/>
            </a:endParaRPr>
          </a:p>
          <a:p>
            <a:pPr marL="304165" indent="-304165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9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D6A0-A0F5-C7D3-86F3-67FEAED5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Componentes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60B1A51-ED86-AEA0-00D0-00CB44D12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037" y="1717675"/>
            <a:ext cx="8638359" cy="451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9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CF0A-2710-1D43-7AD2-D31C37E4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</a:t>
            </a:r>
            <a:r>
              <a:rPr lang="en-US" dirty="0" err="1">
                <a:cs typeface="Calibri"/>
              </a:rPr>
              <a:t>Qué</a:t>
            </a:r>
            <a:r>
              <a:rPr lang="en-US" dirty="0">
                <a:cs typeface="Calibri"/>
              </a:rPr>
              <a:t> es </a:t>
            </a:r>
            <a:r>
              <a:rPr lang="en-US" dirty="0" err="1">
                <a:cs typeface="Calibri"/>
              </a:rPr>
              <a:t>realmente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509BF-008C-F915-B024-5D5514F7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Es un </a:t>
            </a:r>
            <a:r>
              <a:rPr lang="en-US" dirty="0" err="1">
                <a:cs typeface="Calibri"/>
              </a:rPr>
              <a:t>proceso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Espacio de </a:t>
            </a:r>
            <a:r>
              <a:rPr lang="en-US" dirty="0" err="1">
                <a:cs typeface="Calibri"/>
              </a:rPr>
              <a:t>almacenamiento</a:t>
            </a:r>
            <a:r>
              <a:rPr lang="en-US" dirty="0">
                <a:cs typeface="Calibri"/>
              </a:rPr>
              <a:t> para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dependencias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Acceso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limitado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recursos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aislamiento</a:t>
            </a:r>
            <a:r>
              <a:rPr lang="en-US" dirty="0">
                <a:cs typeface="Calibri"/>
              </a:rPr>
              <a:t>)</a:t>
            </a:r>
          </a:p>
          <a:p>
            <a:pPr marL="304165" indent="-304165"/>
            <a:r>
              <a:rPr lang="en-US" dirty="0">
                <a:cs typeface="Calibri"/>
              </a:rPr>
              <a:t>Se </a:t>
            </a:r>
            <a:r>
              <a:rPr lang="en-US" dirty="0" err="1">
                <a:cs typeface="Calibri"/>
              </a:rPr>
              <a:t>detiene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cuando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proceso</a:t>
            </a:r>
            <a:r>
              <a:rPr lang="en-US" dirty="0">
                <a:cs typeface="Calibri"/>
              </a:rPr>
              <a:t> termina</a:t>
            </a:r>
          </a:p>
          <a:p>
            <a:pPr marL="304165" indent="-304165"/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BUENAS PRÁCTICAS: Cada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debe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tener</a:t>
            </a:r>
            <a:r>
              <a:rPr lang="en-US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una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única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tarea</a:t>
            </a:r>
            <a:r>
              <a:rPr lang="en-US" b="1" dirty="0">
                <a:cs typeface="Calibri"/>
              </a:rPr>
              <a:t> principal</a:t>
            </a:r>
            <a:r>
              <a:rPr lang="en-US" dirty="0">
                <a:cs typeface="Calibri"/>
              </a:rPr>
              <a:t> (p. </a:t>
            </a:r>
            <a:r>
              <a:rPr lang="en-US" dirty="0" err="1">
                <a:cs typeface="Calibri"/>
              </a:rPr>
              <a:t>ej</a:t>
            </a:r>
            <a:r>
              <a:rPr lang="en-US" dirty="0">
                <a:cs typeface="Calibri"/>
              </a:rPr>
              <a:t>.,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servidor</a:t>
            </a:r>
            <a:r>
              <a:rPr lang="en-US" dirty="0">
                <a:cs typeface="Calibri"/>
              </a:rPr>
              <a:t> web,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base de </a:t>
            </a:r>
            <a:r>
              <a:rPr lang="en-US" dirty="0" err="1">
                <a:cs typeface="Calibri"/>
              </a:rPr>
              <a:t>datos</a:t>
            </a:r>
            <a:r>
              <a:rPr lang="en-US" dirty="0">
                <a:cs typeface="Calibri"/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14620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0A0E-86F8-335F-22BD-472D383E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Modelo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</a:t>
            </a:r>
            <a:endParaRPr lang="en-US" dirty="0" err="1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C363D479-4D1D-598B-83C8-1BFC535D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787" y="1654966"/>
            <a:ext cx="6978482" cy="495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9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5299-D649-F1F8-485A-6AA75CEC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</a:t>
            </a:r>
            <a:r>
              <a:rPr lang="en-US" dirty="0" err="1">
                <a:cs typeface="Calibri"/>
              </a:rPr>
              <a:t>Qué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necesito</a:t>
            </a:r>
            <a:r>
              <a:rPr lang="en-US" dirty="0">
                <a:cs typeface="Calibri"/>
              </a:rPr>
              <a:t> para </a:t>
            </a:r>
            <a:r>
              <a:rPr lang="en-US" dirty="0" err="1">
                <a:cs typeface="Calibri"/>
              </a:rPr>
              <a:t>crear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?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61E36F1-9653-77A7-89B1-A6990F37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337" y="1640466"/>
            <a:ext cx="6217545" cy="50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75BD-104D-B2CC-7603-DC382568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vs Contenedores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E0DA-B39A-4ABB-4A5A-6750B79AB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Imagen</a:t>
            </a:r>
          </a:p>
          <a:p>
            <a:pPr marL="608965" lvl="1" indent="-231140"/>
            <a:r>
              <a:rPr lang="en-US" dirty="0">
                <a:cs typeface="Calibri"/>
              </a:rPr>
              <a:t>Plantilla para </a:t>
            </a:r>
            <a:r>
              <a:rPr lang="en-US" dirty="0" err="1">
                <a:cs typeface="Calibri"/>
              </a:rPr>
              <a:t>crear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 err="1">
                <a:cs typeface="Calibri"/>
              </a:rPr>
              <a:t>Contiene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y las </a:t>
            </a:r>
            <a:r>
              <a:rPr lang="en-US" dirty="0" err="1">
                <a:cs typeface="Calibri"/>
              </a:rPr>
              <a:t>dependencias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requeridas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) para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aplicación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herramientas</a:t>
            </a:r>
            <a:r>
              <a:rPr lang="en-US" dirty="0">
                <a:cs typeface="Calibri"/>
              </a:rPr>
              <a:t>, runtime, etc.)</a:t>
            </a:r>
          </a:p>
          <a:p>
            <a:pPr marL="608965" lvl="1" indent="-231140"/>
            <a:r>
              <a:rPr lang="en-US" dirty="0" err="1">
                <a:cs typeface="Calibri"/>
              </a:rPr>
              <a:t>Basada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pila de </a:t>
            </a:r>
            <a:r>
              <a:rPr lang="en-US" b="1" dirty="0" err="1">
                <a:cs typeface="Calibri"/>
              </a:rPr>
              <a:t>capas</a:t>
            </a:r>
            <a:r>
              <a:rPr lang="en-US" b="1" dirty="0">
                <a:cs typeface="Calibri"/>
              </a:rPr>
              <a:t> </a:t>
            </a:r>
            <a:r>
              <a:rPr lang="en-US" dirty="0">
                <a:cs typeface="Calibri"/>
              </a:rPr>
              <a:t>de solo </a:t>
            </a:r>
            <a:r>
              <a:rPr lang="en-US" dirty="0" err="1">
                <a:cs typeface="Calibri"/>
              </a:rPr>
              <a:t>lectura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lo que no </a:t>
            </a:r>
            <a:r>
              <a:rPr lang="en-US" dirty="0" err="1">
                <a:cs typeface="Calibri"/>
              </a:rPr>
              <a:t>almacena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datos</a:t>
            </a:r>
          </a:p>
          <a:p>
            <a:pPr marL="304165" indent="-304165"/>
            <a:r>
              <a:rPr lang="en-US" dirty="0" err="1">
                <a:cs typeface="Calibri"/>
              </a:rPr>
              <a:t>Contenedor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"Unidad de software"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ejecución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 err="1">
                <a:cs typeface="Calibri"/>
              </a:rPr>
              <a:t>Múchos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creados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 de la </a:t>
            </a:r>
            <a:r>
              <a:rPr lang="en-US" dirty="0" err="1">
                <a:cs typeface="Calibri"/>
              </a:rPr>
              <a:t>misma</a:t>
            </a:r>
            <a:r>
              <a:rPr lang="en-US" dirty="0">
                <a:cs typeface="Calibri"/>
              </a:rPr>
              <a:t> imagen</a:t>
            </a:r>
          </a:p>
          <a:p>
            <a:pPr marL="608965" lvl="1" indent="-231140"/>
            <a:r>
              <a:rPr lang="en-US" dirty="0" err="1">
                <a:cs typeface="Calibri"/>
              </a:rPr>
              <a:t>Añade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última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capa</a:t>
            </a:r>
            <a:r>
              <a:rPr lang="en-US" dirty="0">
                <a:cs typeface="Calibri"/>
              </a:rPr>
              <a:t> de </a:t>
            </a:r>
            <a:r>
              <a:rPr lang="en-US" dirty="0" err="1">
                <a:cs typeface="Calibri"/>
              </a:rPr>
              <a:t>lectura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escritura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pero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datos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pierden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eliminar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endParaRPr lang="en-US" dirty="0">
              <a:cs typeface="Calibri"/>
            </a:endParaRPr>
          </a:p>
          <a:p>
            <a:pPr marL="304165" indent="-304165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175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11F2-D0B8-2096-2D5F-DC2D0258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capas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9CF5C6-A3CC-4DBB-64E3-F6129064A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164" y="2286000"/>
            <a:ext cx="4138634" cy="4022725"/>
          </a:xfrm>
        </p:spPr>
      </p:pic>
    </p:spTree>
    <p:extLst>
      <p:ext uri="{BB962C8B-B14F-4D97-AF65-F5344CB8AC3E}">
        <p14:creationId xmlns:p14="http://schemas.microsoft.com/office/powerpoint/2010/main" val="187999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7D23-D1C2-FCFE-2391-43CD4FA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Una imagen, </a:t>
            </a:r>
            <a:r>
              <a:rPr lang="en-US" dirty="0" err="1">
                <a:cs typeface="Calibri"/>
              </a:rPr>
              <a:t>muchos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endParaRPr lang="en-US" dirty="0" err="1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CEAC058-424C-2305-7ED6-341E19D20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00" y="1657946"/>
            <a:ext cx="8659927" cy="468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6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7844-D2CB-D9BA-EA32-E926BE38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Modelo</a:t>
            </a:r>
            <a:r>
              <a:rPr lang="en-US">
                <a:cs typeface="Calibri"/>
              </a:rPr>
              <a:t> de imagen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F9A16A-1A9F-F0C7-F912-772390BD5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11" y="2493875"/>
            <a:ext cx="6014726" cy="30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5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30F3-45B3-8BAA-5328-8A3C1CBB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</a:t>
            </a:r>
            <a:r>
              <a:rPr lang="en-US" dirty="0" err="1">
                <a:cs typeface="Calibri"/>
              </a:rPr>
              <a:t>Qué</a:t>
            </a:r>
            <a:r>
              <a:rPr lang="en-US" dirty="0">
                <a:cs typeface="Calibri"/>
              </a:rPr>
              <a:t> es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6B69-FC52-8490-8C40-91A6A61D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Tecnología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Herramienta</a:t>
            </a:r>
            <a:r>
              <a:rPr lang="en-US" dirty="0">
                <a:cs typeface="Calibri"/>
              </a:rPr>
              <a:t> para la </a:t>
            </a:r>
            <a:r>
              <a:rPr lang="en-US" dirty="0" err="1">
                <a:cs typeface="Calibri"/>
              </a:rPr>
              <a:t>creación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gestión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contenedores</a:t>
            </a:r>
          </a:p>
          <a:p>
            <a:pPr marL="304165" indent="-304165"/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:</a:t>
            </a:r>
          </a:p>
          <a:p>
            <a:pPr marL="608965" lvl="1" indent="-231140"/>
            <a:r>
              <a:rPr lang="en-US" dirty="0">
                <a:cs typeface="Calibri"/>
              </a:rPr>
              <a:t>Unidad de software </a:t>
            </a:r>
            <a:r>
              <a:rPr lang="en-US" dirty="0" err="1">
                <a:cs typeface="Calibri"/>
              </a:rPr>
              <a:t>estandarizada</a:t>
            </a:r>
          </a:p>
          <a:p>
            <a:pPr marL="608965" lvl="1" indent="-231140"/>
            <a:r>
              <a:rPr lang="en-US" dirty="0">
                <a:cs typeface="Calibri"/>
              </a:rPr>
              <a:t>"</a:t>
            </a:r>
            <a:r>
              <a:rPr lang="en-US" dirty="0" err="1">
                <a:cs typeface="Calibri"/>
              </a:rPr>
              <a:t>Paquete</a:t>
            </a:r>
            <a:r>
              <a:rPr lang="en-US" dirty="0">
                <a:cs typeface="Calibri"/>
              </a:rPr>
              <a:t>" que </a:t>
            </a:r>
            <a:r>
              <a:rPr lang="en-US" dirty="0" err="1">
                <a:cs typeface="Calibri"/>
              </a:rPr>
              <a:t>incluye</a:t>
            </a:r>
            <a:r>
              <a:rPr lang="en-US" dirty="0">
                <a:cs typeface="Calibri"/>
              </a:rPr>
              <a:t>:</a:t>
            </a:r>
          </a:p>
          <a:p>
            <a:pPr marL="913765" lvl="2" indent="-231140"/>
            <a:r>
              <a:rPr lang="en-US" dirty="0">
                <a:cs typeface="Calibri"/>
              </a:rPr>
              <a:t>Código (p. </a:t>
            </a:r>
            <a:r>
              <a:rPr lang="en-US" dirty="0" err="1">
                <a:cs typeface="Calibri"/>
              </a:rPr>
              <a:t>ej</a:t>
            </a:r>
            <a:r>
              <a:rPr lang="en-US" dirty="0">
                <a:cs typeface="Calibri"/>
              </a:rPr>
              <a:t>.,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NodeJS)</a:t>
            </a:r>
          </a:p>
          <a:p>
            <a:pPr marL="913765" lvl="2" indent="-231140"/>
            <a:r>
              <a:rPr lang="en-US" dirty="0" err="1">
                <a:cs typeface="Calibri"/>
              </a:rPr>
              <a:t>Despendencias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dicho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(p. </a:t>
            </a:r>
            <a:r>
              <a:rPr lang="en-US" dirty="0" err="1">
                <a:cs typeface="Calibri"/>
              </a:rPr>
              <a:t>ej</a:t>
            </a:r>
            <a:r>
              <a:rPr lang="en-US" dirty="0">
                <a:cs typeface="Calibri"/>
              </a:rPr>
              <a:t>., runtime NodeJS y </a:t>
            </a:r>
            <a:r>
              <a:rPr lang="en-US" dirty="0" err="1">
                <a:cs typeface="Calibri"/>
              </a:rPr>
              <a:t>librerías</a:t>
            </a:r>
            <a:r>
              <a:rPr lang="en-US" dirty="0">
                <a:cs typeface="Calibri"/>
              </a:rPr>
              <a:t>)</a:t>
            </a:r>
          </a:p>
          <a:p>
            <a:pPr marL="608965" lvl="1" indent="-231140"/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 -&gt; </a:t>
            </a:r>
            <a:r>
              <a:rPr lang="en-US" dirty="0" err="1">
                <a:cs typeface="Calibri"/>
              </a:rPr>
              <a:t>Misma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aplicación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comportamiento</a:t>
            </a:r>
            <a:r>
              <a:rPr lang="en-US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siempre</a:t>
            </a:r>
            <a:endParaRPr lang="en-US" b="1">
              <a:cs typeface="Calibri"/>
            </a:endParaRPr>
          </a:p>
          <a:p>
            <a:pPr marL="608965" lvl="1" indent="-231140"/>
            <a:r>
              <a:rPr lang="en-US" dirty="0" err="1">
                <a:cs typeface="Calibri"/>
              </a:rPr>
              <a:t>Soporte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incluido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SO</a:t>
            </a:r>
          </a:p>
          <a:p>
            <a:pPr marL="608965" lvl="1" indent="-231140"/>
            <a:r>
              <a:rPr lang="en-US" dirty="0">
                <a:cs typeface="Calibri"/>
              </a:rPr>
              <a:t>Docker </a:t>
            </a:r>
            <a:r>
              <a:rPr lang="en-US" dirty="0" err="1">
                <a:cs typeface="Calibri"/>
              </a:rPr>
              <a:t>simplifica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creación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gestión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contenedores</a:t>
            </a:r>
          </a:p>
        </p:txBody>
      </p:sp>
    </p:spTree>
    <p:extLst>
      <p:ext uri="{BB962C8B-B14F-4D97-AF65-F5344CB8AC3E}">
        <p14:creationId xmlns:p14="http://schemas.microsoft.com/office/powerpoint/2010/main" val="262546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42D2-9B1C-5D55-35F8-6C51DF8E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Hello world!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3D682-3060-E63F-2436-F4D37CD199A7}"/>
              </a:ext>
            </a:extLst>
          </p:cNvPr>
          <p:cNvSpPr txBox="1"/>
          <p:nvPr/>
        </p:nvSpPr>
        <p:spPr>
          <a:xfrm>
            <a:off x="3637431" y="3166294"/>
            <a:ext cx="51995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nsolas"/>
                <a:cs typeface="Calibri"/>
              </a:rPr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116001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2E59-3DCB-E30B-2086-C3086D19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Behind the scenes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51F602-ACB4-B977-C47D-5CCE882B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41" y="1621867"/>
            <a:ext cx="10186848" cy="46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42D2-9B1C-5D55-35F8-6C51DF8E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Hello world!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3D682-3060-E63F-2436-F4D37CD199A7}"/>
              </a:ext>
            </a:extLst>
          </p:cNvPr>
          <p:cNvSpPr txBox="1"/>
          <p:nvPr/>
        </p:nvSpPr>
        <p:spPr>
          <a:xfrm>
            <a:off x="4638118" y="3166294"/>
            <a:ext cx="29141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nsolas"/>
                <a:cs typeface="Calibri"/>
              </a:rPr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110543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826F-C183-6AE5-719B-3CADB40D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Behind the scenes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4BEE50F-7174-5FAC-EEFC-683C3BED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54" y="1589464"/>
            <a:ext cx="10219477" cy="48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9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A540-C8DF-1A77-E6DF-80E5F8DF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</a:t>
            </a:r>
            <a:r>
              <a:rPr lang="en-US" dirty="0" err="1">
                <a:cs typeface="Calibri"/>
              </a:rPr>
              <a:t>Cómo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obtener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47212-A7DC-4898-F234-DC9E3955C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Docker hub / </a:t>
            </a:r>
            <a:r>
              <a:rPr lang="en-US" dirty="0" err="1">
                <a:cs typeface="Calibri"/>
              </a:rPr>
              <a:t>registro</a:t>
            </a: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D41DB-A9CB-F7BA-7480-F0613273F4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Registro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nube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terceros</a:t>
            </a:r>
            <a:endParaRPr lang="en-US" dirty="0" err="1"/>
          </a:p>
          <a:p>
            <a:pPr marL="304165" indent="-304165"/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descargarse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ejecutarse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Permite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base para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propias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B3EFB-A677-9408-D7AA-9B1D99D53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Imagen </a:t>
            </a:r>
            <a:r>
              <a:rPr lang="en-US" dirty="0" err="1">
                <a:cs typeface="Calibri"/>
              </a:rPr>
              <a:t>propia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A133-FE58-C34C-30DA-9413E3DA2C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>
                <a:cs typeface="Calibri"/>
              </a:rPr>
              <a:t>Herramientas y </a:t>
            </a:r>
            <a:r>
              <a:rPr lang="en-US" dirty="0" err="1">
                <a:cs typeface="Calibri"/>
              </a:rPr>
              <a:t>configuración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necesaria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</a:p>
          <a:p>
            <a:pPr marL="304165" indent="-304165"/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compartirse</a:t>
            </a:r>
            <a:r>
              <a:rPr lang="en-US" dirty="0">
                <a:cs typeface="Calibri"/>
              </a:rPr>
              <a:t> con </a:t>
            </a:r>
            <a:r>
              <a:rPr lang="en-US" dirty="0" err="1">
                <a:cs typeface="Calibri"/>
              </a:rPr>
              <a:t>otros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desarrolladores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Combina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terceros</a:t>
            </a:r>
            <a:r>
              <a:rPr lang="en-US" dirty="0">
                <a:cs typeface="Calibri"/>
              </a:rPr>
              <a:t> con </a:t>
            </a:r>
            <a:r>
              <a:rPr lang="en-US" dirty="0" err="1">
                <a:cs typeface="Calibri"/>
              </a:rPr>
              <a:t>herramientas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configuración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personalizadas</a:t>
            </a:r>
          </a:p>
        </p:txBody>
      </p:sp>
    </p:spTree>
    <p:extLst>
      <p:ext uri="{BB962C8B-B14F-4D97-AF65-F5344CB8AC3E}">
        <p14:creationId xmlns:p14="http://schemas.microsoft.com/office/powerpoint/2010/main" val="15119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6F94-21F1-FA27-9CBB-40851D6A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Hub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03237DE-7CAA-5F37-163C-5A64F0C54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176" y="2075754"/>
            <a:ext cx="5773653" cy="46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45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5C73-4737-9EAD-99F3-97229C97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Dockerfile</a:t>
            </a:r>
            <a:endParaRPr lang="en-US" dirty="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7D7F3-151B-DD7F-442E-CB46CEC8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304165" indent="-304165"/>
            <a:r>
              <a:rPr lang="en-US" dirty="0" err="1">
                <a:ea typeface="+mn-lt"/>
                <a:cs typeface="+mn-lt"/>
              </a:rPr>
              <a:t>Dockerfile</a:t>
            </a:r>
            <a:r>
              <a:rPr lang="en-US" dirty="0">
                <a:ea typeface="+mn-lt"/>
                <a:cs typeface="+mn-lt"/>
              </a:rPr>
              <a:t> es un </a:t>
            </a:r>
            <a:r>
              <a:rPr lang="en-US" dirty="0" err="1">
                <a:ea typeface="+mn-lt"/>
                <a:cs typeface="+mn-lt"/>
              </a:rPr>
              <a:t>archivo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texto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contiene</a:t>
            </a:r>
            <a:r>
              <a:rPr lang="en-US" dirty="0">
                <a:ea typeface="+mn-lt"/>
                <a:cs typeface="+mn-lt"/>
              </a:rPr>
              <a:t> un conjunto de </a:t>
            </a:r>
            <a:r>
              <a:rPr lang="en-US" dirty="0" err="1">
                <a:ea typeface="+mn-lt"/>
                <a:cs typeface="+mn-lt"/>
              </a:rPr>
              <a:t>instrucciones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construir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imagen de Docker</a:t>
            </a:r>
          </a:p>
          <a:p>
            <a:pPr marL="304165" indent="-304165"/>
            <a:r>
              <a:rPr lang="en-US" dirty="0">
                <a:cs typeface="Calibri"/>
              </a:rPr>
              <a:t>Se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compartir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fácilmente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Se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incluir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control de </a:t>
            </a:r>
            <a:r>
              <a:rPr lang="en-US" dirty="0" err="1">
                <a:cs typeface="Calibri"/>
              </a:rPr>
              <a:t>versiones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proyecto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Cada </a:t>
            </a:r>
            <a:r>
              <a:rPr lang="en-US" dirty="0" err="1">
                <a:cs typeface="Calibri"/>
              </a:rPr>
              <a:t>instrucción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capa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adicional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la imagen </a:t>
            </a:r>
            <a:r>
              <a:rPr lang="en-US" dirty="0" err="1">
                <a:cs typeface="Calibri"/>
              </a:rPr>
              <a:t>resultante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Las </a:t>
            </a:r>
            <a:r>
              <a:rPr lang="en-US" dirty="0" err="1">
                <a:cs typeface="Calibri"/>
              </a:rPr>
              <a:t>capas</a:t>
            </a:r>
            <a:r>
              <a:rPr lang="en-US" dirty="0">
                <a:cs typeface="Calibri"/>
              </a:rPr>
              <a:t> son </a:t>
            </a:r>
            <a:r>
              <a:rPr lang="en-US" dirty="0" err="1">
                <a:cs typeface="Calibri"/>
              </a:rPr>
              <a:t>inmutables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creada</a:t>
            </a:r>
            <a:r>
              <a:rPr lang="en-US" dirty="0">
                <a:cs typeface="Calibri"/>
              </a:rPr>
              <a:t> no se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modificar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Una </a:t>
            </a:r>
            <a:r>
              <a:rPr lang="en-US" dirty="0" err="1">
                <a:cs typeface="Calibri"/>
              </a:rPr>
              <a:t>nueva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capa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representa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modificación</a:t>
            </a:r>
            <a:r>
              <a:rPr lang="en-US" dirty="0">
                <a:cs typeface="Calibri"/>
              </a:rPr>
              <a:t> de la imagen</a:t>
            </a:r>
          </a:p>
          <a:p>
            <a:pPr marL="304165" indent="-304165"/>
            <a:r>
              <a:rPr lang="en-US" dirty="0">
                <a:cs typeface="Calibri"/>
              </a:rPr>
              <a:t>Las </a:t>
            </a:r>
            <a:r>
              <a:rPr lang="en-US" dirty="0" err="1">
                <a:cs typeface="Calibri"/>
              </a:rPr>
              <a:t>capas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comparten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ahorro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espacio</a:t>
            </a:r>
            <a:r>
              <a:rPr lang="en-US" dirty="0">
                <a:cs typeface="Calibri"/>
              </a:rPr>
              <a:t>)</a:t>
            </a:r>
          </a:p>
          <a:p>
            <a:pPr marL="304165" indent="-304165"/>
            <a:r>
              <a:rPr lang="en-US" dirty="0">
                <a:cs typeface="Calibri"/>
              </a:rPr>
              <a:t>Al </a:t>
            </a:r>
            <a:r>
              <a:rPr lang="en-US" dirty="0" err="1">
                <a:cs typeface="Calibri"/>
              </a:rPr>
              <a:t>reconstruir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imagen, solo las </a:t>
            </a:r>
            <a:r>
              <a:rPr lang="en-US" dirty="0" err="1">
                <a:cs typeface="Calibri"/>
              </a:rPr>
              <a:t>capas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modificadas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posteriores</a:t>
            </a:r>
            <a:r>
              <a:rPr lang="en-US" dirty="0">
                <a:cs typeface="Calibri"/>
              </a:rPr>
              <a:t> son </a:t>
            </a:r>
            <a:r>
              <a:rPr lang="en-US" dirty="0" err="1">
                <a:cs typeface="Calibri"/>
              </a:rPr>
              <a:t>reconstruidas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932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4C34-39B2-0460-C770-354B3E01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Modificación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imágenes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2DA76F1-6464-7BF0-6A67-07B89440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02" y="2454891"/>
            <a:ext cx="10363819" cy="3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9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9DBB-276C-81EA-1A69-82A218A4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Mi primer </a:t>
            </a:r>
            <a:r>
              <a:rPr lang="en-US" dirty="0" err="1">
                <a:cs typeface="Calibri"/>
              </a:rPr>
              <a:t>Dockerfile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5B354-9F6A-FB1A-6D86-87986FC75802}"/>
              </a:ext>
            </a:extLst>
          </p:cNvPr>
          <p:cNvSpPr txBox="1"/>
          <p:nvPr/>
        </p:nvSpPr>
        <p:spPr>
          <a:xfrm>
            <a:off x="4275267" y="1921163"/>
            <a:ext cx="363911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ea typeface="+mn-lt"/>
                <a:cs typeface="+mn-lt"/>
              </a:rPr>
              <a:t>FROM node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ENV MYNAME="me"</a:t>
            </a: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WORKDIR /app</a:t>
            </a:r>
            <a:endParaRPr lang="en-US" sz="1800">
              <a:latin typeface="Consolas"/>
            </a:endParaRP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COPY </a:t>
            </a:r>
            <a:r>
              <a:rPr lang="en-US" sz="1800" dirty="0" err="1">
                <a:latin typeface="Consolas"/>
                <a:ea typeface="+mn-lt"/>
                <a:cs typeface="+mn-lt"/>
              </a:rPr>
              <a:t>package.json</a:t>
            </a:r>
            <a:r>
              <a:rPr lang="en-US" sz="1800" dirty="0">
                <a:latin typeface="Consolas"/>
                <a:ea typeface="+mn-lt"/>
                <a:cs typeface="+mn-lt"/>
              </a:rPr>
              <a:t> /app</a:t>
            </a:r>
            <a:endParaRPr lang="en-US" sz="1800">
              <a:latin typeface="Consolas"/>
            </a:endParaRP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RUN </a:t>
            </a:r>
            <a:r>
              <a:rPr lang="en-US" sz="1800" dirty="0" err="1">
                <a:latin typeface="Consolas"/>
                <a:ea typeface="+mn-lt"/>
                <a:cs typeface="+mn-lt"/>
              </a:rPr>
              <a:t>npm</a:t>
            </a:r>
            <a:r>
              <a:rPr lang="en-US" sz="1800" dirty="0">
                <a:latin typeface="Consolas"/>
                <a:ea typeface="+mn-lt"/>
                <a:cs typeface="+mn-lt"/>
              </a:rPr>
              <a:t> install</a:t>
            </a:r>
            <a:endParaRPr lang="en-US" sz="1800">
              <a:latin typeface="Consolas"/>
            </a:endParaRP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COPY . /app</a:t>
            </a:r>
            <a:endParaRPr lang="en-US" sz="1800">
              <a:latin typeface="Consolas"/>
            </a:endParaRPr>
          </a:p>
          <a:p>
            <a:endParaRPr lang="en-US" sz="1800" dirty="0">
              <a:latin typeface="Consolas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EXPOSE 3000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CMD ["node", "app.js"]</a:t>
            </a:r>
            <a:endParaRPr lang="en-US" sz="1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461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1209-2589-909E-4263-598E2B3E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Instrucciones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Dockerfile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7739-4ED5-5268-B9E8-B0843390B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304165" indent="-304165"/>
            <a:r>
              <a:rPr lang="en-US" dirty="0">
                <a:latin typeface="Consolas"/>
                <a:cs typeface="Calibri"/>
              </a:rPr>
              <a:t>FROM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ea typeface="+mn-lt"/>
                <a:cs typeface="+mn-lt"/>
              </a:rPr>
              <a:t>Especifica</a:t>
            </a:r>
            <a:r>
              <a:rPr lang="en-US" dirty="0">
                <a:ea typeface="+mn-lt"/>
                <a:cs typeface="+mn-lt"/>
              </a:rPr>
              <a:t> la imagen base que se </a:t>
            </a:r>
            <a:r>
              <a:rPr lang="en-US" dirty="0" err="1">
                <a:ea typeface="+mn-lt"/>
                <a:cs typeface="+mn-lt"/>
              </a:rPr>
              <a:t>utilizará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construir</a:t>
            </a:r>
            <a:r>
              <a:rPr lang="en-US" dirty="0">
                <a:ea typeface="+mn-lt"/>
                <a:cs typeface="+mn-lt"/>
              </a:rPr>
              <a:t> la imagen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latin typeface="Calibri"/>
                <a:cs typeface="Calibri"/>
              </a:rPr>
              <a:t>ENV: </a:t>
            </a:r>
            <a:r>
              <a:rPr lang="en-US" dirty="0" err="1">
                <a:ea typeface="+mn-lt"/>
                <a:cs typeface="+mn-lt"/>
              </a:rPr>
              <a:t>Establece</a:t>
            </a:r>
            <a:r>
              <a:rPr lang="en-US" dirty="0">
                <a:ea typeface="+mn-lt"/>
                <a:cs typeface="+mn-lt"/>
              </a:rPr>
              <a:t> variables de </a:t>
            </a:r>
            <a:r>
              <a:rPr lang="en-US" dirty="0" err="1">
                <a:ea typeface="+mn-lt"/>
                <a:cs typeface="+mn-lt"/>
              </a:rPr>
              <a:t>entorno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imagen</a:t>
            </a:r>
            <a:endParaRPr lang="en-US" dirty="0">
              <a:latin typeface="Calibri"/>
              <a:cs typeface="Calibri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WORKDIR</a:t>
            </a:r>
            <a:r>
              <a:rPr lang="en-US" dirty="0">
                <a:cs typeface="Calibri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marL="608965" lvl="1" indent="-231140"/>
            <a:r>
              <a:rPr lang="en-US" dirty="0" err="1">
                <a:ea typeface="+mn-lt"/>
                <a:cs typeface="+mn-lt"/>
              </a:rPr>
              <a:t>Establece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directorio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trabajo</a:t>
            </a:r>
            <a:r>
              <a:rPr lang="en-US" dirty="0">
                <a:ea typeface="+mn-lt"/>
                <a:cs typeface="+mn-lt"/>
              </a:rPr>
              <a:t> para las </a:t>
            </a:r>
            <a:r>
              <a:rPr lang="en-US" dirty="0" err="1">
                <a:ea typeface="+mn-lt"/>
                <a:cs typeface="+mn-lt"/>
              </a:rPr>
              <a:t>siguientes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instrucciones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608965" lvl="1" indent="-231140"/>
            <a:r>
              <a:rPr lang="en-US" dirty="0">
                <a:ea typeface="+mn-lt"/>
                <a:cs typeface="+mn-lt"/>
              </a:rPr>
              <a:t>Si no </a:t>
            </a:r>
            <a:r>
              <a:rPr lang="en-US" dirty="0" err="1">
                <a:ea typeface="+mn-lt"/>
                <a:cs typeface="+mn-lt"/>
              </a:rPr>
              <a:t>existe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directorio</a:t>
            </a:r>
            <a:r>
              <a:rPr lang="en-US" dirty="0">
                <a:ea typeface="+mn-lt"/>
                <a:cs typeface="+mn-lt"/>
              </a:rPr>
              <a:t>, lo </a:t>
            </a:r>
            <a:r>
              <a:rPr lang="en-US" dirty="0" err="1">
                <a:ea typeface="+mn-lt"/>
                <a:cs typeface="+mn-lt"/>
              </a:rPr>
              <a:t>crea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COPY</a:t>
            </a:r>
            <a:r>
              <a:rPr lang="en-US" dirty="0">
                <a:cs typeface="Calibri"/>
              </a:rPr>
              <a:t>: </a:t>
            </a:r>
            <a:r>
              <a:rPr lang="en-US" dirty="0">
                <a:ea typeface="+mn-lt"/>
                <a:cs typeface="+mn-lt"/>
              </a:rPr>
              <a:t>Copia </a:t>
            </a:r>
            <a:r>
              <a:rPr lang="en-US" dirty="0" err="1">
                <a:ea typeface="+mn-lt"/>
                <a:cs typeface="+mn-lt"/>
              </a:rPr>
              <a:t>archivos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carpetas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desde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máquina</a:t>
            </a:r>
            <a:r>
              <a:rPr lang="en-US" dirty="0">
                <a:ea typeface="+mn-lt"/>
                <a:cs typeface="+mn-lt"/>
              </a:rPr>
              <a:t> host a la imagen. Un punto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origen</a:t>
            </a:r>
            <a:r>
              <a:rPr lang="en-US" dirty="0">
                <a:ea typeface="+mn-lt"/>
                <a:cs typeface="+mn-lt"/>
              </a:rPr>
              <a:t> indica </a:t>
            </a:r>
            <a:r>
              <a:rPr lang="en-US" dirty="0" err="1">
                <a:ea typeface="+mn-lt"/>
                <a:cs typeface="+mn-lt"/>
              </a:rPr>
              <a:t>todos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archivos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encuentran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ubicación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RUN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ea typeface="+mn-lt"/>
                <a:cs typeface="+mn-lt"/>
              </a:rPr>
              <a:t>Ejecuta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comando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en</a:t>
            </a:r>
            <a:r>
              <a:rPr lang="en-US" b="1" dirty="0">
                <a:ea typeface="+mn-lt"/>
                <a:cs typeface="+mn-lt"/>
              </a:rPr>
              <a:t> la imagen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durante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construcción</a:t>
            </a:r>
            <a:endParaRPr lang="en-US" dirty="0">
              <a:ea typeface="+mn-lt"/>
              <a:cs typeface="+mn-lt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EXPOSE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ea typeface="+mn-lt"/>
                <a:cs typeface="+mn-lt"/>
              </a:rPr>
              <a:t>Especifica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puertos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deben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publicarse</a:t>
            </a:r>
            <a:endParaRPr lang="en-US" dirty="0">
              <a:ea typeface="+mn-lt"/>
              <a:cs typeface="+mn-lt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CMD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cs typeface="Calibri"/>
              </a:rPr>
              <a:t>Especifica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predeterminado</a:t>
            </a:r>
            <a:r>
              <a:rPr lang="en-US" dirty="0">
                <a:cs typeface="Calibri"/>
              </a:rPr>
              <a:t> que se </a:t>
            </a:r>
            <a:r>
              <a:rPr lang="en-US" dirty="0" err="1">
                <a:cs typeface="Calibri"/>
              </a:rPr>
              <a:t>ejecutará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iniciar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 de la imagen</a:t>
            </a:r>
          </a:p>
        </p:txBody>
      </p:sp>
    </p:spTree>
    <p:extLst>
      <p:ext uri="{BB962C8B-B14F-4D97-AF65-F5344CB8AC3E}">
        <p14:creationId xmlns:p14="http://schemas.microsoft.com/office/powerpoint/2010/main" val="186070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C6B5-8BF2-FC4B-BD93-FCC09CC3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¿Por </a:t>
            </a:r>
            <a:r>
              <a:rPr lang="en-US" dirty="0" err="1">
                <a:cs typeface="Calibri"/>
              </a:rPr>
              <a:t>qué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existen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BCC5-1CA9-E2E6-269C-2E352F63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Entornos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desarrollo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explotación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diferentes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 err="1">
                <a:cs typeface="Calibri"/>
              </a:rPr>
              <a:t>Construir</a:t>
            </a:r>
            <a:r>
              <a:rPr lang="en-US" dirty="0">
                <a:cs typeface="Calibri"/>
              </a:rPr>
              <a:t> (</a:t>
            </a:r>
            <a:r>
              <a:rPr lang="en-US" i="1" dirty="0">
                <a:cs typeface="Calibri"/>
              </a:rPr>
              <a:t>build</a:t>
            </a:r>
            <a:r>
              <a:rPr lang="en-US" dirty="0">
                <a:cs typeface="Calibri"/>
              </a:rPr>
              <a:t>) y </a:t>
            </a:r>
            <a:r>
              <a:rPr lang="en-US" dirty="0" err="1">
                <a:cs typeface="Calibri"/>
              </a:rPr>
              <a:t>probar</a:t>
            </a:r>
            <a:r>
              <a:rPr lang="en-US" dirty="0">
                <a:cs typeface="Calibri"/>
              </a:rPr>
              <a:t> (</a:t>
            </a:r>
            <a:r>
              <a:rPr lang="en-US" i="1" dirty="0">
                <a:cs typeface="Calibri"/>
              </a:rPr>
              <a:t>test</a:t>
            </a:r>
            <a:r>
              <a:rPr lang="en-US" dirty="0">
                <a:cs typeface="Calibri"/>
              </a:rPr>
              <a:t>)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que se </a:t>
            </a:r>
            <a:r>
              <a:rPr lang="en-US" dirty="0" err="1">
                <a:cs typeface="Calibri"/>
              </a:rPr>
              <a:t>va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ejecutar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Entornos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desarrollo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miembros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equipo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Todos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miembros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equipo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deberían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tener</a:t>
            </a:r>
            <a:r>
              <a:rPr lang="en-US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exactamente</a:t>
            </a:r>
            <a:r>
              <a:rPr lang="en-US" b="1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trabajar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proyecto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Conflictos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versiones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herramientas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proyectos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Al </a:t>
            </a:r>
            <a:r>
              <a:rPr lang="en-US" dirty="0" err="1">
                <a:cs typeface="Calibri"/>
              </a:rPr>
              <a:t>trabajar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varios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proyectos</a:t>
            </a:r>
            <a:r>
              <a:rPr lang="en-US" dirty="0">
                <a:cs typeface="Calibri"/>
              </a:rPr>
              <a:t>, las </a:t>
            </a:r>
            <a:r>
              <a:rPr lang="en-US" dirty="0" err="1">
                <a:cs typeface="Calibri"/>
              </a:rPr>
              <a:t>herramientas</a:t>
            </a:r>
            <a:r>
              <a:rPr lang="en-US" dirty="0">
                <a:cs typeface="Calibri"/>
              </a:rPr>
              <a:t> no </a:t>
            </a:r>
            <a:r>
              <a:rPr lang="en-US" dirty="0" err="1">
                <a:cs typeface="Calibri"/>
              </a:rPr>
              <a:t>deberían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interferir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062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28CC-BCC7-2537-2D1A-9818ED53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Ejecutando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nuestra</a:t>
            </a:r>
            <a:r>
              <a:rPr lang="en-US" dirty="0">
                <a:cs typeface="Calibri"/>
              </a:rPr>
              <a:t> imagen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A7196-2F04-CD76-D374-338A9BB9B670}"/>
              </a:ext>
            </a:extLst>
          </p:cNvPr>
          <p:cNvSpPr txBox="1"/>
          <p:nvPr/>
        </p:nvSpPr>
        <p:spPr>
          <a:xfrm>
            <a:off x="1638921" y="2648348"/>
            <a:ext cx="44437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cs typeface="Calibri"/>
              </a:rPr>
              <a:t>docker run mi-imagen</a:t>
            </a:r>
            <a:endParaRPr lang="en-US"/>
          </a:p>
          <a:p>
            <a:r>
              <a:rPr lang="en-US" sz="1800" dirty="0">
                <a:latin typeface="Consolas"/>
                <a:cs typeface="Calibri"/>
              </a:rPr>
              <a:t>docker </a:t>
            </a:r>
            <a:r>
              <a:rPr lang="en-US" sz="1800" dirty="0" err="1">
                <a:latin typeface="Consolas"/>
                <a:cs typeface="Calibri"/>
              </a:rPr>
              <a:t>ps</a:t>
            </a:r>
            <a:endParaRPr lang="en-US" sz="1800">
              <a:latin typeface="Consolas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F219F-739A-5D15-C4E8-392409634BD9}"/>
              </a:ext>
            </a:extLst>
          </p:cNvPr>
          <p:cNvSpPr txBox="1"/>
          <p:nvPr/>
        </p:nvSpPr>
        <p:spPr>
          <a:xfrm>
            <a:off x="1639499" y="3615188"/>
            <a:ext cx="44522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cs typeface="Calibri"/>
              </a:rPr>
              <a:t>docker run </a:t>
            </a:r>
            <a:r>
              <a:rPr lang="en-US" sz="1800" b="1" dirty="0">
                <a:latin typeface="Consolas"/>
                <a:cs typeface="Calibri"/>
              </a:rPr>
              <a:t>–p 3000:3000</a:t>
            </a:r>
            <a:r>
              <a:rPr lang="en-US" sz="1800" dirty="0">
                <a:latin typeface="Consolas"/>
                <a:cs typeface="Calibri"/>
              </a:rPr>
              <a:t> mi-imagen</a:t>
            </a:r>
          </a:p>
          <a:p>
            <a:r>
              <a:rPr lang="en-US" sz="1800" dirty="0">
                <a:latin typeface="Consolas"/>
                <a:cs typeface="Calibri"/>
              </a:rPr>
              <a:t>docker </a:t>
            </a:r>
            <a:r>
              <a:rPr lang="en-US" sz="1800" dirty="0" err="1">
                <a:latin typeface="Consolas"/>
                <a:cs typeface="Calibri"/>
              </a:rPr>
              <a:t>ps</a:t>
            </a:r>
            <a:endParaRPr lang="en-US" sz="1800">
              <a:latin typeface="Consolas"/>
              <a:cs typeface="Calibri"/>
            </a:endParaRPr>
          </a:p>
          <a:p>
            <a:r>
              <a:rPr lang="en-US" sz="1800" dirty="0">
                <a:latin typeface="Consolas"/>
                <a:cs typeface="Calibri"/>
              </a:rPr>
              <a:t>docker stop </a:t>
            </a:r>
            <a:r>
              <a:rPr lang="en-US" sz="1800" i="1" dirty="0" err="1">
                <a:latin typeface="Consolas"/>
                <a:cs typeface="Calibri"/>
              </a:rPr>
              <a:t>container_name</a:t>
            </a:r>
            <a:endParaRPr lang="en-US" sz="1800" dirty="0" err="1">
              <a:latin typeface="Consolas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4ED8D-77EE-362B-3F9B-FF3869D72C0E}"/>
              </a:ext>
            </a:extLst>
          </p:cNvPr>
          <p:cNvSpPr txBox="1"/>
          <p:nvPr/>
        </p:nvSpPr>
        <p:spPr>
          <a:xfrm>
            <a:off x="1640077" y="4907123"/>
            <a:ext cx="70714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cs typeface="Calibri"/>
              </a:rPr>
              <a:t>docker run –p 3000:3000</a:t>
            </a:r>
            <a:r>
              <a:rPr lang="en-US" sz="1800" b="1" dirty="0">
                <a:latin typeface="Consolas"/>
                <a:cs typeface="Calibri"/>
              </a:rPr>
              <a:t> –-name mi-</a:t>
            </a:r>
            <a:r>
              <a:rPr lang="en-US" sz="1800" b="1" dirty="0" err="1">
                <a:latin typeface="Consolas"/>
                <a:cs typeface="Calibri"/>
              </a:rPr>
              <a:t>contenedor</a:t>
            </a:r>
            <a:r>
              <a:rPr lang="en-US" sz="1800" dirty="0">
                <a:latin typeface="Consolas"/>
                <a:cs typeface="Calibri"/>
              </a:rPr>
              <a:t> mi-imagen</a:t>
            </a:r>
          </a:p>
          <a:p>
            <a:r>
              <a:rPr lang="en-US" sz="1800" dirty="0">
                <a:latin typeface="Consolas"/>
                <a:cs typeface="Calibri"/>
              </a:rPr>
              <a:t>docker </a:t>
            </a:r>
            <a:r>
              <a:rPr lang="en-US" sz="1800" dirty="0" err="1">
                <a:latin typeface="Consolas"/>
                <a:cs typeface="Calibri"/>
              </a:rPr>
              <a:t>ps</a:t>
            </a:r>
            <a:endParaRPr lang="en-US" sz="1800">
              <a:latin typeface="Consolas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732C9-AED0-C6DF-F2E7-54F8879E329C}"/>
              </a:ext>
            </a:extLst>
          </p:cNvPr>
          <p:cNvSpPr txBox="1"/>
          <p:nvPr/>
        </p:nvSpPr>
        <p:spPr>
          <a:xfrm>
            <a:off x="1707922" y="1681734"/>
            <a:ext cx="44437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cs typeface="Calibri"/>
              </a:rPr>
              <a:t>docker build -t mi-imagen </a:t>
            </a:r>
            <a:r>
              <a:rPr lang="en-US" sz="1800" b="1" dirty="0">
                <a:latin typeface="Consolas"/>
                <a:cs typeface="Calibri"/>
              </a:rPr>
              <a:t>.</a:t>
            </a:r>
          </a:p>
          <a:p>
            <a:r>
              <a:rPr lang="en-US" sz="1800" dirty="0">
                <a:latin typeface="Consolas"/>
                <a:cs typeface="Calibri"/>
              </a:rPr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348645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948C-E0E0-3179-A6A4-6C7EA084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Nombrando</a:t>
            </a:r>
            <a:r>
              <a:rPr lang="en-US" dirty="0">
                <a:cs typeface="Calibri"/>
              </a:rPr>
              <a:t> (</a:t>
            </a:r>
            <a:r>
              <a:rPr lang="en-US" i="1" dirty="0">
                <a:cs typeface="Calibri"/>
              </a:rPr>
              <a:t>tagging</a:t>
            </a:r>
            <a:r>
              <a:rPr lang="en-US" dirty="0">
                <a:cs typeface="Calibri"/>
              </a:rPr>
              <a:t>) </a:t>
            </a:r>
            <a:r>
              <a:rPr lang="en-US" dirty="0" err="1">
                <a:cs typeface="Calibri"/>
              </a:rPr>
              <a:t>imágenes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9F29-759D-63B2-7B5E-9CFB74B3D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Identificador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único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 err="1">
                <a:latin typeface="Consolas"/>
                <a:cs typeface="Calibri"/>
              </a:rPr>
              <a:t>name</a:t>
            </a:r>
            <a:r>
              <a:rPr lang="en-US" b="1" dirty="0" err="1">
                <a:latin typeface="Consolas"/>
                <a:cs typeface="Calibri"/>
              </a:rPr>
              <a:t>:</a:t>
            </a:r>
            <a:r>
              <a:rPr lang="en-US" dirty="0" err="1">
                <a:latin typeface="Consolas"/>
                <a:cs typeface="Calibri"/>
              </a:rPr>
              <a:t>tag</a:t>
            </a:r>
          </a:p>
          <a:p>
            <a:pPr marL="608965" lvl="1" indent="-231140"/>
            <a:r>
              <a:rPr lang="en-US" dirty="0">
                <a:latin typeface="Calibri"/>
                <a:cs typeface="Calibri"/>
              </a:rPr>
              <a:t>Name para </a:t>
            </a:r>
            <a:r>
              <a:rPr lang="en-US" dirty="0" err="1">
                <a:latin typeface="Calibri"/>
                <a:cs typeface="Calibri"/>
              </a:rPr>
              <a:t>grupo</a:t>
            </a:r>
            <a:r>
              <a:rPr lang="en-US" dirty="0">
                <a:latin typeface="Calibri"/>
                <a:cs typeface="Calibri"/>
              </a:rPr>
              <a:t> de </a:t>
            </a:r>
            <a:r>
              <a:rPr lang="en-US" dirty="0" err="1">
                <a:latin typeface="Calibri"/>
                <a:cs typeface="Calibri"/>
              </a:rPr>
              <a:t>imágenes</a:t>
            </a:r>
            <a:r>
              <a:rPr lang="en-US" dirty="0">
                <a:latin typeface="Calibri"/>
                <a:cs typeface="Calibri"/>
              </a:rPr>
              <a:t> (p. </a:t>
            </a:r>
            <a:r>
              <a:rPr lang="en-US" dirty="0" err="1">
                <a:latin typeface="Calibri"/>
                <a:cs typeface="Calibri"/>
              </a:rPr>
              <a:t>ej</a:t>
            </a:r>
            <a:r>
              <a:rPr lang="en-US" dirty="0">
                <a:latin typeface="Calibri"/>
                <a:cs typeface="Calibri"/>
              </a:rPr>
              <a:t>., </a:t>
            </a:r>
            <a:r>
              <a:rPr lang="en-US" dirty="0">
                <a:latin typeface="Consolas"/>
                <a:cs typeface="Calibri"/>
              </a:rPr>
              <a:t>node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pPr marL="608965" lvl="1" indent="-231140"/>
            <a:r>
              <a:rPr lang="en-US" dirty="0">
                <a:latin typeface="Calibri"/>
                <a:cs typeface="Calibri"/>
              </a:rPr>
              <a:t>Tag para imagen </a:t>
            </a:r>
            <a:r>
              <a:rPr lang="en-US" dirty="0" err="1">
                <a:latin typeface="Calibri"/>
                <a:cs typeface="Calibri"/>
              </a:rPr>
              <a:t>específica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dirty="0" err="1">
                <a:latin typeface="Calibri"/>
                <a:cs typeface="Calibri"/>
              </a:rPr>
              <a:t>versión</a:t>
            </a:r>
            <a:r>
              <a:rPr lang="en-US" dirty="0">
                <a:latin typeface="Calibri"/>
                <a:cs typeface="Calibri"/>
              </a:rPr>
              <a:t> (p. </a:t>
            </a:r>
            <a:r>
              <a:rPr lang="en-US" dirty="0" err="1">
                <a:latin typeface="Calibri"/>
                <a:cs typeface="Calibri"/>
              </a:rPr>
              <a:t>ej</a:t>
            </a:r>
            <a:r>
              <a:rPr lang="en-US" dirty="0">
                <a:latin typeface="Calibri"/>
                <a:cs typeface="Calibri"/>
              </a:rPr>
              <a:t>., </a:t>
            </a:r>
            <a:r>
              <a:rPr lang="en-US" dirty="0">
                <a:latin typeface="Consolas"/>
                <a:cs typeface="Calibri"/>
              </a:rPr>
              <a:t>14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pPr marL="608965" lvl="1" indent="-231140"/>
            <a:r>
              <a:rPr lang="en-US" dirty="0">
                <a:latin typeface="Calibri"/>
                <a:cs typeface="Calibri"/>
              </a:rPr>
              <a:t>Tag </a:t>
            </a:r>
            <a:r>
              <a:rPr lang="en-US" dirty="0" err="1">
                <a:latin typeface="Calibri"/>
                <a:cs typeface="Calibri"/>
              </a:rPr>
              <a:t>por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defecto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dirty="0">
                <a:latin typeface="Consolas"/>
                <a:cs typeface="Calibri"/>
              </a:rPr>
              <a:t>latest</a:t>
            </a:r>
            <a:endParaRPr lang="en-US"/>
          </a:p>
          <a:p>
            <a:pPr marL="608965" lvl="1" indent="-231140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545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4BEB-EA7E-073E-38AA-5817A4FA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Publicar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servicios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puertos</a:t>
            </a:r>
            <a:r>
              <a:rPr lang="en-US" dirty="0">
                <a:cs typeface="Calibri"/>
              </a:rPr>
              <a:t>)</a:t>
            </a:r>
            <a:endParaRPr lang="en-US" dirty="0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A8BBDF-1908-C3DD-5FCA-AA4CA5C0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Imagen (</a:t>
            </a:r>
            <a:r>
              <a:rPr lang="en-US" dirty="0" err="1">
                <a:cs typeface="Calibri"/>
              </a:rPr>
              <a:t>Dockerfile</a:t>
            </a:r>
            <a:r>
              <a:rPr lang="en-US" dirty="0">
                <a:cs typeface="Calibri"/>
              </a:rPr>
              <a:t>):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EXPOSE </a:t>
            </a:r>
            <a:r>
              <a:rPr lang="en-US" i="1" dirty="0" err="1">
                <a:latin typeface="Consolas"/>
                <a:cs typeface="Calibri"/>
              </a:rPr>
              <a:t>container_port</a:t>
            </a:r>
            <a:endParaRPr lang="en-US" i="1">
              <a:latin typeface="Consolas"/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Contenedor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docker run -p </a:t>
            </a:r>
            <a:r>
              <a:rPr lang="en-US" i="1" dirty="0" err="1">
                <a:latin typeface="Consolas"/>
                <a:cs typeface="Calibri"/>
              </a:rPr>
              <a:t>host_port</a:t>
            </a:r>
            <a:r>
              <a:rPr lang="en-US" dirty="0" err="1">
                <a:latin typeface="Consolas"/>
                <a:cs typeface="Calibri"/>
              </a:rPr>
              <a:t>:</a:t>
            </a:r>
            <a:r>
              <a:rPr lang="en-US" i="1" dirty="0" err="1">
                <a:latin typeface="Consolas"/>
                <a:cs typeface="Calibri"/>
              </a:rPr>
              <a:t>container_port</a:t>
            </a:r>
            <a:r>
              <a:rPr lang="en-US" dirty="0">
                <a:latin typeface="Consolas"/>
                <a:cs typeface="Calibri"/>
              </a:rPr>
              <a:t> IMAGE_NAME</a:t>
            </a:r>
          </a:p>
        </p:txBody>
      </p:sp>
    </p:spTree>
    <p:extLst>
      <p:ext uri="{BB962C8B-B14F-4D97-AF65-F5344CB8AC3E}">
        <p14:creationId xmlns:p14="http://schemas.microsoft.com/office/powerpoint/2010/main" val="220906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4BEB-EA7E-073E-38AA-5817A4FA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Publicar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servicios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puertos</a:t>
            </a:r>
            <a:r>
              <a:rPr lang="en-US" dirty="0">
                <a:cs typeface="Calibri"/>
              </a:rPr>
              <a:t>)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A5234C-EB89-412F-6A4D-2291ADD6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07" y="1892998"/>
            <a:ext cx="4037133" cy="448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2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DB34-8FB8-A417-915B-6564DA4E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Variables de </a:t>
            </a:r>
            <a:r>
              <a:rPr lang="en-US" dirty="0" err="1">
                <a:cs typeface="Calibri"/>
              </a:rPr>
              <a:t>entorno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9F40-E344-A07F-5729-FE826849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12858"/>
            <a:ext cx="10360501" cy="253760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Imagen (</a:t>
            </a:r>
            <a:r>
              <a:rPr lang="en-US" dirty="0" err="1">
                <a:cs typeface="Calibri"/>
              </a:rPr>
              <a:t>Dockerfile</a:t>
            </a:r>
            <a:r>
              <a:rPr lang="en-US" dirty="0">
                <a:cs typeface="Calibri"/>
              </a:rPr>
              <a:t>)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ENV </a:t>
            </a:r>
            <a:r>
              <a:rPr lang="en-US" i="1" dirty="0">
                <a:latin typeface="Consolas"/>
                <a:cs typeface="Calibri"/>
              </a:rPr>
              <a:t>variable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ENV </a:t>
            </a:r>
            <a:r>
              <a:rPr lang="en-US" i="1" dirty="0">
                <a:latin typeface="Consolas"/>
                <a:cs typeface="Calibri"/>
              </a:rPr>
              <a:t>variable=valor</a:t>
            </a:r>
          </a:p>
          <a:p>
            <a:pPr marL="304165" indent="-304165"/>
            <a:r>
              <a:rPr lang="en-US" dirty="0" err="1">
                <a:cs typeface="Calibri"/>
              </a:rPr>
              <a:t>Contenedor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docker run -e </a:t>
            </a:r>
            <a:r>
              <a:rPr lang="en-US" i="1" dirty="0">
                <a:latin typeface="Consolas"/>
                <a:cs typeface="Calibri"/>
              </a:rPr>
              <a:t>VARIABLE</a:t>
            </a:r>
            <a:r>
              <a:rPr lang="en-US" dirty="0">
                <a:latin typeface="Consolas"/>
                <a:cs typeface="Calibri"/>
              </a:rPr>
              <a:t>=</a:t>
            </a:r>
            <a:r>
              <a:rPr lang="en-US" i="1" dirty="0">
                <a:latin typeface="Consolas"/>
                <a:cs typeface="Calibri"/>
              </a:rPr>
              <a:t>VALUE</a:t>
            </a:r>
            <a:r>
              <a:rPr lang="en-US" dirty="0">
                <a:latin typeface="Consolas"/>
                <a:cs typeface="Calibri"/>
              </a:rPr>
              <a:t> </a:t>
            </a:r>
            <a:r>
              <a:rPr lang="en-US" i="1" dirty="0">
                <a:latin typeface="Consolas"/>
                <a:cs typeface="Calibri"/>
              </a:rPr>
              <a:t>IMAGE_NAME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F78AC-334A-A4C8-E03E-3B2FFC14F71C}"/>
              </a:ext>
            </a:extLst>
          </p:cNvPr>
          <p:cNvSpPr txBox="1"/>
          <p:nvPr/>
        </p:nvSpPr>
        <p:spPr>
          <a:xfrm>
            <a:off x="1220218" y="5423023"/>
            <a:ext cx="103639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docker run –p 3000:3000</a:t>
            </a:r>
            <a:r>
              <a:rPr lang="en-US" b="1" dirty="0">
                <a:latin typeface="Consolas"/>
                <a:cs typeface="Calibri"/>
              </a:rPr>
              <a:t> –e MYNAME="</a:t>
            </a:r>
            <a:r>
              <a:rPr lang="en-US" b="1" dirty="0" err="1">
                <a:latin typeface="Consolas"/>
                <a:cs typeface="Calibri"/>
              </a:rPr>
              <a:t>otro</a:t>
            </a:r>
            <a:r>
              <a:rPr lang="en-US" b="1" dirty="0">
                <a:latin typeface="Consolas"/>
                <a:cs typeface="Calibri"/>
              </a:rPr>
              <a:t> </a:t>
            </a:r>
            <a:r>
              <a:rPr lang="en-US" b="1" dirty="0" err="1">
                <a:latin typeface="Consolas"/>
                <a:cs typeface="Calibri"/>
              </a:rPr>
              <a:t>nombre</a:t>
            </a:r>
            <a:r>
              <a:rPr lang="en-US" b="1" dirty="0">
                <a:latin typeface="Consolas"/>
                <a:cs typeface="Calibri"/>
              </a:rPr>
              <a:t>"</a:t>
            </a:r>
            <a:r>
              <a:rPr lang="en-US" dirty="0">
                <a:latin typeface="Consolas"/>
                <a:cs typeface="Calibri"/>
              </a:rPr>
              <a:t> mi-imagen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164F-00A6-A5DA-BD32-DEE3E3A6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Comandos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gestionar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imágenes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7400-89B3-DF1F-344A-6802569A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onsolas"/>
                <a:cs typeface="Calibri"/>
              </a:rPr>
              <a:t>docker build .: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Construye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imagen </a:t>
            </a:r>
            <a:r>
              <a:rPr lang="en-US" dirty="0" err="1">
                <a:cs typeface="Calibri"/>
              </a:rPr>
              <a:t>basada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Archivo </a:t>
            </a:r>
            <a:r>
              <a:rPr lang="en-US" dirty="0" err="1">
                <a:cs typeface="Calibri"/>
              </a:rPr>
              <a:t>Dockerfile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directorio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contexto</a:t>
            </a:r>
            <a:r>
              <a:rPr lang="en-US" dirty="0">
                <a:cs typeface="Calibri"/>
              </a:rPr>
              <a:t>) </a:t>
            </a:r>
            <a:r>
              <a:rPr lang="en-US" dirty="0">
                <a:latin typeface="Consolas"/>
                <a:cs typeface="Calibri"/>
              </a:rPr>
              <a:t>.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-t NAME:TAG: </a:t>
            </a:r>
            <a:r>
              <a:rPr lang="en-US" sz="2800" dirty="0" err="1">
                <a:cs typeface="Calibri"/>
              </a:rPr>
              <a:t>Asigna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nombre</a:t>
            </a:r>
            <a:r>
              <a:rPr lang="en-US" sz="2800" dirty="0">
                <a:cs typeface="Calibri"/>
              </a:rPr>
              <a:t> y tag a la imagen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images</a:t>
            </a:r>
            <a:r>
              <a:rPr lang="en-US" dirty="0">
                <a:cs typeface="Calibri"/>
              </a:rPr>
              <a:t>: Lista las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almacenadas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localmente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</a:t>
            </a:r>
            <a:r>
              <a:rPr lang="en-US" dirty="0" err="1">
                <a:latin typeface="Consolas"/>
                <a:cs typeface="Calibri"/>
              </a:rPr>
              <a:t>rmi</a:t>
            </a:r>
            <a:r>
              <a:rPr lang="en-US" dirty="0">
                <a:latin typeface="Consolas"/>
                <a:cs typeface="Calibri"/>
              </a:rPr>
              <a:t> IMAGE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imagen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nombre</a:t>
            </a:r>
            <a:r>
              <a:rPr lang="en-US" dirty="0">
                <a:cs typeface="Calibri"/>
              </a:rPr>
              <a:t> o id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image prune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 "</a:t>
            </a:r>
            <a:r>
              <a:rPr lang="en-US" dirty="0" err="1">
                <a:cs typeface="Calibri"/>
              </a:rPr>
              <a:t>colgadas</a:t>
            </a:r>
            <a:r>
              <a:rPr lang="en-US" dirty="0">
                <a:cs typeface="Calibri"/>
              </a:rPr>
              <a:t>" (sin tag)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pull IMAGE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Descarga</a:t>
            </a:r>
            <a:r>
              <a:rPr lang="en-US" dirty="0">
                <a:cs typeface="Calibri"/>
              </a:rPr>
              <a:t> imagen de Docker Hub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push IMAGE</a:t>
            </a:r>
            <a:r>
              <a:rPr lang="en-US" dirty="0">
                <a:cs typeface="Calibri"/>
              </a:rPr>
              <a:t>: Sube imagen a Docker Hub</a:t>
            </a:r>
          </a:p>
        </p:txBody>
      </p:sp>
    </p:spTree>
    <p:extLst>
      <p:ext uri="{BB962C8B-B14F-4D97-AF65-F5344CB8AC3E}">
        <p14:creationId xmlns:p14="http://schemas.microsoft.com/office/powerpoint/2010/main" val="321943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C21E-46A3-A7FA-B692-AC9EF6E6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Comandos</a:t>
            </a:r>
            <a:r>
              <a:rPr lang="en-US" dirty="0">
                <a:cs typeface="Calibri"/>
              </a:rPr>
              <a:t> para </a:t>
            </a:r>
            <a:r>
              <a:rPr lang="en-US" dirty="0" err="1">
                <a:cs typeface="Calibri"/>
              </a:rPr>
              <a:t>gestionar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contenedores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4122-4CAF-D9CA-79F1-E3D7F80F3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onsolas"/>
                <a:cs typeface="Calibri"/>
              </a:rPr>
              <a:t>docker run IMAGE_NAME</a:t>
            </a:r>
            <a:r>
              <a:rPr lang="en-US" dirty="0">
                <a:cs typeface="Calibri"/>
              </a:rPr>
              <a:t>: Crea e </a:t>
            </a:r>
            <a:r>
              <a:rPr lang="en-US" dirty="0" err="1">
                <a:cs typeface="Calibri"/>
              </a:rPr>
              <a:t>inicia</a:t>
            </a:r>
            <a:r>
              <a:rPr lang="en-US" dirty="0">
                <a:cs typeface="Calibri"/>
              </a:rPr>
              <a:t> un nuevo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basado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 un imagen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--name </a:t>
            </a:r>
            <a:r>
              <a:rPr lang="en-US" dirty="0" err="1">
                <a:latin typeface="Consolas"/>
                <a:cs typeface="Calibri"/>
              </a:rPr>
              <a:t>NAME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Asigna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nombre</a:t>
            </a:r>
            <a:r>
              <a:rPr lang="en-US" dirty="0">
                <a:cs typeface="Calibri"/>
              </a:rPr>
              <a:t> a un </a:t>
            </a:r>
            <a:r>
              <a:rPr lang="en-US" dirty="0" err="1">
                <a:cs typeface="Calibri"/>
              </a:rPr>
              <a:t>contenedor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-d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Ejecuta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modo </a:t>
            </a:r>
            <a:r>
              <a:rPr lang="en-US" i="1" dirty="0">
                <a:cs typeface="Calibri"/>
              </a:rPr>
              <a:t>detached</a:t>
            </a:r>
            <a:r>
              <a:rPr lang="en-US" dirty="0">
                <a:cs typeface="Calibri"/>
              </a:rPr>
              <a:t> (la </a:t>
            </a:r>
            <a:r>
              <a:rPr lang="en-US" dirty="0" err="1">
                <a:cs typeface="Calibri"/>
              </a:rPr>
              <a:t>salida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 "</a:t>
            </a:r>
            <a:r>
              <a:rPr lang="en-US" dirty="0" err="1">
                <a:cs typeface="Calibri"/>
              </a:rPr>
              <a:t>conectada</a:t>
            </a:r>
            <a:r>
              <a:rPr lang="en-US" dirty="0">
                <a:cs typeface="Calibri"/>
              </a:rPr>
              <a:t>" al terminal, que es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comportamiento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defecto</a:t>
            </a:r>
            <a:r>
              <a:rPr lang="en-US" dirty="0">
                <a:cs typeface="Calibri"/>
              </a:rPr>
              <a:t>)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-it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Ejecuta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modo </a:t>
            </a:r>
            <a:r>
              <a:rPr lang="en-US" dirty="0" err="1">
                <a:cs typeface="Calibri"/>
              </a:rPr>
              <a:t>interactivo</a:t>
            </a:r>
            <a:r>
              <a:rPr lang="en-US" dirty="0">
                <a:cs typeface="Calibri"/>
              </a:rPr>
              <a:t> (la entrada </a:t>
            </a:r>
            <a:r>
              <a:rPr lang="en-US" dirty="0" err="1">
                <a:cs typeface="Calibri"/>
              </a:rPr>
              <a:t>también</a:t>
            </a:r>
            <a:r>
              <a:rPr lang="en-US" dirty="0">
                <a:cs typeface="Calibri"/>
              </a:rPr>
              <a:t> se "</a:t>
            </a:r>
            <a:r>
              <a:rPr lang="en-US" dirty="0" err="1">
                <a:cs typeface="Calibri"/>
              </a:rPr>
              <a:t>conecta</a:t>
            </a:r>
            <a:r>
              <a:rPr lang="en-US" dirty="0">
                <a:cs typeface="Calibri"/>
              </a:rPr>
              <a:t>" al terminal)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--rm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Automáticamente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cuando</a:t>
            </a:r>
            <a:r>
              <a:rPr lang="en-US" dirty="0">
                <a:cs typeface="Calibri"/>
              </a:rPr>
              <a:t> se </a:t>
            </a:r>
            <a:r>
              <a:rPr lang="en-US" dirty="0" err="1">
                <a:cs typeface="Calibri"/>
              </a:rPr>
              <a:t>detiene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-e var=value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Establece</a:t>
            </a:r>
            <a:r>
              <a:rPr lang="en-US" dirty="0">
                <a:cs typeface="Calibri"/>
              </a:rPr>
              <a:t> variables de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-p </a:t>
            </a:r>
            <a:r>
              <a:rPr lang="en-US" dirty="0" err="1">
                <a:latin typeface="Consolas"/>
                <a:cs typeface="Calibri"/>
              </a:rPr>
              <a:t>hport:cport</a:t>
            </a:r>
            <a:r>
              <a:rPr lang="en-US" dirty="0">
                <a:cs typeface="Calibri"/>
              </a:rPr>
              <a:t>: Publica </a:t>
            </a:r>
            <a:r>
              <a:rPr lang="en-US" dirty="0" err="1">
                <a:cs typeface="Calibri"/>
              </a:rPr>
              <a:t>puertos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específicos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contenedo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i="1" dirty="0">
                <a:cs typeface="Calibri"/>
              </a:rPr>
              <a:t>host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-v </a:t>
            </a:r>
            <a:r>
              <a:rPr lang="en-US" dirty="0" err="1">
                <a:latin typeface="Consolas"/>
                <a:cs typeface="Calibri"/>
              </a:rPr>
              <a:t>volume_name</a:t>
            </a:r>
            <a:r>
              <a:rPr lang="en-US" dirty="0">
                <a:latin typeface="Consolas"/>
                <a:cs typeface="Calibri"/>
              </a:rPr>
              <a:t>:/path/in/container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Mapea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directorio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volumen</a:t>
            </a:r>
            <a:r>
              <a:rPr lang="en-US" dirty="0">
                <a:cs typeface="Calibri"/>
              </a:rPr>
              <a:t> </a:t>
            </a:r>
            <a:endParaRPr lang="en-US">
              <a:latin typeface="Tw Cen MT"/>
              <a:ea typeface="+mn-lt"/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ea typeface="+mn-lt"/>
                <a:cs typeface="+mn-lt"/>
              </a:rPr>
              <a:t>-v /path/in/host:/path/in/container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Mapea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directorio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directorio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host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0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D74E-DFDC-C024-085C-61277BF0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Comandos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gestionar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522B-8BA7-7D44-FC01-C86A803B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/>
            <a:r>
              <a:rPr lang="en-US" dirty="0">
                <a:latin typeface="Consolas"/>
                <a:cs typeface="Calibri"/>
              </a:rPr>
              <a:t>docker </a:t>
            </a:r>
            <a:r>
              <a:rPr lang="en-US" dirty="0" err="1">
                <a:latin typeface="Consolas"/>
                <a:cs typeface="Calibri"/>
              </a:rPr>
              <a:t>ps</a:t>
            </a:r>
            <a:r>
              <a:rPr lang="en-US" dirty="0">
                <a:cs typeface="Calibri"/>
              </a:rPr>
              <a:t>: Lista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ejecución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-a</a:t>
            </a:r>
            <a:r>
              <a:rPr lang="en-US" dirty="0">
                <a:cs typeface="Calibri"/>
              </a:rPr>
              <a:t>: Lista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incluso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que no </a:t>
            </a:r>
            <a:r>
              <a:rPr lang="en-US" dirty="0" err="1">
                <a:cs typeface="Calibri"/>
              </a:rPr>
              <a:t>están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ejecución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stop CONTAINER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Detiene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ejecución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de forma </a:t>
            </a:r>
            <a:r>
              <a:rPr lang="en-US" dirty="0" err="1">
                <a:cs typeface="Calibri"/>
              </a:rPr>
              <a:t>ordenada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señal</a:t>
            </a:r>
            <a:r>
              <a:rPr lang="en-US" dirty="0">
                <a:cs typeface="Calibri"/>
              </a:rPr>
              <a:t> SIGTERM)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kill CONTAINER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Detiene</a:t>
            </a:r>
            <a:r>
              <a:rPr lang="en-US" dirty="0">
                <a:ea typeface="+mn-lt"/>
                <a:cs typeface="+mn-lt"/>
              </a:rPr>
              <a:t> la </a:t>
            </a:r>
            <a:r>
              <a:rPr lang="en-US" dirty="0" err="1">
                <a:ea typeface="+mn-lt"/>
                <a:cs typeface="+mn-lt"/>
              </a:rPr>
              <a:t>ejecución</a:t>
            </a:r>
            <a:r>
              <a:rPr lang="en-US" dirty="0">
                <a:ea typeface="+mn-lt"/>
                <a:cs typeface="+mn-lt"/>
              </a:rPr>
              <a:t> de un 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de forma </a:t>
            </a:r>
            <a:r>
              <a:rPr lang="en-US" dirty="0" err="1">
                <a:ea typeface="+mn-lt"/>
                <a:cs typeface="+mn-lt"/>
              </a:rPr>
              <a:t>inmediata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señal</a:t>
            </a:r>
            <a:r>
              <a:rPr lang="en-US" dirty="0">
                <a:ea typeface="+mn-lt"/>
                <a:cs typeface="+mn-lt"/>
              </a:rPr>
              <a:t> SIGKILL)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rm CONTAINER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que no se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ejecutando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--force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ejecución</a:t>
            </a:r>
            <a:endParaRPr lang="en-US">
              <a:cs typeface="Calibri"/>
            </a:endParaRPr>
          </a:p>
          <a:p>
            <a:pPr marL="304165" indent="-304165">
              <a:buFont typeface="Tw Cen MT" pitchFamily="18" charset="2"/>
              <a:buChar char=" "/>
            </a:pPr>
            <a:r>
              <a:rPr lang="en-US" dirty="0">
                <a:latin typeface="Consolas"/>
                <a:cs typeface="Calibri"/>
              </a:rPr>
              <a:t>docker logs CONTAINER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Muestra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salida</a:t>
            </a:r>
            <a:r>
              <a:rPr lang="en-US" dirty="0">
                <a:ea typeface="+mn-lt"/>
                <a:cs typeface="+mn-lt"/>
              </a:rPr>
              <a:t> (logs) del </a:t>
            </a:r>
            <a:r>
              <a:rPr lang="en-US" dirty="0" err="1">
                <a:ea typeface="+mn-lt"/>
                <a:cs typeface="+mn-lt"/>
              </a:rPr>
              <a:t>proceso</a:t>
            </a:r>
            <a:r>
              <a:rPr lang="en-US" dirty="0">
                <a:ea typeface="+mn-lt"/>
                <a:cs typeface="+mn-lt"/>
              </a:rPr>
              <a:t> del </a:t>
            </a:r>
            <a:r>
              <a:rPr lang="en-US" dirty="0" err="1">
                <a:ea typeface="+mn-lt"/>
                <a:cs typeface="+mn-lt"/>
              </a:rPr>
              <a:t>contenedor</a:t>
            </a:r>
            <a:endParaRPr lang="en-US">
              <a:ea typeface="+mn-lt"/>
              <a:cs typeface="+mn-lt"/>
            </a:endParaRPr>
          </a:p>
          <a:p>
            <a:pPr marL="304165" indent="-304165">
              <a:buFont typeface="Tw Cen MT" pitchFamily="18" charset="2"/>
              <a:buChar char=" "/>
            </a:pPr>
            <a:r>
              <a:rPr lang="en-US" dirty="0">
                <a:latin typeface="Consolas"/>
              </a:rPr>
              <a:t>docker exec CONTAINER COMAND</a:t>
            </a:r>
            <a:r>
              <a:rPr lang="en-US" dirty="0"/>
              <a:t>: </a:t>
            </a:r>
            <a:r>
              <a:rPr lang="en-US" dirty="0" err="1"/>
              <a:t>Ejecuta</a:t>
            </a:r>
            <a:r>
              <a:rPr lang="en-US" dirty="0"/>
              <a:t> COMAND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ejecución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4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B2AD-5E41-6BE1-50BA-24941965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El </a:t>
            </a:r>
            <a:r>
              <a:rPr lang="en-US" dirty="0" err="1">
                <a:cs typeface="Calibri"/>
              </a:rPr>
              <a:t>proceso</a:t>
            </a:r>
            <a:r>
              <a:rPr lang="en-US" dirty="0">
                <a:cs typeface="Calibri"/>
              </a:rPr>
              <a:t> (CMD)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5CE4-7E9A-5CF2-88DD-CF7E3B875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10358"/>
            <a:ext cx="10360501" cy="3700273"/>
          </a:xfrm>
        </p:spPr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/>
            <a:r>
              <a:rPr lang="en-US" dirty="0">
                <a:ea typeface="+mn-lt"/>
                <a:cs typeface="+mn-lt"/>
              </a:rPr>
              <a:t>CMD: </a:t>
            </a:r>
            <a:r>
              <a:rPr lang="en-US" dirty="0" err="1">
                <a:ea typeface="+mn-lt"/>
                <a:cs typeface="+mn-lt"/>
              </a:rPr>
              <a:t>instrucción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Dockerfile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especifica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predeterminado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ejecutará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cuando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inicie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partir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dicha</a:t>
            </a:r>
            <a:r>
              <a:rPr lang="en-US" dirty="0">
                <a:ea typeface="+mn-lt"/>
                <a:cs typeface="+mn-lt"/>
              </a:rPr>
              <a:t> imagen</a:t>
            </a:r>
          </a:p>
          <a:p>
            <a:pPr marL="304165" indent="-304165"/>
            <a:r>
              <a:rPr lang="en-US" dirty="0" err="1">
                <a:cs typeface="Calibri"/>
              </a:rPr>
              <a:t>Formatos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CMD ["executable", "param1", "param2", …]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preferible</a:t>
            </a:r>
            <a:r>
              <a:rPr lang="en-US" dirty="0">
                <a:cs typeface="Calibri"/>
              </a:rPr>
              <a:t>)</a:t>
            </a:r>
            <a:endParaRPr lang="en-US" dirty="0"/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CMD command param1 param2 …</a:t>
            </a:r>
          </a:p>
          <a:p>
            <a:pPr marL="304165" indent="-304165"/>
            <a:r>
              <a:rPr lang="en-US" dirty="0" err="1">
                <a:ea typeface="+mn-lt"/>
                <a:cs typeface="+mn-lt"/>
              </a:rPr>
              <a:t>Puede</a:t>
            </a:r>
            <a:r>
              <a:rPr lang="en-US" dirty="0">
                <a:ea typeface="+mn-lt"/>
                <a:cs typeface="+mn-lt"/>
              </a:rPr>
              <a:t> ser </a:t>
            </a:r>
            <a:r>
              <a:rPr lang="en-US" dirty="0" err="1">
                <a:ea typeface="+mn-lt"/>
                <a:cs typeface="+mn-lt"/>
              </a:rPr>
              <a:t>modificado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línea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comando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docker run IMAGE_NAME COMMAND PARAM1 PARAM2 …</a:t>
            </a:r>
          </a:p>
          <a:p>
            <a:pPr marL="304165" indent="-304165"/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5DC1C-DBDF-CFF1-E967-EC0C44007B0D}"/>
              </a:ext>
            </a:extLst>
          </p:cNvPr>
          <p:cNvSpPr txBox="1"/>
          <p:nvPr/>
        </p:nvSpPr>
        <p:spPr>
          <a:xfrm>
            <a:off x="3803188" y="5405913"/>
            <a:ext cx="45777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docker run mi-imagen ls -l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6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EF12-48D7-4974-48B1-4F3276F9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 de </a:t>
            </a:r>
            <a:r>
              <a:rPr lang="en-US" dirty="0" err="1"/>
              <a:t>contenedor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263BA-42E2-5B98-55AC-1A9F0A29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logs CONTAINER_NAME</a:t>
            </a:r>
            <a:r>
              <a:rPr lang="en-US" dirty="0"/>
              <a:t>: </a:t>
            </a:r>
            <a:r>
              <a:rPr lang="en-US" dirty="0" err="1"/>
              <a:t>Muestra</a:t>
            </a:r>
            <a:r>
              <a:rPr lang="en-US" dirty="0"/>
              <a:t> la </a:t>
            </a:r>
            <a:r>
              <a:rPr lang="en-US" dirty="0" err="1"/>
              <a:t>salida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procesos</a:t>
            </a:r>
            <a:r>
              <a:rPr lang="en-US" dirty="0"/>
              <a:t> </a:t>
            </a:r>
            <a:r>
              <a:rPr lang="en-US" dirty="0" err="1"/>
              <a:t>ejecutándose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endParaRPr lang="en-US" dirty="0"/>
          </a:p>
          <a:p>
            <a:r>
              <a:rPr lang="en-US" dirty="0" err="1"/>
              <a:t>Cuandor</a:t>
            </a:r>
            <a:r>
              <a:rPr lang="en-US" dirty="0"/>
              <a:t> un </a:t>
            </a:r>
            <a:r>
              <a:rPr lang="en-US" dirty="0" err="1"/>
              <a:t>proceso</a:t>
            </a:r>
            <a:r>
              <a:rPr lang="en-US" dirty="0"/>
              <a:t> escribe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 </a:t>
            </a:r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 (</a:t>
            </a:r>
            <a:r>
              <a:rPr lang="en-US" dirty="0" err="1">
                <a:latin typeface="Consolas"/>
              </a:rPr>
              <a:t>stdout</a:t>
            </a:r>
            <a:r>
              <a:rPr lang="en-US" dirty="0"/>
              <a:t>) o error </a:t>
            </a:r>
            <a:r>
              <a:rPr lang="en-US" dirty="0" err="1"/>
              <a:t>estándar</a:t>
            </a:r>
            <a:r>
              <a:rPr lang="en-US" dirty="0"/>
              <a:t> (</a:t>
            </a:r>
            <a:r>
              <a:rPr lang="en-US" dirty="0">
                <a:latin typeface="Consolas"/>
              </a:rPr>
              <a:t>stderr</a:t>
            </a:r>
            <a:r>
              <a:rPr lang="en-US" dirty="0"/>
              <a:t>),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i="1" dirty="0"/>
              <a:t>stream</a:t>
            </a:r>
            <a:r>
              <a:rPr lang="en-US" dirty="0"/>
              <a:t> es </a:t>
            </a:r>
            <a:r>
              <a:rPr lang="en-US" dirty="0" err="1"/>
              <a:t>redirigido</a:t>
            </a:r>
            <a:r>
              <a:rPr lang="en-US" dirty="0"/>
              <a:t> y </a:t>
            </a:r>
            <a:r>
              <a:rPr lang="en-US" dirty="0" err="1"/>
              <a:t>almacenado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i="1" dirty="0"/>
              <a:t>daemon</a:t>
            </a:r>
            <a:r>
              <a:rPr lang="en-US" dirty="0"/>
              <a:t> de Docker</a:t>
            </a:r>
          </a:p>
          <a:p>
            <a:r>
              <a:rPr lang="en-US" dirty="0"/>
              <a:t>Al </a:t>
            </a:r>
            <a:r>
              <a:rPr lang="en-US" dirty="0" err="1"/>
              <a:t>diseñar</a:t>
            </a:r>
            <a:r>
              <a:rPr lang="en-US" dirty="0"/>
              <a:t> </a:t>
            </a:r>
            <a:r>
              <a:rPr lang="en-US" dirty="0" err="1"/>
              <a:t>aplicaciones</a:t>
            </a:r>
            <a:r>
              <a:rPr lang="en-US" dirty="0"/>
              <a:t> para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i="1" dirty="0"/>
              <a:t>logs</a:t>
            </a:r>
            <a:r>
              <a:rPr lang="en-US" dirty="0"/>
              <a:t> se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a las </a:t>
            </a:r>
            <a:r>
              <a:rPr lang="en-US" dirty="0" err="1"/>
              <a:t>salidas</a:t>
            </a:r>
            <a:r>
              <a:rPr lang="en-US" dirty="0"/>
              <a:t> </a:t>
            </a:r>
            <a:r>
              <a:rPr lang="en-US" dirty="0" err="1">
                <a:latin typeface="Consolas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/>
              </a:rPr>
              <a:t>stderr </a:t>
            </a:r>
            <a:r>
              <a:rPr lang="en-US" dirty="0"/>
              <a:t>y no a un </a:t>
            </a:r>
            <a:r>
              <a:rPr lang="en-US" dirty="0" err="1"/>
              <a:t>archivo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2520-0102-E9C2-036F-BFC96C0E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Problemas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resuelven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44E1-E887-98B6-EFE4-5BF2C8C10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:</a:t>
            </a:r>
          </a:p>
          <a:p>
            <a:pPr marL="608965" lvl="1" indent="-231140"/>
            <a:r>
              <a:rPr lang="en-US" dirty="0">
                <a:cs typeface="Calibri"/>
              </a:rPr>
              <a:t>Runtime</a:t>
            </a:r>
          </a:p>
          <a:p>
            <a:pPr marL="608965" lvl="1" indent="-231140"/>
            <a:r>
              <a:rPr lang="en-US" dirty="0" err="1">
                <a:cs typeface="Calibri"/>
              </a:rPr>
              <a:t>Lenguajes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Frameworks</a:t>
            </a:r>
          </a:p>
          <a:p>
            <a:pPr marL="304165" indent="-304165"/>
            <a:r>
              <a:rPr lang="en-US" dirty="0" err="1">
                <a:ea typeface="+mn-lt"/>
                <a:cs typeface="+mn-lt"/>
              </a:rPr>
              <a:t>Diferencias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habituales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608965" lvl="1" indent="-231140"/>
            <a:r>
              <a:rPr lang="en-US" dirty="0" err="1">
                <a:ea typeface="+mn-lt"/>
                <a:cs typeface="+mn-lt"/>
              </a:rPr>
              <a:t>Entornos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desarrollo</a:t>
            </a:r>
            <a:r>
              <a:rPr lang="en-US" dirty="0">
                <a:ea typeface="+mn-lt"/>
                <a:cs typeface="+mn-lt"/>
              </a:rPr>
              <a:t> y </a:t>
            </a:r>
            <a:r>
              <a:rPr lang="en-US" dirty="0" err="1">
                <a:ea typeface="+mn-lt"/>
                <a:cs typeface="+mn-lt"/>
              </a:rPr>
              <a:t>explotación</a:t>
            </a:r>
          </a:p>
          <a:p>
            <a:pPr marL="608965" lvl="1" indent="-231140"/>
            <a:r>
              <a:rPr lang="en-US" dirty="0" err="1">
                <a:ea typeface="+mn-lt"/>
                <a:cs typeface="+mn-lt"/>
              </a:rPr>
              <a:t>Entornos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desarrollo</a:t>
            </a:r>
            <a:r>
              <a:rPr lang="en-US" dirty="0">
                <a:ea typeface="+mn-lt"/>
                <a:cs typeface="+mn-lt"/>
              </a:rPr>
              <a:t> de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miembros</a:t>
            </a:r>
            <a:r>
              <a:rPr lang="en-US" dirty="0">
                <a:ea typeface="+mn-lt"/>
                <a:cs typeface="+mn-lt"/>
              </a:rPr>
              <a:t> de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 un </a:t>
            </a:r>
            <a:r>
              <a:rPr lang="en-US" dirty="0" err="1">
                <a:ea typeface="+mn-lt"/>
                <a:cs typeface="+mn-lt"/>
              </a:rPr>
              <a:t>equipo</a:t>
            </a:r>
            <a:endParaRPr lang="en-US" dirty="0">
              <a:ea typeface="+mn-lt"/>
              <a:cs typeface="+mn-lt"/>
            </a:endParaRPr>
          </a:p>
          <a:p>
            <a:pPr marL="608965" lvl="1" indent="-231140"/>
            <a:r>
              <a:rPr lang="en-US" dirty="0">
                <a:ea typeface="+mn-lt"/>
                <a:cs typeface="+mn-lt"/>
              </a:rPr>
              <a:t>Herramientas y </a:t>
            </a:r>
            <a:r>
              <a:rPr lang="en-US" dirty="0" err="1">
                <a:ea typeface="+mn-lt"/>
                <a:cs typeface="+mn-lt"/>
              </a:rPr>
              <a:t>librerías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requeridas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proyectos</a:t>
            </a:r>
            <a:endParaRPr lang="en-US" dirty="0">
              <a:ea typeface="+mn-lt"/>
              <a:cs typeface="+mn-lt"/>
            </a:endParaRPr>
          </a:p>
          <a:p>
            <a:pPr marL="304165" indent="-304165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223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41AF-669D-CAC1-5D5C-BB00E913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Modo </a:t>
            </a:r>
            <a:r>
              <a:rPr lang="en-US" dirty="0" err="1"/>
              <a:t>interactivo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C6D66-88FE-9D90-C53D-29FB65C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2895109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run -it CONTAINER_NAME [COMMAND]</a:t>
            </a:r>
          </a:p>
          <a:p>
            <a:r>
              <a:rPr lang="en-US" dirty="0"/>
              <a:t>Permite </a:t>
            </a:r>
            <a:r>
              <a:rPr lang="en-US" dirty="0" err="1"/>
              <a:t>ejecutar</a:t>
            </a:r>
            <a:r>
              <a:rPr lang="en-US" dirty="0"/>
              <a:t> un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un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funcionamiento</a:t>
            </a:r>
            <a:r>
              <a:rPr lang="en-US" dirty="0"/>
              <a:t> y </a:t>
            </a:r>
            <a:r>
              <a:rPr lang="en-US" dirty="0" err="1"/>
              <a:t>interactuar</a:t>
            </a:r>
            <a:r>
              <a:rPr lang="en-US" dirty="0"/>
              <a:t> con </a:t>
            </a:r>
            <a:r>
              <a:rPr lang="en-US" dirty="0" err="1"/>
              <a:t>él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tu</a:t>
            </a:r>
            <a:r>
              <a:rPr lang="en-US" dirty="0"/>
              <a:t> terminal</a:t>
            </a:r>
          </a:p>
          <a:p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que </a:t>
            </a:r>
            <a:r>
              <a:rPr lang="en-US" dirty="0" err="1"/>
              <a:t>requieren</a:t>
            </a:r>
            <a:r>
              <a:rPr lang="en-US" dirty="0"/>
              <a:t> entrada de </a:t>
            </a:r>
            <a:r>
              <a:rPr lang="en-US" dirty="0" err="1"/>
              <a:t>usuario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que </a:t>
            </a:r>
            <a:r>
              <a:rPr lang="en-US" dirty="0" err="1"/>
              <a:t>solicita</a:t>
            </a:r>
            <a:r>
              <a:rPr lang="en-US" dirty="0"/>
              <a:t> </a:t>
            </a:r>
            <a:r>
              <a:rPr lang="en-US" dirty="0" err="1"/>
              <a:t>configuración</a:t>
            </a:r>
            <a:r>
              <a:rPr lang="en-US" dirty="0"/>
              <a:t> o entrada</a:t>
            </a:r>
          </a:p>
          <a:p>
            <a:r>
              <a:rPr lang="en-US" dirty="0" err="1"/>
              <a:t>También</a:t>
            </a:r>
            <a:r>
              <a:rPr lang="en-US" dirty="0"/>
              <a:t> 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interactuar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intérprete</a:t>
            </a:r>
            <a:r>
              <a:rPr lang="en-US" dirty="0"/>
              <a:t> de </a:t>
            </a:r>
            <a:r>
              <a:rPr lang="en-US" dirty="0" err="1"/>
              <a:t>comandos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(</a:t>
            </a:r>
            <a:r>
              <a:rPr lang="en-US" dirty="0" err="1"/>
              <a:t>si</a:t>
            </a:r>
            <a:r>
              <a:rPr lang="en-US" dirty="0"/>
              <a:t> lo </a:t>
            </a:r>
            <a:r>
              <a:rPr lang="en-US" dirty="0" err="1"/>
              <a:t>hubiese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94010-1AEC-9A6D-6CCB-71660DAED82E}"/>
              </a:ext>
            </a:extLst>
          </p:cNvPr>
          <p:cNvSpPr txBox="1"/>
          <p:nvPr/>
        </p:nvSpPr>
        <p:spPr>
          <a:xfrm>
            <a:off x="3051500" y="5416968"/>
            <a:ext cx="56505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docker run –it mi-imagen /bin/</a:t>
            </a:r>
            <a:r>
              <a:rPr lang="en-US" dirty="0" err="1">
                <a:latin typeface="Consolas"/>
                <a:cs typeface="Calibri"/>
              </a:rPr>
              <a:t>sh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1619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91CD-CDB3-4623-A7F8-C5645DC0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Ejecutando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 </a:t>
            </a:r>
            <a:r>
              <a:rPr lang="en-US" dirty="0" err="1"/>
              <a:t>proceso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4267-F150-7E6C-EFB7-F10C2B81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3005722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r>
              <a:rPr lang="en-US" dirty="0">
                <a:latin typeface="Consolas"/>
              </a:rPr>
              <a:t>docker run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>
                <a:latin typeface="Consolas"/>
              </a:rPr>
              <a:t>docker exec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permiten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ejecutar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comandos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 un </a:t>
            </a:r>
            <a:r>
              <a:rPr lang="en-US" dirty="0" err="1">
                <a:ea typeface="+mn-lt"/>
                <a:cs typeface="+mn-lt"/>
              </a:rPr>
              <a:t>contenedor</a:t>
            </a:r>
            <a:endParaRPr lang="en-US">
              <a:ea typeface="+mn-lt"/>
              <a:cs typeface="+mn-lt"/>
            </a:endParaRPr>
          </a:p>
          <a:p>
            <a:pPr marL="264795" lvl="1"/>
            <a:r>
              <a:rPr lang="en-US" dirty="0">
                <a:latin typeface="Consolas"/>
              </a:rPr>
              <a:t>docker run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crear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b="1" dirty="0">
                <a:ea typeface="+mn-lt"/>
                <a:cs typeface="+mn-lt"/>
              </a:rPr>
              <a:t>nuevo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ejecutar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comando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él</a:t>
            </a:r>
            <a:endParaRPr lang="en-US">
              <a:ea typeface="+mn-lt"/>
              <a:cs typeface="+mn-lt"/>
            </a:endParaRPr>
          </a:p>
          <a:p>
            <a:pPr marL="264795" lvl="1"/>
            <a:r>
              <a:rPr lang="en-US" dirty="0">
                <a:latin typeface="Consolas"/>
              </a:rPr>
              <a:t>docker exec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ejecutar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comando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b="1" dirty="0" err="1">
                <a:ea typeface="+mn-lt"/>
                <a:cs typeface="+mn-lt"/>
              </a:rPr>
              <a:t>contenedor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ya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existente</a:t>
            </a:r>
            <a:endParaRPr lang="en-US" b="1">
              <a:ea typeface="+mn-lt"/>
              <a:cs typeface="+mn-lt"/>
            </a:endParaRPr>
          </a:p>
          <a:p>
            <a:pPr>
              <a:buFont typeface="Tw Cen MT" pitchFamily="18" charset="2"/>
              <a:buChar char=" "/>
            </a:pPr>
            <a:r>
              <a:rPr lang="en-US" dirty="0"/>
              <a:t>Casos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frecuentes</a:t>
            </a:r>
            <a:r>
              <a:rPr lang="en-US" dirty="0"/>
              <a:t>:</a:t>
            </a:r>
          </a:p>
          <a:p>
            <a:pPr marL="264795" lvl="1"/>
            <a:r>
              <a:rPr lang="en-US" dirty="0"/>
              <a:t>Debugging, </a:t>
            </a:r>
            <a:r>
              <a:rPr lang="en-US" dirty="0" err="1"/>
              <a:t>ejecutando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y </a:t>
            </a:r>
            <a:r>
              <a:rPr lang="en-US" dirty="0" err="1"/>
              <a:t>obteniendo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estado</a:t>
            </a:r>
          </a:p>
          <a:p>
            <a:pPr marL="264795" lvl="1"/>
            <a:r>
              <a:rPr lang="en-US" dirty="0" err="1"/>
              <a:t>Ejecución</a:t>
            </a:r>
            <a:r>
              <a:rPr lang="en-US" dirty="0"/>
              <a:t> de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administrativas</a:t>
            </a:r>
          </a:p>
          <a:p>
            <a:pPr marL="264795" lvl="1"/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, </a:t>
            </a:r>
            <a:r>
              <a:rPr lang="en-US" dirty="0" err="1"/>
              <a:t>ejecutando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y scripts de </a:t>
            </a:r>
            <a:r>
              <a:rPr lang="en-US" dirty="0" err="1"/>
              <a:t>prueba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un </a:t>
            </a:r>
            <a:r>
              <a:rPr lang="en-US" dirty="0" err="1"/>
              <a:t>contenedor</a:t>
            </a:r>
          </a:p>
          <a:p>
            <a:pPr marL="264795" lvl="1"/>
            <a:r>
              <a:rPr lang="en-US" dirty="0" err="1"/>
              <a:t>Acceso</a:t>
            </a:r>
            <a:r>
              <a:rPr lang="en-US" dirty="0"/>
              <a:t> al </a:t>
            </a:r>
            <a:r>
              <a:rPr lang="en-US" dirty="0" err="1"/>
              <a:t>intérprete</a:t>
            </a:r>
            <a:r>
              <a:rPr lang="en-US" dirty="0"/>
              <a:t> de </a:t>
            </a:r>
            <a:r>
              <a:rPr lang="en-US" dirty="0" err="1"/>
              <a:t>comandos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1E2A8-0114-D870-0B19-A8737988EEFA}"/>
              </a:ext>
            </a:extLst>
          </p:cNvPr>
          <p:cNvSpPr txBox="1"/>
          <p:nvPr/>
        </p:nvSpPr>
        <p:spPr>
          <a:xfrm>
            <a:off x="2299807" y="5516462"/>
            <a:ext cx="89687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docker run --name mi-</a:t>
            </a:r>
            <a:r>
              <a:rPr lang="en-US" dirty="0" err="1">
                <a:latin typeface="Consolas"/>
                <a:cs typeface="Calibri"/>
              </a:rPr>
              <a:t>contenedor</a:t>
            </a:r>
            <a:r>
              <a:rPr lang="en-US" dirty="0">
                <a:latin typeface="Consolas"/>
                <a:cs typeface="Calibri"/>
              </a:rPr>
              <a:t> mi-imagen</a:t>
            </a:r>
          </a:p>
          <a:p>
            <a:r>
              <a:rPr lang="en-US" dirty="0">
                <a:latin typeface="Consolas"/>
                <a:cs typeface="Calibri"/>
              </a:rPr>
              <a:t>docker exec -it </a:t>
            </a:r>
            <a:r>
              <a:rPr lang="en-US" dirty="0" err="1">
                <a:latin typeface="Consolas"/>
                <a:cs typeface="Calibri"/>
              </a:rPr>
              <a:t>contenedor</a:t>
            </a:r>
            <a:r>
              <a:rPr lang="en-US" dirty="0">
                <a:latin typeface="Consolas"/>
                <a:cs typeface="Calibri"/>
              </a:rPr>
              <a:t> /bin/</a:t>
            </a:r>
            <a:r>
              <a:rPr lang="en-US" dirty="0" err="1">
                <a:latin typeface="Consolas"/>
                <a:cs typeface="Calibri"/>
              </a:rPr>
              <a:t>sh</a:t>
            </a:r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9823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7121-6A9F-302B-5207-DFFD7339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¿Es </a:t>
            </a:r>
            <a:r>
              <a:rPr lang="en-US" dirty="0" err="1"/>
              <a:t>posible</a:t>
            </a:r>
            <a:r>
              <a:rPr lang="en-US" dirty="0"/>
              <a:t> la </a:t>
            </a:r>
            <a:r>
              <a:rPr lang="en-US" dirty="0" err="1"/>
              <a:t>persistencia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F9AAA3-F135-9380-CE4B-F0CFCEF4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660" y="2088531"/>
            <a:ext cx="4302589" cy="43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1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BACE-A855-802E-F8B6-E2D3D62A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  <a:r>
              <a:rPr lang="en-US" dirty="0"/>
              <a:t> &amp; bind mounts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F9DD-C160-C430-C959-C5058CF0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 err="1"/>
              <a:t>Mecanismos</a:t>
            </a:r>
            <a:r>
              <a:rPr lang="en-US" dirty="0"/>
              <a:t> para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forma </a:t>
            </a:r>
            <a:r>
              <a:rPr lang="en-US" dirty="0" err="1"/>
              <a:t>persistente</a:t>
            </a:r>
            <a:endParaRPr lang="en-US" dirty="0"/>
          </a:p>
          <a:p>
            <a:r>
              <a:rPr lang="en-US" dirty="0" err="1"/>
              <a:t>Separados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archivos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endParaRPr lang="en-US" dirty="0"/>
          </a:p>
          <a:p>
            <a:r>
              <a:rPr lang="en-US" dirty="0" err="1"/>
              <a:t>Ubicaciones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almacenamiento</a:t>
            </a:r>
            <a:r>
              <a:rPr lang="en-US" dirty="0"/>
              <a:t> del host que se </a:t>
            </a:r>
            <a:r>
              <a:rPr lang="en-US" dirty="0" err="1"/>
              <a:t>montan</a:t>
            </a:r>
            <a:r>
              <a:rPr lang="en-US" dirty="0"/>
              <a:t> (</a:t>
            </a:r>
            <a:r>
              <a:rPr lang="en-US" dirty="0" err="1"/>
              <a:t>mapean</a:t>
            </a:r>
            <a:r>
              <a:rPr lang="en-US" dirty="0"/>
              <a:t>) 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persisten</a:t>
            </a:r>
            <a:r>
              <a:rPr lang="en-US" dirty="0"/>
              <a:t> 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es </a:t>
            </a:r>
            <a:r>
              <a:rPr lang="en-US" dirty="0" err="1"/>
              <a:t>destruido</a:t>
            </a:r>
            <a:endParaRPr lang="en-US"/>
          </a:p>
          <a:p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que monte un </a:t>
            </a:r>
            <a:r>
              <a:rPr lang="en-US" dirty="0" err="1"/>
              <a:t>volumen</a:t>
            </a:r>
            <a:r>
              <a:rPr lang="en-US" dirty="0"/>
              <a:t> </a:t>
            </a:r>
            <a:r>
              <a:rPr lang="en-US" dirty="0" err="1"/>
              <a:t>tendrá</a:t>
            </a:r>
            <a:r>
              <a:rPr lang="en-US" dirty="0"/>
              <a:t> disponible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volumen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volumen</a:t>
            </a:r>
            <a:r>
              <a:rPr lang="en-US" dirty="0"/>
              <a:t> y </a:t>
            </a:r>
            <a:r>
              <a:rPr lang="en-US" dirty="0" err="1"/>
              <a:t>leerlos</a:t>
            </a:r>
            <a:r>
              <a:rPr lang="en-US" dirty="0"/>
              <a:t> de </a:t>
            </a:r>
            <a:r>
              <a:rPr lang="en-US" dirty="0" err="1"/>
              <a:t>él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52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F84D-8777-B712-EE1F-DB15E617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  <a:r>
              <a:rPr lang="en-US" dirty="0"/>
              <a:t> &amp; bind mounts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7D0AF0-A2D6-34E4-42E0-A0FEDEEDB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784" y="2542370"/>
            <a:ext cx="5242743" cy="40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874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4E3A-CF74-BDB1-0017-DA859C9A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  <a:r>
              <a:rPr lang="en-US" dirty="0"/>
              <a:t> y bind mounts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DAC57-4B84-94B2-61D4-A46FC5121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050" dirty="0" err="1"/>
              <a:t>Volúmenes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9680-4CFC-D726-43BD-722C5A219F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45720" tIns="45720" rIns="45720" bIns="45720" rtlCol="0" anchor="t">
            <a:normAutofit lnSpcReduction="10000"/>
          </a:bodyPr>
          <a:lstStyle/>
          <a:p>
            <a:r>
              <a:rPr lang="en-US" dirty="0" err="1"/>
              <a:t>Gestionados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Docker</a:t>
            </a:r>
          </a:p>
          <a:p>
            <a:r>
              <a:rPr lang="en-US" dirty="0"/>
              <a:t>Se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un </a:t>
            </a:r>
            <a:r>
              <a:rPr lang="en-US" dirty="0" err="1"/>
              <a:t>nombre</a:t>
            </a:r>
          </a:p>
          <a:p>
            <a:r>
              <a:rPr lang="en-US" dirty="0"/>
              <a:t>Docker </a:t>
            </a:r>
            <a:r>
              <a:rPr lang="en-US" dirty="0" err="1"/>
              <a:t>asigna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ubicación</a:t>
            </a:r>
            <a:r>
              <a:rPr lang="en-US" dirty="0"/>
              <a:t> </a:t>
            </a:r>
            <a:r>
              <a:rPr lang="en-US" dirty="0" err="1"/>
              <a:t>desconocida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host que es </a:t>
            </a:r>
            <a:r>
              <a:rPr lang="en-US" dirty="0" err="1"/>
              <a:t>mapada</a:t>
            </a:r>
            <a:r>
              <a:rPr lang="en-US" dirty="0"/>
              <a:t> a la </a:t>
            </a:r>
            <a:r>
              <a:rPr lang="en-US" dirty="0" err="1"/>
              <a:t>ruta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definida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desarrollador</a:t>
            </a:r>
            <a:endParaRPr lang="en-US" dirty="0"/>
          </a:p>
          <a:p>
            <a:r>
              <a:rPr lang="en-US" dirty="0" err="1"/>
              <a:t>Apropiados</a:t>
            </a:r>
            <a:r>
              <a:rPr lang="en-US" dirty="0"/>
              <a:t> para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persistir</a:t>
            </a:r>
            <a:r>
              <a:rPr lang="en-US" dirty="0"/>
              <a:t> y que 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desarrollador</a:t>
            </a:r>
            <a:r>
              <a:rPr lang="en-US" dirty="0"/>
              <a:t> no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(p. </a:t>
            </a:r>
            <a:r>
              <a:rPr lang="en-US" dirty="0" err="1"/>
              <a:t>ej</a:t>
            </a:r>
            <a:r>
              <a:rPr lang="en-US" dirty="0"/>
              <a:t>., base de 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4ED8C-DA27-EC9A-2ACC-658364167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4050"/>
              <a:t>Bind mounts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AE15D-C6E8-FE82-2A54-1B1BDC5971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45720" tIns="45720" rIns="45720" bIns="45720" rtlCol="0" anchor="t">
            <a:normAutofit lnSpcReduction="10000"/>
          </a:bodyPr>
          <a:lstStyle/>
          <a:p>
            <a:r>
              <a:rPr lang="en-US" dirty="0" err="1"/>
              <a:t>Gestionados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desarrollador</a:t>
            </a:r>
          </a:p>
          <a:p>
            <a:r>
              <a:rPr lang="en-US" dirty="0"/>
              <a:t>Se </a:t>
            </a:r>
            <a:r>
              <a:rPr lang="en-US" dirty="0" err="1"/>
              <a:t>identifica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host</a:t>
            </a:r>
          </a:p>
          <a:p>
            <a:r>
              <a:rPr lang="en-US" dirty="0"/>
              <a:t>El </a:t>
            </a:r>
            <a:r>
              <a:rPr lang="en-US" dirty="0" err="1"/>
              <a:t>desarrollador</a:t>
            </a:r>
            <a:r>
              <a:rPr lang="en-US" dirty="0"/>
              <a:t> </a:t>
            </a:r>
            <a:r>
              <a:rPr lang="en-US" dirty="0" err="1"/>
              <a:t>asigna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máquina</a:t>
            </a:r>
            <a:r>
              <a:rPr lang="en-US" dirty="0"/>
              <a:t> host que es </a:t>
            </a:r>
            <a:r>
              <a:rPr lang="en-US" dirty="0" err="1"/>
              <a:t>mapeada</a:t>
            </a:r>
            <a:r>
              <a:rPr lang="en-US" dirty="0"/>
              <a:t> la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definida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desarrollador</a:t>
            </a:r>
            <a:endParaRPr lang="en-US" dirty="0"/>
          </a:p>
          <a:p>
            <a:r>
              <a:rPr lang="en-US" dirty="0" err="1"/>
              <a:t>Apropiados</a:t>
            </a:r>
            <a:r>
              <a:rPr lang="en-US" dirty="0"/>
              <a:t> para </a:t>
            </a:r>
            <a:r>
              <a:rPr lang="en-US" dirty="0" err="1"/>
              <a:t>datos</a:t>
            </a:r>
            <a:r>
              <a:rPr lang="en-US" dirty="0"/>
              <a:t> que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persistir</a:t>
            </a:r>
            <a:r>
              <a:rPr lang="en-US" dirty="0"/>
              <a:t> y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desarrollador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(p. </a:t>
            </a:r>
            <a:r>
              <a:rPr lang="en-US" dirty="0" err="1"/>
              <a:t>ej</a:t>
            </a:r>
            <a:r>
              <a:rPr lang="en-US" dirty="0"/>
              <a:t>.,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1835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639A-F7F5-6E5E-4113-C8860097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11B7-3E4F-C3EB-A026-DF725B1A6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76028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run -v </a:t>
            </a:r>
            <a:r>
              <a:rPr lang="en-US" dirty="0" err="1">
                <a:latin typeface="Consolas"/>
              </a:rPr>
              <a:t>volume_name</a:t>
            </a:r>
            <a:r>
              <a:rPr lang="en-US" dirty="0">
                <a:latin typeface="Consolas"/>
              </a:rPr>
              <a:t>:/path/in/container IMAGE_NAME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5BBB50F-5D4E-1160-B731-BD6A9D0A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89" y="2811523"/>
            <a:ext cx="6205020" cy="394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77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B395-E1A7-D8C6-1B3F-57334263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para </a:t>
            </a: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volúmenes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0456-0BAF-8331-ED2D-EF3C6D747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volume ls</a:t>
            </a:r>
            <a:r>
              <a:rPr lang="en-US" dirty="0"/>
              <a:t>: Lista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volúmenes</a:t>
            </a:r>
            <a:r>
              <a:rPr lang="en-US" dirty="0"/>
              <a:t> </a:t>
            </a:r>
            <a:r>
              <a:rPr lang="en-US" dirty="0" err="1"/>
              <a:t>activos</a:t>
            </a:r>
            <a:endParaRPr lang="en-US" dirty="0"/>
          </a:p>
          <a:p>
            <a:r>
              <a:rPr lang="en-US" dirty="0">
                <a:latin typeface="Consolas"/>
              </a:rPr>
              <a:t>docker volume create VOL_NAME</a:t>
            </a:r>
            <a:r>
              <a:rPr lang="en-US" dirty="0"/>
              <a:t>:</a:t>
            </a:r>
          </a:p>
          <a:p>
            <a:pPr marL="264795" lvl="1"/>
            <a:r>
              <a:rPr lang="en-US" dirty="0"/>
              <a:t>Crea un nuevo </a:t>
            </a:r>
            <a:r>
              <a:rPr lang="en-US" dirty="0" err="1"/>
              <a:t>volumen</a:t>
            </a:r>
            <a:r>
              <a:rPr lang="en-US" dirty="0"/>
              <a:t> con </a:t>
            </a:r>
            <a:r>
              <a:rPr lang="en-US" dirty="0" err="1"/>
              <a:t>nombre</a:t>
            </a:r>
            <a:r>
              <a:rPr lang="en-US" dirty="0"/>
              <a:t> VOL_NAME</a:t>
            </a:r>
          </a:p>
          <a:p>
            <a:pPr marL="264795" lvl="1"/>
            <a:r>
              <a:rPr lang="en-US" dirty="0"/>
              <a:t>No es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docker run -v lo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n-US" dirty="0" err="1"/>
              <a:t>existe</a:t>
            </a:r>
            <a:endParaRPr lang="en-US" dirty="0"/>
          </a:p>
          <a:p>
            <a:pPr>
              <a:buFont typeface="Tw Cen MT" pitchFamily="18" charset="2"/>
              <a:buChar char=" "/>
            </a:pPr>
            <a:r>
              <a:rPr lang="en-US" dirty="0">
                <a:latin typeface="Consolas"/>
              </a:rPr>
              <a:t>docker volume rm VOL_NAME</a:t>
            </a:r>
            <a:r>
              <a:rPr lang="en-US" dirty="0"/>
              <a:t>: </a:t>
            </a:r>
            <a:r>
              <a:rPr lang="en-US" dirty="0" err="1"/>
              <a:t>Elimina</a:t>
            </a:r>
            <a:r>
              <a:rPr lang="en-US" dirty="0"/>
              <a:t> un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o id</a:t>
            </a:r>
          </a:p>
          <a:p>
            <a:pPr>
              <a:buFont typeface="Tw Cen MT" pitchFamily="18" charset="2"/>
              <a:buChar char=" "/>
            </a:pPr>
            <a:r>
              <a:rPr lang="en-US" dirty="0">
                <a:latin typeface="Consolas"/>
              </a:rPr>
              <a:t>docker volume prune</a:t>
            </a:r>
            <a:r>
              <a:rPr lang="en-US" dirty="0"/>
              <a:t>: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volúmenes</a:t>
            </a:r>
            <a:r>
              <a:rPr lang="en-US" dirty="0"/>
              <a:t> que no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(no "</a:t>
            </a:r>
            <a:r>
              <a:rPr lang="en-US" dirty="0" err="1"/>
              <a:t>conectados</a:t>
            </a:r>
            <a:r>
              <a:rPr lang="en-US" dirty="0"/>
              <a:t>" a un </a:t>
            </a:r>
            <a:r>
              <a:rPr lang="en-US" dirty="0" err="1"/>
              <a:t>contenedor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02742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B35A-EA65-2BFD-065F-2B50C477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47B1-666D-DBA3-B59D-C52739F8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771341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run -v /path/in/host:/path/in/container IMAGE_NAME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5290B7-EF88-C111-68C4-2401766DF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68" y="2833633"/>
            <a:ext cx="5851077" cy="372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046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CD2A-CFC4-5573-B51C-2341DE8E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base de </a:t>
            </a:r>
            <a:r>
              <a:rPr lang="en-US" dirty="0" err="1"/>
              <a:t>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C558-CEE3-907E-3A07-3C73F5DE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Imagen: PostgreSQL v15.1</a:t>
            </a:r>
          </a:p>
          <a:p>
            <a:r>
              <a:rPr lang="en-US" dirty="0"/>
              <a:t>Puerto </a:t>
            </a:r>
            <a:r>
              <a:rPr lang="en-US" dirty="0" err="1"/>
              <a:t>publicación</a:t>
            </a:r>
            <a:r>
              <a:rPr lang="en-US" dirty="0"/>
              <a:t>: 5432/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Nombre: </a:t>
            </a:r>
            <a:r>
              <a:rPr lang="en-US" dirty="0" err="1"/>
              <a:t>bookReview_bdd</a:t>
            </a:r>
          </a:p>
          <a:p>
            <a:r>
              <a:rPr lang="en-US" dirty="0">
                <a:latin typeface="Tw Cen MT"/>
              </a:rPr>
              <a:t>Variables de </a:t>
            </a:r>
            <a:r>
              <a:rPr lang="en-US" dirty="0" err="1">
                <a:latin typeface="Tw Cen MT"/>
              </a:rPr>
              <a:t>entorno</a:t>
            </a:r>
            <a:r>
              <a:rPr lang="en-US" dirty="0">
                <a:latin typeface="Tw Cen MT"/>
              </a:rPr>
              <a:t>:</a:t>
            </a:r>
          </a:p>
          <a:p>
            <a:pPr marL="264795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w Cen MT"/>
              </a:rPr>
              <a:t>POSTGRES_PASSWORD=</a:t>
            </a:r>
            <a:r>
              <a:rPr lang="en-US" dirty="0" err="1">
                <a:latin typeface="Tw Cen MT"/>
              </a:rPr>
              <a:t>bookreview</a:t>
            </a:r>
            <a:endParaRPr lang="en-US">
              <a:latin typeface="Tw Cen MT"/>
              <a:ea typeface="+mn-lt"/>
              <a:cs typeface="+mn-lt"/>
            </a:endParaRPr>
          </a:p>
          <a:p>
            <a:pPr marL="264795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w Cen MT"/>
              </a:rPr>
              <a:t>POSTGRES_USER=</a:t>
            </a:r>
            <a:r>
              <a:rPr lang="en-US" dirty="0" err="1">
                <a:latin typeface="Tw Cen MT"/>
              </a:rPr>
              <a:t>bookreview</a:t>
            </a:r>
            <a:endParaRPr lang="en-US">
              <a:latin typeface="Tw Cen MT"/>
              <a:ea typeface="+mn-lt"/>
              <a:cs typeface="+mn-lt"/>
            </a:endParaRPr>
          </a:p>
          <a:p>
            <a:pPr marL="264795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w Cen MT"/>
              </a:rPr>
              <a:t>POSTGRES_DB=</a:t>
            </a:r>
            <a:r>
              <a:rPr lang="en-US" dirty="0" err="1">
                <a:latin typeface="Tw Cen MT"/>
              </a:rPr>
              <a:t>bookreview</a:t>
            </a:r>
            <a:endParaRPr lang="en-US">
              <a:latin typeface="Tw Cen M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itchFamily="18" charset="2"/>
              <a:buChar char=" "/>
            </a:pPr>
            <a:r>
              <a:rPr lang="en-US" dirty="0" err="1">
                <a:latin typeface="Tw Cen MT"/>
              </a:rPr>
              <a:t>Mapear</a:t>
            </a:r>
            <a:r>
              <a:rPr lang="en-US" dirty="0"/>
              <a:t> </a:t>
            </a:r>
            <a:r>
              <a:rPr lang="en-US" dirty="0" err="1"/>
              <a:t>volumen</a:t>
            </a:r>
            <a:r>
              <a:rPr lang="en-US" dirty="0"/>
              <a:t> con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bookReview_postgresql_vol</a:t>
            </a:r>
            <a:r>
              <a:rPr lang="en-US" dirty="0"/>
              <a:t> a </a:t>
            </a:r>
            <a:r>
              <a:rPr lang="en-US" dirty="0" err="1"/>
              <a:t>directorio</a:t>
            </a:r>
            <a:r>
              <a:rPr lang="en-US" dirty="0"/>
              <a:t> /var/lib/</a:t>
            </a:r>
            <a:r>
              <a:rPr lang="en-US" dirty="0" err="1"/>
              <a:t>postgresql</a:t>
            </a:r>
            <a:r>
              <a:rPr lang="en-US" dirty="0"/>
              <a:t>/data</a:t>
            </a:r>
          </a:p>
          <a:p>
            <a:pPr marL="264795" lvl="1"/>
            <a:endParaRPr lang="en-US" dirty="0">
              <a:latin typeface="Consolas"/>
              <a:ea typeface="+mn-lt"/>
              <a:cs typeface="+mn-lt"/>
            </a:endParaRPr>
          </a:p>
          <a:p>
            <a:endParaRPr lang="en-US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06544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3275-A139-D13B-934E-0DD16E33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Fiabilidad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reproducibilidad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entornos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D0A1-E1A0-51C8-C04E-E0730C545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Tener </a:t>
            </a:r>
            <a:r>
              <a:rPr lang="en-US" dirty="0" err="1">
                <a:cs typeface="Calibri"/>
              </a:rPr>
              <a:t>exactamente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desarrollo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producción</a:t>
            </a:r>
            <a:r>
              <a:rPr lang="en-US" dirty="0">
                <a:cs typeface="Calibri"/>
              </a:rPr>
              <a:t> para que la </a:t>
            </a:r>
            <a:r>
              <a:rPr lang="en-US" dirty="0" err="1">
                <a:cs typeface="Calibri"/>
              </a:rPr>
              <a:t>aplicación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funcione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exactamente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pruebas</a:t>
            </a:r>
            <a:r>
              <a:rPr lang="en-US" dirty="0">
                <a:cs typeface="Calibri"/>
              </a:rPr>
              <a:t> (</a:t>
            </a:r>
            <a:r>
              <a:rPr lang="en-US" i="1" dirty="0">
                <a:cs typeface="Calibri"/>
              </a:rPr>
              <a:t>tests</a:t>
            </a:r>
            <a:r>
              <a:rPr lang="en-US" dirty="0">
                <a:cs typeface="Calibri"/>
              </a:rPr>
              <a:t>)</a:t>
            </a:r>
          </a:p>
          <a:p>
            <a:pPr marL="304165" indent="-304165"/>
            <a:r>
              <a:rPr lang="en-US" dirty="0">
                <a:cs typeface="Calibri"/>
              </a:rPr>
              <a:t>Tener </a:t>
            </a:r>
            <a:r>
              <a:rPr lang="en-US" dirty="0" err="1">
                <a:cs typeface="Calibri"/>
              </a:rPr>
              <a:t>facilidad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compartir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desarrollo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miembros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equipo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Evitar</a:t>
            </a:r>
            <a:r>
              <a:rPr lang="en-US" dirty="0">
                <a:cs typeface="Calibri"/>
              </a:rPr>
              <a:t> la </a:t>
            </a:r>
            <a:r>
              <a:rPr lang="en-US" dirty="0" err="1">
                <a:cs typeface="Calibri"/>
              </a:rPr>
              <a:t>desinstalación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reinstalación</a:t>
            </a:r>
            <a:r>
              <a:rPr lang="en-US" dirty="0">
                <a:cs typeface="Calibri"/>
              </a:rPr>
              <a:t> local del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 de </a:t>
            </a:r>
            <a:r>
              <a:rPr lang="en-US" dirty="0" err="1">
                <a:cs typeface="Calibri"/>
              </a:rPr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373785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CEFC-49B2-B0E0-7B9C-407058CF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base de </a:t>
            </a:r>
            <a:r>
              <a:rPr lang="en-US" dirty="0" err="1"/>
              <a:t>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42E5-8ADA-7791-815D-4CE2472E6CB6}"/>
              </a:ext>
            </a:extLst>
          </p:cNvPr>
          <p:cNvSpPr txBox="1"/>
          <p:nvPr/>
        </p:nvSpPr>
        <p:spPr>
          <a:xfrm>
            <a:off x="763365" y="2802424"/>
            <a:ext cx="1068474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docker run -d -p 5432:5432 --name </a:t>
            </a:r>
            <a:r>
              <a:rPr lang="en-US" dirty="0" err="1">
                <a:latin typeface="Consolas"/>
              </a:rPr>
              <a:t>bookReview_bdd</a:t>
            </a:r>
            <a:r>
              <a:rPr lang="en-US" dirty="0">
                <a:latin typeface="Consolas"/>
              </a:rPr>
              <a:t> \</a:t>
            </a:r>
            <a:endParaRPr lang="en-US" dirty="0"/>
          </a:p>
          <a:p>
            <a:pPr marL="608965" lvl="1"/>
            <a:r>
              <a:rPr lang="en-US" dirty="0">
                <a:latin typeface="Consolas"/>
              </a:rPr>
              <a:t>-e POSTGRES_PASSWORD=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-e POSTGRES_USER=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-e POSTGRES_DB=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-v </a:t>
            </a:r>
            <a:r>
              <a:rPr lang="en-US" dirty="0" err="1">
                <a:latin typeface="Consolas"/>
              </a:rPr>
              <a:t>bookReview_postgresql_vol</a:t>
            </a:r>
            <a:r>
              <a:rPr lang="en-US" dirty="0">
                <a:latin typeface="Consolas"/>
              </a:rPr>
              <a:t>:/var/lib/</a:t>
            </a:r>
            <a:r>
              <a:rPr lang="en-US" dirty="0" err="1">
                <a:latin typeface="Consolas"/>
              </a:rPr>
              <a:t>postgresql</a:t>
            </a:r>
            <a:r>
              <a:rPr lang="en-US" dirty="0">
                <a:latin typeface="Consolas"/>
              </a:rPr>
              <a:t>/data 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postgres:15.1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905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4EFE-BBDE-A188-6948-4F11187F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88E9-1E51-444A-5118-A4B6CA0D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Técnica de </a:t>
            </a:r>
            <a:r>
              <a:rPr lang="en-US" dirty="0" err="1"/>
              <a:t>construcción</a:t>
            </a:r>
            <a:r>
              <a:rPr lang="en-US" dirty="0"/>
              <a:t> de </a:t>
            </a:r>
            <a:r>
              <a:rPr lang="en-US" dirty="0" err="1"/>
              <a:t>imágenes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ligeras</a:t>
            </a:r>
            <a:r>
              <a:rPr lang="en-US" dirty="0"/>
              <a:t>, </a:t>
            </a:r>
            <a:r>
              <a:rPr lang="en-US" dirty="0" err="1"/>
              <a:t>seguras</a:t>
            </a:r>
            <a:r>
              <a:rPr lang="en-US" dirty="0"/>
              <a:t> y </a:t>
            </a:r>
            <a:r>
              <a:rPr lang="en-US" dirty="0" err="1"/>
              <a:t>eficientes</a:t>
            </a:r>
          </a:p>
          <a:p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de </a:t>
            </a:r>
            <a:r>
              <a:rPr lang="en-US" dirty="0" err="1"/>
              <a:t>construcción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solo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Cada </a:t>
            </a:r>
            <a:r>
              <a:rPr lang="en-US" dirty="0" err="1"/>
              <a:t>etapa</a:t>
            </a:r>
            <a:r>
              <a:rPr lang="en-US" dirty="0"/>
              <a:t> se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anterior y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específicas</a:t>
            </a:r>
          </a:p>
          <a:p>
            <a:pPr marL="264795" lvl="1"/>
            <a:r>
              <a:rPr lang="en-US" dirty="0" err="1"/>
              <a:t>Compilación</a:t>
            </a:r>
            <a:r>
              <a:rPr lang="en-US" dirty="0"/>
              <a:t> de </a:t>
            </a:r>
            <a:r>
              <a:rPr lang="en-US" dirty="0" err="1"/>
              <a:t>código</a:t>
            </a:r>
          </a:p>
          <a:p>
            <a:pPr marL="264795" lvl="1"/>
            <a:r>
              <a:rPr lang="en-US" dirty="0" err="1"/>
              <a:t>Generación</a:t>
            </a:r>
            <a:r>
              <a:rPr lang="en-US" dirty="0"/>
              <a:t> de </a:t>
            </a:r>
            <a:r>
              <a:rPr lang="en-US" dirty="0" err="1"/>
              <a:t>artefactos</a:t>
            </a:r>
          </a:p>
          <a:p>
            <a:pPr marL="264795" lvl="1"/>
            <a:r>
              <a:rPr lang="en-US" dirty="0"/>
              <a:t>La</a:t>
            </a:r>
            <a:r>
              <a:rPr lang="en-US" dirty="0">
                <a:ea typeface="+mn-lt"/>
                <a:cs typeface="+mn-lt"/>
              </a:rPr>
              <a:t> imagen final solo </a:t>
            </a:r>
            <a:r>
              <a:rPr lang="en-US" dirty="0" err="1">
                <a:ea typeface="+mn-lt"/>
                <a:cs typeface="+mn-lt"/>
              </a:rPr>
              <a:t>incluye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necesarios</a:t>
            </a:r>
            <a:r>
              <a:rPr lang="en-US" dirty="0">
                <a:ea typeface="+mn-lt"/>
                <a:cs typeface="+mn-lt"/>
              </a:rPr>
              <a:t> para </a:t>
            </a:r>
            <a:r>
              <a:rPr lang="en-US" dirty="0" err="1">
                <a:ea typeface="+mn-lt"/>
                <a:cs typeface="+mn-lt"/>
              </a:rPr>
              <a:t>ejecutar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aplicación</a:t>
            </a:r>
            <a:endParaRPr lang="en-US" dirty="0" err="1"/>
          </a:p>
          <a:p>
            <a:pPr>
              <a:buFont typeface="Tw Cen MT" pitchFamily="18" charset="2"/>
              <a:buChar char=" "/>
            </a:pPr>
            <a:r>
              <a:rPr lang="en-US" dirty="0"/>
              <a:t>El </a:t>
            </a:r>
            <a:r>
              <a:rPr lang="en-US" dirty="0" err="1"/>
              <a:t>resultado</a:t>
            </a:r>
            <a:r>
              <a:rPr lang="en-US" dirty="0"/>
              <a:t> es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imagen, </a:t>
            </a:r>
            <a:r>
              <a:rPr lang="en-US" dirty="0" err="1"/>
              <a:t>aunque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 temporal</a:t>
            </a:r>
          </a:p>
          <a:p>
            <a:pPr>
              <a:buFont typeface="Tw Cen MT" pitchFamily="18" charset="2"/>
              <a:buChar char=" "/>
            </a:pPr>
            <a:r>
              <a:rPr lang="en-US" dirty="0"/>
              <a:t>Es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copiar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y </a:t>
            </a:r>
            <a:r>
              <a:rPr lang="en-US" dirty="0" err="1"/>
              <a:t>directorios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a la </a:t>
            </a:r>
            <a:r>
              <a:rPr lang="en-US" dirty="0" err="1"/>
              <a:t>siguiente</a:t>
            </a:r>
            <a:endParaRPr lang="en-US" dirty="0"/>
          </a:p>
          <a:p>
            <a:pPr marL="264795" lvl="1"/>
            <a:endParaRPr lang="en-US" dirty="0"/>
          </a:p>
          <a:p>
            <a:pPr marL="264795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9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3245-B8DF-A703-F7E6-645CD070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4F01F-7236-AA34-752D-80BA2FBF129E}"/>
              </a:ext>
            </a:extLst>
          </p:cNvPr>
          <p:cNvSpPr txBox="1"/>
          <p:nvPr/>
        </p:nvSpPr>
        <p:spPr>
          <a:xfrm>
            <a:off x="724803" y="1921163"/>
            <a:ext cx="11304132" cy="2446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latin typeface="Consolas"/>
                <a:ea typeface="+mn-lt"/>
                <a:cs typeface="+mn-lt"/>
              </a:rPr>
              <a:t>FROM maven:3.8-amazoncorretto-19 </a:t>
            </a:r>
            <a:r>
              <a:rPr lang="en-US" sz="1700" b="1" dirty="0">
                <a:latin typeface="Consolas"/>
                <a:ea typeface="+mn-lt"/>
                <a:cs typeface="+mn-lt"/>
              </a:rPr>
              <a:t>AS build</a:t>
            </a:r>
            <a:endParaRPr lang="en-US" sz="1700" b="1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COPY ./ /home/app/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RUN 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mvn</a:t>
            </a:r>
            <a:r>
              <a:rPr lang="en-US" sz="1700" dirty="0">
                <a:latin typeface="Consolas"/>
                <a:ea typeface="+mn-lt"/>
                <a:cs typeface="+mn-lt"/>
              </a:rPr>
              <a:t> -f /home/app/pom.xml clean package -U </a:t>
            </a:r>
            <a:endParaRPr lang="en-US" sz="1700" dirty="0">
              <a:latin typeface="Consolas"/>
            </a:endParaRPr>
          </a:p>
          <a:p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FROM openjdk:19-jdk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COPY </a:t>
            </a:r>
            <a:r>
              <a:rPr lang="en-US" sz="1700" b="1" dirty="0">
                <a:latin typeface="Consolas"/>
                <a:ea typeface="+mn-lt"/>
                <a:cs typeface="+mn-lt"/>
              </a:rPr>
              <a:t>--from=build</a:t>
            </a:r>
            <a:r>
              <a:rPr lang="en-US" sz="1700" dirty="0">
                <a:latin typeface="Consolas"/>
                <a:ea typeface="+mn-lt"/>
                <a:cs typeface="+mn-lt"/>
              </a:rPr>
              <a:t> /home/app/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bookreview</a:t>
            </a:r>
            <a:r>
              <a:rPr lang="en-US" sz="1700" dirty="0">
                <a:latin typeface="Consolas"/>
                <a:ea typeface="+mn-lt"/>
                <a:cs typeface="+mn-lt"/>
              </a:rPr>
              <a:t>-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api</a:t>
            </a:r>
            <a:r>
              <a:rPr lang="en-US" sz="1700" dirty="0">
                <a:latin typeface="Consolas"/>
                <a:ea typeface="+mn-lt"/>
                <a:cs typeface="+mn-lt"/>
              </a:rPr>
              <a:t>-rest/target/book-review.jar /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tmp</a:t>
            </a:r>
            <a:r>
              <a:rPr lang="en-US" sz="1700" dirty="0">
                <a:latin typeface="Consolas"/>
                <a:ea typeface="+mn-lt"/>
                <a:cs typeface="+mn-lt"/>
              </a:rPr>
              <a:t>/book-review.jar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EXPOSE 8080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VOLUME /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tmp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ENTRYPOINT ["java","-jar","/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tmp</a:t>
            </a:r>
            <a:r>
              <a:rPr lang="en-US" sz="1700" dirty="0">
                <a:latin typeface="Consolas"/>
                <a:ea typeface="+mn-lt"/>
                <a:cs typeface="+mn-lt"/>
              </a:rPr>
              <a:t>/book-review.jar"]</a:t>
            </a:r>
            <a:endParaRPr lang="en-US" sz="17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730901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4B4A-0552-1642-B8FC-20D781B9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907D-C314-2353-B5FF-08790251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Crea </a:t>
            </a:r>
            <a:r>
              <a:rPr lang="en-US" dirty="0" err="1"/>
              <a:t>una</a:t>
            </a:r>
            <a:r>
              <a:rPr lang="en-US" dirty="0"/>
              <a:t> imagen a </a:t>
            </a:r>
            <a:r>
              <a:rPr lang="en-US" dirty="0" err="1"/>
              <a:t>partir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Dockerfile</a:t>
            </a:r>
            <a:r>
              <a:rPr lang="en-US" dirty="0"/>
              <a:t> anterior con </a:t>
            </a:r>
            <a:r>
              <a:rPr lang="en-US" dirty="0" err="1"/>
              <a:t>el</a:t>
            </a:r>
            <a:r>
              <a:rPr lang="en-US" dirty="0"/>
              <a:t> tag </a:t>
            </a:r>
            <a:r>
              <a:rPr lang="en-US" dirty="0" err="1">
                <a:latin typeface="Consolas"/>
                <a:ea typeface="+mn-lt"/>
                <a:cs typeface="+mn-lt"/>
              </a:rPr>
              <a:t>bookreview_back</a:t>
            </a:r>
            <a:endParaRPr lang="en-US">
              <a:latin typeface="Consolas"/>
              <a:ea typeface="+mn-lt"/>
              <a:cs typeface="+mn-lt"/>
            </a:endParaRPr>
          </a:p>
          <a:p>
            <a:r>
              <a:rPr lang="en-US" dirty="0" err="1"/>
              <a:t>Puedes</a:t>
            </a:r>
            <a:r>
              <a:rPr lang="en-US" dirty="0"/>
              <a:t> </a:t>
            </a:r>
            <a:r>
              <a:rPr lang="en-US" dirty="0" err="1"/>
              <a:t>econtrar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dirty="0" err="1">
                <a:latin typeface="Consolas"/>
              </a:rPr>
              <a:t>curso-devops-ulpgc</a:t>
            </a:r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api</a:t>
            </a:r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Dockerfile</a:t>
            </a: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50173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F801-7414-3E53-3D15-5DC7CF73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1CB5B-5DC8-CBF4-AE6C-ED11F031B867}"/>
              </a:ext>
            </a:extLst>
          </p:cNvPr>
          <p:cNvSpPr txBox="1"/>
          <p:nvPr/>
        </p:nvSpPr>
        <p:spPr>
          <a:xfrm>
            <a:off x="3209489" y="2990636"/>
            <a:ext cx="57629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docker build -t </a:t>
            </a:r>
            <a:r>
              <a:rPr lang="en-US" dirty="0" err="1">
                <a:latin typeface="Consolas"/>
                <a:ea typeface="+mn-lt"/>
                <a:cs typeface="+mn-lt"/>
              </a:rPr>
              <a:t>bookreview_back</a:t>
            </a:r>
            <a:r>
              <a:rPr lang="en-US" dirty="0">
                <a:latin typeface="Consolas"/>
                <a:ea typeface="+mn-lt"/>
                <a:cs typeface="+mn-lt"/>
              </a:rPr>
              <a:t> .</a:t>
            </a:r>
            <a:endParaRPr lang="en-US" dirty="0" err="1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979792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D636-37B7-C627-9BE6-895273CC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98C2-C34C-7996-0902-77A0B995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Tw Cen MT" pitchFamily="18" charset="2"/>
              <a:buChar char=" "/>
            </a:pPr>
            <a:r>
              <a:rPr lang="en-US" dirty="0"/>
              <a:t>Imagen: </a:t>
            </a:r>
            <a:r>
              <a:rPr lang="en-US" dirty="0" err="1">
                <a:ea typeface="+mn-lt"/>
                <a:cs typeface="+mn-lt"/>
              </a:rPr>
              <a:t>bookreview_back</a:t>
            </a:r>
            <a:endParaRPr lang="en-US" dirty="0" err="1"/>
          </a:p>
          <a:p>
            <a:pPr>
              <a:buFont typeface="Tw Cen MT" pitchFamily="18" charset="2"/>
              <a:buChar char=" "/>
            </a:pPr>
            <a:r>
              <a:rPr lang="en-US" dirty="0"/>
              <a:t>Nombre: </a:t>
            </a:r>
            <a:r>
              <a:rPr lang="en-US" dirty="0" err="1"/>
              <a:t>bookReview_back</a:t>
            </a:r>
            <a:endParaRPr lang="en-US"/>
          </a:p>
          <a:p>
            <a:pPr>
              <a:buFont typeface="Tw Cen MT" pitchFamily="18" charset="2"/>
              <a:buChar char=" "/>
            </a:pPr>
            <a:r>
              <a:rPr lang="en-US" dirty="0"/>
              <a:t>Puerto </a:t>
            </a:r>
            <a:r>
              <a:rPr lang="en-US" dirty="0" err="1"/>
              <a:t>publicación</a:t>
            </a:r>
            <a:r>
              <a:rPr lang="en-US" dirty="0"/>
              <a:t>: 8080/</a:t>
            </a:r>
            <a:r>
              <a:rPr lang="en-US" dirty="0" err="1"/>
              <a:t>tcp</a:t>
            </a:r>
            <a:endParaRPr lang="en-US" dirty="0"/>
          </a:p>
          <a:p>
            <a:pPr marL="264795" lvl="1"/>
            <a:endParaRPr lang="en-US" dirty="0"/>
          </a:p>
          <a:p>
            <a:pPr marL="264795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53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D636-37B7-C627-9BE6-895273CC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686C8-0937-5DB5-2E87-A0ACC20315D1}"/>
              </a:ext>
            </a:extLst>
          </p:cNvPr>
          <p:cNvSpPr txBox="1"/>
          <p:nvPr/>
        </p:nvSpPr>
        <p:spPr>
          <a:xfrm>
            <a:off x="752311" y="2249680"/>
            <a:ext cx="106847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docker run -p 8080:8080 --name </a:t>
            </a:r>
            <a:r>
              <a:rPr lang="en-US" dirty="0" err="1">
                <a:latin typeface="Consolas"/>
              </a:rPr>
              <a:t>bookReview_back</a:t>
            </a:r>
            <a:r>
              <a:rPr lang="en-US" dirty="0">
                <a:latin typeface="Consolas"/>
              </a:rPr>
              <a:t> </a:t>
            </a:r>
            <a:r>
              <a:rPr lang="en-US" dirty="0" err="1">
                <a:latin typeface="Consolas"/>
              </a:rPr>
              <a:t>bookreview_back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7623423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D486-7C0E-D8C6-F43E-E7CFC6B6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(redes)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8A71-0ABF-831F-3042-19A7FBA3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Permiten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interactúen</a:t>
            </a:r>
            <a:r>
              <a:rPr lang="en-US" dirty="0">
                <a:ea typeface="+mn-lt"/>
                <a:cs typeface="+mn-lt"/>
              </a:rPr>
              <a:t> entre </a:t>
            </a:r>
            <a:r>
              <a:rPr lang="en-US" dirty="0" err="1">
                <a:ea typeface="+mn-lt"/>
                <a:cs typeface="+mn-lt"/>
              </a:rPr>
              <a:t>sí</a:t>
            </a:r>
            <a:r>
              <a:rPr lang="en-US" dirty="0">
                <a:ea typeface="+mn-lt"/>
                <a:cs typeface="+mn-lt"/>
              </a:rPr>
              <a:t> y con </a:t>
            </a:r>
            <a:r>
              <a:rPr lang="en-US" dirty="0" err="1">
                <a:ea typeface="+mn-lt"/>
                <a:cs typeface="+mn-lt"/>
              </a:rPr>
              <a:t>otros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recursos</a:t>
            </a:r>
            <a:r>
              <a:rPr lang="en-US" dirty="0">
                <a:ea typeface="+mn-lt"/>
                <a:cs typeface="+mn-lt"/>
              </a:rPr>
              <a:t> del host</a:t>
            </a:r>
          </a:p>
          <a:p>
            <a:r>
              <a:rPr lang="en-US" dirty="0">
                <a:ea typeface="+mn-lt"/>
                <a:cs typeface="+mn-lt"/>
              </a:rPr>
              <a:t>Cada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puede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conectado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más</a:t>
            </a:r>
            <a:r>
              <a:rPr lang="en-US" dirty="0">
                <a:ea typeface="+mn-lt"/>
                <a:cs typeface="+mn-lt"/>
              </a:rPr>
              <a:t> redes y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estas</a:t>
            </a:r>
            <a:r>
              <a:rPr lang="en-US" dirty="0">
                <a:ea typeface="+mn-lt"/>
                <a:cs typeface="+mn-lt"/>
              </a:rPr>
              <a:t> redes </a:t>
            </a:r>
            <a:r>
              <a:rPr lang="en-US" dirty="0" err="1">
                <a:ea typeface="+mn-lt"/>
                <a:cs typeface="+mn-lt"/>
              </a:rPr>
              <a:t>puede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tener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propiedades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características</a:t>
            </a:r>
          </a:p>
          <a:p>
            <a:r>
              <a:rPr lang="en-US" dirty="0"/>
              <a:t>Hay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redes,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 solo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interesaremos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i="1" dirty="0"/>
              <a:t>bridge</a:t>
            </a:r>
            <a:r>
              <a:rPr lang="en-US" dirty="0"/>
              <a:t>:</a:t>
            </a:r>
          </a:p>
          <a:p>
            <a:pPr marL="264795" lvl="1"/>
            <a:r>
              <a:rPr lang="en-US" dirty="0">
                <a:ea typeface="+mn-lt"/>
                <a:cs typeface="+mn-lt"/>
              </a:rPr>
              <a:t>Tipo de red </a:t>
            </a:r>
            <a:r>
              <a:rPr lang="en-US" dirty="0" err="1">
                <a:ea typeface="+mn-lt"/>
                <a:cs typeface="+mn-lt"/>
              </a:rPr>
              <a:t>predeterminado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Docker </a:t>
            </a:r>
          </a:p>
          <a:p>
            <a:pPr marL="264795" lvl="1"/>
            <a:r>
              <a:rPr lang="en-US" dirty="0">
                <a:ea typeface="+mn-lt"/>
                <a:cs typeface="+mn-lt"/>
              </a:rPr>
              <a:t>Se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conectar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r>
              <a:rPr lang="en-US" dirty="0">
                <a:ea typeface="+mn-lt"/>
                <a:cs typeface="+mn-lt"/>
              </a:rPr>
              <a:t> entre </a:t>
            </a:r>
            <a:r>
              <a:rPr lang="en-US" dirty="0" err="1">
                <a:ea typeface="+mn-lt"/>
                <a:cs typeface="+mn-lt"/>
              </a:rPr>
              <a:t>sí</a:t>
            </a:r>
            <a:r>
              <a:rPr lang="en-US" dirty="0">
                <a:ea typeface="+mn-lt"/>
                <a:cs typeface="+mn-lt"/>
              </a:rPr>
              <a:t> y con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host que </a:t>
            </a:r>
            <a:r>
              <a:rPr lang="en-US" dirty="0" err="1">
                <a:ea typeface="+mn-lt"/>
                <a:cs typeface="+mn-lt"/>
              </a:rPr>
              <a:t>ejecuta</a:t>
            </a:r>
            <a:r>
              <a:rPr lang="en-US" dirty="0">
                <a:ea typeface="+mn-lt"/>
                <a:cs typeface="+mn-lt"/>
              </a:rPr>
              <a:t> Docker</a:t>
            </a:r>
          </a:p>
          <a:p>
            <a:pPr marL="264795" lvl="1"/>
            <a:r>
              <a:rPr lang="en-US" dirty="0"/>
              <a:t>Permite la </a:t>
            </a:r>
            <a:r>
              <a:rPr lang="en-US" dirty="0" err="1"/>
              <a:t>comunicación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(</a:t>
            </a:r>
            <a:r>
              <a:rPr lang="en-US" dirty="0" err="1"/>
              <a:t>resolución</a:t>
            </a:r>
            <a:r>
              <a:rPr lang="en-US" dirty="0"/>
              <a:t> de </a:t>
            </a:r>
            <a:r>
              <a:rPr lang="en-US" dirty="0" err="1"/>
              <a:t>nombres</a:t>
            </a:r>
            <a:r>
              <a:rPr lang="en-US" dirty="0"/>
              <a:t>)</a:t>
            </a:r>
          </a:p>
          <a:p>
            <a:pPr>
              <a:buFont typeface="Tw Cen MT" pitchFamily="18" charset="2"/>
              <a:buChar char=" "/>
            </a:pPr>
            <a:r>
              <a:rPr lang="en-US" dirty="0"/>
              <a:t>Si no se </a:t>
            </a:r>
            <a:r>
              <a:rPr lang="en-US" dirty="0" err="1"/>
              <a:t>especifica</a:t>
            </a:r>
            <a:r>
              <a:rPr lang="en-US" dirty="0"/>
              <a:t> red, la red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 es </a:t>
            </a:r>
            <a:r>
              <a:rPr lang="en-US" i="1" dirty="0"/>
              <a:t>bridge</a:t>
            </a:r>
            <a:endParaRPr lang="en-US" dirty="0"/>
          </a:p>
          <a:p>
            <a:pPr marL="264795" lvl="1"/>
            <a:r>
              <a:rPr lang="en-US" dirty="0"/>
              <a:t>La red </a:t>
            </a:r>
            <a:r>
              <a:rPr lang="en-US" i="1" dirty="0"/>
              <a:t>bridge</a:t>
            </a:r>
            <a:r>
              <a:rPr lang="en-US" dirty="0"/>
              <a:t> es de </a:t>
            </a:r>
            <a:r>
              <a:rPr lang="en-US" err="1"/>
              <a:t>tipo</a:t>
            </a:r>
            <a:r>
              <a:rPr lang="en-US" dirty="0"/>
              <a:t> </a:t>
            </a:r>
            <a:r>
              <a:rPr lang="en-US" i="1" dirty="0"/>
              <a:t>bridge</a:t>
            </a:r>
          </a:p>
          <a:p>
            <a:pPr marL="264795" lvl="1"/>
            <a:r>
              <a:rPr lang="en-US" dirty="0"/>
              <a:t>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excepción</a:t>
            </a:r>
            <a:r>
              <a:rPr lang="en-US" dirty="0"/>
              <a:t>, </a:t>
            </a:r>
            <a:r>
              <a:rPr lang="en-US" dirty="0" err="1"/>
              <a:t>pues</a:t>
            </a:r>
            <a:r>
              <a:rPr lang="en-US" dirty="0"/>
              <a:t> no </a:t>
            </a:r>
            <a:r>
              <a:rPr lang="en-US" dirty="0" err="1"/>
              <a:t>ofrece</a:t>
            </a:r>
            <a:r>
              <a:rPr lang="en-US" dirty="0"/>
              <a:t> </a:t>
            </a:r>
            <a:r>
              <a:rPr lang="en-US" dirty="0" err="1"/>
              <a:t>resolución</a:t>
            </a:r>
            <a:r>
              <a:rPr lang="en-US" dirty="0"/>
              <a:t> de </a:t>
            </a:r>
            <a:r>
              <a:rPr lang="en-US" dirty="0" err="1"/>
              <a:t>nombres</a:t>
            </a:r>
          </a:p>
        </p:txBody>
      </p:sp>
    </p:spTree>
    <p:extLst>
      <p:ext uri="{BB962C8B-B14F-4D97-AF65-F5344CB8AC3E}">
        <p14:creationId xmlns:p14="http://schemas.microsoft.com/office/powerpoint/2010/main" val="4148817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2C69-8AFC-C4A1-BDFD-82B5F1F7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para </a:t>
            </a:r>
            <a:r>
              <a:rPr lang="en-US" dirty="0" err="1"/>
              <a:t>gestión</a:t>
            </a:r>
            <a:r>
              <a:rPr lang="en-US" dirty="0"/>
              <a:t> de redes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902B3-CF5B-7C06-7DD8-DD6E8ABE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2397351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network ls</a:t>
            </a:r>
            <a:r>
              <a:rPr lang="en-US" dirty="0"/>
              <a:t>: </a:t>
            </a:r>
            <a:r>
              <a:rPr lang="en-US" dirty="0" err="1"/>
              <a:t>Muestra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de redes </a:t>
            </a:r>
            <a:r>
              <a:rPr lang="en-US" dirty="0" err="1"/>
              <a:t>activas</a:t>
            </a:r>
            <a:endParaRPr lang="en-US" dirty="0"/>
          </a:p>
          <a:p>
            <a:r>
              <a:rPr lang="en-US" dirty="0">
                <a:latin typeface="Consolas"/>
              </a:rPr>
              <a:t>docker network create </a:t>
            </a:r>
            <a:r>
              <a:rPr lang="en-US" dirty="0">
                <a:latin typeface="Consolas"/>
                <a:ea typeface="+mn-lt"/>
                <a:cs typeface="+mn-lt"/>
              </a:rPr>
              <a:t>NETWORK_NAME</a:t>
            </a:r>
            <a:r>
              <a:rPr lang="en-US" dirty="0"/>
              <a:t>: Crea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red con </a:t>
            </a:r>
            <a:r>
              <a:rPr lang="en-US" dirty="0" err="1"/>
              <a:t>nombre</a:t>
            </a:r>
            <a:r>
              <a:rPr lang="en-US" dirty="0"/>
              <a:t> NETWORK_NAME</a:t>
            </a:r>
          </a:p>
          <a:p>
            <a:r>
              <a:rPr lang="en-US" dirty="0">
                <a:latin typeface="Consolas"/>
              </a:rPr>
              <a:t>docker network rm </a:t>
            </a:r>
            <a:r>
              <a:rPr lang="en-US" dirty="0">
                <a:latin typeface="Consolas"/>
                <a:ea typeface="+mn-lt"/>
                <a:cs typeface="+mn-lt"/>
              </a:rPr>
              <a:t>NETWORK_NAME</a:t>
            </a:r>
            <a:r>
              <a:rPr lang="en-US" dirty="0"/>
              <a:t>: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red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o id</a:t>
            </a:r>
          </a:p>
          <a:p>
            <a:r>
              <a:rPr lang="en-US" dirty="0">
                <a:latin typeface="Consolas"/>
              </a:rPr>
              <a:t>docker network prune</a:t>
            </a:r>
            <a:r>
              <a:rPr lang="en-US" dirty="0"/>
              <a:t>: </a:t>
            </a:r>
            <a:r>
              <a:rPr lang="en-US" dirty="0" err="1"/>
              <a:t>Elimina</a:t>
            </a:r>
            <a:r>
              <a:rPr lang="en-US" dirty="0"/>
              <a:t> la redes sin </a:t>
            </a:r>
            <a:r>
              <a:rPr lang="en-US" dirty="0" err="1"/>
              <a:t>uso</a:t>
            </a:r>
            <a:r>
              <a:rPr lang="en-US" dirty="0"/>
              <a:t> (no </a:t>
            </a:r>
            <a:r>
              <a:rPr lang="en-US" dirty="0" err="1"/>
              <a:t>conectadas</a:t>
            </a:r>
            <a:r>
              <a:rPr lang="en-US" dirty="0"/>
              <a:t> a un </a:t>
            </a:r>
            <a:r>
              <a:rPr lang="en-US" dirty="0" err="1"/>
              <a:t>contenedor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4130D-85CF-1E50-E640-8B1ABCD030A5}"/>
              </a:ext>
            </a:extLst>
          </p:cNvPr>
          <p:cNvSpPr txBox="1"/>
          <p:nvPr/>
        </p:nvSpPr>
        <p:spPr>
          <a:xfrm>
            <a:off x="1975032" y="5135076"/>
            <a:ext cx="78089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docker run --network NETWORK_NAME IMAGE_NAME</a:t>
            </a:r>
          </a:p>
        </p:txBody>
      </p:sp>
    </p:spTree>
    <p:extLst>
      <p:ext uri="{BB962C8B-B14F-4D97-AF65-F5344CB8AC3E}">
        <p14:creationId xmlns:p14="http://schemas.microsoft.com/office/powerpoint/2010/main" val="27153132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9012-2587-718A-F9B3-3638E1B9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Comunicando</a:t>
            </a:r>
            <a:r>
              <a:rPr lang="en-US" dirty="0"/>
              <a:t> API y base de </a:t>
            </a:r>
            <a:r>
              <a:rPr lang="en-US" dirty="0" err="1"/>
              <a:t>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1078-5C20-3E9B-E5BC-ED52C0CA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Crea </a:t>
            </a:r>
            <a:r>
              <a:rPr lang="en-US" dirty="0" err="1"/>
              <a:t>una</a:t>
            </a:r>
            <a:r>
              <a:rPr lang="en-US" dirty="0"/>
              <a:t> red de </a:t>
            </a:r>
            <a:r>
              <a:rPr lang="en-US" dirty="0" err="1"/>
              <a:t>tipo</a:t>
            </a:r>
            <a:r>
              <a:rPr lang="en-US" dirty="0"/>
              <a:t> bridge con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bookReview</a:t>
            </a:r>
          </a:p>
          <a:p>
            <a:r>
              <a:rPr lang="en-US" dirty="0"/>
              <a:t>Para y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de la base de </a:t>
            </a:r>
            <a:r>
              <a:rPr lang="en-US" dirty="0" err="1"/>
              <a:t>datos</a:t>
            </a:r>
            <a:r>
              <a:rPr lang="en-US" dirty="0"/>
              <a:t> (</a:t>
            </a:r>
            <a:r>
              <a:rPr lang="en-US" dirty="0" err="1"/>
              <a:t>bookReview_bdd</a:t>
            </a:r>
            <a:r>
              <a:rPr lang="en-US" dirty="0"/>
              <a:t>) y de la API (</a:t>
            </a:r>
            <a:r>
              <a:rPr lang="en-US" dirty="0" err="1"/>
              <a:t>bookRevew_back</a:t>
            </a:r>
            <a:r>
              <a:rPr lang="en-US" dirty="0"/>
              <a:t>)</a:t>
            </a:r>
          </a:p>
          <a:p>
            <a:r>
              <a:rPr lang="en-US" dirty="0"/>
              <a:t>Vuelve a </a:t>
            </a:r>
            <a:r>
              <a:rPr lang="en-US" dirty="0" err="1"/>
              <a:t>recrear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conectándolos</a:t>
            </a:r>
            <a:r>
              <a:rPr lang="en-US" dirty="0"/>
              <a:t> a la red </a:t>
            </a:r>
            <a:r>
              <a:rPr lang="en-US" dirty="0" err="1"/>
              <a:t>bookReview</a:t>
            </a:r>
          </a:p>
        </p:txBody>
      </p:sp>
    </p:spTree>
    <p:extLst>
      <p:ext uri="{BB962C8B-B14F-4D97-AF65-F5344CB8AC3E}">
        <p14:creationId xmlns:p14="http://schemas.microsoft.com/office/powerpoint/2010/main" val="156356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5AE4-3548-C9FC-848C-A4BA69A5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virtuales</a:t>
            </a:r>
            <a:endParaRPr lang="en-US" dirty="0" err="1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919526B-24D5-BB3D-213B-51EB30C62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77" y="1691626"/>
            <a:ext cx="6193958" cy="494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8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0656-A6BA-C4F5-85FC-F343BE9D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Comunicando</a:t>
            </a:r>
            <a:r>
              <a:rPr lang="en-US" dirty="0"/>
              <a:t> API y base de </a:t>
            </a:r>
            <a:r>
              <a:rPr lang="en-US" dirty="0" err="1"/>
              <a:t>datos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80D7A-16DC-CFE0-0819-C16DAD1A8100}"/>
              </a:ext>
            </a:extLst>
          </p:cNvPr>
          <p:cNvSpPr txBox="1"/>
          <p:nvPr/>
        </p:nvSpPr>
        <p:spPr>
          <a:xfrm>
            <a:off x="752311" y="2249680"/>
            <a:ext cx="10684740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docker network create </a:t>
            </a:r>
            <a:r>
              <a:rPr lang="en-US" dirty="0" err="1">
                <a:latin typeface="Consolas"/>
              </a:rPr>
              <a:t>bookReview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docker run -d -p 5432:5432 --name </a:t>
            </a:r>
            <a:r>
              <a:rPr lang="en-US" dirty="0" err="1">
                <a:latin typeface="Consolas"/>
              </a:rPr>
              <a:t>bookReview_bdd</a:t>
            </a:r>
            <a:r>
              <a:rPr lang="en-US" dirty="0">
                <a:latin typeface="Consolas"/>
              </a:rPr>
              <a:t> \</a:t>
            </a:r>
            <a:endParaRPr lang="en-US"/>
          </a:p>
          <a:p>
            <a:pPr marL="608965" lvl="1"/>
            <a:r>
              <a:rPr lang="en-US" dirty="0">
                <a:latin typeface="Consolas"/>
              </a:rPr>
              <a:t>-e POSTGRES_PASSWORD=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-e POSTGRES_USER=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-e POSTGRES_DB=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-v </a:t>
            </a:r>
            <a:r>
              <a:rPr lang="en-US" dirty="0" err="1">
                <a:latin typeface="Consolas"/>
              </a:rPr>
              <a:t>bookReview_postgresql_vol</a:t>
            </a:r>
            <a:r>
              <a:rPr lang="en-US" dirty="0">
                <a:latin typeface="Consolas"/>
              </a:rPr>
              <a:t>:/var/lib/</a:t>
            </a:r>
            <a:r>
              <a:rPr lang="en-US" dirty="0" err="1">
                <a:latin typeface="Consolas"/>
              </a:rPr>
              <a:t>postgresql</a:t>
            </a:r>
            <a:r>
              <a:rPr lang="en-US" dirty="0">
                <a:latin typeface="Consolas"/>
              </a:rPr>
              <a:t>/data 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--network 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 \</a:t>
            </a:r>
          </a:p>
          <a:p>
            <a:pPr marL="608965" lvl="1"/>
            <a:r>
              <a:rPr lang="en-US" dirty="0">
                <a:latin typeface="Consolas"/>
              </a:rPr>
              <a:t>postgres:15.1</a:t>
            </a:r>
          </a:p>
          <a:p>
            <a:r>
              <a:rPr lang="en-US" dirty="0">
                <a:latin typeface="Consolas"/>
              </a:rPr>
              <a:t>docker run -p 8080:8080 --name </a:t>
            </a:r>
            <a:r>
              <a:rPr lang="en-US" dirty="0" err="1">
                <a:latin typeface="Consolas"/>
              </a:rPr>
              <a:t>bookReview_back</a:t>
            </a:r>
            <a:r>
              <a:rPr lang="en-US" dirty="0">
                <a:latin typeface="Consolas"/>
              </a:rPr>
              <a:t> \</a:t>
            </a:r>
          </a:p>
          <a:p>
            <a:pPr marL="608965" lvl="1"/>
            <a:r>
              <a:rPr lang="en-US" dirty="0">
                <a:latin typeface="Consolas"/>
              </a:rPr>
              <a:t>--network 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</a:p>
          <a:p>
            <a:pPr marL="608965" lvl="1"/>
            <a:r>
              <a:rPr lang="en-US" dirty="0" err="1">
                <a:latin typeface="Consolas"/>
              </a:rPr>
              <a:t>bookreview_back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27254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615F-64D5-DDB4-3D6E-1CB6EE04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21A7-8953-6A98-8467-15B3FADD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92500" lnSpcReduction="10000"/>
          </a:bodyPr>
          <a:lstStyle/>
          <a:p>
            <a:r>
              <a:rPr lang="en-US" dirty="0" err="1"/>
              <a:t>Herramienta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y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solo </a:t>
            </a:r>
            <a:r>
              <a:rPr lang="en-US" dirty="0" err="1"/>
              <a:t>archivo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: </a:t>
            </a:r>
            <a:r>
              <a:rPr lang="en-US" dirty="0">
                <a:latin typeface="Consolas"/>
              </a:rPr>
              <a:t>docker-</a:t>
            </a:r>
            <a:r>
              <a:rPr lang="en-US" dirty="0" err="1">
                <a:latin typeface="Consolas"/>
              </a:rPr>
              <a:t>compose.yml</a:t>
            </a:r>
            <a:endParaRPr lang="en-US" dirty="0">
              <a:latin typeface="Consolas"/>
            </a:endParaRPr>
          </a:p>
          <a:p>
            <a:r>
              <a:rPr lang="en-US" dirty="0" err="1"/>
              <a:t>Sustutiye</a:t>
            </a:r>
            <a:r>
              <a:rPr lang="en-US" dirty="0"/>
              <a:t> la </a:t>
            </a:r>
            <a:r>
              <a:rPr lang="en-US" dirty="0" err="1"/>
              <a:t>ejecución</a:t>
            </a:r>
            <a:r>
              <a:rPr lang="en-US" dirty="0"/>
              <a:t> de </a:t>
            </a:r>
            <a:r>
              <a:rPr lang="en-US" dirty="0">
                <a:latin typeface="Consolas"/>
              </a:rPr>
              <a:t>docker run</a:t>
            </a:r>
            <a:r>
              <a:rPr lang="en-US" dirty="0"/>
              <a:t>,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de </a:t>
            </a:r>
            <a:r>
              <a:rPr lang="en-US" dirty="0">
                <a:latin typeface="Consolas"/>
              </a:rPr>
              <a:t>docker network create </a:t>
            </a:r>
            <a:r>
              <a:rPr lang="en-US" dirty="0"/>
              <a:t>y</a:t>
            </a:r>
            <a:r>
              <a:rPr lang="en-US" dirty="0">
                <a:latin typeface="Consolas"/>
              </a:rPr>
              <a:t> network volume create</a:t>
            </a:r>
          </a:p>
          <a:p>
            <a:pPr>
              <a:buFont typeface="Tw Cen MT" pitchFamily="18" charset="2"/>
              <a:buChar char=" "/>
            </a:pPr>
            <a:r>
              <a:rPr lang="en-US" dirty="0"/>
              <a:t>Archivo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YAML</a:t>
            </a:r>
          </a:p>
          <a:p>
            <a:pPr marL="264795" lvl="1"/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sangrías</a:t>
            </a:r>
            <a:r>
              <a:rPr lang="en-US" dirty="0">
                <a:ea typeface="+mn-lt"/>
                <a:cs typeface="+mn-lt"/>
              </a:rPr>
              <a:t>: Las </a:t>
            </a:r>
            <a:r>
              <a:rPr lang="en-US" dirty="0" err="1">
                <a:ea typeface="+mn-lt"/>
                <a:cs typeface="+mn-lt"/>
              </a:rPr>
              <a:t>estructuras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YAML se </a:t>
            </a:r>
            <a:r>
              <a:rPr lang="en-US" dirty="0" err="1">
                <a:ea typeface="+mn-lt"/>
                <a:cs typeface="+mn-lt"/>
              </a:rPr>
              <a:t>definen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mediante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sangrías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tabulaciones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denotar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jerarquía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64795" lvl="1"/>
            <a:r>
              <a:rPr lang="en-US" dirty="0">
                <a:ea typeface="+mn-lt"/>
                <a:cs typeface="+mn-lt"/>
              </a:rPr>
              <a:t>Claves-Valor: YAML </a:t>
            </a:r>
            <a:r>
              <a:rPr lang="en-US" dirty="0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basado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estructura</a:t>
            </a:r>
            <a:r>
              <a:rPr lang="en-US" dirty="0">
                <a:ea typeface="+mn-lt"/>
                <a:cs typeface="+mn-lt"/>
              </a:rPr>
              <a:t> de claves y </a:t>
            </a:r>
            <a:r>
              <a:rPr lang="en-US" dirty="0" err="1">
                <a:ea typeface="+mn-lt"/>
                <a:cs typeface="+mn-lt"/>
              </a:rPr>
              <a:t>valores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donde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tiene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clave </a:t>
            </a:r>
            <a:r>
              <a:rPr lang="en-US" dirty="0" err="1">
                <a:ea typeface="+mn-lt"/>
                <a:cs typeface="+mn-lt"/>
              </a:rPr>
              <a:t>única</a:t>
            </a:r>
            <a:r>
              <a:rPr lang="en-US" dirty="0">
                <a:ea typeface="+mn-lt"/>
                <a:cs typeface="+mn-lt"/>
              </a:rPr>
              <a:t> y un valor </a:t>
            </a:r>
            <a:r>
              <a:rPr lang="en-US" dirty="0" err="1">
                <a:ea typeface="+mn-lt"/>
                <a:cs typeface="+mn-lt"/>
              </a:rPr>
              <a:t>asociado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Tw Cen MT" pitchFamily="18" charset="2"/>
              <a:buChar char=" "/>
            </a:pPr>
            <a:r>
              <a:rPr lang="en-US" dirty="0" err="1">
                <a:ea typeface="+mn-lt"/>
                <a:cs typeface="+mn-lt"/>
              </a:rPr>
              <a:t>Utilizaremos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nivel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jerárquico</a:t>
            </a:r>
            <a:r>
              <a:rPr lang="en-US" dirty="0">
                <a:ea typeface="+mn-lt"/>
                <a:cs typeface="+mn-lt"/>
              </a:rPr>
              <a:t> superior (sin </a:t>
            </a:r>
            <a:r>
              <a:rPr lang="en-US" dirty="0" err="1">
                <a:ea typeface="+mn-lt"/>
                <a:cs typeface="+mn-lt"/>
              </a:rPr>
              <a:t>indentar</a:t>
            </a:r>
            <a:r>
              <a:rPr lang="en-US" dirty="0">
                <a:ea typeface="+mn-lt"/>
                <a:cs typeface="+mn-lt"/>
              </a:rPr>
              <a:t>): </a:t>
            </a:r>
            <a:endParaRPr lang="en-US" dirty="0"/>
          </a:p>
          <a:p>
            <a:pPr marL="264795" lvl="1"/>
            <a:r>
              <a:rPr lang="en-US" dirty="0">
                <a:ea typeface="+mn-lt"/>
                <a:cs typeface="+mn-lt"/>
              </a:rPr>
              <a:t>networks: Define las redes que se van a </a:t>
            </a:r>
            <a:r>
              <a:rPr lang="en-US" dirty="0" err="1">
                <a:ea typeface="+mn-lt"/>
                <a:cs typeface="+mn-lt"/>
              </a:rPr>
              <a:t>conectar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264795" lvl="1"/>
            <a:r>
              <a:rPr lang="en-US" dirty="0">
                <a:ea typeface="+mn-lt"/>
                <a:cs typeface="+mn-lt"/>
              </a:rPr>
              <a:t>services: Define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264795" lvl="1"/>
            <a:r>
              <a:rPr lang="en-US" dirty="0">
                <a:ea typeface="+mn-lt"/>
                <a:cs typeface="+mn-lt"/>
              </a:rPr>
              <a:t>volumes: Define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volúmenes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asociar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99326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934E-9ADF-93A8-F24C-BBC817D0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Pequeña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de 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8938-0F7E-D277-3F6A-6A5ADB13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Tw Cen MT" pitchFamily="18" charset="2"/>
              <a:buChar char=" "/>
            </a:pPr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contenedor</a:t>
            </a:r>
            <a:r>
              <a:rPr lang="en-US" dirty="0"/>
              <a:t>, </a:t>
            </a:r>
            <a:r>
              <a:rPr lang="en-US" dirty="0" err="1"/>
              <a:t>utilizaremos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:</a:t>
            </a:r>
          </a:p>
          <a:p>
            <a:pPr marL="264795" lvl="1"/>
            <a:r>
              <a:rPr lang="en-US" dirty="0"/>
              <a:t>image: Define la imagen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para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endParaRPr lang="en-US"/>
          </a:p>
          <a:p>
            <a:pPr marL="264795" lvl="1"/>
            <a:r>
              <a:rPr lang="en-US" dirty="0"/>
              <a:t>build: Define 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directorio</a:t>
            </a:r>
            <a:r>
              <a:rPr lang="en-US" dirty="0"/>
              <a:t> (</a:t>
            </a:r>
            <a:r>
              <a:rPr lang="en-US" dirty="0" err="1">
                <a:ea typeface="+mn-lt"/>
                <a:cs typeface="+mn-lt"/>
              </a:rPr>
              <a:t>contexto</a:t>
            </a:r>
            <a:r>
              <a:rPr lang="en-US" dirty="0"/>
              <a:t>)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Dockerfile</a:t>
            </a:r>
            <a:r>
              <a:rPr lang="en-US" dirty="0"/>
              <a:t>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la imagen. Si 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opción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image define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que se le </a:t>
            </a:r>
            <a:r>
              <a:rPr lang="en-US" dirty="0" err="1"/>
              <a:t>pondrá</a:t>
            </a:r>
            <a:r>
              <a:rPr lang="en-US" dirty="0"/>
              <a:t> a la </a:t>
            </a:r>
            <a:r>
              <a:rPr lang="en-US" dirty="0" err="1"/>
              <a:t>nueva</a:t>
            </a:r>
            <a:r>
              <a:rPr lang="en-US" dirty="0"/>
              <a:t> imagen</a:t>
            </a:r>
          </a:p>
          <a:p>
            <a:pPr marL="264795" lvl="1"/>
            <a:r>
              <a:rPr lang="en-US" dirty="0" err="1"/>
              <a:t>container_name</a:t>
            </a:r>
            <a:r>
              <a:rPr lang="en-US" dirty="0"/>
              <a:t>: Nombre del </a:t>
            </a:r>
            <a:r>
              <a:rPr lang="en-US" dirty="0" err="1"/>
              <a:t>contenedor</a:t>
            </a:r>
            <a:endParaRPr lang="en-US"/>
          </a:p>
          <a:p>
            <a:pPr marL="264795" lvl="1"/>
            <a:r>
              <a:rPr lang="en-US" dirty="0" err="1"/>
              <a:t>depends_on</a:t>
            </a:r>
            <a:r>
              <a:rPr lang="en-US" dirty="0"/>
              <a:t>: Espera a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que se </a:t>
            </a:r>
            <a:r>
              <a:rPr lang="en-US" dirty="0" err="1"/>
              <a:t>especifican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estén</a:t>
            </a:r>
            <a:r>
              <a:rPr lang="en-US" dirty="0"/>
              <a:t> </a:t>
            </a:r>
            <a:r>
              <a:rPr lang="en-US" dirty="0" err="1"/>
              <a:t>operativos</a:t>
            </a:r>
            <a:r>
              <a:rPr lang="en-US" dirty="0"/>
              <a:t> antes de </a:t>
            </a:r>
            <a:r>
              <a:rPr lang="en-US" dirty="0" err="1"/>
              <a:t>iniciar</a:t>
            </a:r>
            <a:endParaRPr lang="en-US" dirty="0"/>
          </a:p>
          <a:p>
            <a:pPr marL="264795" lvl="1"/>
            <a:r>
              <a:rPr lang="en-US" dirty="0"/>
              <a:t>environment: Define variables de </a:t>
            </a:r>
            <a:r>
              <a:rPr lang="en-US" dirty="0" err="1"/>
              <a:t>entorno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.</a:t>
            </a:r>
          </a:p>
          <a:p>
            <a:pPr marL="264795" lvl="1"/>
            <a:r>
              <a:rPr lang="en-US" dirty="0"/>
              <a:t>ports: Define la </a:t>
            </a:r>
            <a:r>
              <a:rPr lang="en-US" dirty="0" err="1"/>
              <a:t>publicación</a:t>
            </a:r>
            <a:r>
              <a:rPr lang="en-US" dirty="0"/>
              <a:t> de </a:t>
            </a:r>
            <a:r>
              <a:rPr lang="en-US" dirty="0" err="1"/>
              <a:t>puertos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del host</a:t>
            </a:r>
          </a:p>
          <a:p>
            <a:pPr marL="264795" lvl="1"/>
            <a:r>
              <a:rPr lang="en-US" dirty="0"/>
              <a:t>volumes: </a:t>
            </a:r>
            <a:r>
              <a:rPr lang="en-US" dirty="0" err="1"/>
              <a:t>Volúmenes</a:t>
            </a:r>
            <a:r>
              <a:rPr lang="en-US" dirty="0"/>
              <a:t> y bind mounts que se van a </a:t>
            </a:r>
            <a:r>
              <a:rPr lang="en-US" dirty="0" err="1"/>
              <a:t>asociar</a:t>
            </a:r>
            <a:r>
              <a:rPr lang="en-US" dirty="0"/>
              <a:t> al </a:t>
            </a:r>
            <a:r>
              <a:rPr lang="en-US" dirty="0" err="1"/>
              <a:t>contenedor</a:t>
            </a:r>
            <a:endParaRPr lang="en-US" dirty="0"/>
          </a:p>
          <a:p>
            <a:pPr marL="264795" lvl="1"/>
            <a:r>
              <a:rPr lang="en-US" dirty="0"/>
              <a:t>networks: Redes a las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conectar</a:t>
            </a:r>
            <a:r>
              <a:rPr lang="en-US" dirty="0"/>
              <a:t> 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. Mediante la </a:t>
            </a:r>
            <a:r>
              <a:rPr lang="en-US" dirty="0" err="1"/>
              <a:t>propiedad</a:t>
            </a:r>
            <a:r>
              <a:rPr lang="en-US" dirty="0"/>
              <a:t> aliases, es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-US" dirty="0" err="1"/>
              <a:t>nombres</a:t>
            </a:r>
            <a:r>
              <a:rPr lang="en-US" dirty="0"/>
              <a:t> </a:t>
            </a:r>
            <a:r>
              <a:rPr lang="en-US" dirty="0" err="1"/>
              <a:t>adicionales</a:t>
            </a:r>
            <a:r>
              <a:rPr lang="en-US" dirty="0"/>
              <a:t> al </a:t>
            </a:r>
            <a:r>
              <a:rPr lang="en-US" dirty="0" err="1"/>
              <a:t>contenedor</a:t>
            </a:r>
            <a:r>
              <a:rPr lang="en-US" dirty="0"/>
              <a:t> que </a:t>
            </a:r>
            <a:r>
              <a:rPr lang="en-US" dirty="0" err="1"/>
              <a:t>podrán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</a:t>
            </a:r>
            <a:r>
              <a:rPr lang="en-US" dirty="0" err="1"/>
              <a:t>conectados</a:t>
            </a:r>
            <a:r>
              <a:rPr lang="en-US" dirty="0"/>
              <a:t> a la </a:t>
            </a:r>
            <a:r>
              <a:rPr lang="en-US" dirty="0" err="1"/>
              <a:t>misma</a:t>
            </a:r>
            <a:r>
              <a:rPr lang="en-US" dirty="0"/>
              <a:t> red</a:t>
            </a:r>
          </a:p>
          <a:p>
            <a:pPr marL="264795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942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3ACC-EE4C-627E-5B92-713EC8DF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</a:t>
            </a:r>
            <a:r>
              <a:rPr lang="en-US" dirty="0"/>
              <a:t> 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F572-EDF3-7118-6806-E69C70EB6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Tw Cen MT"/>
              </a:rPr>
              <a:t>docker compose: Conjunto de </a:t>
            </a:r>
            <a:r>
              <a:rPr lang="en-US" err="1">
                <a:latin typeface="Tw Cen MT"/>
              </a:rPr>
              <a:t>comandos</a:t>
            </a:r>
            <a:r>
              <a:rPr lang="en-US" dirty="0">
                <a:latin typeface="Tw Cen MT"/>
              </a:rPr>
              <a:t> que </a:t>
            </a:r>
            <a:r>
              <a:rPr lang="en-US" err="1">
                <a:latin typeface="Tw Cen MT"/>
              </a:rPr>
              <a:t>permiten</a:t>
            </a:r>
            <a:r>
              <a:rPr lang="en-US">
                <a:latin typeface="Tw Cen MT"/>
              </a:rPr>
              <a:t> la gestión de Docker Compose</a:t>
            </a:r>
          </a:p>
          <a:p>
            <a:pPr marL="264795" lvl="1">
              <a:buFont typeface="Wingdings 3" panose="020B0602020104020603" pitchFamily="34" charset="0"/>
              <a:buChar char=""/>
            </a:pPr>
            <a:r>
              <a:rPr lang="en-US" dirty="0">
                <a:latin typeface="Tw Cen MT"/>
              </a:rPr>
              <a:t>-f: </a:t>
            </a:r>
            <a:r>
              <a:rPr lang="en-US" dirty="0" err="1">
                <a:latin typeface="Tw Cen MT"/>
              </a:rPr>
              <a:t>Especifica</a:t>
            </a:r>
            <a:r>
              <a:rPr lang="en-US" dirty="0">
                <a:latin typeface="Tw Cen MT"/>
              </a:rPr>
              <a:t> la </a:t>
            </a:r>
            <a:r>
              <a:rPr lang="en-US" dirty="0" err="1">
                <a:latin typeface="Tw Cen MT"/>
              </a:rPr>
              <a:t>ruta</a:t>
            </a:r>
            <a:r>
              <a:rPr lang="en-US" dirty="0">
                <a:latin typeface="Tw Cen MT"/>
              </a:rPr>
              <a:t> del </a:t>
            </a:r>
            <a:r>
              <a:rPr lang="en-US" dirty="0" err="1">
                <a:latin typeface="Tw Cen MT"/>
              </a:rPr>
              <a:t>archivo</a:t>
            </a:r>
            <a:r>
              <a:rPr lang="en-US" dirty="0">
                <a:latin typeface="Tw Cen MT"/>
              </a:rPr>
              <a:t> </a:t>
            </a:r>
            <a:r>
              <a:rPr lang="en-US" dirty="0" err="1">
                <a:latin typeface="Tw Cen MT"/>
              </a:rPr>
              <a:t>cuando</a:t>
            </a:r>
            <a:r>
              <a:rPr lang="en-US" dirty="0">
                <a:latin typeface="Tw Cen MT"/>
              </a:rPr>
              <a:t> es </a:t>
            </a:r>
            <a:r>
              <a:rPr lang="en-US" dirty="0" err="1">
                <a:latin typeface="Tw Cen MT"/>
              </a:rPr>
              <a:t>distinto</a:t>
            </a:r>
            <a:r>
              <a:rPr lang="en-US" dirty="0">
                <a:latin typeface="Tw Cen MT"/>
              </a:rPr>
              <a:t> de docker-</a:t>
            </a:r>
            <a:r>
              <a:rPr lang="en-US" dirty="0" err="1">
                <a:latin typeface="Tw Cen MT"/>
              </a:rPr>
              <a:t>compose.yml</a:t>
            </a:r>
            <a:r>
              <a:rPr lang="en-US" dirty="0">
                <a:latin typeface="Tw Cen MT"/>
              </a:rPr>
              <a:t> </a:t>
            </a:r>
          </a:p>
          <a:p>
            <a:r>
              <a:rPr lang="en-US">
                <a:latin typeface="Tw Cen MT"/>
              </a:rPr>
              <a:t>docker compose up</a:t>
            </a:r>
            <a:r>
              <a:rPr lang="en-US" dirty="0"/>
              <a:t>: </a:t>
            </a:r>
            <a:r>
              <a:rPr lang="en-US" dirty="0" err="1"/>
              <a:t>Inicia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docker-</a:t>
            </a:r>
            <a:r>
              <a:rPr lang="en-US" dirty="0" err="1"/>
              <a:t>compose.yml</a:t>
            </a:r>
            <a:endParaRPr lang="en-US" dirty="0"/>
          </a:p>
          <a:p>
            <a:pPr marL="264795" lvl="1"/>
            <a:r>
              <a:rPr lang="en-US" dirty="0"/>
              <a:t>-d: </a:t>
            </a:r>
            <a:r>
              <a:rPr lang="en-US" dirty="0" err="1"/>
              <a:t>Inician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modo </a:t>
            </a:r>
            <a:r>
              <a:rPr lang="en-US" i="1" dirty="0"/>
              <a:t>detached</a:t>
            </a:r>
          </a:p>
          <a:p>
            <a:pPr marL="264795" lvl="1"/>
            <a:r>
              <a:rPr lang="en-US" dirty="0"/>
              <a:t>--build: Fuerza la </a:t>
            </a:r>
            <a:r>
              <a:rPr lang="en-US" dirty="0" err="1"/>
              <a:t>reconstrucción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/>
              <a:t>imágenes</a:t>
            </a:r>
          </a:p>
          <a:p>
            <a:pPr>
              <a:buFont typeface="Tw Cen MT" pitchFamily="18" charset="2"/>
              <a:buChar char=" "/>
            </a:pPr>
            <a:r>
              <a:rPr lang="en-US" dirty="0"/>
              <a:t>docker compose down: </a:t>
            </a:r>
            <a:r>
              <a:rPr lang="en-US" dirty="0" err="1"/>
              <a:t>Detiene</a:t>
            </a:r>
            <a:r>
              <a:rPr lang="en-US" dirty="0"/>
              <a:t> y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y redes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docker-</a:t>
            </a:r>
            <a:r>
              <a:rPr lang="en-US" dirty="0" err="1"/>
              <a:t>compose.yml</a:t>
            </a:r>
            <a:endParaRPr lang="en-US"/>
          </a:p>
          <a:p>
            <a:pPr marL="264795" lvl="1"/>
            <a:r>
              <a:rPr lang="en-US" dirty="0"/>
              <a:t>-v: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volúmenes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222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D3FC-7F05-5B1F-179C-11C91DD0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Nuestro docker-</a:t>
            </a:r>
            <a:r>
              <a:rPr lang="en-US" dirty="0" err="1"/>
              <a:t>compose.yml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8E84-113A-71C8-F475-7B8666DD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 err="1"/>
              <a:t>Compara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de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ejecución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de la base de </a:t>
            </a:r>
            <a:r>
              <a:rPr lang="en-US" dirty="0" err="1"/>
              <a:t>datos</a:t>
            </a:r>
            <a:r>
              <a:rPr lang="en-US" dirty="0"/>
              <a:t> y de la API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 </a:t>
            </a:r>
          </a:p>
          <a:p>
            <a:pPr algn="ctr"/>
            <a:r>
              <a:rPr lang="en-US" dirty="0" err="1"/>
              <a:t>curso-devops-ulpgc</a:t>
            </a:r>
            <a:r>
              <a:rPr lang="en-US" dirty="0">
                <a:ea typeface="+mn-lt"/>
                <a:cs typeface="+mn-lt"/>
              </a:rPr>
              <a:t>/docker-</a:t>
            </a:r>
            <a:r>
              <a:rPr lang="en-US" dirty="0" err="1">
                <a:ea typeface="+mn-lt"/>
                <a:cs typeface="+mn-lt"/>
              </a:rPr>
              <a:t>compose.api.yml</a:t>
            </a:r>
            <a:endParaRPr lang="en-US" dirty="0" err="1"/>
          </a:p>
          <a:p>
            <a:pPr marL="264795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112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E1A6-AEF5-CDA8-8B15-48E2A81F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0794-BBAD-1B11-F135-B55B40AD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detallada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Docker</a:t>
            </a:r>
          </a:p>
          <a:p>
            <a:r>
              <a:rPr lang="en-US" dirty="0"/>
              <a:t>docker container inspect CONTAINER_NAME</a:t>
            </a:r>
          </a:p>
          <a:p>
            <a:r>
              <a:rPr lang="en-US" dirty="0"/>
              <a:t>docker image inspect IMAGENAME</a:t>
            </a:r>
          </a:p>
          <a:p>
            <a:r>
              <a:rPr lang="en-US" dirty="0"/>
              <a:t>docker volume inspect VOLUME_NAME</a:t>
            </a:r>
          </a:p>
          <a:p>
            <a:r>
              <a:rPr lang="en-US" dirty="0"/>
              <a:t>docker network inspect NETWORK_NAME</a:t>
            </a:r>
          </a:p>
          <a:p>
            <a:r>
              <a:rPr lang="en-US" dirty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11163472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4E8F-242D-0566-6B37-0FEAD67D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45D85E5-A5E3-A84A-CD4A-54682135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677" y="1629645"/>
            <a:ext cx="4017861" cy="401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68E6-D60B-9C1C-F6CF-56634F77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virtuales</a:t>
            </a:r>
            <a:endParaRPr lang="en-US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83A9A-D390-2D36-0EB5-B0FABD9C0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E67C-3831-807C-4EC0-A9907E6FD1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Entornos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separados</a:t>
            </a:r>
          </a:p>
          <a:p>
            <a:pPr marL="304165" indent="-304165"/>
            <a:r>
              <a:rPr lang="en-US" dirty="0" err="1">
                <a:cs typeface="Calibri"/>
              </a:rPr>
              <a:t>Posibilidad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aplicar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configuraciones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específicas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entorno</a:t>
            </a:r>
          </a:p>
          <a:p>
            <a:pPr marL="304165" indent="-304165"/>
            <a:r>
              <a:rPr lang="en-US" dirty="0" err="1">
                <a:cs typeface="Calibri"/>
              </a:rPr>
              <a:t>Configuraciones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compartidas</a:t>
            </a:r>
            <a:r>
              <a:rPr lang="en-US" dirty="0">
                <a:cs typeface="Calibri"/>
              </a:rPr>
              <a:t> de forma </a:t>
            </a:r>
            <a:r>
              <a:rPr lang="en-US" dirty="0" err="1">
                <a:cs typeface="Calibri"/>
              </a:rPr>
              <a:t>fiable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B531E-C728-D029-AC5F-A6FF570F7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Contras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B09CB-57A0-A381-18D1-40A1890735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Redundancia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excesiva</a:t>
            </a:r>
            <a:r>
              <a:rPr lang="en-US" dirty="0">
                <a:cs typeface="Calibri"/>
              </a:rPr>
              <a:t> y mal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espacio</a:t>
            </a:r>
            <a:r>
              <a:rPr lang="en-US" dirty="0">
                <a:cs typeface="Calibri"/>
              </a:rPr>
              <a:t> (SO)</a:t>
            </a:r>
          </a:p>
          <a:p>
            <a:pPr marL="304165" indent="-304165"/>
            <a:r>
              <a:rPr lang="en-US" dirty="0" err="1">
                <a:cs typeface="Calibri"/>
              </a:rPr>
              <a:t>Rendimiento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pobre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arranque</a:t>
            </a:r>
            <a:r>
              <a:rPr lang="en-US" dirty="0">
                <a:cs typeface="Calibri"/>
              </a:rPr>
              <a:t> lento</a:t>
            </a:r>
          </a:p>
          <a:p>
            <a:pPr marL="304165" indent="-304165"/>
            <a:r>
              <a:rPr lang="en-US" dirty="0" err="1">
                <a:cs typeface="Calibri"/>
              </a:rPr>
              <a:t>Reproducibilidad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otro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equipo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complicada</a:t>
            </a:r>
          </a:p>
        </p:txBody>
      </p:sp>
    </p:spTree>
    <p:extLst>
      <p:ext uri="{BB962C8B-B14F-4D97-AF65-F5344CB8AC3E}">
        <p14:creationId xmlns:p14="http://schemas.microsoft.com/office/powerpoint/2010/main" val="406613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4317-2911-3732-BDB9-5ADBDBF3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Contenedores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F5EAE5D-0F39-C409-F782-6FDA3BA8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285" y="1592800"/>
            <a:ext cx="6326687" cy="50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2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4317-2911-3732-BDB9-5ADBDBF3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Contenedores vs </a:t>
            </a:r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Virtuales</a:t>
            </a:r>
            <a:endParaRPr lang="en-US" dirty="0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F5EAE5D-0F39-C409-F782-6FDA3BA8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63" y="1746792"/>
            <a:ext cx="5333777" cy="4277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A60903-B878-C8C9-2041-66E10546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74" y="1717291"/>
            <a:ext cx="5397917" cy="43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1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6D9222-8445-4CAF-97EE-09B50EF08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CF7ACA-83DF-48D1-85D1-C482ED91F6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64734E9-C274-4EB4-8E27-BAE9169A44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0</TotalTime>
  <Words>116</Words>
  <Application>Microsoft Office PowerPoint</Application>
  <PresentationFormat>Custom</PresentationFormat>
  <Paragraphs>36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Integral</vt:lpstr>
      <vt:lpstr>Introducción a Docker</vt:lpstr>
      <vt:lpstr>¿Qué es Docker?</vt:lpstr>
      <vt:lpstr>¿Por qué existen los contenedores?</vt:lpstr>
      <vt:lpstr>Problemas que resuelven los contenedores</vt:lpstr>
      <vt:lpstr>Fiabilidad y reproducibilidad de entornos</vt:lpstr>
      <vt:lpstr>Máquinas virtuales</vt:lpstr>
      <vt:lpstr>Máquinas virtuales</vt:lpstr>
      <vt:lpstr>Contenedores</vt:lpstr>
      <vt:lpstr>Contenedores vs Máquinas Virtuales</vt:lpstr>
      <vt:lpstr>Contenedores vs Máquinas Virtuales</vt:lpstr>
      <vt:lpstr>Instalación</vt:lpstr>
      <vt:lpstr>Componentes</vt:lpstr>
      <vt:lpstr>¿Qué es realmente un contenedor?</vt:lpstr>
      <vt:lpstr>Modelo de contenedor</vt:lpstr>
      <vt:lpstr>¿Qué necesito para crear un contenedor?</vt:lpstr>
      <vt:lpstr>Imágenes vs Contenedores</vt:lpstr>
      <vt:lpstr>Imágenes y capas</vt:lpstr>
      <vt:lpstr>Una imagen, muchos contenedores</vt:lpstr>
      <vt:lpstr>Modelo de imagen</vt:lpstr>
      <vt:lpstr>Hello world!</vt:lpstr>
      <vt:lpstr>Behind the scenes</vt:lpstr>
      <vt:lpstr>Hello world!</vt:lpstr>
      <vt:lpstr>Behind the scenes</vt:lpstr>
      <vt:lpstr>¿Cómo obtener las imágenes?</vt:lpstr>
      <vt:lpstr>Docker Hub</vt:lpstr>
      <vt:lpstr>Dockerfile</vt:lpstr>
      <vt:lpstr>Modificación de imágenes</vt:lpstr>
      <vt:lpstr>Mi primer Dockerfile</vt:lpstr>
      <vt:lpstr>Instrucciones Dockerfile</vt:lpstr>
      <vt:lpstr>Ejecutando nuestra imagen</vt:lpstr>
      <vt:lpstr>Nombrando (tagging) imágenes</vt:lpstr>
      <vt:lpstr>Publicar servicios (puertos)</vt:lpstr>
      <vt:lpstr>Publicar servicios (puertos)</vt:lpstr>
      <vt:lpstr>Variables de entorno</vt:lpstr>
      <vt:lpstr>Comandos para gestionar imágenes</vt:lpstr>
      <vt:lpstr>Comandos para gestionar contenedores</vt:lpstr>
      <vt:lpstr>Comandos para gestionar contenedores</vt:lpstr>
      <vt:lpstr>El proceso (CMD)</vt:lpstr>
      <vt:lpstr>Logs de contenedor</vt:lpstr>
      <vt:lpstr>Modo interactivo</vt:lpstr>
      <vt:lpstr>Ejecutando otro proceso</vt:lpstr>
      <vt:lpstr>¿Es posible la persistencia de datos?</vt:lpstr>
      <vt:lpstr>Volúmenes &amp; bind mounts</vt:lpstr>
      <vt:lpstr>Volúmenes &amp; bind mounts</vt:lpstr>
      <vt:lpstr>Volúmenes y bind mounts</vt:lpstr>
      <vt:lpstr>Volúmenes</vt:lpstr>
      <vt:lpstr>Comandos para gestión de volúmenes</vt:lpstr>
      <vt:lpstr>Bind mounts</vt:lpstr>
      <vt:lpstr>Nuestra base de datos</vt:lpstr>
      <vt:lpstr>Nuestra base de datos</vt:lpstr>
      <vt:lpstr>Multi-stage builds</vt:lpstr>
      <vt:lpstr>Nuestra API</vt:lpstr>
      <vt:lpstr>Nuestra API</vt:lpstr>
      <vt:lpstr>Nuestra API</vt:lpstr>
      <vt:lpstr>Nuestra API</vt:lpstr>
      <vt:lpstr>Nuestra API</vt:lpstr>
      <vt:lpstr>Networks (redes)</vt:lpstr>
      <vt:lpstr>Comandos para gestión de redes</vt:lpstr>
      <vt:lpstr>Comunicando API y base de datos</vt:lpstr>
      <vt:lpstr>Comunicando API y base de datos</vt:lpstr>
      <vt:lpstr>Docker Compose</vt:lpstr>
      <vt:lpstr>Pequeña referencia de Docker Compose</vt:lpstr>
      <vt:lpstr>Comando docker compose</vt:lpstr>
      <vt:lpstr>Nuestro docker-compose.yml</vt:lpstr>
      <vt:lpstr>inspect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2043</cp:revision>
  <dcterms:created xsi:type="dcterms:W3CDTF">2023-02-03T10:29:01Z</dcterms:created>
  <dcterms:modified xsi:type="dcterms:W3CDTF">2023-02-09T16:04:17Z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