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4" r:id="rId2"/>
    <p:sldId id="325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40" r:id="rId16"/>
    <p:sldId id="338" r:id="rId17"/>
    <p:sldId id="339" r:id="rId18"/>
    <p:sldId id="341" r:id="rId19"/>
    <p:sldId id="342" r:id="rId20"/>
    <p:sldId id="343" r:id="rId21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945"/>
    <a:srgbClr val="DB7531"/>
    <a:srgbClr val="A52439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94660"/>
  </p:normalViewPr>
  <p:slideViewPr>
    <p:cSldViewPr>
      <p:cViewPr varScale="1">
        <p:scale>
          <a:sx n="70" d="100"/>
          <a:sy n="70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14" y="8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255E5-A769-4858-AA6E-76CBD47D530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D03E8-E13F-4BA1-80B4-2581DF04E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1446"/>
            <a:ext cx="571500" cy="6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0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51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4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3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40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0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2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-4878" y="3598943"/>
            <a:ext cx="4606138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MEAS VANDETH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954396"/>
            <a:ext cx="899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DATABASE</a:t>
            </a:r>
            <a:r>
              <a:rPr lang="en-US" sz="4000" baseline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 APPLICATION DEVELOPMENT WORKSHOP</a:t>
            </a:r>
            <a:endParaRPr lang="en-US" sz="2000" b="0" i="0" dirty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1026" name="Picture 2" descr="Image result for database application syste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32231"/>
            <a:ext cx="54864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3299"/>
            <a:ext cx="381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Database Application Development Work Shop</a:t>
            </a:r>
          </a:p>
          <a:p>
            <a:r>
              <a:rPr lang="en-US" dirty="0" smtClean="0"/>
              <a:t>MEAS VANDETH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248400"/>
            <a:ext cx="3810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248400"/>
            <a:ext cx="3810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2014: Chapter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5E8945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Discovering Computers 2014: Chapter 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24465" cy="7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2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660176" y="3086237"/>
            <a:ext cx="5029200" cy="320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CONCEPT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T-SQL is server programming language by adding procedural programming feature on standard SQL.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4146076" y="3924300"/>
            <a:ext cx="2057400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SQL</a:t>
            </a:r>
          </a:p>
          <a:p>
            <a:pPr algn="ctr"/>
            <a:r>
              <a:rPr lang="en-US" dirty="0" smtClean="0"/>
              <a:t>DML</a:t>
            </a:r>
          </a:p>
          <a:p>
            <a:pPr algn="ctr"/>
            <a:r>
              <a:rPr lang="en-US" dirty="0" smtClean="0"/>
              <a:t>DDL</a:t>
            </a:r>
          </a:p>
          <a:p>
            <a:pPr algn="ctr"/>
            <a:r>
              <a:rPr lang="en-US" dirty="0" smtClean="0"/>
              <a:t>DCL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767351" y="344343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Procedural Language feature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98529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structure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2751161" y="441562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DEFINITION</a:t>
            </a:r>
          </a:p>
          <a:p>
            <a:r>
              <a:rPr lang="en-US" dirty="0" smtClean="0"/>
              <a:t>AND ASSIGMENT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3479042" y="536675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STRUCTURE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0282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(CONT..)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800600"/>
          </a:xfrm>
        </p:spPr>
        <p:txBody>
          <a:bodyPr/>
          <a:lstStyle/>
          <a:p>
            <a:r>
              <a:rPr lang="en-US" dirty="0" smtClean="0"/>
              <a:t>DECLARE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Declare @</a:t>
            </a:r>
            <a:r>
              <a:rPr lang="en-US" dirty="0" err="1" smtClean="0">
                <a:solidFill>
                  <a:srgbClr val="0070C0"/>
                </a:solidFill>
              </a:rPr>
              <a:t>varname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datatype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All variable is contains @, except cursor type.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smtClean="0"/>
              <a:t>declare @code </a:t>
            </a:r>
            <a:r>
              <a:rPr lang="en-US" i="1" dirty="0" err="1" smtClean="0"/>
              <a:t>varchar</a:t>
            </a:r>
            <a:r>
              <a:rPr lang="en-US" i="1" dirty="0" smtClean="0"/>
              <a:t>(20),@name </a:t>
            </a:r>
            <a:r>
              <a:rPr lang="en-US" i="1" dirty="0" err="1" smtClean="0"/>
              <a:t>nvarchar</a:t>
            </a:r>
            <a:r>
              <a:rPr lang="en-US" i="1" dirty="0" smtClean="0"/>
              <a:t>(100)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declare @price numeric(18,2)</a:t>
            </a:r>
            <a:endParaRPr lang="en-US" i="1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168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(CONT..)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800600"/>
          </a:xfrm>
        </p:spPr>
        <p:txBody>
          <a:bodyPr/>
          <a:lstStyle/>
          <a:p>
            <a:r>
              <a:rPr lang="en-US" dirty="0" smtClean="0"/>
              <a:t>ASSIGN VALUE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Syntax 1: Set @</a:t>
            </a:r>
            <a:r>
              <a:rPr lang="en-US" dirty="0" err="1" smtClean="0">
                <a:solidFill>
                  <a:srgbClr val="0070C0"/>
                </a:solidFill>
              </a:rPr>
              <a:t>varname</a:t>
            </a:r>
            <a:r>
              <a:rPr lang="en-US" dirty="0" smtClean="0">
                <a:solidFill>
                  <a:srgbClr val="0070C0"/>
                </a:solidFill>
              </a:rPr>
              <a:t>=expression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Syntax </a:t>
            </a:r>
            <a:r>
              <a:rPr lang="en-US" dirty="0" smtClean="0">
                <a:solidFill>
                  <a:srgbClr val="0070C0"/>
                </a:solidFill>
              </a:rPr>
              <a:t>2: Select </a:t>
            </a: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 smtClean="0">
                <a:solidFill>
                  <a:srgbClr val="0070C0"/>
                </a:solidFill>
              </a:rPr>
              <a:t>varname</a:t>
            </a:r>
            <a:r>
              <a:rPr lang="en-US" dirty="0" smtClean="0">
                <a:solidFill>
                  <a:srgbClr val="0070C0"/>
                </a:solidFill>
              </a:rPr>
              <a:t>=expression/fieldname,….. [From table/view [where condition]]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smtClean="0"/>
              <a:t>set @code=‘P1’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select @name=</a:t>
            </a:r>
            <a:r>
              <a:rPr lang="en-US" i="1" dirty="0" err="1" smtClean="0"/>
              <a:t>ItemName</a:t>
            </a:r>
            <a:r>
              <a:rPr lang="en-US" i="1" dirty="0" smtClean="0"/>
              <a:t>,@price=</a:t>
            </a:r>
            <a:r>
              <a:rPr lang="en-US" i="1" dirty="0" err="1" smtClean="0"/>
              <a:t>UnitPrice</a:t>
            </a:r>
            <a:r>
              <a:rPr lang="en-US" i="1" dirty="0" smtClean="0"/>
              <a:t> from 	</a:t>
            </a:r>
            <a:r>
              <a:rPr lang="en-US" i="1" dirty="0" err="1" smtClean="0"/>
              <a:t>tblItems</a:t>
            </a:r>
            <a:r>
              <a:rPr lang="en-US" i="1" dirty="0" smtClean="0"/>
              <a:t> where code=@code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8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(CONT..)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CONTROL STRUCTURE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1. If (Condition)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statement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[else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statement]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2. While(Condition)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Statement.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to group/block statements use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…..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end.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426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(CONT..)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CASE EXPRESSION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To switch value(change value)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1.</a:t>
            </a:r>
            <a:r>
              <a:rPr lang="en-US" sz="2000" dirty="0">
                <a:solidFill>
                  <a:srgbClr val="0070C0"/>
                </a:solidFill>
              </a:rPr>
              <a:t> Switch one to one </a:t>
            </a:r>
            <a:r>
              <a:rPr lang="en-US" sz="2000" dirty="0" smtClean="0">
                <a:solidFill>
                  <a:srgbClr val="0070C0"/>
                </a:solidFill>
              </a:rPr>
              <a:t>value: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Case expression 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	when val1 then changetoval1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</a:rPr>
              <a:t>when </a:t>
            </a:r>
            <a:r>
              <a:rPr lang="en-US" sz="2000" dirty="0" smtClean="0">
                <a:solidFill>
                  <a:srgbClr val="0070C0"/>
                </a:solidFill>
              </a:rPr>
              <a:t>val2 </a:t>
            </a:r>
            <a:r>
              <a:rPr lang="en-US" sz="2000" dirty="0">
                <a:solidFill>
                  <a:srgbClr val="0070C0"/>
                </a:solidFill>
              </a:rPr>
              <a:t>then </a:t>
            </a:r>
            <a:r>
              <a:rPr lang="en-US" sz="2000" dirty="0" smtClean="0">
                <a:solidFill>
                  <a:srgbClr val="0070C0"/>
                </a:solidFill>
              </a:rPr>
              <a:t>changetoval2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	…..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	[else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		</a:t>
            </a:r>
            <a:r>
              <a:rPr lang="en-US" sz="2000" dirty="0" err="1" smtClean="0">
                <a:solidFill>
                  <a:srgbClr val="0070C0"/>
                </a:solidFill>
              </a:rPr>
              <a:t>ValN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]end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2. </a:t>
            </a:r>
            <a:r>
              <a:rPr lang="en-US" sz="2000" dirty="0">
                <a:solidFill>
                  <a:srgbClr val="0070C0"/>
                </a:solidFill>
              </a:rPr>
              <a:t>Switch </a:t>
            </a:r>
            <a:r>
              <a:rPr lang="en-US" sz="2000" dirty="0" smtClean="0">
                <a:solidFill>
                  <a:srgbClr val="0070C0"/>
                </a:solidFill>
              </a:rPr>
              <a:t>one condition(set of value meet a condition) </a:t>
            </a:r>
            <a:r>
              <a:rPr lang="en-US" sz="2000" dirty="0">
                <a:solidFill>
                  <a:srgbClr val="0070C0"/>
                </a:solidFill>
              </a:rPr>
              <a:t>to one value: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Case  when  Condition1  </a:t>
            </a:r>
            <a:r>
              <a:rPr lang="en-US" sz="2000" dirty="0">
                <a:solidFill>
                  <a:srgbClr val="0070C0"/>
                </a:solidFill>
              </a:rPr>
              <a:t>then changetoval1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            When     Condition2  </a:t>
            </a:r>
            <a:r>
              <a:rPr lang="en-US" sz="2000" dirty="0">
                <a:solidFill>
                  <a:srgbClr val="0070C0"/>
                </a:solidFill>
              </a:rPr>
              <a:t>then </a:t>
            </a:r>
            <a:r>
              <a:rPr lang="en-US" sz="2000" dirty="0" smtClean="0">
                <a:solidFill>
                  <a:srgbClr val="0070C0"/>
                </a:solidFill>
              </a:rPr>
              <a:t>changetoval2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…..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[else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	</a:t>
            </a:r>
            <a:r>
              <a:rPr lang="en-US" sz="2000" dirty="0" err="1">
                <a:solidFill>
                  <a:srgbClr val="0070C0"/>
                </a:solidFill>
              </a:rPr>
              <a:t>ValN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] end.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740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(CONT..)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Suppose we have table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Students(</a:t>
            </a:r>
            <a:r>
              <a:rPr lang="en-US" sz="2000" dirty="0" err="1" smtClean="0">
                <a:solidFill>
                  <a:srgbClr val="0070C0"/>
                </a:solidFill>
              </a:rPr>
              <a:t>Code,Name,Sex,Dept,Province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Score(</a:t>
            </a:r>
            <a:r>
              <a:rPr lang="en-US" sz="2000" dirty="0" err="1" smtClean="0">
                <a:solidFill>
                  <a:srgbClr val="0070C0"/>
                </a:solidFill>
              </a:rPr>
              <a:t>ACYear,Code,Subject,Score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Grading student.</a:t>
            </a:r>
          </a:p>
          <a:p>
            <a:pPr marL="457200" lvl="1" indent="0">
              <a:buNone/>
            </a:pP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Select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</a:rPr>
              <a:t>AcYear,Code,Avg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</a:rPr>
              <a:t>Scode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) as Average,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Case When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Avg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</a:rPr>
              <a:t>Scode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)&lt;50 then ‘Poor’ 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Case When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</a:rPr>
              <a:t>Avg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(Score)&lt;60 Then ‘Average’,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Case When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</a:rPr>
              <a:t>Avg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(Score)&lt;80 Then ‘Faire’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else ‘Good’ end as </a:t>
            </a:r>
          </a:p>
          <a:p>
            <a:pPr marL="457200" lvl="1" indent="0">
              <a:buNone/>
            </a:pP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  from Score</a:t>
            </a:r>
          </a:p>
          <a:p>
            <a:pPr marL="457200" lvl="1" indent="0">
              <a:buNone/>
            </a:pP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Group by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</a:rPr>
              <a:t>AcYear,Code</a:t>
            </a:r>
            <a:endParaRPr lang="en-US" sz="20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SG" sz="2100" i="1" dirty="0"/>
              <a:t>Select </a:t>
            </a:r>
            <a:r>
              <a:rPr lang="en-SG" sz="2100" i="1" dirty="0" err="1"/>
              <a:t>AcYear,Code,Sum</a:t>
            </a:r>
            <a:r>
              <a:rPr lang="en-SG" sz="2100" i="1" dirty="0"/>
              <a:t>(Case Subject When 'Java' Then Score else 0 end )Java,</a:t>
            </a:r>
          </a:p>
          <a:p>
            <a:pPr marL="400050" lvl="1" indent="0">
              <a:buNone/>
            </a:pPr>
            <a:r>
              <a:rPr lang="en-SG" sz="2100" i="1" dirty="0"/>
              <a:t>Sum(Case Subject When 'Network' Then Score else 0 end )</a:t>
            </a:r>
            <a:r>
              <a:rPr lang="en-SG" sz="2100" i="1" dirty="0" err="1"/>
              <a:t>Network,Sum</a:t>
            </a:r>
            <a:r>
              <a:rPr lang="en-SG" sz="2100" i="1" dirty="0"/>
              <a:t>(Case Subject When 'ISA' Then Score else 0 end) ISA,AVG(Score) as Average</a:t>
            </a:r>
          </a:p>
          <a:p>
            <a:pPr marL="400050" lvl="1" indent="0">
              <a:buNone/>
            </a:pPr>
            <a:r>
              <a:rPr lang="en-US" sz="2100" i="1" dirty="0"/>
              <a:t>from Score</a:t>
            </a:r>
          </a:p>
          <a:p>
            <a:pPr marL="400050" lvl="1" indent="0">
              <a:buNone/>
            </a:pPr>
            <a:r>
              <a:rPr lang="en-US" sz="2100" i="1" dirty="0"/>
              <a:t>group by </a:t>
            </a:r>
            <a:r>
              <a:rPr lang="en-US" sz="2100" i="1" dirty="0" err="1"/>
              <a:t>AcYear,Code</a:t>
            </a:r>
            <a:endParaRPr lang="en-US" sz="2100" i="1" dirty="0"/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57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(CONT..)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SUB PROGRAM: there are 3 types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Store procedure: is sub or void method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Syntax: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Create </a:t>
            </a:r>
            <a:r>
              <a:rPr lang="en-US" sz="2000" dirty="0" err="1" smtClean="0">
                <a:solidFill>
                  <a:srgbClr val="0070C0"/>
                </a:solidFill>
              </a:rPr>
              <a:t>Proc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ProcName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par_list</a:t>
            </a:r>
            <a:r>
              <a:rPr lang="en-US" sz="2000" dirty="0" smtClean="0">
                <a:solidFill>
                  <a:srgbClr val="0070C0"/>
                </a:solidFill>
              </a:rPr>
              <a:t>) as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T-SQL statement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Store function:  returns value/table 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Syntax: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Create </a:t>
            </a:r>
            <a:r>
              <a:rPr lang="en-US" sz="2000" dirty="0" smtClean="0">
                <a:solidFill>
                  <a:srgbClr val="0070C0"/>
                </a:solidFill>
              </a:rPr>
              <a:t>function </a:t>
            </a:r>
            <a:r>
              <a:rPr lang="en-US" sz="2000" dirty="0" err="1" smtClean="0">
                <a:solidFill>
                  <a:srgbClr val="0070C0"/>
                </a:solidFill>
              </a:rPr>
              <a:t>funName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par_list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 smtClean="0">
                <a:solidFill>
                  <a:srgbClr val="0070C0"/>
                </a:solidFill>
              </a:rPr>
              <a:t>returns </a:t>
            </a:r>
            <a:r>
              <a:rPr lang="en-US" sz="2000" dirty="0" err="1" smtClean="0">
                <a:solidFill>
                  <a:srgbClr val="0070C0"/>
                </a:solidFill>
              </a:rPr>
              <a:t>scalartype</a:t>
            </a:r>
            <a:r>
              <a:rPr lang="en-US" sz="2000" dirty="0" smtClean="0">
                <a:solidFill>
                  <a:srgbClr val="0070C0"/>
                </a:solidFill>
              </a:rPr>
              <a:t>/Table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Begin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T-SQL </a:t>
            </a:r>
            <a:r>
              <a:rPr lang="en-US" sz="2000" dirty="0" smtClean="0">
                <a:solidFill>
                  <a:srgbClr val="0070C0"/>
                </a:solidFill>
              </a:rPr>
              <a:t>statement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return value/records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End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278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(CONT..)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0395"/>
            <a:ext cx="88392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Trigger: is special procedure that bind with table transaction and auto execute(run) when bound table received transaction.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Create trigger </a:t>
            </a:r>
            <a:r>
              <a:rPr lang="en-US" sz="2000" dirty="0" err="1" smtClean="0">
                <a:solidFill>
                  <a:srgbClr val="0070C0"/>
                </a:solidFill>
              </a:rPr>
              <a:t>triggerName</a:t>
            </a:r>
            <a:r>
              <a:rPr lang="en-US" sz="2000" dirty="0" smtClean="0">
                <a:solidFill>
                  <a:srgbClr val="0070C0"/>
                </a:solidFill>
              </a:rPr>
              <a:t> on </a:t>
            </a:r>
            <a:r>
              <a:rPr lang="en-US" sz="2000" dirty="0" err="1" smtClean="0">
                <a:solidFill>
                  <a:srgbClr val="0070C0"/>
                </a:solidFill>
              </a:rPr>
              <a:t>TableName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rgbClr val="0070C0"/>
                </a:solidFill>
              </a:rPr>
              <a:t>TransactionName</a:t>
            </a:r>
            <a:r>
              <a:rPr lang="en-US" sz="2000" dirty="0" smtClean="0">
                <a:solidFill>
                  <a:srgbClr val="0070C0"/>
                </a:solidFill>
              </a:rPr>
              <a:t> as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T-</a:t>
            </a:r>
            <a:r>
              <a:rPr lang="en-US" sz="2000" dirty="0" err="1" smtClean="0">
                <a:solidFill>
                  <a:srgbClr val="0070C0"/>
                </a:solidFill>
              </a:rPr>
              <a:t>sql</a:t>
            </a:r>
            <a:r>
              <a:rPr lang="en-US" sz="2000" dirty="0" smtClean="0">
                <a:solidFill>
                  <a:srgbClr val="0070C0"/>
                </a:solidFill>
              </a:rPr>
              <a:t> statement.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End.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To collect data from transaction we use “INSERTED” and “DELETED” virtual table.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13143"/>
            <a:ext cx="3810000" cy="457200"/>
          </a:xfrm>
        </p:spPr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248400"/>
            <a:ext cx="1676400" cy="457200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9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</a:t>
            </a:r>
            <a:r>
              <a:rPr lang="en-US" dirty="0" err="1" smtClean="0"/>
              <a:t>Cont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Cursor</a:t>
            </a:r>
          </a:p>
          <a:p>
            <a:pPr marL="0" indent="0">
              <a:buNone/>
            </a:pPr>
            <a:r>
              <a:rPr lang="en-US" sz="2000" dirty="0" smtClean="0"/>
              <a:t>Is a data type where it variable store address of rows(records) return from Select Statement.</a:t>
            </a:r>
            <a:br>
              <a:rPr lang="en-US" sz="2000" dirty="0" smtClean="0"/>
            </a:br>
            <a:r>
              <a:rPr lang="en-US" sz="2000" dirty="0" smtClean="0"/>
              <a:t>Syntax and use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Step 1 Declare</a:t>
            </a:r>
          </a:p>
          <a:p>
            <a:pPr marL="0" indent="0">
              <a:buNone/>
            </a:pPr>
            <a:r>
              <a:rPr lang="en-SG" sz="2000" i="1" dirty="0" smtClean="0"/>
              <a:t>DECLARE </a:t>
            </a:r>
            <a:r>
              <a:rPr lang="en-SG" sz="2000" i="1" dirty="0" err="1"/>
              <a:t>cursor_name</a:t>
            </a:r>
            <a:r>
              <a:rPr lang="en-SG" sz="2000" i="1" dirty="0"/>
              <a:t> CURSOR </a:t>
            </a:r>
            <a:r>
              <a:rPr lang="en-SG" sz="2000" i="1" dirty="0" smtClean="0"/>
              <a:t>[ </a:t>
            </a:r>
            <a:r>
              <a:rPr lang="en-SG" sz="2000" i="1" dirty="0"/>
              <a:t>FORWARD_ONLY | SCROLL ] [ STATIC | KEYSET | DYNAMIC </a:t>
            </a:r>
            <a:r>
              <a:rPr lang="en-SG" sz="2000" i="1" dirty="0" smtClean="0"/>
              <a:t>FOR </a:t>
            </a:r>
            <a:r>
              <a:rPr lang="en-SG" sz="2000" i="1" dirty="0" err="1" smtClean="0"/>
              <a:t>select_statement</a:t>
            </a:r>
            <a:endParaRPr lang="en-SG" sz="2000" i="1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</a:t>
            </a:r>
            <a:r>
              <a:rPr lang="en-US" sz="2000" dirty="0" smtClean="0">
                <a:solidFill>
                  <a:srgbClr val="C00000"/>
                </a:solidFill>
              </a:rPr>
              <a:t>2 Open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Open </a:t>
            </a:r>
            <a:r>
              <a:rPr lang="en-US" sz="2000" dirty="0" err="1" smtClean="0"/>
              <a:t>CurName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Step 3 Read data and process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i="1" dirty="0" smtClean="0"/>
              <a:t>Fetch first from </a:t>
            </a:r>
            <a:r>
              <a:rPr lang="en-US" sz="2000" i="1" dirty="0" err="1" smtClean="0"/>
              <a:t>curName</a:t>
            </a:r>
            <a:r>
              <a:rPr lang="en-US" sz="2000" i="1" dirty="0" smtClean="0"/>
              <a:t> into @var1,@var2,….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while(@@</a:t>
            </a:r>
            <a:r>
              <a:rPr lang="en-US" sz="2000" dirty="0" err="1" smtClean="0"/>
              <a:t>fetch_status</a:t>
            </a:r>
            <a:r>
              <a:rPr lang="en-US" sz="2000" dirty="0" smtClean="0"/>
              <a:t>&lt;&gt;0)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Begin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Process_Logic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i="1" dirty="0" smtClean="0"/>
              <a:t>Fetch Next </a:t>
            </a:r>
            <a:r>
              <a:rPr lang="en-US" sz="2000" i="1" dirty="0"/>
              <a:t>from </a:t>
            </a:r>
            <a:r>
              <a:rPr lang="en-US" sz="2000" i="1" dirty="0" err="1"/>
              <a:t>curName</a:t>
            </a:r>
            <a:r>
              <a:rPr lang="en-US" sz="2000" i="1" dirty="0"/>
              <a:t> into @var1,@var2</a:t>
            </a:r>
            <a:r>
              <a:rPr lang="en-US" sz="2000" i="1" dirty="0" smtClean="0"/>
              <a:t>,….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End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Step 4: close and Clear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i="1" dirty="0" smtClean="0"/>
              <a:t>Close </a:t>
            </a:r>
            <a:r>
              <a:rPr lang="en-US" sz="2000" i="1" dirty="0" err="1" smtClean="0"/>
              <a:t>CurName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</a:t>
            </a:r>
            <a:r>
              <a:rPr lang="en-US" sz="2000" i="1" dirty="0" err="1" smtClean="0"/>
              <a:t>Deallocate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CurName</a:t>
            </a:r>
            <a:endParaRPr lang="en-US" sz="2000" i="1" dirty="0"/>
          </a:p>
          <a:p>
            <a:pPr marL="0" indent="0">
              <a:buNone/>
            </a:pPr>
            <a:endParaRPr lang="en-SG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13143"/>
            <a:ext cx="3810000" cy="457200"/>
          </a:xfrm>
        </p:spPr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</p:spTree>
    <p:extLst>
      <p:ext uri="{BB962C8B-B14F-4D97-AF65-F5344CB8AC3E}">
        <p14:creationId xmlns:p14="http://schemas.microsoft.com/office/powerpoint/2010/main" val="2834754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API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 a tool set provide object to work to database.</a:t>
            </a:r>
          </a:p>
          <a:p>
            <a:pPr marL="0" indent="0">
              <a:buNone/>
            </a:pPr>
            <a:r>
              <a:rPr lang="en-US" sz="2000" dirty="0" smtClean="0"/>
              <a:t>Example: DAO,RDO,ADO,ADO.NET,JDBC,OO4O,……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ADO.NET’s Object: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smtClean="0"/>
              <a:t>Connection</a:t>
            </a:r>
            <a:r>
              <a:rPr lang="en-US" sz="1600" dirty="0" smtClean="0"/>
              <a:t>: for connecting to a database it’s representative of a database in application program environment. </a:t>
            </a:r>
          </a:p>
          <a:p>
            <a:pPr marL="0" indent="0">
              <a:buNone/>
            </a:pPr>
            <a:r>
              <a:rPr lang="en-US" sz="1600" dirty="0" smtClean="0"/>
              <a:t> 	</a:t>
            </a:r>
            <a:r>
              <a:rPr lang="en-US" sz="1600" b="1" dirty="0" smtClean="0"/>
              <a:t>Command:</a:t>
            </a:r>
            <a:r>
              <a:rPr lang="en-US" sz="1600" dirty="0" smtClean="0"/>
              <a:t> Packaging SQL Command for transfer to execute in DB then return data if it’s select statement.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DataReader</a:t>
            </a:r>
            <a:r>
              <a:rPr lang="en-US" sz="1600" b="1" dirty="0" smtClean="0"/>
              <a:t>:</a:t>
            </a:r>
            <a:r>
              <a:rPr lang="en-US" sz="1600" dirty="0" smtClean="0"/>
              <a:t> Store rows return Command(Select) Object.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smtClean="0"/>
              <a:t>Transaction: </a:t>
            </a:r>
            <a:r>
              <a:rPr lang="en-US" sz="1600" dirty="0" smtClean="0"/>
              <a:t>For controlling transaction.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DataAdapter</a:t>
            </a:r>
            <a:r>
              <a:rPr lang="en-US" sz="1600" b="1" dirty="0" smtClean="0"/>
              <a:t>:</a:t>
            </a:r>
            <a:r>
              <a:rPr lang="en-US" sz="1600" dirty="0" smtClean="0"/>
              <a:t> Similar to Command but run is disconnected mode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CommandBuilder</a:t>
            </a:r>
            <a:r>
              <a:rPr lang="en-US" sz="1600" b="1" dirty="0" smtClean="0"/>
              <a:t>: </a:t>
            </a:r>
            <a:r>
              <a:rPr lang="en-US" sz="1600" dirty="0" smtClean="0"/>
              <a:t>Assistant of </a:t>
            </a:r>
            <a:r>
              <a:rPr lang="en-US" sz="1600" dirty="0" err="1" smtClean="0"/>
              <a:t>DataAdapter</a:t>
            </a:r>
            <a:r>
              <a:rPr lang="en-US" sz="1600" dirty="0" smtClean="0"/>
              <a:t> for making transaction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DataTable</a:t>
            </a:r>
            <a:r>
              <a:rPr lang="en-US" sz="1600" b="1" dirty="0" smtClean="0"/>
              <a:t>: </a:t>
            </a:r>
            <a:r>
              <a:rPr lang="en-US" sz="1600" dirty="0" smtClean="0"/>
              <a:t>Temporary table in disconnection mode.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DataSet</a:t>
            </a:r>
            <a:r>
              <a:rPr lang="en-US" sz="1600" b="1" dirty="0" smtClean="0"/>
              <a:t>: </a:t>
            </a:r>
            <a:r>
              <a:rPr lang="en-US" sz="1600" dirty="0" smtClean="0"/>
              <a:t>Set of </a:t>
            </a:r>
            <a:r>
              <a:rPr lang="en-US" sz="1600" dirty="0" err="1" smtClean="0"/>
              <a:t>DataTable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SG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13143"/>
            <a:ext cx="3810000" cy="457200"/>
          </a:xfrm>
        </p:spPr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</p:spTree>
    <p:extLst>
      <p:ext uri="{BB962C8B-B14F-4D97-AF65-F5344CB8AC3E}">
        <p14:creationId xmlns:p14="http://schemas.microsoft.com/office/powerpoint/2010/main" val="1784063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Application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DATABASE SYSTEM DEVELOPMENT WORK SHOP 30/3/2019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Objectives:</a:t>
            </a:r>
          </a:p>
          <a:p>
            <a:r>
              <a:rPr lang="km-KH" dirty="0" smtClean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ស្វែងយល់ពី មូលដ្ឋានសំរាប់អភិវឌ្ឍប្រព័ន្ធ</a:t>
            </a:r>
            <a:r>
              <a:rPr lang="en-US" dirty="0" smtClean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CLIENT/SERVER AND DB SERVER</a:t>
            </a:r>
            <a:r>
              <a:rPr lang="km-KH" dirty="0" smtClean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។</a:t>
            </a:r>
            <a:endParaRPr lang="en-US" dirty="0" smtClean="0">
              <a:solidFill>
                <a:srgbClr val="00206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DATABASE SERVER AND DB API.</a:t>
            </a:r>
            <a:endParaRPr lang="km-KH" dirty="0" smtClean="0">
              <a:solidFill>
                <a:srgbClr val="00206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endParaRPr lang="en-US" dirty="0" smtClean="0">
              <a:solidFill>
                <a:srgbClr val="00206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r>
              <a:rPr lang="km-KH" dirty="0" smtClean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ផ្តល់ផ្លូវដើរមួយ</a:t>
            </a:r>
            <a:r>
              <a:rPr lang="km-KH" dirty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សំរាប់អភិវឌ្ឍ</a:t>
            </a:r>
            <a:r>
              <a:rPr lang="km-KH" dirty="0" smtClean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ន៍ប្រព័ន្ធ ក្នុងរបៀបជាអ្នកសរសេរកម្មវិធីអាជីព។</a:t>
            </a:r>
            <a:endParaRPr lang="en-SG" dirty="0">
              <a:solidFill>
                <a:srgbClr val="00206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68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making transaction to database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76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Step1: Make Connection</a:t>
            </a:r>
          </a:p>
          <a:p>
            <a:pPr marL="914400" lvl="2" indent="0">
              <a:buNone/>
            </a:pPr>
            <a:r>
              <a:rPr lang="en-US" sz="1400" dirty="0" err="1" smtClean="0"/>
              <a:t>sqlClient.sqlConnection</a:t>
            </a:r>
            <a:r>
              <a:rPr lang="en-US" sz="1400" dirty="0" smtClean="0"/>
              <a:t> </a:t>
            </a:r>
            <a:r>
              <a:rPr lang="en-US" sz="1400" dirty="0" err="1" smtClean="0"/>
              <a:t>cn</a:t>
            </a:r>
            <a:r>
              <a:rPr lang="en-US" sz="1400" dirty="0" smtClean="0"/>
              <a:t>=new </a:t>
            </a:r>
            <a:r>
              <a:rPr lang="en-US" sz="1400" dirty="0" err="1" smtClean="0"/>
              <a:t>sqlClient.sqlConnection</a:t>
            </a:r>
            <a:r>
              <a:rPr lang="en-US" sz="1400" dirty="0" smtClean="0"/>
              <a:t>() ;//C#</a:t>
            </a:r>
          </a:p>
          <a:p>
            <a:pPr marL="914400" lvl="2" indent="0">
              <a:buNone/>
            </a:pPr>
            <a:r>
              <a:rPr lang="en-US" sz="1400" dirty="0" err="1" smtClean="0"/>
              <a:t>Cn.ConnectionString</a:t>
            </a:r>
            <a:r>
              <a:rPr lang="en-US" sz="1400" dirty="0" smtClean="0"/>
              <a:t>=“Server=</a:t>
            </a:r>
            <a:r>
              <a:rPr lang="en-US" sz="1400" dirty="0" err="1" smtClean="0"/>
              <a:t>ServerName;Database</a:t>
            </a:r>
            <a:r>
              <a:rPr lang="en-US" sz="1400" dirty="0" smtClean="0"/>
              <a:t>=</a:t>
            </a:r>
            <a:r>
              <a:rPr lang="en-US" sz="1400" dirty="0" err="1" smtClean="0"/>
              <a:t>DBName;User</a:t>
            </a:r>
            <a:r>
              <a:rPr lang="en-US" sz="1400" dirty="0" smtClean="0"/>
              <a:t> ID=</a:t>
            </a:r>
            <a:r>
              <a:rPr lang="en-US" sz="1400" dirty="0" err="1" smtClean="0"/>
              <a:t>username;Password</a:t>
            </a:r>
            <a:r>
              <a:rPr lang="en-US" sz="1400" dirty="0" smtClean="0"/>
              <a:t>=password”;</a:t>
            </a:r>
          </a:p>
          <a:p>
            <a:pPr marL="914400" lvl="2" indent="0">
              <a:buNone/>
            </a:pPr>
            <a:r>
              <a:rPr lang="en-US" sz="1400" dirty="0" err="1" smtClean="0"/>
              <a:t>Cn.Open</a:t>
            </a:r>
            <a:r>
              <a:rPr lang="en-US" sz="1400" dirty="0" smtClean="0"/>
              <a:t>();</a:t>
            </a:r>
          </a:p>
          <a:p>
            <a:r>
              <a:rPr lang="en-US" sz="1800" dirty="0" smtClean="0"/>
              <a:t>Step2:</a:t>
            </a:r>
            <a:r>
              <a:rPr lang="en-US" sz="1800" dirty="0"/>
              <a:t> </a:t>
            </a:r>
            <a:r>
              <a:rPr lang="en-US" sz="1800" dirty="0" smtClean="0"/>
              <a:t>Make Transaction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err="1" smtClean="0"/>
              <a:t>sqlClient.sqlTransaction</a:t>
            </a:r>
            <a:r>
              <a:rPr lang="en-US" sz="1400" dirty="0" smtClean="0"/>
              <a:t> t;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t=</a:t>
            </a:r>
            <a:r>
              <a:rPr lang="en-US" sz="1400" dirty="0" err="1" smtClean="0"/>
              <a:t>cn.begintransaction</a:t>
            </a:r>
            <a:r>
              <a:rPr lang="en-US" sz="1400" dirty="0" smtClean="0"/>
              <a:t>();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try{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sqlClient.sqlCommand</a:t>
            </a:r>
            <a:r>
              <a:rPr lang="en-US" sz="1400" dirty="0" smtClean="0"/>
              <a:t> cmd1=new </a:t>
            </a:r>
            <a:r>
              <a:rPr lang="en-US" sz="1400" dirty="0" err="1" smtClean="0"/>
              <a:t>sqlClient.sqlCommand</a:t>
            </a:r>
            <a:r>
              <a:rPr lang="en-US" sz="1400" dirty="0" smtClean="0"/>
              <a:t>(“Non-Select SQL’,</a:t>
            </a:r>
            <a:r>
              <a:rPr lang="en-US" sz="1400" dirty="0" err="1" smtClean="0"/>
              <a:t>cn,t</a:t>
            </a:r>
            <a:r>
              <a:rPr lang="en-US" sz="1400" dirty="0" smtClean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cmd1.executeNonQuery();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/>
              <a:t>sqlClient.sqlCommand</a:t>
            </a:r>
            <a:r>
              <a:rPr lang="en-US" sz="1400" dirty="0"/>
              <a:t> </a:t>
            </a:r>
            <a:r>
              <a:rPr lang="en-US" sz="1400" dirty="0" smtClean="0"/>
              <a:t>cmd2=new </a:t>
            </a:r>
            <a:r>
              <a:rPr lang="en-US" sz="1400" dirty="0" err="1"/>
              <a:t>sqlClient.sqlCommand</a:t>
            </a:r>
            <a:r>
              <a:rPr lang="en-US" sz="1400" dirty="0"/>
              <a:t>(“Non-Select SQL’,</a:t>
            </a:r>
            <a:r>
              <a:rPr lang="en-US" sz="1400" dirty="0" err="1"/>
              <a:t>cn,t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cmd2.executeNonQuery</a:t>
            </a:r>
            <a:r>
              <a:rPr lang="en-US" sz="1400" dirty="0"/>
              <a:t>();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….</a:t>
            </a:r>
          </a:p>
          <a:p>
            <a:pPr marL="45720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t.commit</a:t>
            </a:r>
            <a:r>
              <a:rPr lang="en-US" sz="1400" dirty="0"/>
              <a:t>();</a:t>
            </a:r>
          </a:p>
          <a:p>
            <a:pPr marL="457200" lvl="1" indent="0">
              <a:buNone/>
            </a:pPr>
            <a:r>
              <a:rPr lang="en-US" sz="1400" dirty="0" smtClean="0"/>
              <a:t> }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catch(Exception e){ </a:t>
            </a:r>
            <a:r>
              <a:rPr lang="en-US" sz="1400" dirty="0" err="1" smtClean="0"/>
              <a:t>t.rollabck</a:t>
            </a:r>
            <a:r>
              <a:rPr lang="en-US" sz="1400" dirty="0" smtClean="0"/>
              <a:t>();}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248400"/>
            <a:ext cx="1676400" cy="457200"/>
          </a:xfrm>
        </p:spPr>
        <p:txBody>
          <a:bodyPr/>
          <a:lstStyle/>
          <a:p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3299"/>
            <a:ext cx="3810000" cy="457200"/>
          </a:xfrm>
        </p:spPr>
        <p:txBody>
          <a:bodyPr/>
          <a:lstStyle/>
          <a:p>
            <a:r>
              <a:rPr lang="en-US" dirty="0" smtClean="0"/>
              <a:t>DATABASE SYSTEM DEVELOPMENT WORK SHOP 30/3/2019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84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APPLICATION System is a customized computer program to enter and retrieve data/information from a database. </a:t>
            </a:r>
          </a:p>
          <a:p>
            <a:r>
              <a:rPr lang="en-US" dirty="0" smtClean="0"/>
              <a:t>Database Application System is a core of Business information system. It’s a tool/mean for</a:t>
            </a:r>
          </a:p>
          <a:p>
            <a:pPr lvl="1"/>
            <a:r>
              <a:rPr lang="en-US" dirty="0" smtClean="0"/>
              <a:t>Perform business operation.</a:t>
            </a:r>
          </a:p>
          <a:p>
            <a:pPr lvl="1"/>
            <a:r>
              <a:rPr lang="en-US" dirty="0" smtClean="0"/>
              <a:t>Report generator for  management team.</a:t>
            </a:r>
            <a:endParaRPr lang="en-SG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3299"/>
            <a:ext cx="3810000" cy="457200"/>
          </a:xfrm>
        </p:spPr>
        <p:txBody>
          <a:bodyPr/>
          <a:lstStyle/>
          <a:p>
            <a:r>
              <a:rPr lang="en-US" dirty="0" smtClean="0"/>
              <a:t>DATABASE SYSTEM DEVELOPMENT WORK SHOP 30/3/2019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68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System’s Tier(Layer):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Layer: Form/Report for in/out put. </a:t>
            </a:r>
          </a:p>
          <a:p>
            <a:r>
              <a:rPr lang="en-US" dirty="0" smtClean="0"/>
              <a:t>Business Layer: Business requirement and rule for transaction and query.</a:t>
            </a:r>
          </a:p>
          <a:p>
            <a:r>
              <a:rPr lang="en-US" dirty="0" smtClean="0"/>
              <a:t>Data Store Layer: Database files for storing business’s data.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3299"/>
            <a:ext cx="3810000" cy="457200"/>
          </a:xfrm>
        </p:spPr>
        <p:txBody>
          <a:bodyPr/>
          <a:lstStyle/>
          <a:p>
            <a:r>
              <a:rPr lang="en-US" dirty="0" smtClean="0"/>
              <a:t>DATABASE SYSTEM DEVELOPMENT WORK SHOP 30/3/2019</a:t>
            </a:r>
            <a:endParaRPr lang="en-US" dirty="0"/>
          </a:p>
        </p:txBody>
      </p:sp>
      <p:pic>
        <p:nvPicPr>
          <p:cNvPr id="1026" name="Picture 2" descr="https://blog.questionmark.com/wp-content/uploads/2012/07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0"/>
            <a:ext cx="375910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7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DATABASE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SERVER IS A DATABASE THAT CLIENT ACCESS TO DATABASE FILE THROUGH SERVER INSTANCE.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3299"/>
            <a:ext cx="3810000" cy="457200"/>
          </a:xfrm>
        </p:spPr>
        <p:txBody>
          <a:bodyPr/>
          <a:lstStyle/>
          <a:p>
            <a:r>
              <a:rPr lang="en-US" dirty="0" smtClean="0"/>
              <a:t>DATABASE SYSTEM DEVELOPMENT WORK SHOP 30/3/2019</a:t>
            </a:r>
            <a:endParaRPr lang="en-US" dirty="0"/>
          </a:p>
        </p:txBody>
      </p:sp>
      <p:pic>
        <p:nvPicPr>
          <p:cNvPr id="2050" name="Picture 2" descr="Image result for Database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654425" cy="27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89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CLIENT/SEVER SYSTEM MODEL.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FAT(THICK) VS THIN CLIENT/SEVER</a:t>
            </a:r>
          </a:p>
          <a:p>
            <a:r>
              <a:rPr lang="en-US" dirty="0" smtClean="0"/>
              <a:t>2 TIERS VS 3 TIERS CLIENT/SERVER</a:t>
            </a:r>
          </a:p>
          <a:p>
            <a:r>
              <a:rPr lang="en-US" dirty="0" smtClean="0"/>
              <a:t>DISTRIBUTED SYSTEM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362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CONCEPT.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A DATABASE SERVER of Microsoft. SQL Server is similar to Sybase. </a:t>
            </a:r>
          </a:p>
          <a:p>
            <a:pPr marL="0" indent="0">
              <a:buNone/>
            </a:pPr>
            <a:r>
              <a:rPr lang="en-US" dirty="0" smtClean="0"/>
              <a:t>INSTALLATION:(Option)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DATABASE ENGINE/CLIENT TOOL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INSTANCE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SECURITY AUTHENTION TYPES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LOG ON TYPE</a:t>
            </a:r>
          </a:p>
          <a:p>
            <a:pPr marL="0" indent="0">
              <a:buNone/>
            </a:pPr>
            <a:r>
              <a:rPr lang="en-US" dirty="0" smtClean="0"/>
              <a:t>				(DEMO)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6209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CONCEPT(CON…)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 SERVER Database’s object.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 components: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Table, View, Diagram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Business’s logic components: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Procedure, Function and Trigger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3299"/>
            <a:ext cx="3810000" cy="457200"/>
          </a:xfrm>
        </p:spPr>
        <p:txBody>
          <a:bodyPr/>
          <a:lstStyle/>
          <a:p>
            <a:r>
              <a:rPr lang="en-US" dirty="0" smtClean="0"/>
              <a:t>DATABASE SYSTEM DEVELOPMENT WORK SHOP 30/3/2019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43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CONCEPT(CON…)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DATA TYPES:</a:t>
            </a:r>
          </a:p>
          <a:p>
            <a:pPr marL="914400" lvl="2" indent="0">
              <a:buNone/>
            </a:pPr>
            <a:r>
              <a:rPr lang="en-US" dirty="0" smtClean="0"/>
              <a:t>- TEXT: 	ASCII: CHAR,VARCHAR</a:t>
            </a:r>
          </a:p>
          <a:p>
            <a:pPr marL="914400" lvl="2" indent="0">
              <a:buNone/>
            </a:pPr>
            <a:r>
              <a:rPr lang="en-US" dirty="0" smtClean="0"/>
              <a:t>	UNICODE: NCHAR,NVARCHAR (Select collation(character set))</a:t>
            </a:r>
          </a:p>
          <a:p>
            <a:pPr marL="914400" lvl="2" indent="0">
              <a:buNone/>
            </a:pPr>
            <a:r>
              <a:rPr lang="en-US" dirty="0" smtClean="0"/>
              <a:t>	Text</a:t>
            </a:r>
          </a:p>
          <a:p>
            <a:pPr lvl="2">
              <a:buFontTx/>
              <a:buChar char="-"/>
            </a:pPr>
            <a:r>
              <a:rPr lang="en-US" dirty="0" smtClean="0"/>
              <a:t>NUMBER</a:t>
            </a:r>
          </a:p>
          <a:p>
            <a:pPr lvl="2">
              <a:buFontTx/>
              <a:buChar char="-"/>
            </a:pPr>
            <a:r>
              <a:rPr lang="en-US" dirty="0" smtClean="0"/>
              <a:t>DATE/DATE TIME</a:t>
            </a:r>
          </a:p>
          <a:p>
            <a:pPr lvl="2">
              <a:buFontTx/>
              <a:buChar char="-"/>
            </a:pPr>
            <a:r>
              <a:rPr lang="en-US" dirty="0" smtClean="0"/>
              <a:t>BINARY/VARBINARY</a:t>
            </a:r>
          </a:p>
          <a:p>
            <a:pPr lvl="2">
              <a:buFontTx/>
              <a:buChar char="-"/>
            </a:pPr>
            <a:r>
              <a:rPr lang="en-US" dirty="0" smtClean="0"/>
              <a:t>IMAGE</a:t>
            </a:r>
          </a:p>
          <a:p>
            <a:pPr marL="914400" lvl="2" indent="0">
              <a:buNone/>
            </a:pPr>
            <a:r>
              <a:rPr lang="en-US" dirty="0" smtClean="0"/>
              <a:t>(DEMO)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 DEVELOPMENT WORK SHOP 30/3/2019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6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622</Words>
  <Application>Microsoft Office PowerPoint</Application>
  <PresentationFormat>On-screen Show (4:3)</PresentationFormat>
  <Paragraphs>251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Kh Battambang</vt:lpstr>
      <vt:lpstr>Office Theme</vt:lpstr>
      <vt:lpstr>PowerPoint Presentation</vt:lpstr>
      <vt:lpstr>Database Application Development</vt:lpstr>
      <vt:lpstr>INTRODUCTION</vt:lpstr>
      <vt:lpstr>System’s Tier(Layer):</vt:lpstr>
      <vt:lpstr>CLIENT/SERVER DATABASE</vt:lpstr>
      <vt:lpstr>CLIENT/SEVER SYSTEM MODEL.</vt:lpstr>
      <vt:lpstr>SQL SERVER CONCEPT.</vt:lpstr>
      <vt:lpstr>SQL SERVER CONCEPT(CON…)</vt:lpstr>
      <vt:lpstr>SQL SERVER CONCEPT(CON…)</vt:lpstr>
      <vt:lpstr>T-SQL CONCEPT</vt:lpstr>
      <vt:lpstr>T-SQL (CONT..)</vt:lpstr>
      <vt:lpstr>T-SQL (CONT..)</vt:lpstr>
      <vt:lpstr>T-SQL (CONT..)</vt:lpstr>
      <vt:lpstr>T-SQL (CONT..)</vt:lpstr>
      <vt:lpstr>T-SQL (CONT..)</vt:lpstr>
      <vt:lpstr>T-SQL (CONT..)</vt:lpstr>
      <vt:lpstr>T-SQL (CONT..)</vt:lpstr>
      <vt:lpstr>T-SQL Cont</vt:lpstr>
      <vt:lpstr>Database API</vt:lpstr>
      <vt:lpstr>Steps of making transaction to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HP</cp:lastModifiedBy>
  <cp:revision>283</cp:revision>
  <cp:lastPrinted>2019-03-29T02:42:37Z</cp:lastPrinted>
  <dcterms:created xsi:type="dcterms:W3CDTF">2008-12-18T17:11:12Z</dcterms:created>
  <dcterms:modified xsi:type="dcterms:W3CDTF">2019-03-30T07:59:29Z</dcterms:modified>
</cp:coreProperties>
</file>