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61" r:id="rId4"/>
    <p:sldId id="258" r:id="rId5"/>
    <p:sldId id="262" r:id="rId6"/>
    <p:sldId id="264" r:id="rId7"/>
    <p:sldId id="265" r:id="rId8"/>
    <p:sldId id="263" r:id="rId9"/>
    <p:sldId id="259"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05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B7DC4F-EC81-45F5-9CEA-6A181D912D63}"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F4D3D6-2B3E-45AB-9DA2-17FFFD24C46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7330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B7DC4F-EC81-45F5-9CEA-6A181D912D63}"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F4D3D6-2B3E-45AB-9DA2-17FFFD24C46C}" type="slidenum">
              <a:rPr lang="en-IN" smtClean="0"/>
              <a:t>‹#›</a:t>
            </a:fld>
            <a:endParaRPr lang="en-IN"/>
          </a:p>
        </p:txBody>
      </p:sp>
    </p:spTree>
    <p:extLst>
      <p:ext uri="{BB962C8B-B14F-4D97-AF65-F5344CB8AC3E}">
        <p14:creationId xmlns:p14="http://schemas.microsoft.com/office/powerpoint/2010/main" val="1383386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B7DC4F-EC81-45F5-9CEA-6A181D912D63}"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F4D3D6-2B3E-45AB-9DA2-17FFFD24C46C}" type="slidenum">
              <a:rPr lang="en-IN" smtClean="0"/>
              <a:t>‹#›</a:t>
            </a:fld>
            <a:endParaRPr lang="en-IN"/>
          </a:p>
        </p:txBody>
      </p:sp>
    </p:spTree>
    <p:extLst>
      <p:ext uri="{BB962C8B-B14F-4D97-AF65-F5344CB8AC3E}">
        <p14:creationId xmlns:p14="http://schemas.microsoft.com/office/powerpoint/2010/main" val="759418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B7DC4F-EC81-45F5-9CEA-6A181D912D63}"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F4D3D6-2B3E-45AB-9DA2-17FFFD24C46C}" type="slidenum">
              <a:rPr lang="en-IN" smtClean="0"/>
              <a:t>‹#›</a:t>
            </a:fld>
            <a:endParaRPr lang="en-IN"/>
          </a:p>
        </p:txBody>
      </p:sp>
    </p:spTree>
    <p:extLst>
      <p:ext uri="{BB962C8B-B14F-4D97-AF65-F5344CB8AC3E}">
        <p14:creationId xmlns:p14="http://schemas.microsoft.com/office/powerpoint/2010/main" val="2755818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B7DC4F-EC81-45F5-9CEA-6A181D912D63}"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F4D3D6-2B3E-45AB-9DA2-17FFFD24C46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9516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B7DC4F-EC81-45F5-9CEA-6A181D912D63}" type="datetimeFigureOut">
              <a:rPr lang="en-IN" smtClean="0"/>
              <a:t>02-09-2024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F4D3D6-2B3E-45AB-9DA2-17FFFD24C46C}" type="slidenum">
              <a:rPr lang="en-IN" smtClean="0"/>
              <a:t>‹#›</a:t>
            </a:fld>
            <a:endParaRPr lang="en-IN"/>
          </a:p>
        </p:txBody>
      </p:sp>
    </p:spTree>
    <p:extLst>
      <p:ext uri="{BB962C8B-B14F-4D97-AF65-F5344CB8AC3E}">
        <p14:creationId xmlns:p14="http://schemas.microsoft.com/office/powerpoint/2010/main" val="3653119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B7DC4F-EC81-45F5-9CEA-6A181D912D63}" type="datetimeFigureOut">
              <a:rPr lang="en-IN" smtClean="0"/>
              <a:t>02-09-2024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F4D3D6-2B3E-45AB-9DA2-17FFFD24C46C}" type="slidenum">
              <a:rPr lang="en-IN" smtClean="0"/>
              <a:t>‹#›</a:t>
            </a:fld>
            <a:endParaRPr lang="en-IN"/>
          </a:p>
        </p:txBody>
      </p:sp>
    </p:spTree>
    <p:extLst>
      <p:ext uri="{BB962C8B-B14F-4D97-AF65-F5344CB8AC3E}">
        <p14:creationId xmlns:p14="http://schemas.microsoft.com/office/powerpoint/2010/main" val="1404074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B7DC4F-EC81-45F5-9CEA-6A181D912D63}" type="datetimeFigureOut">
              <a:rPr lang="en-IN" smtClean="0"/>
              <a:t>02-09-2024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F4D3D6-2B3E-45AB-9DA2-17FFFD24C46C}" type="slidenum">
              <a:rPr lang="en-IN" smtClean="0"/>
              <a:t>‹#›</a:t>
            </a:fld>
            <a:endParaRPr lang="en-IN"/>
          </a:p>
        </p:txBody>
      </p:sp>
    </p:spTree>
    <p:extLst>
      <p:ext uri="{BB962C8B-B14F-4D97-AF65-F5344CB8AC3E}">
        <p14:creationId xmlns:p14="http://schemas.microsoft.com/office/powerpoint/2010/main" val="64035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4B7DC4F-EC81-45F5-9CEA-6A181D912D63}" type="datetimeFigureOut">
              <a:rPr lang="en-IN" smtClean="0"/>
              <a:t>02-09-2024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EF4D3D6-2B3E-45AB-9DA2-17FFFD24C46C}" type="slidenum">
              <a:rPr lang="en-IN" smtClean="0"/>
              <a:t>‹#›</a:t>
            </a:fld>
            <a:endParaRPr lang="en-IN"/>
          </a:p>
        </p:txBody>
      </p:sp>
    </p:spTree>
    <p:extLst>
      <p:ext uri="{BB962C8B-B14F-4D97-AF65-F5344CB8AC3E}">
        <p14:creationId xmlns:p14="http://schemas.microsoft.com/office/powerpoint/2010/main" val="2105219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4B7DC4F-EC81-45F5-9CEA-6A181D912D63}" type="datetimeFigureOut">
              <a:rPr lang="en-IN" smtClean="0"/>
              <a:t>02-09-2024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EF4D3D6-2B3E-45AB-9DA2-17FFFD24C46C}" type="slidenum">
              <a:rPr lang="en-IN" smtClean="0"/>
              <a:t>‹#›</a:t>
            </a:fld>
            <a:endParaRPr lang="en-IN"/>
          </a:p>
        </p:txBody>
      </p:sp>
    </p:spTree>
    <p:extLst>
      <p:ext uri="{BB962C8B-B14F-4D97-AF65-F5344CB8AC3E}">
        <p14:creationId xmlns:p14="http://schemas.microsoft.com/office/powerpoint/2010/main" val="2905239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B7DC4F-EC81-45F5-9CEA-6A181D912D63}" type="datetimeFigureOut">
              <a:rPr lang="en-IN" smtClean="0"/>
              <a:t>02-09-2024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F4D3D6-2B3E-45AB-9DA2-17FFFD24C46C}" type="slidenum">
              <a:rPr lang="en-IN" smtClean="0"/>
              <a:t>‹#›</a:t>
            </a:fld>
            <a:endParaRPr lang="en-IN"/>
          </a:p>
        </p:txBody>
      </p:sp>
    </p:spTree>
    <p:extLst>
      <p:ext uri="{BB962C8B-B14F-4D97-AF65-F5344CB8AC3E}">
        <p14:creationId xmlns:p14="http://schemas.microsoft.com/office/powerpoint/2010/main" val="49264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4B7DC4F-EC81-45F5-9CEA-6A181D912D63}" type="datetimeFigureOut">
              <a:rPr lang="en-IN" smtClean="0"/>
              <a:t>02-09-2024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EF4D3D6-2B3E-45AB-9DA2-17FFFD24C46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195589"/>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atalog.data.gov/dataset/real-estate-sales-2001-201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C93EF-37F8-DC50-F1DF-4CB1F553150C}"/>
              </a:ext>
            </a:extLst>
          </p:cNvPr>
          <p:cNvSpPr>
            <a:spLocks noGrp="1"/>
          </p:cNvSpPr>
          <p:nvPr>
            <p:ph type="ctrTitle"/>
          </p:nvPr>
        </p:nvSpPr>
        <p:spPr>
          <a:xfrm>
            <a:off x="1396180" y="1710814"/>
            <a:ext cx="9429135" cy="2753031"/>
          </a:xfrm>
        </p:spPr>
        <p:txBody>
          <a:bodyPr>
            <a:normAutofit/>
          </a:bodyPr>
          <a:lstStyle/>
          <a:p>
            <a:pPr algn="ctr"/>
            <a:r>
              <a:rPr lang="en-US" sz="6600" b="1" dirty="0">
                <a:latin typeface="Algerian" panose="04020705040A02060702" pitchFamily="82" charset="0"/>
              </a:rPr>
              <a:t>Real Estate Sales Dashboard</a:t>
            </a:r>
            <a:endParaRPr lang="en-IN" sz="6600" b="1" dirty="0">
              <a:latin typeface="Algerian" panose="04020705040A02060702" pitchFamily="82" charset="0"/>
            </a:endParaRPr>
          </a:p>
        </p:txBody>
      </p:sp>
      <p:sp>
        <p:nvSpPr>
          <p:cNvPr id="3" name="Subtitle 2">
            <a:extLst>
              <a:ext uri="{FF2B5EF4-FFF2-40B4-BE49-F238E27FC236}">
                <a16:creationId xmlns:a16="http://schemas.microsoft.com/office/drawing/2014/main" id="{20FA7657-75ED-6FD4-8A66-E8D064589BF8}"/>
              </a:ext>
            </a:extLst>
          </p:cNvPr>
          <p:cNvSpPr>
            <a:spLocks noGrp="1"/>
          </p:cNvSpPr>
          <p:nvPr>
            <p:ph type="subTitle" idx="1"/>
          </p:nvPr>
        </p:nvSpPr>
        <p:spPr>
          <a:xfrm>
            <a:off x="8889176" y="6419957"/>
            <a:ext cx="3302824" cy="438043"/>
          </a:xfrm>
        </p:spPr>
        <p:txBody>
          <a:bodyPr/>
          <a:lstStyle/>
          <a:p>
            <a:r>
              <a:rPr lang="en-US" dirty="0">
                <a:solidFill>
                  <a:srgbClr val="05055B"/>
                </a:solidFill>
                <a:latin typeface="+mn-lt"/>
              </a:rPr>
              <a:t>by </a:t>
            </a:r>
            <a:r>
              <a:rPr lang="en-US" dirty="0" err="1">
                <a:solidFill>
                  <a:srgbClr val="05055B"/>
                </a:solidFill>
                <a:latin typeface="+mn-lt"/>
              </a:rPr>
              <a:t>CHHAVi</a:t>
            </a:r>
            <a:r>
              <a:rPr lang="en-US" dirty="0">
                <a:solidFill>
                  <a:srgbClr val="05055B"/>
                </a:solidFill>
                <a:latin typeface="+mn-lt"/>
              </a:rPr>
              <a:t> </a:t>
            </a:r>
            <a:r>
              <a:rPr lang="en-US" dirty="0" err="1">
                <a:solidFill>
                  <a:srgbClr val="05055B"/>
                </a:solidFill>
                <a:latin typeface="+mn-lt"/>
              </a:rPr>
              <a:t>agrawal</a:t>
            </a:r>
            <a:endParaRPr lang="en-IN" dirty="0">
              <a:solidFill>
                <a:srgbClr val="05055B"/>
              </a:solidFill>
              <a:latin typeface="+mn-lt"/>
            </a:endParaRPr>
          </a:p>
        </p:txBody>
      </p:sp>
    </p:spTree>
    <p:extLst>
      <p:ext uri="{BB962C8B-B14F-4D97-AF65-F5344CB8AC3E}">
        <p14:creationId xmlns:p14="http://schemas.microsoft.com/office/powerpoint/2010/main" val="3897386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9728-8C1B-D750-CFFF-6EA525101417}"/>
              </a:ext>
            </a:extLst>
          </p:cNvPr>
          <p:cNvSpPr>
            <a:spLocks noGrp="1"/>
          </p:cNvSpPr>
          <p:nvPr>
            <p:ph type="title"/>
          </p:nvPr>
        </p:nvSpPr>
        <p:spPr/>
        <p:txBody>
          <a:bodyPr>
            <a:normAutofit/>
          </a:bodyPr>
          <a:lstStyle/>
          <a:p>
            <a:pPr algn="ctr"/>
            <a:r>
              <a:rPr lang="en-US" sz="6000" b="1" dirty="0">
                <a:latin typeface="Algerian" panose="04020705040A02060702" pitchFamily="82" charset="0"/>
              </a:rPr>
              <a:t>Conclusion</a:t>
            </a:r>
            <a:endParaRPr lang="en-IN" sz="60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4F344DC1-994C-890A-5E17-107E9FD62702}"/>
              </a:ext>
            </a:extLst>
          </p:cNvPr>
          <p:cNvSpPr>
            <a:spLocks noGrp="1"/>
          </p:cNvSpPr>
          <p:nvPr>
            <p:ph idx="1"/>
          </p:nvPr>
        </p:nvSpPr>
        <p:spPr>
          <a:xfrm>
            <a:off x="668594" y="1993218"/>
            <a:ext cx="10624738" cy="4023360"/>
          </a:xfrm>
        </p:spPr>
        <p:txBody>
          <a:bodyPr>
            <a:normAutofit/>
          </a:bodyPr>
          <a:lstStyle/>
          <a:p>
            <a:pPr marL="742950" lvl="1" indent="-285750">
              <a:buFont typeface="+mj-lt"/>
              <a:buAutoNum type="arabicPeriod"/>
            </a:pPr>
            <a:r>
              <a:rPr lang="en-US" sz="2000" dirty="0">
                <a:latin typeface="Arial" panose="020B0604020202020204" pitchFamily="34" charset="0"/>
                <a:cs typeface="Arial" panose="020B0604020202020204" pitchFamily="34" charset="0"/>
              </a:rPr>
              <a:t> </a:t>
            </a:r>
            <a:r>
              <a:rPr lang="en-US" sz="2200" dirty="0">
                <a:cs typeface="Arial" panose="020B0604020202020204" pitchFamily="34" charset="0"/>
              </a:rPr>
              <a:t>The dashboard provides a holistic view of real estate sales trends across various towns and property types, helping stakeholders make data-driven decisions.</a:t>
            </a:r>
          </a:p>
          <a:p>
            <a:pPr marL="742950" lvl="1" indent="-285750">
              <a:buFont typeface="+mj-lt"/>
              <a:buAutoNum type="arabicPeriod"/>
            </a:pPr>
            <a:r>
              <a:rPr lang="en-US" sz="2200" dirty="0">
                <a:cs typeface="Arial" panose="020B0604020202020204" pitchFamily="34" charset="0"/>
              </a:rPr>
              <a:t> Identified top-performing towns and high-value property types, as well as   underperforming areas with potential for future investments.</a:t>
            </a:r>
          </a:p>
          <a:p>
            <a:pPr marL="742950" lvl="1" indent="-285750">
              <a:buFont typeface="+mj-lt"/>
              <a:buAutoNum type="arabicPeriod"/>
            </a:pPr>
            <a:r>
              <a:rPr lang="en-US" sz="2200" dirty="0">
                <a:cs typeface="Arial" panose="020B0604020202020204" pitchFamily="34" charset="0"/>
              </a:rPr>
              <a:t> Analysis of sales ratios offers valuable insights into pricing strategies, helping stakeholders understand market dynamics and optimize pricing for better returns.</a:t>
            </a:r>
          </a:p>
          <a:p>
            <a:pPr marL="742950" lvl="1" indent="-285750">
              <a:buFont typeface="+mj-lt"/>
              <a:buAutoNum type="arabicPeriod"/>
            </a:pPr>
            <a:r>
              <a:rPr lang="en-US" sz="2200" dirty="0">
                <a:cs typeface="Arial" panose="020B0604020202020204" pitchFamily="34" charset="0"/>
              </a:rPr>
              <a:t>Visualizations highlight key market patterns, enabling stakeholders to focus on growth opportunities, adjust strategies, and maximize profitability.</a:t>
            </a:r>
          </a:p>
          <a:p>
            <a:pPr marL="742950" lvl="1" indent="-285750">
              <a:buFont typeface="+mj-lt"/>
              <a:buAutoNum type="arabicPeriod"/>
            </a:pPr>
            <a:r>
              <a:rPr lang="en-US" sz="2200" dirty="0">
                <a:cs typeface="Arial" panose="020B0604020202020204" pitchFamily="34" charset="0"/>
              </a:rPr>
              <a:t>Leverage identified trends and insights to shape future investment decisions.</a:t>
            </a:r>
          </a:p>
          <a:p>
            <a:pPr marL="742950" lvl="1" indent="-285750">
              <a:buFont typeface="+mj-lt"/>
              <a:buAutoNum type="arabicPeriod"/>
            </a:pPr>
            <a:r>
              <a:rPr lang="en-US" sz="2200" dirty="0">
                <a:cs typeface="Arial" panose="020B0604020202020204" pitchFamily="34" charset="0"/>
              </a:rPr>
              <a:t>Address data gaps (e.g., "Not Known" categories) to enhance the accuracy and effectiveness of the analysis</a:t>
            </a:r>
            <a:r>
              <a:rPr lang="en-US" sz="2400" dirty="0">
                <a:cs typeface="Arial" panose="020B0604020202020204" pitchFamily="34" charset="0"/>
              </a:rPr>
              <a:t>.</a:t>
            </a:r>
          </a:p>
        </p:txBody>
      </p:sp>
    </p:spTree>
    <p:extLst>
      <p:ext uri="{BB962C8B-B14F-4D97-AF65-F5344CB8AC3E}">
        <p14:creationId xmlns:p14="http://schemas.microsoft.com/office/powerpoint/2010/main" val="3744986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A6E2C-8E8E-7E48-0315-D08BF9C3D4F3}"/>
              </a:ext>
            </a:extLst>
          </p:cNvPr>
          <p:cNvSpPr>
            <a:spLocks noGrp="1"/>
          </p:cNvSpPr>
          <p:nvPr>
            <p:ph type="title"/>
          </p:nvPr>
        </p:nvSpPr>
        <p:spPr/>
        <p:txBody>
          <a:bodyPr>
            <a:normAutofit/>
          </a:bodyPr>
          <a:lstStyle/>
          <a:p>
            <a:pPr algn="ctr"/>
            <a:r>
              <a:rPr lang="en-US" sz="6000" b="1" dirty="0">
                <a:latin typeface="Algerian" panose="04020705040A02060702" pitchFamily="82" charset="0"/>
              </a:rPr>
              <a:t>Overview</a:t>
            </a:r>
            <a:endParaRPr lang="en-IN" sz="60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81F1C545-606C-FA6D-C5C1-E86242805C42}"/>
              </a:ext>
            </a:extLst>
          </p:cNvPr>
          <p:cNvSpPr>
            <a:spLocks noGrp="1"/>
          </p:cNvSpPr>
          <p:nvPr>
            <p:ph idx="1"/>
          </p:nvPr>
        </p:nvSpPr>
        <p:spPr>
          <a:xfrm>
            <a:off x="1097280" y="2212258"/>
            <a:ext cx="10058400" cy="3656836"/>
          </a:xfrm>
        </p:spPr>
        <p:txBody>
          <a:bodyPr>
            <a:normAutofit/>
          </a:bodyPr>
          <a:lstStyle/>
          <a:p>
            <a:pPr marL="0" indent="0">
              <a:buNone/>
            </a:pPr>
            <a:r>
              <a:rPr lang="en-US" sz="2400" dirty="0"/>
              <a:t>The goal of this project is to develop an interactive and insightful </a:t>
            </a:r>
            <a:r>
              <a:rPr lang="en-US" sz="2400" b="1" dirty="0"/>
              <a:t>Real Estate Sales Dashboard</a:t>
            </a:r>
            <a:r>
              <a:rPr lang="en-US" sz="2400" dirty="0"/>
              <a:t> using </a:t>
            </a:r>
            <a:r>
              <a:rPr lang="en-US" sz="2400" b="1" dirty="0"/>
              <a:t>Power BI</a:t>
            </a:r>
            <a:r>
              <a:rPr lang="en-US" sz="2400" dirty="0"/>
              <a:t>. This dashboard serves as a powerful tool for stakeholders, enabling them to explore, analyze, and understand real estate sales trends across various towns and property types, leading to more informed decision-making. This project leverages advanced data visualization techniques to transform raw sales data into a comprehensive and intuitive dashboard. </a:t>
            </a:r>
          </a:p>
          <a:p>
            <a:pPr marL="0" indent="0">
              <a:buNone/>
            </a:pPr>
            <a:r>
              <a:rPr lang="en-US" sz="2400" dirty="0"/>
              <a:t>This Real Estate Sales Dashboard serves as a central hub for data-driven insights, supporting stakeholders in making well-informed, strategic decisions that enhance business outcomes in the real estate market.</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643930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B74FB-0756-CF8B-E60F-8E923493C3F8}"/>
              </a:ext>
            </a:extLst>
          </p:cNvPr>
          <p:cNvSpPr>
            <a:spLocks noGrp="1"/>
          </p:cNvSpPr>
          <p:nvPr>
            <p:ph type="title"/>
          </p:nvPr>
        </p:nvSpPr>
        <p:spPr/>
        <p:txBody>
          <a:bodyPr>
            <a:normAutofit/>
          </a:bodyPr>
          <a:lstStyle/>
          <a:p>
            <a:pPr algn="ctr"/>
            <a:r>
              <a:rPr lang="en-US" sz="6000" b="1" dirty="0">
                <a:latin typeface="Algerian" panose="04020705040A02060702" pitchFamily="82" charset="0"/>
              </a:rPr>
              <a:t>Dataset</a:t>
            </a:r>
            <a:endParaRPr lang="en-IN" sz="60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3C4FC7EE-9996-8494-D5AA-790F61F3E8B4}"/>
              </a:ext>
            </a:extLst>
          </p:cNvPr>
          <p:cNvSpPr>
            <a:spLocks noGrp="1"/>
          </p:cNvSpPr>
          <p:nvPr>
            <p:ph idx="1"/>
          </p:nvPr>
        </p:nvSpPr>
        <p:spPr>
          <a:xfrm>
            <a:off x="717756" y="1838632"/>
            <a:ext cx="10638502" cy="4355691"/>
          </a:xfrm>
        </p:spPr>
        <p:txBody>
          <a:bodyPr>
            <a:noAutofit/>
          </a:bodyPr>
          <a:lstStyle/>
          <a:p>
            <a:pPr>
              <a:spcBef>
                <a:spcPts val="100"/>
              </a:spcBef>
              <a:spcAft>
                <a:spcPts val="100"/>
              </a:spcAft>
              <a:buFont typeface="Wingdings" panose="05000000000000000000" pitchFamily="2" charset="2"/>
              <a:buChar char="§"/>
            </a:pPr>
            <a:r>
              <a:rPr lang="en-US" sz="1800" dirty="0">
                <a:effectLst/>
              </a:rPr>
              <a:t>The dataset spans from </a:t>
            </a:r>
            <a:r>
              <a:rPr lang="en-US" sz="1800" b="1" dirty="0">
                <a:effectLst/>
              </a:rPr>
              <a:t>05-04-1999</a:t>
            </a:r>
            <a:r>
              <a:rPr lang="en-US" sz="1800" dirty="0">
                <a:effectLst/>
              </a:rPr>
              <a:t> to </a:t>
            </a:r>
            <a:r>
              <a:rPr lang="en-US" sz="1800" b="1" dirty="0">
                <a:effectLst/>
              </a:rPr>
              <a:t>30-09-2022</a:t>
            </a:r>
            <a:r>
              <a:rPr lang="en-US" sz="1800" dirty="0">
                <a:effectLst/>
              </a:rPr>
              <a:t>, capturing over two decades of real estate transactions across different towns. The dataset was sourced from [(</a:t>
            </a:r>
            <a:r>
              <a:rPr lang="en-US" sz="1800" u="sng" dirty="0">
                <a:effectLst/>
                <a:hlinkClick r:id="rId2"/>
              </a:rPr>
              <a:t>https://catalog.data.gov/dataset/real-estate-sales-2001-2018</a:t>
            </a:r>
            <a:r>
              <a:rPr lang="en-US" sz="1800" dirty="0">
                <a:effectLst/>
                <a:hlinkClick r:id="rId2"/>
              </a:rPr>
              <a:t>)</a:t>
            </a:r>
            <a:r>
              <a:rPr lang="en-US" sz="1800" dirty="0">
                <a:effectLst/>
              </a:rPr>
              <a:t>].</a:t>
            </a:r>
            <a:endParaRPr lang="en-IN" sz="1800" dirty="0">
              <a:effectLst/>
            </a:endParaRPr>
          </a:p>
          <a:p>
            <a:pPr>
              <a:spcBef>
                <a:spcPts val="100"/>
              </a:spcBef>
              <a:spcAft>
                <a:spcPts val="100"/>
              </a:spcAft>
              <a:buFont typeface="Wingdings" panose="05000000000000000000" pitchFamily="2" charset="2"/>
              <a:buChar char="§"/>
            </a:pPr>
            <a:r>
              <a:rPr lang="en-US" sz="1800" dirty="0"/>
              <a:t>The dataset used in this dashboard includes several columns representing different aspects of real estate sales transactions: </a:t>
            </a:r>
          </a:p>
          <a:p>
            <a:pPr marL="36000" indent="-36000">
              <a:spcBef>
                <a:spcPts val="100"/>
              </a:spcBef>
              <a:spcAft>
                <a:spcPts val="100"/>
              </a:spcAft>
            </a:pPr>
            <a:r>
              <a:rPr lang="en-US" sz="1800" dirty="0"/>
              <a:t>1.</a:t>
            </a:r>
            <a:r>
              <a:rPr lang="en-US" sz="1800" b="1" dirty="0"/>
              <a:t>Serial Number</a:t>
            </a:r>
            <a:r>
              <a:rPr lang="en-US" sz="1800" dirty="0"/>
              <a:t>: A unique identifier for each transaction. </a:t>
            </a:r>
          </a:p>
          <a:p>
            <a:pPr marL="36000" indent="-36000">
              <a:spcBef>
                <a:spcPts val="100"/>
              </a:spcBef>
              <a:spcAft>
                <a:spcPts val="100"/>
              </a:spcAft>
            </a:pPr>
            <a:r>
              <a:rPr lang="en-US" sz="1800" dirty="0"/>
              <a:t>2.</a:t>
            </a:r>
            <a:r>
              <a:rPr lang="en-US" sz="1800" b="1" dirty="0"/>
              <a:t>Town</a:t>
            </a:r>
            <a:r>
              <a:rPr lang="en-US" sz="1800" dirty="0"/>
              <a:t>: The town where the real estate transaction took place. </a:t>
            </a:r>
          </a:p>
          <a:p>
            <a:pPr marL="36000" indent="-36000">
              <a:spcBef>
                <a:spcPts val="100"/>
              </a:spcBef>
              <a:spcAft>
                <a:spcPts val="100"/>
              </a:spcAft>
            </a:pPr>
            <a:r>
              <a:rPr lang="en-US" sz="1800" dirty="0"/>
              <a:t>3.</a:t>
            </a:r>
            <a:r>
              <a:rPr lang="en-US" sz="1800" b="1" dirty="0"/>
              <a:t>Property Type</a:t>
            </a:r>
            <a:r>
              <a:rPr lang="en-US" sz="1800" dirty="0"/>
              <a:t>: The type of property involved in the transaction (e.g., Condo, Single Family, Residential, etc.).</a:t>
            </a:r>
          </a:p>
          <a:p>
            <a:pPr marL="36000" indent="-36000">
              <a:spcBef>
                <a:spcPts val="100"/>
              </a:spcBef>
              <a:spcAft>
                <a:spcPts val="100"/>
              </a:spcAft>
            </a:pPr>
            <a:r>
              <a:rPr lang="en-US" sz="1800" dirty="0"/>
              <a:t>4.</a:t>
            </a:r>
            <a:r>
              <a:rPr lang="en-US" sz="1800" b="1" dirty="0"/>
              <a:t>Residential Type</a:t>
            </a:r>
            <a:r>
              <a:rPr lang="en-US" sz="1800" dirty="0"/>
              <a:t>: The classification of the property as residential or non-residential. </a:t>
            </a:r>
          </a:p>
          <a:p>
            <a:pPr marL="36000" indent="-36000">
              <a:spcBef>
                <a:spcPts val="100"/>
              </a:spcBef>
              <a:spcAft>
                <a:spcPts val="100"/>
              </a:spcAft>
            </a:pPr>
            <a:r>
              <a:rPr lang="en-US" sz="1800" dirty="0"/>
              <a:t>5. </a:t>
            </a:r>
            <a:r>
              <a:rPr lang="en-US" sz="1800" b="1" dirty="0"/>
              <a:t>Sale Amount</a:t>
            </a:r>
            <a:r>
              <a:rPr lang="en-US" sz="1800" dirty="0"/>
              <a:t>: The price at which the property was sold.</a:t>
            </a:r>
          </a:p>
          <a:p>
            <a:pPr marL="36000" indent="-36000">
              <a:spcBef>
                <a:spcPts val="100"/>
              </a:spcBef>
              <a:spcAft>
                <a:spcPts val="100"/>
              </a:spcAft>
            </a:pPr>
            <a:r>
              <a:rPr lang="en-US" sz="1800" dirty="0"/>
              <a:t>6.</a:t>
            </a:r>
            <a:r>
              <a:rPr lang="en-US" sz="1800" b="1" dirty="0"/>
              <a:t>Assessed Value</a:t>
            </a:r>
            <a:r>
              <a:rPr lang="en-US" sz="1800" dirty="0"/>
              <a:t>: The value assigned to the property for tax purposes. </a:t>
            </a:r>
          </a:p>
          <a:p>
            <a:pPr marL="36000" indent="-36000">
              <a:spcBef>
                <a:spcPts val="100"/>
              </a:spcBef>
              <a:spcAft>
                <a:spcPts val="100"/>
              </a:spcAft>
            </a:pPr>
            <a:r>
              <a:rPr lang="en-US" sz="1800" dirty="0"/>
              <a:t>7.</a:t>
            </a:r>
            <a:r>
              <a:rPr lang="en-US" sz="1800" b="1" dirty="0"/>
              <a:t>Sales Ratio</a:t>
            </a:r>
            <a:r>
              <a:rPr lang="en-US" sz="1800" dirty="0"/>
              <a:t>: The ratio of the sale amount to the assessed value, indicating whether the property was sold above 	         or below its assessed value. </a:t>
            </a:r>
          </a:p>
          <a:p>
            <a:pPr marL="36000" indent="-36000">
              <a:spcBef>
                <a:spcPts val="100"/>
              </a:spcBef>
              <a:spcAft>
                <a:spcPts val="100"/>
              </a:spcAft>
            </a:pPr>
            <a:r>
              <a:rPr lang="en-US" sz="1800" dirty="0"/>
              <a:t>8.</a:t>
            </a:r>
            <a:r>
              <a:rPr lang="en-US" sz="1800" b="1" dirty="0"/>
              <a:t>Record Year</a:t>
            </a:r>
            <a:r>
              <a:rPr lang="en-US" sz="1800" dirty="0"/>
              <a:t>: The year the transaction was recorded. </a:t>
            </a:r>
          </a:p>
          <a:p>
            <a:pPr marL="36000" indent="-36000">
              <a:spcBef>
                <a:spcPts val="100"/>
              </a:spcBef>
              <a:spcAft>
                <a:spcPts val="100"/>
              </a:spcAft>
            </a:pPr>
            <a:r>
              <a:rPr lang="en-US" sz="1800" dirty="0"/>
              <a:t>9</a:t>
            </a:r>
            <a:r>
              <a:rPr lang="en-US" sz="1800" b="1" dirty="0"/>
              <a:t>.Month</a:t>
            </a:r>
            <a:r>
              <a:rPr lang="en-US" sz="1800" dirty="0"/>
              <a:t>: The month in which the sale occurred. </a:t>
            </a:r>
          </a:p>
          <a:p>
            <a:pPr marL="36000" indent="-36000">
              <a:spcBef>
                <a:spcPts val="100"/>
              </a:spcBef>
              <a:spcAft>
                <a:spcPts val="100"/>
              </a:spcAft>
            </a:pPr>
            <a:r>
              <a:rPr lang="en-US" sz="1800" dirty="0"/>
              <a:t>10.</a:t>
            </a:r>
            <a:r>
              <a:rPr lang="en-US" sz="1800" b="1" dirty="0"/>
              <a:t>Sale Date</a:t>
            </a:r>
            <a:r>
              <a:rPr lang="en-US" sz="1800" dirty="0"/>
              <a:t>: The specific date of the transaction. </a:t>
            </a:r>
            <a:endParaRPr lang="en-US" sz="1800" dirty="0">
              <a:effectLst/>
            </a:endParaRPr>
          </a:p>
        </p:txBody>
      </p:sp>
    </p:spTree>
    <p:extLst>
      <p:ext uri="{BB962C8B-B14F-4D97-AF65-F5344CB8AC3E}">
        <p14:creationId xmlns:p14="http://schemas.microsoft.com/office/powerpoint/2010/main" val="3668966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6CB68-A8FF-392D-0739-F3C1CB7D5A68}"/>
              </a:ext>
            </a:extLst>
          </p:cNvPr>
          <p:cNvSpPr>
            <a:spLocks noGrp="1"/>
          </p:cNvSpPr>
          <p:nvPr>
            <p:ph type="title"/>
          </p:nvPr>
        </p:nvSpPr>
        <p:spPr>
          <a:xfrm>
            <a:off x="1097280" y="1068767"/>
            <a:ext cx="10058400" cy="668593"/>
          </a:xfrm>
        </p:spPr>
        <p:txBody>
          <a:bodyPr>
            <a:normAutofit/>
          </a:bodyPr>
          <a:lstStyle/>
          <a:p>
            <a:pPr algn="ctr"/>
            <a:r>
              <a:rPr lang="en-IN" sz="4000" b="1" dirty="0">
                <a:latin typeface="Algerian" panose="04020705040A02060702" pitchFamily="82" charset="0"/>
              </a:rPr>
              <a:t>Key Performance Indicators (KPIs)</a:t>
            </a:r>
          </a:p>
        </p:txBody>
      </p:sp>
      <p:pic>
        <p:nvPicPr>
          <p:cNvPr id="5" name="Content Placeholder 4">
            <a:extLst>
              <a:ext uri="{FF2B5EF4-FFF2-40B4-BE49-F238E27FC236}">
                <a16:creationId xmlns:a16="http://schemas.microsoft.com/office/drawing/2014/main" id="{2A8757D6-4B02-D85A-6EAF-CBA5F4CBD2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9221" y="98324"/>
            <a:ext cx="7166896" cy="894736"/>
          </a:xfrm>
        </p:spPr>
      </p:pic>
      <p:sp>
        <p:nvSpPr>
          <p:cNvPr id="6" name="TextBox 5">
            <a:extLst>
              <a:ext uri="{FF2B5EF4-FFF2-40B4-BE49-F238E27FC236}">
                <a16:creationId xmlns:a16="http://schemas.microsoft.com/office/drawing/2014/main" id="{0F86ABB9-5203-592D-DD45-F1C2E9C0362D}"/>
              </a:ext>
            </a:extLst>
          </p:cNvPr>
          <p:cNvSpPr txBox="1"/>
          <p:nvPr/>
        </p:nvSpPr>
        <p:spPr>
          <a:xfrm>
            <a:off x="956679" y="1813068"/>
            <a:ext cx="10278642" cy="4247317"/>
          </a:xfrm>
          <a:prstGeom prst="rect">
            <a:avLst/>
          </a:prstGeom>
          <a:noFill/>
        </p:spPr>
        <p:txBody>
          <a:bodyPr wrap="square" rtlCol="0">
            <a:spAutoFit/>
          </a:bodyPr>
          <a:lstStyle/>
          <a:p>
            <a:pPr marL="342900" indent="-342900">
              <a:buAutoNum type="arabicPeriod"/>
            </a:pPr>
            <a:r>
              <a:rPr lang="en-US" b="1" dirty="0"/>
              <a:t>Count of Serial Number (90.837K)</a:t>
            </a:r>
            <a:r>
              <a:rPr lang="en-US" dirty="0"/>
              <a:t>: This metric tracks the total number of these records within the dataset. This provides an overview of the dataset size, indicating the volume of transactions analyzed.</a:t>
            </a:r>
          </a:p>
          <a:p>
            <a:pPr marL="342900" indent="-342900">
              <a:buAutoNum type="arabicPeriod"/>
            </a:pPr>
            <a:r>
              <a:rPr lang="en-US" b="1" dirty="0"/>
              <a:t>Sum of Assessed Value (295bn)</a:t>
            </a:r>
            <a:r>
              <a:rPr lang="en-US" dirty="0"/>
              <a:t>: This metric reflects the total value assigned to properties by local governments or authorities for tax-related evaluations.</a:t>
            </a:r>
          </a:p>
          <a:p>
            <a:pPr marL="342900" indent="-342900">
              <a:buAutoNum type="arabicPeriod"/>
            </a:pPr>
            <a:r>
              <a:rPr lang="en-US" b="1" dirty="0"/>
              <a:t>Sum of Sale Amount (420bn)</a:t>
            </a:r>
            <a:r>
              <a:rPr lang="en-US" dirty="0"/>
              <a:t>: The sale amount is the final price at which properties were sold. This KPI highlights the overall market activity, providing a sense of the total revenue generated from property sales.</a:t>
            </a:r>
          </a:p>
          <a:p>
            <a:pPr marL="342900" indent="-342900">
              <a:buAutoNum type="arabicPeriod"/>
            </a:pPr>
            <a:r>
              <a:rPr lang="en-US" b="1" dirty="0"/>
              <a:t>Average of Sale Amount (398.96K)</a:t>
            </a:r>
            <a:r>
              <a:rPr lang="en-US" dirty="0"/>
              <a:t>: The average sale amount is the mean value of all sales transactions, calculated by dividing the total sales by the number of transactions. This KPI helps stakeholders understand the typical price point for properties within the dataset, offering insights into the general market value.</a:t>
            </a:r>
          </a:p>
          <a:p>
            <a:pPr marL="342900" indent="-342900">
              <a:buAutoNum type="arabicPeriod"/>
            </a:pPr>
            <a:r>
              <a:rPr lang="en-US" b="1" dirty="0"/>
              <a:t>Average of Sales Ratio (9.96)</a:t>
            </a:r>
            <a:r>
              <a:rPr lang="en-US" dirty="0"/>
              <a:t>: The sales ratio is the ratio of the sale amount to the assessed value. This metric provides an understanding of how property sale prices compare to their assessed values, indicating trends in market pricing versus tax assessments. A higher sales ratio could suggest an underestimation of property values by assessors, or a strong seller’s market.</a:t>
            </a:r>
            <a:endParaRPr lang="en-IN" dirty="0"/>
          </a:p>
        </p:txBody>
      </p:sp>
    </p:spTree>
    <p:extLst>
      <p:ext uri="{BB962C8B-B14F-4D97-AF65-F5344CB8AC3E}">
        <p14:creationId xmlns:p14="http://schemas.microsoft.com/office/powerpoint/2010/main" val="1169664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ED4D7-FF21-3AB1-87AC-8613A2145242}"/>
              </a:ext>
            </a:extLst>
          </p:cNvPr>
          <p:cNvSpPr>
            <a:spLocks noGrp="1"/>
          </p:cNvSpPr>
          <p:nvPr>
            <p:ph type="title"/>
          </p:nvPr>
        </p:nvSpPr>
        <p:spPr>
          <a:xfrm>
            <a:off x="4581832" y="353960"/>
            <a:ext cx="7610168" cy="1189705"/>
          </a:xfrm>
        </p:spPr>
        <p:txBody>
          <a:bodyPr>
            <a:noAutofit/>
          </a:bodyPr>
          <a:lstStyle/>
          <a:p>
            <a:pPr marL="285750" indent="-285750">
              <a:buFont typeface="Arial" panose="020B0604020202020204" pitchFamily="34" charset="0"/>
              <a:buChar char="•"/>
            </a:pPr>
            <a:r>
              <a:rPr lang="en-US" sz="1600" dirty="0">
                <a:latin typeface="+mn-lt"/>
              </a:rPr>
              <a:t>This line chart tracks the total sum of real estate sales and assessed property values over the years. Significant spikes can be observed around 2019 and 2020, where the sum of sale amounts reaches around 40 billion and assessed values at 22 billion, indicating a flourishing market in these years. These peaks might correlate with favorable economic conditions or market demand. Understanding what drove these increases can guide future decisions.</a:t>
            </a:r>
            <a:endParaRPr lang="en-IN" sz="1600" dirty="0">
              <a:latin typeface="+mn-lt"/>
            </a:endParaRPr>
          </a:p>
        </p:txBody>
      </p:sp>
      <p:pic>
        <p:nvPicPr>
          <p:cNvPr id="5" name="Content Placeholder 4">
            <a:extLst>
              <a:ext uri="{FF2B5EF4-FFF2-40B4-BE49-F238E27FC236}">
                <a16:creationId xmlns:a16="http://schemas.microsoft.com/office/drawing/2014/main" id="{75581302-0C0A-1EFF-3376-0939BCC23B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220" y="206477"/>
            <a:ext cx="4231625" cy="6046839"/>
          </a:xfrm>
        </p:spPr>
      </p:pic>
      <p:sp>
        <p:nvSpPr>
          <p:cNvPr id="6" name="TextBox 5">
            <a:extLst>
              <a:ext uri="{FF2B5EF4-FFF2-40B4-BE49-F238E27FC236}">
                <a16:creationId xmlns:a16="http://schemas.microsoft.com/office/drawing/2014/main" id="{BED41E88-8F55-6D8B-772B-E5F102AC4C71}"/>
              </a:ext>
            </a:extLst>
          </p:cNvPr>
          <p:cNvSpPr txBox="1"/>
          <p:nvPr/>
        </p:nvSpPr>
        <p:spPr>
          <a:xfrm>
            <a:off x="4581832" y="1917291"/>
            <a:ext cx="7521678" cy="4493538"/>
          </a:xfrm>
          <a:prstGeom prst="rect">
            <a:avLst/>
          </a:prstGeom>
          <a:noFill/>
        </p:spPr>
        <p:txBody>
          <a:bodyPr wrap="square" rtlCol="0">
            <a:spAutoFit/>
          </a:bodyPr>
          <a:lstStyle/>
          <a:p>
            <a:pPr marL="285750" indent="-285750">
              <a:buFont typeface="Arial" panose="020B0604020202020204" pitchFamily="34" charset="0"/>
              <a:buChar char="•"/>
            </a:pPr>
            <a:r>
              <a:rPr lang="en-US" sz="1600" dirty="0"/>
              <a:t>This area chart showcases the distribution of total sales by month, helping to identify seasonal patterns. July and August are the strongest months, with sales peaking at 45 billion in July and 49 billion in August. This suggests a strong seasonality effect, with summer being the most active period for real estate transactions. The beginning of the year (January, February) and the end of the year (December) see relatively lower sales, around 21 billion in February, which could point to seasonal slowdowns. Stakeholders can capitalize on these seasonal trends by timing marketing and promotional efforts to align with high-sales months.</a:t>
            </a:r>
          </a:p>
          <a:p>
            <a:pPr marL="285750" indent="-285750">
              <a:buFont typeface="Arial" panose="020B0604020202020204" pitchFamily="34" charset="0"/>
              <a:buChar char="•"/>
            </a:pPr>
            <a:endParaRPr lang="en-US" sz="1600" dirty="0"/>
          </a:p>
          <a:p>
            <a:endParaRPr lang="en-US" sz="1600" dirty="0"/>
          </a:p>
          <a:p>
            <a:endParaRPr lang="en-US" sz="1400" dirty="0"/>
          </a:p>
          <a:p>
            <a:pPr marL="285750" indent="-285750">
              <a:buFont typeface="Arial" panose="020B0604020202020204" pitchFamily="34" charset="0"/>
              <a:buChar char="•"/>
            </a:pPr>
            <a:r>
              <a:rPr lang="en-US" sz="1600" dirty="0"/>
              <a:t>This bar chart ranks towns by the total sales amount, identifying top-performing </a:t>
            </a:r>
            <a:r>
              <a:rPr lang="en-US" sz="1600" dirty="0" err="1"/>
              <a:t>locations.Bridgeport</a:t>
            </a:r>
            <a:r>
              <a:rPr lang="en-US" sz="1600" dirty="0"/>
              <a:t> (36K) and Stamford (35K) lead in total sales, making them key focal points for real estate investments.</a:t>
            </a:r>
            <a:br>
              <a:rPr lang="en-US" sz="1600" dirty="0"/>
            </a:br>
            <a:r>
              <a:rPr lang="en-US" sz="1600" dirty="0"/>
              <a:t>These insights enable stakeholders to concentrate on high-performing towns for future investments and to explore opportunities for growth in towns with lower sales.</a:t>
            </a:r>
            <a:br>
              <a:rPr lang="en-US" sz="1600" dirty="0"/>
            </a:br>
            <a:endParaRPr lang="en-IN" sz="1600" dirty="0"/>
          </a:p>
        </p:txBody>
      </p:sp>
    </p:spTree>
    <p:extLst>
      <p:ext uri="{BB962C8B-B14F-4D97-AF65-F5344CB8AC3E}">
        <p14:creationId xmlns:p14="http://schemas.microsoft.com/office/powerpoint/2010/main" val="2832360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2A9BDFD-D16E-D1C3-0D49-30749CDD9B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458" y="933082"/>
            <a:ext cx="3420297" cy="4198374"/>
          </a:xfrm>
        </p:spPr>
      </p:pic>
      <p:sp>
        <p:nvSpPr>
          <p:cNvPr id="3" name="Rectangle 1">
            <a:extLst>
              <a:ext uri="{FF2B5EF4-FFF2-40B4-BE49-F238E27FC236}">
                <a16:creationId xmlns:a16="http://schemas.microsoft.com/office/drawing/2014/main" id="{E1D1DD53-CDFA-0394-6EB2-50A397EE81E2}"/>
              </a:ext>
            </a:extLst>
          </p:cNvPr>
          <p:cNvSpPr>
            <a:spLocks noGrp="1" noChangeArrowheads="1"/>
          </p:cNvSpPr>
          <p:nvPr>
            <p:ph type="title"/>
          </p:nvPr>
        </p:nvSpPr>
        <p:spPr bwMode="auto">
          <a:xfrm>
            <a:off x="3829050" y="830754"/>
            <a:ext cx="804256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1800" dirty="0">
                <a:solidFill>
                  <a:schemeClr val="tx1"/>
                </a:solidFill>
                <a:latin typeface="+mn-lt"/>
                <a:ea typeface="+mn-ea"/>
                <a:cs typeface="+mn-cs"/>
              </a:rPr>
              <a:t>This graph likely represents the number of real estate transactions or properties sold each year, with each serial number corresponding to a unique transaction.</a:t>
            </a:r>
            <a:br>
              <a:rPr lang="en-US" altLang="en-US" sz="1800" dirty="0">
                <a:solidFill>
                  <a:schemeClr val="tx1"/>
                </a:solidFill>
                <a:latin typeface="+mn-lt"/>
                <a:ea typeface="+mn-ea"/>
                <a:cs typeface="+mn-cs"/>
              </a:rPr>
            </a:br>
            <a:r>
              <a:rPr lang="en-US" sz="1800" dirty="0">
                <a:solidFill>
                  <a:schemeClr val="tx1"/>
                </a:solidFill>
                <a:latin typeface="+mn-lt"/>
                <a:ea typeface="+mn-ea"/>
                <a:cs typeface="+mn-cs"/>
              </a:rPr>
              <a:t>These spikes could indicate periods of high market activity, possibly due to favorable economic conditions, lower interest rates, or housing demand.</a:t>
            </a:r>
            <a:br>
              <a:rPr lang="en-US" sz="1800" dirty="0">
                <a:solidFill>
                  <a:schemeClr val="tx1"/>
                </a:solidFill>
                <a:latin typeface="+mn-lt"/>
                <a:ea typeface="+mn-ea"/>
                <a:cs typeface="+mn-cs"/>
              </a:rPr>
            </a:br>
            <a:r>
              <a:rPr lang="en-US" sz="1800" dirty="0">
                <a:solidFill>
                  <a:schemeClr val="tx1"/>
                </a:solidFill>
                <a:latin typeface="+mn-lt"/>
                <a:ea typeface="+mn-ea"/>
                <a:cs typeface="+mn-cs"/>
              </a:rPr>
              <a:t>The slight drop from 2020 to 2021, where transactions decrease to 8K, might suggest market cooling or a shift in market dynamics, possibly due to economic factors or changing buyer behavior.</a:t>
            </a:r>
            <a:endParaRPr kumimoji="0" lang="en-US" altLang="en-US" sz="1400" i="0" u="none" strike="noStrike" cap="none" normalizeH="0" baseline="0" dirty="0">
              <a:ln>
                <a:noFill/>
              </a:ln>
              <a:solidFill>
                <a:schemeClr val="tx1"/>
              </a:solidFill>
              <a:effectLst/>
              <a:latin typeface="+mn-lt"/>
            </a:endParaRPr>
          </a:p>
        </p:txBody>
      </p:sp>
      <p:sp>
        <p:nvSpPr>
          <p:cNvPr id="4" name="TextBox 3">
            <a:extLst>
              <a:ext uri="{FF2B5EF4-FFF2-40B4-BE49-F238E27FC236}">
                <a16:creationId xmlns:a16="http://schemas.microsoft.com/office/drawing/2014/main" id="{549FFBB6-9381-132B-27F7-506DE9150CC3}"/>
              </a:ext>
            </a:extLst>
          </p:cNvPr>
          <p:cNvSpPr txBox="1"/>
          <p:nvPr/>
        </p:nvSpPr>
        <p:spPr>
          <a:xfrm>
            <a:off x="3829050" y="3100131"/>
            <a:ext cx="8219208" cy="2031325"/>
          </a:xfrm>
          <a:prstGeom prst="rect">
            <a:avLst/>
          </a:prstGeom>
          <a:noFill/>
        </p:spPr>
        <p:txBody>
          <a:bodyPr wrap="square" rtlCol="0">
            <a:spAutoFit/>
          </a:bodyPr>
          <a:lstStyle/>
          <a:p>
            <a:r>
              <a:rPr lang="en-US" sz="1800" dirty="0"/>
              <a:t>This graph represents the average sales ratio for properties each year, which could be interpreted as a measure of property value, market profitability, or pricing trends. There is a pronounced spike around 2008, where the average sales ratio jumps to 83. This could be due to a bubble in property prices before the financial crisis or an exceptionally high sales price relative to previous years. The stability in the sales ratio in the last decade suggests a more consistent and possibly healthier market environment, with fewer extreme price fluctuations.</a:t>
            </a:r>
            <a:endParaRPr lang="en-IN" dirty="0"/>
          </a:p>
        </p:txBody>
      </p:sp>
    </p:spTree>
    <p:extLst>
      <p:ext uri="{BB962C8B-B14F-4D97-AF65-F5344CB8AC3E}">
        <p14:creationId xmlns:p14="http://schemas.microsoft.com/office/powerpoint/2010/main" val="2861831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4CF3A-0A08-EE3E-6A0C-004167FA6FF0}"/>
              </a:ext>
            </a:extLst>
          </p:cNvPr>
          <p:cNvSpPr>
            <a:spLocks noGrp="1"/>
          </p:cNvSpPr>
          <p:nvPr>
            <p:ph type="title"/>
          </p:nvPr>
        </p:nvSpPr>
        <p:spPr>
          <a:xfrm>
            <a:off x="1166106" y="2959511"/>
            <a:ext cx="10058400" cy="3264644"/>
          </a:xfrm>
        </p:spPr>
        <p:txBody>
          <a:bodyPr>
            <a:normAutofit/>
          </a:bodyPr>
          <a:lstStyle/>
          <a:p>
            <a:r>
              <a:rPr lang="en-US" sz="2000" dirty="0">
                <a:latin typeface="+mn-lt"/>
              </a:rPr>
              <a:t>These visualizations allow stakeholders to see which property types and residential categories are contributing the most to sales, aiding in market trend analysis and investment decisions.</a:t>
            </a:r>
            <a:br>
              <a:rPr lang="en-US" sz="2000" dirty="0">
                <a:latin typeface="+mn-lt"/>
              </a:rPr>
            </a:br>
            <a:br>
              <a:rPr lang="en-US" sz="2000" dirty="0">
                <a:latin typeface="+mn-lt"/>
              </a:rPr>
            </a:br>
            <a:r>
              <a:rPr lang="en-US" sz="2000" b="1" dirty="0">
                <a:latin typeface="+mn-lt"/>
              </a:rPr>
              <a:t>Single Family Homes: </a:t>
            </a:r>
            <a:r>
              <a:rPr lang="en-US" sz="2000" dirty="0">
                <a:latin typeface="+mn-lt"/>
              </a:rPr>
              <a:t>These are consistently a major segment in both charts, reflecting their strong presence and value in the real estate market.</a:t>
            </a:r>
            <a:br>
              <a:rPr lang="en-US" sz="2000" dirty="0">
                <a:latin typeface="+mn-lt"/>
              </a:rPr>
            </a:br>
            <a:br>
              <a:rPr lang="en-US" sz="2000" dirty="0">
                <a:latin typeface="+mn-lt"/>
              </a:rPr>
            </a:br>
            <a:r>
              <a:rPr lang="en-US" sz="2000" b="1" dirty="0">
                <a:latin typeface="+mn-lt"/>
              </a:rPr>
              <a:t>Data Gaps: </a:t>
            </a:r>
            <a:r>
              <a:rPr lang="en-US" sz="2000" dirty="0">
                <a:latin typeface="+mn-lt"/>
              </a:rPr>
              <a:t>The large "Not Known" segments in both charts highlight potential data quality issues or missing information. Addressing this gap could provide clearer insights into property trends.</a:t>
            </a:r>
            <a:br>
              <a:rPr lang="en-US" sz="2000" dirty="0">
                <a:latin typeface="+mn-lt"/>
              </a:rPr>
            </a:br>
            <a:br>
              <a:rPr lang="en-US" sz="2000" dirty="0">
                <a:latin typeface="+mn-lt"/>
              </a:rPr>
            </a:br>
            <a:r>
              <a:rPr lang="en-US" sz="2000" b="1" dirty="0">
                <a:latin typeface="+mn-lt"/>
              </a:rPr>
              <a:t>Condos: </a:t>
            </a:r>
            <a:r>
              <a:rPr lang="en-US" sz="2000" dirty="0">
                <a:latin typeface="+mn-lt"/>
              </a:rPr>
              <a:t>While making up a smaller portion of the market, condos are still an important category, especially in urban settings where they might be in higher demand.</a:t>
            </a:r>
            <a:br>
              <a:rPr lang="en-US" sz="800" dirty="0"/>
            </a:br>
            <a:r>
              <a:rPr lang="en-US" sz="800" dirty="0"/>
              <a:t>.</a:t>
            </a:r>
            <a:endParaRPr lang="en-IN" sz="1200" dirty="0"/>
          </a:p>
        </p:txBody>
      </p:sp>
      <p:pic>
        <p:nvPicPr>
          <p:cNvPr id="5" name="Content Placeholder 4">
            <a:extLst>
              <a:ext uri="{FF2B5EF4-FFF2-40B4-BE49-F238E27FC236}">
                <a16:creationId xmlns:a16="http://schemas.microsoft.com/office/drawing/2014/main" id="{1A851701-0679-7F94-BAD6-9161111B95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8172" y="280555"/>
            <a:ext cx="6795655" cy="2508600"/>
          </a:xfrm>
        </p:spPr>
      </p:pic>
    </p:spTree>
    <p:extLst>
      <p:ext uri="{BB962C8B-B14F-4D97-AF65-F5344CB8AC3E}">
        <p14:creationId xmlns:p14="http://schemas.microsoft.com/office/powerpoint/2010/main" val="3071476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C9467-EF6E-A572-2617-F8CFDA87CECD}"/>
              </a:ext>
            </a:extLst>
          </p:cNvPr>
          <p:cNvSpPr>
            <a:spLocks noGrp="1"/>
          </p:cNvSpPr>
          <p:nvPr>
            <p:ph type="title"/>
          </p:nvPr>
        </p:nvSpPr>
        <p:spPr>
          <a:xfrm>
            <a:off x="137652" y="286604"/>
            <a:ext cx="11975690" cy="1335720"/>
          </a:xfrm>
        </p:spPr>
        <p:txBody>
          <a:bodyPr>
            <a:normAutofit/>
          </a:bodyPr>
          <a:lstStyle/>
          <a:p>
            <a:pPr algn="ctr"/>
            <a:r>
              <a:rPr lang="en-US" b="1" dirty="0">
                <a:latin typeface="Algerian" panose="04020705040A02060702" pitchFamily="82" charset="0"/>
              </a:rPr>
              <a:t>Recommendations to Stakeholders</a:t>
            </a:r>
            <a:endParaRPr lang="en-IN" b="1" dirty="0">
              <a:latin typeface="Algerian" panose="04020705040A02060702" pitchFamily="82" charset="0"/>
            </a:endParaRPr>
          </a:p>
        </p:txBody>
      </p:sp>
      <p:sp>
        <p:nvSpPr>
          <p:cNvPr id="4" name="Rectangle 1">
            <a:extLst>
              <a:ext uri="{FF2B5EF4-FFF2-40B4-BE49-F238E27FC236}">
                <a16:creationId xmlns:a16="http://schemas.microsoft.com/office/drawing/2014/main" id="{2D788F5D-D3D8-1DE1-71D0-60ACB136432D}"/>
              </a:ext>
            </a:extLst>
          </p:cNvPr>
          <p:cNvSpPr>
            <a:spLocks noGrp="1" noChangeArrowheads="1"/>
          </p:cNvSpPr>
          <p:nvPr>
            <p:ph idx="1"/>
          </p:nvPr>
        </p:nvSpPr>
        <p:spPr bwMode="auto">
          <a:xfrm>
            <a:off x="1097280" y="1733756"/>
            <a:ext cx="1007216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Focus on High-Performing Towns: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Prioritize investment in towns that consistently show high sales performance. Leverage these areas for continued growth and expansion.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Capitalize on Single-Family Home Demand:</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Single-family homes represent a significant portion of sales. Continue to cater to this demand by focusing development efforts on high-quality, single-family properties in thriving markets.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Target Underperforming Regions: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Identify and explore underperforming towns with untapped potential. Implement marketing campaigns and promotional strategies to boost sales and attract new buyers in these regions.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Refine Pricing Strategies: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Utilize the sales ratio analysis to refine pricing strategies. Ensure that properties are competitively priced to match or slightly exceed assessed values, while remaining attractive to potential buyers.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 Data Quality: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Address the "Not Known" categories in the dataset. Invest in data collection and validation processes to enhance decision-making accuracy and fill gaps in the analysis.</a:t>
            </a:r>
          </a:p>
        </p:txBody>
      </p:sp>
    </p:spTree>
    <p:extLst>
      <p:ext uri="{BB962C8B-B14F-4D97-AF65-F5344CB8AC3E}">
        <p14:creationId xmlns:p14="http://schemas.microsoft.com/office/powerpoint/2010/main" val="1002244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7D310-6238-4C3F-931A-AA4790B43866}"/>
              </a:ext>
            </a:extLst>
          </p:cNvPr>
          <p:cNvSpPr>
            <a:spLocks noGrp="1"/>
          </p:cNvSpPr>
          <p:nvPr>
            <p:ph type="title"/>
          </p:nvPr>
        </p:nvSpPr>
        <p:spPr>
          <a:xfrm>
            <a:off x="1097280" y="1"/>
            <a:ext cx="10058400" cy="924232"/>
          </a:xfrm>
        </p:spPr>
        <p:txBody>
          <a:bodyPr>
            <a:noAutofit/>
          </a:bodyPr>
          <a:lstStyle/>
          <a:p>
            <a:pPr algn="ctr"/>
            <a:r>
              <a:rPr lang="en-US" sz="5400" b="1" dirty="0">
                <a:latin typeface="Algerian" panose="04020705040A02060702" pitchFamily="82" charset="0"/>
              </a:rPr>
              <a:t>Dashboard</a:t>
            </a:r>
            <a:endParaRPr lang="en-IN" sz="5400" b="1" dirty="0">
              <a:latin typeface="Algerian" panose="04020705040A02060702" pitchFamily="82" charset="0"/>
            </a:endParaRPr>
          </a:p>
        </p:txBody>
      </p:sp>
      <p:pic>
        <p:nvPicPr>
          <p:cNvPr id="5" name="Content Placeholder 4">
            <a:extLst>
              <a:ext uri="{FF2B5EF4-FFF2-40B4-BE49-F238E27FC236}">
                <a16:creationId xmlns:a16="http://schemas.microsoft.com/office/drawing/2014/main" id="{1E52C37F-5AD8-3B6C-FE86-50048C4E18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3730" y="924232"/>
            <a:ext cx="10201950" cy="5933769"/>
          </a:xfrm>
        </p:spPr>
      </p:pic>
    </p:spTree>
    <p:extLst>
      <p:ext uri="{BB962C8B-B14F-4D97-AF65-F5344CB8AC3E}">
        <p14:creationId xmlns:p14="http://schemas.microsoft.com/office/powerpoint/2010/main" val="2034869370"/>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docProps/app.xml><?xml version="1.0" encoding="utf-8"?>
<Properties xmlns="http://schemas.openxmlformats.org/officeDocument/2006/extended-properties" xmlns:vt="http://schemas.openxmlformats.org/officeDocument/2006/docPropsVTypes">
  <Template>Retrospect</Template>
  <TotalTime>1448</TotalTime>
  <Words>1420</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Arial</vt:lpstr>
      <vt:lpstr>Calibri</vt:lpstr>
      <vt:lpstr>Calibri Light</vt:lpstr>
      <vt:lpstr>Wingdings</vt:lpstr>
      <vt:lpstr>Retrospect</vt:lpstr>
      <vt:lpstr>Real Estate Sales Dashboard</vt:lpstr>
      <vt:lpstr>Overview</vt:lpstr>
      <vt:lpstr>Dataset</vt:lpstr>
      <vt:lpstr>Key Performance Indicators (KPIs)</vt:lpstr>
      <vt:lpstr>This line chart tracks the total sum of real estate sales and assessed property values over the years. Significant spikes can be observed around 2019 and 2020, where the sum of sale amounts reaches around 40 billion and assessed values at 22 billion, indicating a flourishing market in these years. These peaks might correlate with favorable economic conditions or market demand. Understanding what drove these increases can guide future decisions.</vt:lpstr>
      <vt:lpstr>This graph likely represents the number of real estate transactions or properties sold each year, with each serial number corresponding to a unique transaction. These spikes could indicate periods of high market activity, possibly due to favorable economic conditions, lower interest rates, or housing demand. The slight drop from 2020 to 2021, where transactions decrease to 8K, might suggest market cooling or a shift in market dynamics, possibly due to economic factors or changing buyer behavior.</vt:lpstr>
      <vt:lpstr>These visualizations allow stakeholders to see which property types and residential categories are contributing the most to sales, aiding in market trend analysis and investment decisions.  Single Family Homes: These are consistently a major segment in both charts, reflecting their strong presence and value in the real estate market.  Data Gaps: The large "Not Known" segments in both charts highlight potential data quality issues or missing information. Addressing this gap could provide clearer insights into property trends.  Condos: While making up a smaller portion of the market, condos are still an important category, especially in urban settings where they might be in higher demand. .</vt:lpstr>
      <vt:lpstr>Recommendations to Stakeholders</vt:lpstr>
      <vt:lpstr>Dashboard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Chhavi Agrawal</dc:creator>
  <cp:lastModifiedBy>Chhavi Agrawal</cp:lastModifiedBy>
  <cp:revision>3</cp:revision>
  <dcterms:created xsi:type="dcterms:W3CDTF">2024-08-29T13:28:32Z</dcterms:created>
  <dcterms:modified xsi:type="dcterms:W3CDTF">2024-09-02T09:52:43Z</dcterms:modified>
</cp:coreProperties>
</file>