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76" r:id="rId6"/>
    <p:sldId id="260" r:id="rId7"/>
    <p:sldId id="277" r:id="rId8"/>
    <p:sldId id="264" r:id="rId9"/>
    <p:sldId id="266" r:id="rId10"/>
    <p:sldId id="267" r:id="rId11"/>
    <p:sldId id="268" r:id="rId12"/>
    <p:sldId id="262" r:id="rId13"/>
    <p:sldId id="263" r:id="rId14"/>
    <p:sldId id="265" r:id="rId15"/>
    <p:sldId id="270" r:id="rId16"/>
    <p:sldId id="272" r:id="rId17"/>
    <p:sldId id="275" r:id="rId18"/>
    <p:sldId id="274" r:id="rId19"/>
    <p:sldId id="269" r:id="rId20"/>
    <p:sldId id="261" r:id="rId21"/>
    <p:sldId id="278" r:id="rId22"/>
    <p:sldId id="279" r:id="rId23"/>
  </p:sldIdLst>
  <p:sldSz cx="18288000" cy="10287000"/>
  <p:notesSz cx="6858000" cy="9144000"/>
  <p:embeddedFontLst>
    <p:embeddedFont>
      <p:font typeface="Raleway" charset="0"/>
      <p:regular r:id="rId24"/>
    </p:embeddedFont>
    <p:embeddedFont>
      <p:font typeface="Raleway Bold" charset="0"/>
      <p:regular r:id="rId25"/>
    </p:embeddedFont>
    <p:embeddedFont>
      <p:font typeface="Calibri" pitchFamily="34" charset="0"/>
      <p:regular r:id="rId26"/>
      <p:bold r:id="rId27"/>
      <p:italic r:id="rId28"/>
      <p:boldItalic r:id="rId29"/>
    </p:embeddedFont>
    <p:embeddedFont>
      <p:font typeface="Playfair Display"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94C51"/>
    <a:srgbClr val="334247"/>
    <a:srgbClr val="36474C"/>
    <a:srgbClr val="0D4153"/>
    <a:srgbClr val="2D5969"/>
    <a:srgbClr val="112947"/>
    <a:srgbClr val="0A303E"/>
    <a:srgbClr val="092C39"/>
    <a:srgbClr val="051A21"/>
    <a:srgbClr val="020B0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46" d="100"/>
          <a:sy n="46" d="100"/>
        </p:scale>
        <p:origin x="-7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greenupside.com/what-is-the-best-humidity-level-for-plant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7312096"/>
            <a:ext cx="18288000" cy="3533853"/>
            <a:chOff x="0" y="0"/>
            <a:chExt cx="12372622" cy="2012651"/>
          </a:xfrm>
        </p:grpSpPr>
        <p:sp>
          <p:nvSpPr>
            <p:cNvPr id="3" name="Freeform 3"/>
            <p:cNvSpPr/>
            <p:nvPr/>
          </p:nvSpPr>
          <p:spPr>
            <a:xfrm>
              <a:off x="0" y="0"/>
              <a:ext cx="12372622" cy="2012651"/>
            </a:xfrm>
            <a:custGeom>
              <a:avLst/>
              <a:gdLst/>
              <a:ahLst/>
              <a:cxnLst/>
              <a:rect l="l" t="t" r="r" b="b"/>
              <a:pathLst>
                <a:path w="12372622" h="2012651">
                  <a:moveTo>
                    <a:pt x="0" y="0"/>
                  </a:moveTo>
                  <a:lnTo>
                    <a:pt x="12372622" y="0"/>
                  </a:lnTo>
                  <a:lnTo>
                    <a:pt x="12372622" y="2012651"/>
                  </a:lnTo>
                  <a:lnTo>
                    <a:pt x="0" y="2012651"/>
                  </a:lnTo>
                  <a:close/>
                </a:path>
              </a:pathLst>
            </a:custGeom>
            <a:solidFill>
              <a:srgbClr val="62B7C6"/>
            </a:solidFill>
          </p:spPr>
        </p:sp>
      </p:grpSp>
      <p:pic>
        <p:nvPicPr>
          <p:cNvPr id="4" name="Picture 4"/>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asvg="http://schemas.microsoft.com/office/drawing/2016/SVG/main" xmlns="" r:embed="rId3"/>
              </a:ext>
            </a:extLst>
          </a:blip>
          <a:srcRect/>
          <a:stretch>
            <a:fillRect/>
          </a:stretch>
        </p:blipFill>
        <p:spPr>
          <a:xfrm>
            <a:off x="227478" y="365738"/>
            <a:ext cx="2640729" cy="2766478"/>
          </a:xfrm>
          <a:prstGeom prst="rect">
            <a:avLst/>
          </a:prstGeom>
        </p:spPr>
      </p:pic>
      <p:sp>
        <p:nvSpPr>
          <p:cNvPr id="5" name="TextBox 5"/>
          <p:cNvSpPr txBox="1"/>
          <p:nvPr/>
        </p:nvSpPr>
        <p:spPr>
          <a:xfrm>
            <a:off x="2868208" y="838200"/>
            <a:ext cx="13512049" cy="3389326"/>
          </a:xfrm>
          <a:prstGeom prst="rect">
            <a:avLst/>
          </a:prstGeom>
        </p:spPr>
        <p:txBody>
          <a:bodyPr lIns="0" tIns="0" rIns="0" bIns="0" rtlCol="0" anchor="t">
            <a:spAutoFit/>
          </a:bodyPr>
          <a:lstStyle/>
          <a:p>
            <a:pPr algn="ctr">
              <a:lnSpc>
                <a:spcPts val="13863"/>
              </a:lnSpc>
            </a:pPr>
            <a:r>
              <a:rPr lang="en-US" sz="8800" dirty="0">
                <a:solidFill>
                  <a:srgbClr val="344E41"/>
                </a:solidFill>
                <a:latin typeface="Raleway"/>
              </a:rPr>
              <a:t>WEATHER </a:t>
            </a:r>
            <a:r>
              <a:rPr lang="en-US" sz="8800" dirty="0" smtClean="0">
                <a:solidFill>
                  <a:srgbClr val="344E41"/>
                </a:solidFill>
                <a:latin typeface="Raleway"/>
              </a:rPr>
              <a:t>FORECAST FOR IRRIGATION </a:t>
            </a:r>
            <a:r>
              <a:rPr lang="en-US" sz="8800" dirty="0">
                <a:solidFill>
                  <a:srgbClr val="344E41"/>
                </a:solidFill>
                <a:latin typeface="Raleway"/>
              </a:rPr>
              <a:t>USING</a:t>
            </a:r>
          </a:p>
        </p:txBody>
      </p:sp>
      <p:sp>
        <p:nvSpPr>
          <p:cNvPr id="6" name="TextBox 6"/>
          <p:cNvSpPr txBox="1"/>
          <p:nvPr/>
        </p:nvSpPr>
        <p:spPr>
          <a:xfrm>
            <a:off x="3686163" y="4242413"/>
            <a:ext cx="10915674" cy="1983876"/>
          </a:xfrm>
          <a:prstGeom prst="rect">
            <a:avLst/>
          </a:prstGeom>
        </p:spPr>
        <p:txBody>
          <a:bodyPr lIns="0" tIns="0" rIns="0" bIns="0" rtlCol="0" anchor="t">
            <a:spAutoFit/>
          </a:bodyPr>
          <a:lstStyle/>
          <a:p>
            <a:pPr algn="ctr">
              <a:lnSpc>
                <a:spcPts val="16800"/>
              </a:lnSpc>
            </a:pPr>
            <a:r>
              <a:rPr lang="en-US" sz="12000" dirty="0">
                <a:solidFill>
                  <a:srgbClr val="344E41"/>
                </a:solidFill>
                <a:latin typeface="Raleway Bold"/>
              </a:rPr>
              <a:t>DATA </a:t>
            </a:r>
            <a:r>
              <a:rPr lang="en-US" sz="12000" dirty="0" smtClean="0">
                <a:solidFill>
                  <a:srgbClr val="344E41"/>
                </a:solidFill>
                <a:latin typeface="Raleway Bold"/>
              </a:rPr>
              <a:t>MINING</a:t>
            </a:r>
          </a:p>
        </p:txBody>
      </p:sp>
      <p:sp>
        <p:nvSpPr>
          <p:cNvPr id="7" name="TextBox 7"/>
          <p:cNvSpPr txBox="1"/>
          <p:nvPr/>
        </p:nvSpPr>
        <p:spPr>
          <a:xfrm>
            <a:off x="227478" y="7378700"/>
            <a:ext cx="13512049" cy="2794000"/>
          </a:xfrm>
          <a:prstGeom prst="rect">
            <a:avLst/>
          </a:prstGeom>
        </p:spPr>
        <p:txBody>
          <a:bodyPr lIns="0" tIns="0" rIns="0" bIns="0" rtlCol="0" anchor="t">
            <a:spAutoFit/>
          </a:bodyPr>
          <a:lstStyle/>
          <a:p>
            <a:pPr algn="just">
              <a:lnSpc>
                <a:spcPts val="5599"/>
              </a:lnSpc>
            </a:pPr>
            <a:r>
              <a:rPr lang="en-US" sz="3999" dirty="0">
                <a:solidFill>
                  <a:srgbClr val="344E41"/>
                </a:solidFill>
                <a:latin typeface="Raleway Bold"/>
              </a:rPr>
              <a:t>TEAM MEMBERS:</a:t>
            </a:r>
          </a:p>
          <a:p>
            <a:pPr algn="just">
              <a:lnSpc>
                <a:spcPts val="5599"/>
              </a:lnSpc>
            </a:pPr>
            <a:r>
              <a:rPr lang="en-US" sz="3999" dirty="0">
                <a:solidFill>
                  <a:srgbClr val="344E41"/>
                </a:solidFill>
                <a:latin typeface="Raleway"/>
              </a:rPr>
              <a:t>CHHAVI (RA2011003020612)</a:t>
            </a:r>
          </a:p>
          <a:p>
            <a:pPr algn="just">
              <a:lnSpc>
                <a:spcPts val="5599"/>
              </a:lnSpc>
            </a:pPr>
            <a:r>
              <a:rPr lang="en-US" sz="3999" dirty="0">
                <a:solidFill>
                  <a:srgbClr val="344E41"/>
                </a:solidFill>
                <a:latin typeface="Raleway"/>
              </a:rPr>
              <a:t>SUBIKSHA (RA2011003020589)</a:t>
            </a:r>
          </a:p>
          <a:p>
            <a:pPr algn="just">
              <a:lnSpc>
                <a:spcPts val="5599"/>
              </a:lnSpc>
            </a:pPr>
            <a:r>
              <a:rPr lang="en-US" sz="3999" dirty="0">
                <a:solidFill>
                  <a:srgbClr val="344E41"/>
                </a:solidFill>
                <a:latin typeface="Raleway"/>
              </a:rPr>
              <a:t>RIYA MARTIN (RA2011003020590)</a:t>
            </a:r>
          </a:p>
        </p:txBody>
      </p:sp>
      <p:pic>
        <p:nvPicPr>
          <p:cNvPr id="8" name="image3.png"/>
          <p:cNvPicPr preferRelativeResize="0">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7"/>
          <p:cNvSpPr txBox="1"/>
          <p:nvPr/>
        </p:nvSpPr>
        <p:spPr>
          <a:xfrm>
            <a:off x="15069343" y="7378700"/>
            <a:ext cx="4606981" cy="718145"/>
          </a:xfrm>
          <a:prstGeom prst="rect">
            <a:avLst/>
          </a:prstGeom>
        </p:spPr>
        <p:txBody>
          <a:bodyPr wrap="square" lIns="0" tIns="0" rIns="0" bIns="0" rtlCol="0" anchor="t">
            <a:spAutoFit/>
          </a:bodyPr>
          <a:lstStyle/>
          <a:p>
            <a:pPr algn="just">
              <a:lnSpc>
                <a:spcPts val="5599"/>
              </a:lnSpc>
            </a:pPr>
            <a:r>
              <a:rPr lang="en-US" sz="5000" dirty="0">
                <a:solidFill>
                  <a:srgbClr val="344E41"/>
                </a:solidFill>
                <a:latin typeface="Raleway Bold"/>
              </a:rPr>
              <a:t>BATCH 15</a:t>
            </a:r>
            <a:endParaRPr lang="en-US" sz="5000" dirty="0">
              <a:solidFill>
                <a:srgbClr val="344E41"/>
              </a:solidFill>
              <a:latin typeface="Raleway"/>
            </a:endParaRPr>
          </a:p>
        </p:txBody>
      </p:sp>
      <p:sp>
        <p:nvSpPr>
          <p:cNvPr id="10" name="TextBox 7"/>
          <p:cNvSpPr txBox="1"/>
          <p:nvPr/>
        </p:nvSpPr>
        <p:spPr>
          <a:xfrm>
            <a:off x="4627286" y="8082051"/>
            <a:ext cx="13512049" cy="3533853"/>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5599"/>
              </a:lnSpc>
            </a:pPr>
            <a:r>
              <a:rPr lang="en-US" sz="3999" dirty="0">
                <a:solidFill>
                  <a:srgbClr val="344E41"/>
                </a:solidFill>
                <a:latin typeface="Raleway"/>
              </a:rPr>
              <a:t>Semester 5</a:t>
            </a:r>
          </a:p>
          <a:p>
            <a:pPr algn="r">
              <a:lnSpc>
                <a:spcPts val="5599"/>
              </a:lnSpc>
            </a:pPr>
            <a:r>
              <a:rPr lang="en-US" sz="3999">
                <a:solidFill>
                  <a:srgbClr val="344E41"/>
                </a:solidFill>
                <a:latin typeface="Raleway"/>
              </a:rPr>
              <a:t>3</a:t>
            </a:r>
            <a:r>
              <a:rPr lang="en-US" sz="3999" baseline="30000">
                <a:solidFill>
                  <a:srgbClr val="344E41"/>
                </a:solidFill>
                <a:latin typeface="Raleway"/>
              </a:rPr>
              <a:t>rd</a:t>
            </a:r>
            <a:r>
              <a:rPr lang="en-US" sz="3999">
                <a:solidFill>
                  <a:srgbClr val="344E41"/>
                </a:solidFill>
                <a:latin typeface="Raleway"/>
              </a:rPr>
              <a:t> Year</a:t>
            </a:r>
          </a:p>
          <a:p>
            <a:pPr algn="r">
              <a:lnSpc>
                <a:spcPts val="5599"/>
              </a:lnSpc>
            </a:pPr>
            <a:r>
              <a:rPr lang="en-US" sz="3999">
                <a:solidFill>
                  <a:srgbClr val="344E41"/>
                </a:solidFill>
                <a:latin typeface="Raleway"/>
              </a:rPr>
              <a:t>Ms</a:t>
            </a:r>
            <a:r>
              <a:rPr lang="en-US" sz="3999" dirty="0">
                <a:solidFill>
                  <a:srgbClr val="344E41"/>
                </a:solidFill>
                <a:latin typeface="Raleway"/>
              </a:rPr>
              <a:t>. </a:t>
            </a:r>
            <a:r>
              <a:rPr lang="en-US" sz="3999" dirty="0" err="1">
                <a:solidFill>
                  <a:srgbClr val="344E41"/>
                </a:solidFill>
                <a:latin typeface="Raleway"/>
              </a:rPr>
              <a:t>Aarthi</a:t>
            </a:r>
            <a:r>
              <a:rPr lang="en-US" sz="3999" err="1">
                <a:solidFill>
                  <a:srgbClr val="344E41"/>
                </a:solidFill>
                <a:latin typeface="Raleway"/>
              </a:rPr>
              <a:t>.</a:t>
            </a:r>
            <a:r>
              <a:rPr lang="en-US" sz="3999">
                <a:solidFill>
                  <a:srgbClr val="344E41"/>
                </a:solidFill>
                <a:latin typeface="Raleway"/>
              </a:rPr>
              <a:t>B,AP/CSE</a:t>
            </a:r>
          </a:p>
          <a:p>
            <a:pPr algn="r">
              <a:lnSpc>
                <a:spcPts val="5599"/>
              </a:lnSpc>
            </a:pPr>
            <a:r>
              <a:rPr lang="en-US" sz="3999">
                <a:solidFill>
                  <a:srgbClr val="344E41"/>
                </a:solidFill>
                <a:latin typeface="Raleway"/>
              </a:rPr>
              <a:t>Ms.K Ramiya, AP/CSE</a:t>
            </a:r>
          </a:p>
          <a:p>
            <a:pPr algn="r">
              <a:lnSpc>
                <a:spcPts val="5599"/>
              </a:lnSpc>
            </a:pPr>
            <a:endParaRPr lang="en-US" sz="3999">
              <a:solidFill>
                <a:srgbClr val="344E41"/>
              </a:solidFill>
              <a:latin typeface="Raleway"/>
            </a:endParaRPr>
          </a:p>
        </p:txBody>
      </p:sp>
      <p:sp>
        <p:nvSpPr>
          <p:cNvPr id="11" name="TextBox 10">
            <a:extLst>
              <a:ext uri="{FF2B5EF4-FFF2-40B4-BE49-F238E27FC236}">
                <a16:creationId xmlns="" xmlns:a16="http://schemas.microsoft.com/office/drawing/2014/main" id="{E774713C-8CFB-EF03-75F9-E8594A61D740}"/>
              </a:ext>
            </a:extLst>
          </p:cNvPr>
          <p:cNvSpPr txBox="1"/>
          <p:nvPr/>
        </p:nvSpPr>
        <p:spPr>
          <a:xfrm>
            <a:off x="8882742" y="3574832"/>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15435294" cy="1448538"/>
          </a:xfrm>
          <a:prstGeom prst="rect">
            <a:avLst/>
          </a:prstGeom>
        </p:spPr>
        <p:txBody>
          <a:bodyPr wrap="square" lIns="0" tIns="0" rIns="0" bIns="0" rtlCol="0" anchor="t">
            <a:spAutoFit/>
          </a:bodyPr>
          <a:lstStyle/>
          <a:p>
            <a:pPr>
              <a:lnSpc>
                <a:spcPts val="12452"/>
              </a:lnSpc>
            </a:pPr>
            <a:r>
              <a:rPr lang="en-US" sz="8500" dirty="0" smtClean="0">
                <a:solidFill>
                  <a:srgbClr val="344E41"/>
                </a:solidFill>
                <a:latin typeface="Playfair Display"/>
              </a:rPr>
              <a:t>LITERATURE SURVEY</a:t>
            </a:r>
            <a:endParaRPr lang="en-US" sz="8500" dirty="0">
              <a:solidFill>
                <a:srgbClr val="344E41"/>
              </a:solidFill>
              <a:latin typeface="Playfair Display"/>
            </a:endParaRP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nvGraphicFramePr>
        <p:xfrm>
          <a:off x="500002" y="2214542"/>
          <a:ext cx="17287996" cy="7732926"/>
        </p:xfrm>
        <a:graphic>
          <a:graphicData uri="http://schemas.openxmlformats.org/drawingml/2006/table">
            <a:tbl>
              <a:tblPr firstRow="1" bandRow="1">
                <a:tableStyleId>{073A0DAA-6AF3-43AB-8588-CEC1D06C72B9}</a:tableStyleId>
              </a:tblPr>
              <a:tblGrid>
                <a:gridCol w="1357322">
                  <a:extLst>
                    <a:ext uri="{9D8B030D-6E8A-4147-A177-3AD203B41FA5}">
                      <a16:colId xmlns="" xmlns:a16="http://schemas.microsoft.com/office/drawing/2014/main" val="20000"/>
                    </a:ext>
                  </a:extLst>
                </a:gridCol>
                <a:gridCol w="4643470">
                  <a:extLst>
                    <a:ext uri="{9D8B030D-6E8A-4147-A177-3AD203B41FA5}">
                      <a16:colId xmlns="" xmlns:a16="http://schemas.microsoft.com/office/drawing/2014/main" val="20001"/>
                    </a:ext>
                  </a:extLst>
                </a:gridCol>
                <a:gridCol w="3571900">
                  <a:extLst>
                    <a:ext uri="{9D8B030D-6E8A-4147-A177-3AD203B41FA5}">
                      <a16:colId xmlns="" xmlns:a16="http://schemas.microsoft.com/office/drawing/2014/main" val="20002"/>
                    </a:ext>
                  </a:extLst>
                </a:gridCol>
                <a:gridCol w="2728930">
                  <a:extLst>
                    <a:ext uri="{9D8B030D-6E8A-4147-A177-3AD203B41FA5}">
                      <a16:colId xmlns="" xmlns:a16="http://schemas.microsoft.com/office/drawing/2014/main" val="20003"/>
                    </a:ext>
                  </a:extLst>
                </a:gridCol>
                <a:gridCol w="4986374">
                  <a:extLst>
                    <a:ext uri="{9D8B030D-6E8A-4147-A177-3AD203B41FA5}">
                      <a16:colId xmlns="" xmlns:a16="http://schemas.microsoft.com/office/drawing/2014/main" val="20004"/>
                    </a:ext>
                  </a:extLst>
                </a:gridCol>
              </a:tblGrid>
              <a:tr h="874926">
                <a:tc>
                  <a:txBody>
                    <a:bodyPr/>
                    <a:lstStyle/>
                    <a:p>
                      <a:r>
                        <a:rPr lang="en-US" sz="2400" dirty="0" smtClean="0"/>
                        <a:t>S.</a:t>
                      </a:r>
                      <a:r>
                        <a:rPr lang="en-US" sz="2400" baseline="0" dirty="0" smtClean="0"/>
                        <a:t> No.</a:t>
                      </a:r>
                      <a:endParaRPr lang="en-US" sz="2400" dirty="0"/>
                    </a:p>
                  </a:txBody>
                  <a:tcPr/>
                </a:tc>
                <a:tc>
                  <a:txBody>
                    <a:bodyPr/>
                    <a:lstStyle/>
                    <a:p>
                      <a:r>
                        <a:rPr lang="en-US" sz="2400" dirty="0" smtClean="0"/>
                        <a:t>Paper</a:t>
                      </a:r>
                      <a:r>
                        <a:rPr lang="en-US" sz="2400" baseline="0" dirty="0" smtClean="0"/>
                        <a:t> Name</a:t>
                      </a:r>
                      <a:endParaRPr lang="en-US" sz="2400" dirty="0"/>
                    </a:p>
                  </a:txBody>
                  <a:tcPr/>
                </a:tc>
                <a:tc>
                  <a:txBody>
                    <a:bodyPr/>
                    <a:lstStyle/>
                    <a:p>
                      <a:r>
                        <a:rPr lang="en-US" sz="2400" dirty="0" smtClean="0"/>
                        <a:t>Author/Year/Publisher</a:t>
                      </a:r>
                      <a:endParaRPr lang="en-US" sz="2400" dirty="0"/>
                    </a:p>
                  </a:txBody>
                  <a:tcPr/>
                </a:tc>
                <a:tc>
                  <a:txBody>
                    <a:bodyPr/>
                    <a:lstStyle/>
                    <a:p>
                      <a:r>
                        <a:rPr lang="en-US" sz="2400" dirty="0" smtClean="0"/>
                        <a:t>Algorithm</a:t>
                      </a:r>
                      <a:endParaRPr lang="en-US" sz="2400" dirty="0"/>
                    </a:p>
                  </a:txBody>
                  <a:tcPr/>
                </a:tc>
                <a:tc>
                  <a:txBody>
                    <a:bodyPr/>
                    <a:lstStyle/>
                    <a:p>
                      <a:r>
                        <a:rPr lang="en-US" sz="2400" dirty="0" smtClean="0"/>
                        <a:t>Limitations</a:t>
                      </a:r>
                      <a:endParaRPr lang="en-US" sz="2400" dirty="0"/>
                    </a:p>
                  </a:txBody>
                  <a:tcPr/>
                </a:tc>
                <a:extLst>
                  <a:ext uri="{0D108BD9-81ED-4DB2-BD59-A6C34878D82A}">
                    <a16:rowId xmlns="" xmlns:a16="http://schemas.microsoft.com/office/drawing/2014/main" val="10000"/>
                  </a:ext>
                </a:extLst>
              </a:tr>
              <a:tr h="2196908">
                <a:tc>
                  <a:txBody>
                    <a:bodyPr/>
                    <a:lstStyle/>
                    <a:p>
                      <a:r>
                        <a:rPr lang="en-US" sz="2400" dirty="0" smtClean="0"/>
                        <a:t>7.</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kern="1200" dirty="0" smtClean="0">
                          <a:solidFill>
                            <a:schemeClr val="dk1"/>
                          </a:solidFill>
                          <a:latin typeface="+mn-lt"/>
                          <a:ea typeface="+mn-ea"/>
                          <a:cs typeface="+mn-cs"/>
                        </a:rPr>
                        <a:t>Weather Forecast Prediction: An Integrated Approach for Analyzing and Measuring Weather Data</a:t>
                      </a:r>
                    </a:p>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sng" kern="1200" dirty="0" err="1" smtClean="0">
                          <a:solidFill>
                            <a:schemeClr val="dk1"/>
                          </a:solidFill>
                          <a:latin typeface="+mn-lt"/>
                          <a:ea typeface="+mn-ea"/>
                          <a:cs typeface="+mn-cs"/>
                        </a:rPr>
                        <a:t>Munmun</a:t>
                      </a:r>
                      <a:r>
                        <a:rPr lang="en-US" sz="2400" b="0" i="0" u="sng" kern="1200" dirty="0" smtClean="0">
                          <a:solidFill>
                            <a:schemeClr val="dk1"/>
                          </a:solidFill>
                          <a:latin typeface="+mn-lt"/>
                          <a:ea typeface="+mn-ea"/>
                          <a:cs typeface="+mn-cs"/>
                        </a:rPr>
                        <a:t> </a:t>
                      </a:r>
                      <a:r>
                        <a:rPr lang="en-US" sz="2400" b="0" i="0" u="sng" kern="1200" dirty="0" err="1" smtClean="0">
                          <a:solidFill>
                            <a:schemeClr val="dk1"/>
                          </a:solidFill>
                          <a:latin typeface="+mn-lt"/>
                          <a:ea typeface="+mn-ea"/>
                          <a:cs typeface="+mn-cs"/>
                        </a:rPr>
                        <a:t>Biswas,Tanni</a:t>
                      </a:r>
                      <a:r>
                        <a:rPr lang="en-US" sz="2400" b="0" i="0" u="sng" kern="1200" dirty="0" smtClean="0">
                          <a:solidFill>
                            <a:schemeClr val="dk1"/>
                          </a:solidFill>
                          <a:latin typeface="+mn-lt"/>
                          <a:ea typeface="+mn-ea"/>
                          <a:cs typeface="+mn-cs"/>
                        </a:rPr>
                        <a:t> </a:t>
                      </a:r>
                      <a:r>
                        <a:rPr lang="en-US" sz="2400" b="0" i="0" u="sng" kern="1200" dirty="0" err="1" smtClean="0">
                          <a:solidFill>
                            <a:schemeClr val="dk1"/>
                          </a:solidFill>
                          <a:latin typeface="+mn-lt"/>
                          <a:ea typeface="+mn-ea"/>
                          <a:cs typeface="+mn-cs"/>
                        </a:rPr>
                        <a:t>Dhoom,Sayantanu</a:t>
                      </a:r>
                      <a:r>
                        <a:rPr lang="en-US" sz="2400" b="0" i="0" u="sng" kern="1200" dirty="0" smtClean="0">
                          <a:solidFill>
                            <a:schemeClr val="dk1"/>
                          </a:solidFill>
                          <a:latin typeface="+mn-lt"/>
                          <a:ea typeface="+mn-ea"/>
                          <a:cs typeface="+mn-cs"/>
                        </a:rPr>
                        <a:t> </a:t>
                      </a:r>
                      <a:r>
                        <a:rPr lang="en-US" sz="2400" b="0" i="0" u="sng" kern="1200" dirty="0" err="1" smtClean="0">
                          <a:solidFill>
                            <a:schemeClr val="dk1"/>
                          </a:solidFill>
                          <a:latin typeface="+mn-lt"/>
                          <a:ea typeface="+mn-ea"/>
                          <a:cs typeface="+mn-cs"/>
                        </a:rPr>
                        <a:t>Barua</a:t>
                      </a:r>
                      <a:r>
                        <a:rPr lang="en-US" sz="2400" b="0" i="0" u="sng" kern="1200" dirty="0" smtClean="0">
                          <a:solidFill>
                            <a:schemeClr val="dk1"/>
                          </a:solidFill>
                          <a:latin typeface="+mn-lt"/>
                          <a:ea typeface="+mn-ea"/>
                          <a:cs typeface="+mn-cs"/>
                        </a:rPr>
                        <a:t>/2018/IJOCA</a:t>
                      </a:r>
                    </a:p>
                    <a:p>
                      <a:endParaRPr lang="en-US" sz="2400" dirty="0"/>
                    </a:p>
                  </a:txBody>
                  <a:tcPr/>
                </a:tc>
                <a:tc>
                  <a:txBody>
                    <a:bodyPr/>
                    <a:lstStyle/>
                    <a:p>
                      <a:r>
                        <a:rPr lang="en-US" sz="2400" b="0" i="0" kern="1200" dirty="0" smtClean="0">
                          <a:solidFill>
                            <a:schemeClr val="dk1"/>
                          </a:solidFill>
                          <a:latin typeface="+mn-lt"/>
                          <a:ea typeface="+mn-ea"/>
                          <a:cs typeface="+mn-cs"/>
                        </a:rPr>
                        <a:t>classifier approach, Naive </a:t>
                      </a:r>
                      <a:r>
                        <a:rPr lang="en-US" sz="2400" b="0" i="0" kern="1200" dirty="0" err="1" smtClean="0">
                          <a:solidFill>
                            <a:schemeClr val="dk1"/>
                          </a:solidFill>
                          <a:latin typeface="+mn-lt"/>
                          <a:ea typeface="+mn-ea"/>
                          <a:cs typeface="+mn-cs"/>
                        </a:rPr>
                        <a:t>Bayes</a:t>
                      </a:r>
                      <a:r>
                        <a:rPr lang="en-US" sz="2400" b="0" i="0" kern="1200" dirty="0" smtClean="0">
                          <a:solidFill>
                            <a:schemeClr val="dk1"/>
                          </a:solidFill>
                          <a:latin typeface="+mn-lt"/>
                          <a:ea typeface="+mn-ea"/>
                          <a:cs typeface="+mn-cs"/>
                        </a:rPr>
                        <a:t> and Chi square algorithm</a:t>
                      </a:r>
                      <a:endParaRPr lang="en-US" sz="2400" dirty="0"/>
                    </a:p>
                  </a:txBody>
                  <a:tcPr/>
                </a:tc>
                <a:tc>
                  <a:txBody>
                    <a:bodyPr/>
                    <a:lstStyle/>
                    <a:p>
                      <a:r>
                        <a:rPr lang="en-US" sz="2400" b="0" i="0" kern="1200" dirty="0" smtClean="0">
                          <a:solidFill>
                            <a:schemeClr val="dk1"/>
                          </a:solidFill>
                          <a:latin typeface="+mn-lt"/>
                          <a:ea typeface="+mn-ea"/>
                          <a:cs typeface="+mn-cs"/>
                        </a:rPr>
                        <a:t>Relationships may appear to be significant when they aren't simply because a very large sample is used. In addition, the chi-square test cannot establish whether one variable has a causal relationship with another. </a:t>
                      </a:r>
                      <a:endParaRPr lang="en-US" sz="2400" dirty="0"/>
                    </a:p>
                  </a:txBody>
                  <a:tcPr/>
                </a:tc>
                <a:extLst>
                  <a:ext uri="{0D108BD9-81ED-4DB2-BD59-A6C34878D82A}">
                    <a16:rowId xmlns="" xmlns:a16="http://schemas.microsoft.com/office/drawing/2014/main" val="10001"/>
                  </a:ext>
                </a:extLst>
              </a:tr>
              <a:tr h="2625552">
                <a:tc>
                  <a:txBody>
                    <a:bodyPr/>
                    <a:lstStyle/>
                    <a:p>
                      <a:r>
                        <a:rPr lang="en-US" sz="2400" dirty="0" smtClean="0"/>
                        <a:t>8.</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kern="1200" dirty="0" smtClean="0">
                          <a:solidFill>
                            <a:schemeClr val="dk1"/>
                          </a:solidFill>
                          <a:latin typeface="+mn-lt"/>
                          <a:ea typeface="+mn-ea"/>
                          <a:cs typeface="+mn-cs"/>
                        </a:rPr>
                        <a:t>Weather Forecasting Model using Artificial Neural Network</a:t>
                      </a:r>
                    </a:p>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Kumar </a:t>
                      </a:r>
                      <a:r>
                        <a:rPr lang="en-US" sz="2400" dirty="0" err="1" smtClean="0"/>
                        <a:t>Abhisheka</a:t>
                      </a:r>
                      <a:r>
                        <a:rPr lang="en-US" sz="2400" dirty="0" smtClean="0"/>
                        <a:t> , </a:t>
                      </a:r>
                      <a:r>
                        <a:rPr lang="en-US" sz="2400" dirty="0" err="1" smtClean="0"/>
                        <a:t>M.P.Singha</a:t>
                      </a:r>
                      <a:r>
                        <a:rPr lang="en-US" sz="2400" dirty="0" smtClean="0"/>
                        <a:t> , </a:t>
                      </a:r>
                      <a:r>
                        <a:rPr lang="en-US" sz="2400" dirty="0" err="1" smtClean="0"/>
                        <a:t>Saswata</a:t>
                      </a:r>
                      <a:r>
                        <a:rPr lang="en-US" sz="2400" dirty="0" smtClean="0"/>
                        <a:t> </a:t>
                      </a:r>
                      <a:r>
                        <a:rPr lang="en-US" sz="2400" dirty="0" err="1" smtClean="0"/>
                        <a:t>Ghoshb</a:t>
                      </a:r>
                      <a:r>
                        <a:rPr lang="en-US" sz="2400" dirty="0" smtClean="0"/>
                        <a:t> , </a:t>
                      </a:r>
                      <a:r>
                        <a:rPr lang="en-US" sz="2400" dirty="0" err="1" smtClean="0"/>
                        <a:t>Abhishek</a:t>
                      </a:r>
                      <a:r>
                        <a:rPr lang="en-US" sz="2400" dirty="0" smtClean="0"/>
                        <a:t> </a:t>
                      </a:r>
                      <a:r>
                        <a:rPr lang="en-US" sz="2400" dirty="0" err="1" smtClean="0"/>
                        <a:t>Anandc</a:t>
                      </a:r>
                      <a:r>
                        <a:rPr lang="en-US" sz="2400" dirty="0" smtClean="0"/>
                        <a:t> /2012/C3IT</a:t>
                      </a:r>
                      <a:endParaRPr lang="en-US" sz="2400" b="0" i="0" kern="1200" dirty="0" smtClean="0">
                        <a:solidFill>
                          <a:schemeClr val="dk1"/>
                        </a:solidFill>
                        <a:latin typeface="+mn-lt"/>
                        <a:ea typeface="+mn-ea"/>
                        <a:cs typeface="+mn-cs"/>
                      </a:endParaRPr>
                    </a:p>
                  </a:txBody>
                  <a:tcPr/>
                </a:tc>
                <a:tc>
                  <a:txBody>
                    <a:bodyPr/>
                    <a:lstStyle/>
                    <a:p>
                      <a:r>
                        <a:rPr lang="en-US" sz="2400" b="0" i="0" kern="1200" dirty="0" smtClean="0">
                          <a:solidFill>
                            <a:schemeClr val="dk1"/>
                          </a:solidFill>
                          <a:latin typeface="+mn-lt"/>
                          <a:ea typeface="+mn-ea"/>
                          <a:cs typeface="+mn-cs"/>
                        </a:rPr>
                        <a:t>Artificial Neural Network</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kern="1200" dirty="0" smtClean="0">
                          <a:solidFill>
                            <a:schemeClr val="dk1"/>
                          </a:solidFill>
                          <a:latin typeface="+mn-lt"/>
                          <a:ea typeface="+mn-ea"/>
                          <a:cs typeface="+mn-cs"/>
                        </a:rPr>
                        <a:t>Artificial Neural Networks require lots of computational power. Neural network models are hard to explain. Neural network training requires lots of data. Data preparation for neural network</a:t>
                      </a:r>
                      <a:r>
                        <a:rPr lang="en-US" sz="2400" b="0" i="0" kern="1200" baseline="0" dirty="0" smtClean="0">
                          <a:solidFill>
                            <a:schemeClr val="dk1"/>
                          </a:solidFill>
                          <a:latin typeface="+mn-lt"/>
                          <a:ea typeface="+mn-ea"/>
                          <a:cs typeface="+mn-cs"/>
                        </a:rPr>
                        <a:t> </a:t>
                      </a:r>
                      <a:r>
                        <a:rPr lang="en-US" sz="2400" b="0" i="0" kern="1200" dirty="0" smtClean="0">
                          <a:solidFill>
                            <a:schemeClr val="dk1"/>
                          </a:solidFill>
                          <a:latin typeface="+mn-lt"/>
                          <a:ea typeface="+mn-ea"/>
                          <a:cs typeface="+mn-cs"/>
                        </a:rPr>
                        <a:t>models needs careful attention</a:t>
                      </a:r>
                      <a:r>
                        <a:rPr lang="en-US" sz="2400" dirty="0" smtClean="0"/>
                        <a:t>.</a:t>
                      </a:r>
                    </a:p>
                  </a:txBody>
                  <a:tcPr/>
                </a:tc>
                <a:extLst>
                  <a:ext uri="{0D108BD9-81ED-4DB2-BD59-A6C34878D82A}">
                    <a16:rowId xmlns="" xmlns:a16="http://schemas.microsoft.com/office/drawing/2014/main" val="10002"/>
                  </a:ext>
                </a:extLst>
              </a:tr>
              <a:tr h="1586522">
                <a:tc>
                  <a:txBody>
                    <a:bodyPr/>
                    <a:lstStyle/>
                    <a:p>
                      <a:r>
                        <a:rPr lang="en-US" sz="2400" dirty="0" smtClean="0"/>
                        <a:t>9.</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kern="1200" dirty="0" smtClean="0">
                          <a:solidFill>
                            <a:schemeClr val="dk1"/>
                          </a:solidFill>
                          <a:latin typeface="+mn-lt"/>
                          <a:ea typeface="+mn-ea"/>
                          <a:cs typeface="+mn-cs"/>
                        </a:rPr>
                        <a:t>Weather </a:t>
                      </a:r>
                      <a:r>
                        <a:rPr lang="en-US" sz="2400" b="0" i="0" kern="1200" dirty="0" err="1" smtClean="0">
                          <a:solidFill>
                            <a:schemeClr val="dk1"/>
                          </a:solidFill>
                          <a:latin typeface="+mn-lt"/>
                          <a:ea typeface="+mn-ea"/>
                          <a:cs typeface="+mn-cs"/>
                        </a:rPr>
                        <a:t>Webapp</a:t>
                      </a:r>
                      <a:r>
                        <a:rPr lang="en-US" sz="2400" b="0" i="0" kern="1200" dirty="0" smtClean="0">
                          <a:solidFill>
                            <a:schemeClr val="dk1"/>
                          </a:solidFill>
                          <a:latin typeface="+mn-lt"/>
                          <a:ea typeface="+mn-ea"/>
                          <a:cs typeface="+mn-cs"/>
                        </a:rPr>
                        <a:t> Using </a:t>
                      </a:r>
                      <a:r>
                        <a:rPr lang="en-US" sz="2400" b="0" i="0" kern="1200" dirty="0" err="1" smtClean="0">
                          <a:solidFill>
                            <a:schemeClr val="dk1"/>
                          </a:solidFill>
                          <a:latin typeface="+mn-lt"/>
                          <a:ea typeface="+mn-ea"/>
                          <a:cs typeface="+mn-cs"/>
                        </a:rPr>
                        <a:t>Reactjs</a:t>
                      </a:r>
                      <a:r>
                        <a:rPr lang="en-US" sz="2400" b="0" i="0" kern="1200" dirty="0" smtClean="0">
                          <a:solidFill>
                            <a:schemeClr val="dk1"/>
                          </a:solidFill>
                          <a:latin typeface="+mn-lt"/>
                          <a:ea typeface="+mn-ea"/>
                          <a:cs typeface="+mn-cs"/>
                        </a:rPr>
                        <a:t> And Weather API</a:t>
                      </a:r>
                    </a:p>
                    <a:p>
                      <a:endParaRPr lang="en-US" sz="2400" dirty="0"/>
                    </a:p>
                  </a:txBody>
                  <a:tcPr/>
                </a:tc>
                <a:tc>
                  <a:txBody>
                    <a:bodyPr/>
                    <a:lstStyle/>
                    <a:p>
                      <a:r>
                        <a:rPr lang="en-US" sz="2400" b="0" i="0" kern="1200" dirty="0" smtClean="0">
                          <a:solidFill>
                            <a:schemeClr val="dk1"/>
                          </a:solidFill>
                          <a:latin typeface="+mn-lt"/>
                          <a:ea typeface="+mn-ea"/>
                          <a:cs typeface="+mn-cs"/>
                        </a:rPr>
                        <a:t>Joy Sharma, </a:t>
                      </a:r>
                      <a:r>
                        <a:rPr lang="en-US" sz="2400" b="0" i="0" kern="1200" dirty="0" err="1" smtClean="0">
                          <a:solidFill>
                            <a:schemeClr val="dk1"/>
                          </a:solidFill>
                          <a:latin typeface="+mn-lt"/>
                          <a:ea typeface="+mn-ea"/>
                          <a:cs typeface="+mn-cs"/>
                        </a:rPr>
                        <a:t>Afzal</a:t>
                      </a:r>
                      <a:r>
                        <a:rPr lang="en-US" sz="2400" b="0" i="0" kern="1200" dirty="0" smtClean="0">
                          <a:solidFill>
                            <a:schemeClr val="dk1"/>
                          </a:solidFill>
                          <a:latin typeface="+mn-lt"/>
                          <a:ea typeface="+mn-ea"/>
                          <a:cs typeface="+mn-cs"/>
                        </a:rPr>
                        <a:t> Khan, </a:t>
                      </a:r>
                      <a:r>
                        <a:rPr lang="en-US" sz="2400" b="0" i="0" kern="1200" dirty="0" err="1" smtClean="0">
                          <a:solidFill>
                            <a:schemeClr val="dk1"/>
                          </a:solidFill>
                          <a:latin typeface="+mn-lt"/>
                          <a:ea typeface="+mn-ea"/>
                          <a:cs typeface="+mn-cs"/>
                        </a:rPr>
                        <a:t>Nirban</a:t>
                      </a:r>
                      <a:r>
                        <a:rPr lang="en-US" sz="2400" b="0" i="0" kern="1200" dirty="0" smtClean="0">
                          <a:solidFill>
                            <a:schemeClr val="dk1"/>
                          </a:solidFill>
                          <a:latin typeface="+mn-lt"/>
                          <a:ea typeface="+mn-ea"/>
                          <a:cs typeface="+mn-cs"/>
                        </a:rPr>
                        <a:t> </a:t>
                      </a:r>
                      <a:r>
                        <a:rPr lang="en-US" sz="2400" b="0" i="0" kern="1200" dirty="0" err="1" smtClean="0">
                          <a:solidFill>
                            <a:schemeClr val="dk1"/>
                          </a:solidFill>
                          <a:latin typeface="+mn-lt"/>
                          <a:ea typeface="+mn-ea"/>
                          <a:cs typeface="+mn-cs"/>
                        </a:rPr>
                        <a:t>Kaif</a:t>
                      </a:r>
                      <a:r>
                        <a:rPr lang="en-US" sz="2400" b="0" i="0" kern="1200" dirty="0" smtClean="0">
                          <a:solidFill>
                            <a:schemeClr val="dk1"/>
                          </a:solidFill>
                          <a:latin typeface="+mn-lt"/>
                          <a:ea typeface="+mn-ea"/>
                          <a:cs typeface="+mn-cs"/>
                        </a:rPr>
                        <a:t> , </a:t>
                      </a:r>
                      <a:r>
                        <a:rPr lang="en-US" sz="2400" b="0" i="0" kern="1200" dirty="0" err="1" smtClean="0">
                          <a:solidFill>
                            <a:schemeClr val="dk1"/>
                          </a:solidFill>
                          <a:latin typeface="+mn-lt"/>
                          <a:ea typeface="+mn-ea"/>
                          <a:cs typeface="+mn-cs"/>
                        </a:rPr>
                        <a:t>Bhavesh</a:t>
                      </a:r>
                      <a:r>
                        <a:rPr lang="en-US" sz="2400" b="0" i="0" kern="1200" dirty="0" smtClean="0">
                          <a:solidFill>
                            <a:schemeClr val="dk1"/>
                          </a:solidFill>
                          <a:latin typeface="+mn-lt"/>
                          <a:ea typeface="+mn-ea"/>
                          <a:cs typeface="+mn-cs"/>
                        </a:rPr>
                        <a:t> </a:t>
                      </a:r>
                      <a:r>
                        <a:rPr lang="en-US" sz="2400" b="0" i="0" kern="1200" dirty="0" err="1" smtClean="0">
                          <a:solidFill>
                            <a:schemeClr val="dk1"/>
                          </a:solidFill>
                          <a:latin typeface="+mn-lt"/>
                          <a:ea typeface="+mn-ea"/>
                          <a:cs typeface="+mn-cs"/>
                        </a:rPr>
                        <a:t>Mishra</a:t>
                      </a:r>
                      <a:r>
                        <a:rPr lang="en-US" sz="2400" b="0" i="0" kern="1200" dirty="0" smtClean="0">
                          <a:solidFill>
                            <a:schemeClr val="dk1"/>
                          </a:solidFill>
                          <a:latin typeface="+mn-lt"/>
                          <a:ea typeface="+mn-ea"/>
                          <a:cs typeface="+mn-cs"/>
                        </a:rPr>
                        <a:t>, Mrs. </a:t>
                      </a:r>
                      <a:r>
                        <a:rPr lang="en-US" sz="2400" b="0" i="0" kern="1200" dirty="0" err="1" smtClean="0">
                          <a:solidFill>
                            <a:schemeClr val="dk1"/>
                          </a:solidFill>
                          <a:latin typeface="+mn-lt"/>
                          <a:ea typeface="+mn-ea"/>
                          <a:cs typeface="+mn-cs"/>
                        </a:rPr>
                        <a:t>Poonam</a:t>
                      </a:r>
                      <a:r>
                        <a:rPr lang="en-US" sz="2400" b="0" i="0" kern="1200" dirty="0" smtClean="0">
                          <a:solidFill>
                            <a:schemeClr val="dk1"/>
                          </a:solidFill>
                          <a:latin typeface="+mn-lt"/>
                          <a:ea typeface="+mn-ea"/>
                          <a:cs typeface="+mn-cs"/>
                        </a:rPr>
                        <a:t> </a:t>
                      </a:r>
                      <a:r>
                        <a:rPr lang="en-US" sz="2400" b="0" i="0" kern="1200" dirty="0" err="1" smtClean="0">
                          <a:solidFill>
                            <a:schemeClr val="dk1"/>
                          </a:solidFill>
                          <a:latin typeface="+mn-lt"/>
                          <a:ea typeface="+mn-ea"/>
                          <a:cs typeface="+mn-cs"/>
                        </a:rPr>
                        <a:t>Vengulekar</a:t>
                      </a:r>
                      <a:r>
                        <a:rPr lang="en-US" sz="2400" b="0" i="0" kern="1200" dirty="0" smtClean="0">
                          <a:solidFill>
                            <a:schemeClr val="dk1"/>
                          </a:solidFill>
                          <a:latin typeface="+mn-lt"/>
                          <a:ea typeface="+mn-ea"/>
                          <a:cs typeface="+mn-cs"/>
                        </a:rPr>
                        <a:t>/</a:t>
                      </a:r>
                      <a:r>
                        <a:rPr lang="en-US" sz="1800" b="0" i="0" kern="1200" dirty="0" smtClean="0">
                          <a:solidFill>
                            <a:schemeClr val="dk1"/>
                          </a:solidFill>
                          <a:latin typeface="+mn-lt"/>
                          <a:ea typeface="+mn-ea"/>
                          <a:cs typeface="+mn-cs"/>
                        </a:rPr>
                        <a:t> </a:t>
                      </a:r>
                      <a:r>
                        <a:rPr lang="en-US" sz="2400" b="0" i="0" kern="1200" dirty="0" smtClean="0">
                          <a:solidFill>
                            <a:schemeClr val="dk1"/>
                          </a:solidFill>
                          <a:latin typeface="+mn-lt"/>
                          <a:ea typeface="+mn-ea"/>
                          <a:cs typeface="+mn-cs"/>
                        </a:rPr>
                        <a:t>2022/IJRASET4317</a:t>
                      </a:r>
                      <a:r>
                        <a:rPr lang="en-US" sz="1800" b="0" i="0" kern="1200" dirty="0" smtClean="0">
                          <a:solidFill>
                            <a:schemeClr val="dk1"/>
                          </a:solidFill>
                          <a:latin typeface="+mn-lt"/>
                          <a:ea typeface="+mn-ea"/>
                          <a:cs typeface="+mn-cs"/>
                        </a:rPr>
                        <a:t>8</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kern="1200" dirty="0" err="1" smtClean="0">
                          <a:solidFill>
                            <a:schemeClr val="dk1"/>
                          </a:solidFill>
                          <a:latin typeface="+mn-lt"/>
                          <a:ea typeface="+mn-ea"/>
                          <a:cs typeface="+mn-cs"/>
                        </a:rPr>
                        <a:t>Reactjs</a:t>
                      </a:r>
                      <a:r>
                        <a:rPr lang="en-US" sz="2400" b="0" i="0" kern="1200" dirty="0" smtClean="0">
                          <a:solidFill>
                            <a:schemeClr val="dk1"/>
                          </a:solidFill>
                          <a:latin typeface="+mn-lt"/>
                          <a:ea typeface="+mn-ea"/>
                          <a:cs typeface="+mn-cs"/>
                        </a:rPr>
                        <a:t>, Weather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smtClean="0">
                        <a:solidFill>
                          <a:schemeClr val="dk1"/>
                        </a:solidFill>
                        <a:latin typeface="+mn-lt"/>
                        <a:ea typeface="+mn-ea"/>
                        <a:cs typeface="+mn-cs"/>
                      </a:endParaRPr>
                    </a:p>
                    <a:p>
                      <a:endParaRPr lang="en-US" sz="2400" dirty="0"/>
                    </a:p>
                  </a:txBody>
                  <a:tcPr/>
                </a:tc>
                <a:tc>
                  <a:txBody>
                    <a:bodyPr/>
                    <a:lstStyle/>
                    <a:p>
                      <a:r>
                        <a:rPr lang="en-US" sz="2400" b="0" i="0" kern="1200" dirty="0" smtClean="0">
                          <a:solidFill>
                            <a:schemeClr val="dk1"/>
                          </a:solidFill>
                          <a:latin typeface="+mn-lt"/>
                          <a:ea typeface="+mn-ea"/>
                          <a:cs typeface="+mn-cs"/>
                        </a:rPr>
                        <a:t>APIs are vulnerable to man-in-the-middle attacks</a:t>
                      </a:r>
                      <a:endParaRPr lang="en-US" sz="2400" b="0" dirty="0"/>
                    </a:p>
                  </a:txBody>
                  <a:tcPr/>
                </a:tc>
                <a:extLst>
                  <a:ext uri="{0D108BD9-81ED-4DB2-BD59-A6C34878D82A}">
                    <a16:rowId xmlns=""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15435294" cy="1448538"/>
          </a:xfrm>
          <a:prstGeom prst="rect">
            <a:avLst/>
          </a:prstGeom>
        </p:spPr>
        <p:txBody>
          <a:bodyPr wrap="square" lIns="0" tIns="0" rIns="0" bIns="0" rtlCol="0" anchor="t">
            <a:spAutoFit/>
          </a:bodyPr>
          <a:lstStyle/>
          <a:p>
            <a:pPr>
              <a:lnSpc>
                <a:spcPts val="12452"/>
              </a:lnSpc>
            </a:pPr>
            <a:r>
              <a:rPr lang="en-US" sz="8500" dirty="0" smtClean="0">
                <a:solidFill>
                  <a:srgbClr val="344E41"/>
                </a:solidFill>
                <a:latin typeface="Playfair Display"/>
              </a:rPr>
              <a:t>LITERATURE SURVEY</a:t>
            </a:r>
            <a:endParaRPr lang="en-US" sz="8500" dirty="0">
              <a:solidFill>
                <a:srgbClr val="344E41"/>
              </a:solidFill>
              <a:latin typeface="Playfair Display"/>
            </a:endParaRP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nvGraphicFramePr>
        <p:xfrm>
          <a:off x="500002" y="2214542"/>
          <a:ext cx="17359435" cy="2428892"/>
        </p:xfrm>
        <a:graphic>
          <a:graphicData uri="http://schemas.openxmlformats.org/drawingml/2006/table">
            <a:tbl>
              <a:tblPr firstRow="1" bandRow="1">
                <a:tableStyleId>{073A0DAA-6AF3-43AB-8588-CEC1D06C72B9}</a:tableStyleId>
              </a:tblPr>
              <a:tblGrid>
                <a:gridCol w="1362931">
                  <a:extLst>
                    <a:ext uri="{9D8B030D-6E8A-4147-A177-3AD203B41FA5}">
                      <a16:colId xmlns="" xmlns:a16="http://schemas.microsoft.com/office/drawing/2014/main" val="20000"/>
                    </a:ext>
                  </a:extLst>
                </a:gridCol>
                <a:gridCol w="4662658">
                  <a:extLst>
                    <a:ext uri="{9D8B030D-6E8A-4147-A177-3AD203B41FA5}">
                      <a16:colId xmlns="" xmlns:a16="http://schemas.microsoft.com/office/drawing/2014/main" val="20001"/>
                    </a:ext>
                  </a:extLst>
                </a:gridCol>
                <a:gridCol w="3586660">
                  <a:extLst>
                    <a:ext uri="{9D8B030D-6E8A-4147-A177-3AD203B41FA5}">
                      <a16:colId xmlns="" xmlns:a16="http://schemas.microsoft.com/office/drawing/2014/main" val="20002"/>
                    </a:ext>
                  </a:extLst>
                </a:gridCol>
                <a:gridCol w="2740207">
                  <a:extLst>
                    <a:ext uri="{9D8B030D-6E8A-4147-A177-3AD203B41FA5}">
                      <a16:colId xmlns="" xmlns:a16="http://schemas.microsoft.com/office/drawing/2014/main" val="20003"/>
                    </a:ext>
                  </a:extLst>
                </a:gridCol>
                <a:gridCol w="5006979">
                  <a:extLst>
                    <a:ext uri="{9D8B030D-6E8A-4147-A177-3AD203B41FA5}">
                      <a16:colId xmlns="" xmlns:a16="http://schemas.microsoft.com/office/drawing/2014/main" val="20004"/>
                    </a:ext>
                  </a:extLst>
                </a:gridCol>
              </a:tblGrid>
              <a:tr h="691802">
                <a:tc>
                  <a:txBody>
                    <a:bodyPr/>
                    <a:lstStyle/>
                    <a:p>
                      <a:r>
                        <a:rPr lang="en-US" sz="2400" dirty="0" smtClean="0"/>
                        <a:t>S.</a:t>
                      </a:r>
                      <a:r>
                        <a:rPr lang="en-US" sz="2400" baseline="0" dirty="0" smtClean="0"/>
                        <a:t> No.</a:t>
                      </a:r>
                      <a:endParaRPr lang="en-US" sz="2400" dirty="0"/>
                    </a:p>
                  </a:txBody>
                  <a:tcPr/>
                </a:tc>
                <a:tc>
                  <a:txBody>
                    <a:bodyPr/>
                    <a:lstStyle/>
                    <a:p>
                      <a:r>
                        <a:rPr lang="en-US" sz="2400" dirty="0" smtClean="0"/>
                        <a:t>Paper</a:t>
                      </a:r>
                      <a:r>
                        <a:rPr lang="en-US" sz="2400" baseline="0" dirty="0" smtClean="0"/>
                        <a:t> Name</a:t>
                      </a:r>
                      <a:endParaRPr lang="en-US" sz="2400" dirty="0"/>
                    </a:p>
                  </a:txBody>
                  <a:tcPr/>
                </a:tc>
                <a:tc>
                  <a:txBody>
                    <a:bodyPr/>
                    <a:lstStyle/>
                    <a:p>
                      <a:r>
                        <a:rPr lang="en-US" sz="2400" dirty="0" smtClean="0"/>
                        <a:t>Author/Year/Publisher</a:t>
                      </a:r>
                      <a:endParaRPr lang="en-US" sz="2400" dirty="0"/>
                    </a:p>
                  </a:txBody>
                  <a:tcPr/>
                </a:tc>
                <a:tc>
                  <a:txBody>
                    <a:bodyPr/>
                    <a:lstStyle/>
                    <a:p>
                      <a:r>
                        <a:rPr lang="en-US" sz="2400" dirty="0" smtClean="0"/>
                        <a:t>Algorithm</a:t>
                      </a:r>
                      <a:endParaRPr lang="en-US" sz="2400" dirty="0"/>
                    </a:p>
                  </a:txBody>
                  <a:tcPr/>
                </a:tc>
                <a:tc>
                  <a:txBody>
                    <a:bodyPr/>
                    <a:lstStyle/>
                    <a:p>
                      <a:r>
                        <a:rPr lang="en-US" sz="2400" dirty="0" smtClean="0"/>
                        <a:t>Limitations</a:t>
                      </a:r>
                      <a:endParaRPr lang="en-US" sz="2400" dirty="0"/>
                    </a:p>
                  </a:txBody>
                  <a:tcPr/>
                </a:tc>
                <a:extLst>
                  <a:ext uri="{0D108BD9-81ED-4DB2-BD59-A6C34878D82A}">
                    <a16:rowId xmlns="" xmlns:a16="http://schemas.microsoft.com/office/drawing/2014/main" val="10000"/>
                  </a:ext>
                </a:extLst>
              </a:tr>
              <a:tr h="1737090">
                <a:tc>
                  <a:txBody>
                    <a:bodyPr/>
                    <a:lstStyle/>
                    <a:p>
                      <a:r>
                        <a:rPr lang="en-US" sz="2400" dirty="0" smtClean="0"/>
                        <a:t>10.</a:t>
                      </a:r>
                      <a:endParaRPr lang="en-US" sz="2400" dirty="0"/>
                    </a:p>
                  </a:txBody>
                  <a:tcPr/>
                </a:tc>
                <a:tc>
                  <a:txBody>
                    <a:bodyPr/>
                    <a:lstStyle/>
                    <a:p>
                      <a:r>
                        <a:rPr lang="en-US" sz="2400" dirty="0" smtClean="0"/>
                        <a:t>Weather Data Forecast and Analytics</a:t>
                      </a:r>
                      <a:endParaRPr lang="en-US" sz="2400" dirty="0"/>
                    </a:p>
                  </a:txBody>
                  <a:tcPr/>
                </a:tc>
                <a:tc>
                  <a:txBody>
                    <a:bodyPr/>
                    <a:lstStyle/>
                    <a:p>
                      <a:r>
                        <a:rPr lang="en-US" sz="2400" dirty="0" err="1" smtClean="0"/>
                        <a:t>Vishal</a:t>
                      </a:r>
                      <a:r>
                        <a:rPr lang="en-US" sz="2400" dirty="0" smtClean="0"/>
                        <a:t> D. </a:t>
                      </a:r>
                      <a:r>
                        <a:rPr lang="en-US" sz="2400" dirty="0" err="1" smtClean="0"/>
                        <a:t>Wavhale</a:t>
                      </a:r>
                      <a:r>
                        <a:rPr lang="en-US" sz="2400" dirty="0" smtClean="0"/>
                        <a:t>, </a:t>
                      </a:r>
                      <a:r>
                        <a:rPr lang="en-US" sz="2400" dirty="0" err="1" smtClean="0"/>
                        <a:t>Vivek</a:t>
                      </a:r>
                      <a:r>
                        <a:rPr lang="en-US" sz="2400" dirty="0" smtClean="0"/>
                        <a:t> Kumar, </a:t>
                      </a:r>
                      <a:r>
                        <a:rPr lang="en-US" sz="2400" dirty="0" err="1" smtClean="0"/>
                        <a:t>Vidit</a:t>
                      </a:r>
                      <a:r>
                        <a:rPr lang="en-US" sz="2400" dirty="0" smtClean="0"/>
                        <a:t> Raj </a:t>
                      </a:r>
                      <a:r>
                        <a:rPr lang="en-US" sz="2400" dirty="0" err="1" smtClean="0"/>
                        <a:t>Choudhar</a:t>
                      </a:r>
                      <a:r>
                        <a:rPr lang="en-US" sz="2400" dirty="0" smtClean="0"/>
                        <a:t>/2020/IRJET</a:t>
                      </a:r>
                      <a:endParaRPr lang="en-US" sz="2400" dirty="0"/>
                    </a:p>
                  </a:txBody>
                  <a:tcPr/>
                </a:tc>
                <a:tc>
                  <a:txBody>
                    <a:bodyPr/>
                    <a:lstStyle/>
                    <a:p>
                      <a:r>
                        <a:rPr lang="en-US" sz="2400" dirty="0" smtClean="0"/>
                        <a:t>AWS Lambda,</a:t>
                      </a:r>
                      <a:endParaRPr lang="en-US" sz="2400" dirty="0"/>
                    </a:p>
                  </a:txBody>
                  <a:tcPr/>
                </a:tc>
                <a:tc>
                  <a:txBody>
                    <a:bodyPr/>
                    <a:lstStyle/>
                    <a:p>
                      <a:r>
                        <a:rPr lang="en-US" sz="2400" dirty="0" smtClean="0"/>
                        <a:t>Requires</a:t>
                      </a:r>
                      <a:r>
                        <a:rPr lang="en-US" sz="2400" baseline="0" dirty="0" smtClean="0"/>
                        <a:t> </a:t>
                      </a:r>
                      <a:r>
                        <a:rPr lang="en-US" sz="2400" dirty="0" smtClean="0"/>
                        <a:t>complex problem domain, give most accurate results and has higher evaluation speed.</a:t>
                      </a:r>
                      <a:endParaRPr lang="en-US" sz="2400" dirty="0"/>
                    </a:p>
                  </a:txBody>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15435294" cy="1458733"/>
          </a:xfrm>
          <a:prstGeom prst="rect">
            <a:avLst/>
          </a:prstGeom>
        </p:spPr>
        <p:txBody>
          <a:bodyPr wrap="square" lIns="0" tIns="0" rIns="0" bIns="0" rtlCol="0" anchor="t">
            <a:spAutoFit/>
          </a:bodyPr>
          <a:lstStyle/>
          <a:p>
            <a:pPr>
              <a:lnSpc>
                <a:spcPts val="12452"/>
              </a:lnSpc>
            </a:pPr>
            <a:r>
              <a:rPr lang="en-US" sz="8500" dirty="0" smtClean="0">
                <a:solidFill>
                  <a:srgbClr val="344E41"/>
                </a:solidFill>
                <a:latin typeface="Playfair Display"/>
              </a:rPr>
              <a:t>EXISTING SYSTEM PROBLEM</a:t>
            </a:r>
            <a:endParaRPr lang="en-US" sz="8500" dirty="0">
              <a:solidFill>
                <a:srgbClr val="344E41"/>
              </a:solidFill>
              <a:latin typeface="Playfair Display"/>
            </a:endParaRPr>
          </a:p>
        </p:txBody>
      </p:sp>
      <p:sp>
        <p:nvSpPr>
          <p:cNvPr id="5" name="TextBox 5"/>
          <p:cNvSpPr txBox="1"/>
          <p:nvPr/>
        </p:nvSpPr>
        <p:spPr>
          <a:xfrm>
            <a:off x="834087" y="2511558"/>
            <a:ext cx="17024648" cy="4611647"/>
          </a:xfrm>
          <a:prstGeom prst="rect">
            <a:avLst/>
          </a:prstGeom>
        </p:spPr>
        <p:txBody>
          <a:bodyPr lIns="0" tIns="0" rIns="0" bIns="0" rtlCol="0" anchor="t">
            <a:spAutoFit/>
          </a:bodyPr>
          <a:lstStyle/>
          <a:p>
            <a:pPr algn="just">
              <a:lnSpc>
                <a:spcPts val="5244"/>
              </a:lnSpc>
            </a:pPr>
            <a:r>
              <a:rPr lang="en-US" sz="3600" dirty="0" smtClean="0">
                <a:solidFill>
                  <a:srgbClr val="344E41"/>
                </a:solidFill>
                <a:latin typeface="Raleway"/>
              </a:rPr>
              <a:t>Previously, the farmers had to rely on their own predictions of the weather. They practiced sky gazing- if the sky had clouds, it was their indication of rain. They also relied on the seasonal change.</a:t>
            </a:r>
          </a:p>
          <a:p>
            <a:pPr algn="just">
              <a:lnSpc>
                <a:spcPts val="5244"/>
              </a:lnSpc>
            </a:pPr>
            <a:endParaRPr lang="en-US" sz="3600" dirty="0" smtClean="0">
              <a:solidFill>
                <a:srgbClr val="344E41"/>
              </a:solidFill>
              <a:latin typeface="Raleway"/>
            </a:endParaRPr>
          </a:p>
          <a:p>
            <a:pPr algn="just">
              <a:lnSpc>
                <a:spcPts val="5244"/>
              </a:lnSpc>
            </a:pPr>
            <a:r>
              <a:rPr lang="en-US" sz="3600" dirty="0" smtClean="0">
                <a:solidFill>
                  <a:srgbClr val="344E41"/>
                </a:solidFill>
                <a:latin typeface="Raleway"/>
              </a:rPr>
              <a:t>People could not exactly predict all the precise details of the weather: that is thunderstorms, time period of rain, amount of precipitation, etc. Therefore an accurate weather forecast is duly required.</a:t>
            </a:r>
            <a:endParaRPr lang="en-US" sz="3496" dirty="0">
              <a:solidFill>
                <a:srgbClr val="344E41"/>
              </a:solidFill>
              <a:latin typeface="Raleway"/>
            </a:endParaRP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15435294" cy="1448538"/>
          </a:xfrm>
          <a:prstGeom prst="rect">
            <a:avLst/>
          </a:prstGeom>
        </p:spPr>
        <p:txBody>
          <a:bodyPr wrap="square" lIns="0" tIns="0" rIns="0" bIns="0" rtlCol="0" anchor="t">
            <a:spAutoFit/>
          </a:bodyPr>
          <a:lstStyle/>
          <a:p>
            <a:pPr>
              <a:lnSpc>
                <a:spcPts val="12452"/>
              </a:lnSpc>
            </a:pPr>
            <a:r>
              <a:rPr lang="en-US" sz="8500" dirty="0" smtClean="0">
                <a:solidFill>
                  <a:srgbClr val="344E41"/>
                </a:solidFill>
                <a:latin typeface="Playfair Display"/>
              </a:rPr>
              <a:t>PROPOSED SYSTEM</a:t>
            </a:r>
            <a:endParaRPr lang="en-US" sz="8500" dirty="0">
              <a:solidFill>
                <a:srgbClr val="344E41"/>
              </a:solidFill>
              <a:latin typeface="Playfair Display"/>
            </a:endParaRPr>
          </a:p>
        </p:txBody>
      </p:sp>
      <p:sp>
        <p:nvSpPr>
          <p:cNvPr id="5" name="TextBox 5"/>
          <p:cNvSpPr txBox="1"/>
          <p:nvPr/>
        </p:nvSpPr>
        <p:spPr>
          <a:xfrm>
            <a:off x="834087" y="2511558"/>
            <a:ext cx="17024648" cy="6001643"/>
          </a:xfrm>
          <a:prstGeom prst="rect">
            <a:avLst/>
          </a:prstGeom>
        </p:spPr>
        <p:txBody>
          <a:bodyPr lIns="0" tIns="0" rIns="0" bIns="0" rtlCol="0" anchor="t">
            <a:spAutoFit/>
          </a:bodyPr>
          <a:lstStyle/>
          <a:p>
            <a:pPr algn="just">
              <a:lnSpc>
                <a:spcPts val="5244"/>
              </a:lnSpc>
            </a:pPr>
            <a:r>
              <a:rPr lang="en-US" sz="3496" dirty="0" smtClean="0">
                <a:solidFill>
                  <a:srgbClr val="344E41"/>
                </a:solidFill>
                <a:latin typeface="Raleway"/>
              </a:rPr>
              <a:t>With the program we are developing, it is extremely efficient to check the weather forecast. Farmers can even predict the weather for days in the future, even specifics.</a:t>
            </a:r>
          </a:p>
          <a:p>
            <a:pPr algn="just">
              <a:lnSpc>
                <a:spcPts val="5244"/>
              </a:lnSpc>
            </a:pPr>
            <a:endParaRPr lang="en-US" sz="3496" dirty="0" smtClean="0">
              <a:solidFill>
                <a:srgbClr val="344E41"/>
              </a:solidFill>
              <a:latin typeface="Raleway"/>
            </a:endParaRPr>
          </a:p>
          <a:p>
            <a:pPr algn="just">
              <a:lnSpc>
                <a:spcPts val="5244"/>
              </a:lnSpc>
            </a:pPr>
            <a:r>
              <a:rPr lang="en-US" sz="3496" dirty="0" smtClean="0">
                <a:solidFill>
                  <a:srgbClr val="344E41"/>
                </a:solidFill>
                <a:latin typeface="Raleway"/>
              </a:rPr>
              <a:t>This is very valuable as farmers and plantation owners closely watch the weather as even one foresight could ruin their crops. Thus our weather forecast provides features such as precise predictions of rainfall, sunny weather, cloudy, thunderstorms. This information is helpful for the farmers as they can plan accordingly.</a:t>
            </a:r>
            <a:endParaRPr lang="en-US" sz="3496" dirty="0">
              <a:solidFill>
                <a:srgbClr val="344E41"/>
              </a:solidFill>
              <a:latin typeface="Raleway"/>
            </a:endParaRP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15435294" cy="1448538"/>
          </a:xfrm>
          <a:prstGeom prst="rect">
            <a:avLst/>
          </a:prstGeom>
        </p:spPr>
        <p:txBody>
          <a:bodyPr wrap="square" lIns="0" tIns="0" rIns="0" bIns="0" rtlCol="0" anchor="t">
            <a:spAutoFit/>
          </a:bodyPr>
          <a:lstStyle/>
          <a:p>
            <a:pPr>
              <a:lnSpc>
                <a:spcPts val="12452"/>
              </a:lnSpc>
            </a:pPr>
            <a:r>
              <a:rPr lang="en-US" sz="8500" dirty="0" smtClean="0">
                <a:solidFill>
                  <a:srgbClr val="344E41"/>
                </a:solidFill>
                <a:latin typeface="Playfair Display"/>
              </a:rPr>
              <a:t>ARCHITECTURE DIAGRAM</a:t>
            </a:r>
            <a:endParaRPr lang="en-US" sz="8500" dirty="0">
              <a:solidFill>
                <a:srgbClr val="344E41"/>
              </a:solidFill>
              <a:latin typeface="Playfair Display"/>
            </a:endParaRP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 name="AutoShape 2" descr="blob:https://web.whatsapp.com/4c01c15e-6498-4e12-89ed-375b4d76472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4c01c15e-6498-4e12-89ed-375b4d76472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1" name="AutoShape 7" descr="blob:https://web.whatsapp.com/42d30f15-9597-4212-9dc6-a5c9b024ab3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descr="WhatsApp Image 2022-11-07 at 00.02.34.jpeg"/>
          <p:cNvPicPr>
            <a:picLocks noChangeAspect="1"/>
          </p:cNvPicPr>
          <p:nvPr/>
        </p:nvPicPr>
        <p:blipFill>
          <a:blip r:embed="rId3"/>
          <a:stretch>
            <a:fillRect/>
          </a:stretch>
        </p:blipFill>
        <p:spPr>
          <a:xfrm>
            <a:off x="4643406" y="1928790"/>
            <a:ext cx="9267825" cy="8001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15435294" cy="3051541"/>
          </a:xfrm>
          <a:prstGeom prst="rect">
            <a:avLst/>
          </a:prstGeom>
        </p:spPr>
        <p:txBody>
          <a:bodyPr wrap="square" lIns="0" tIns="0" rIns="0" bIns="0" rtlCol="0" anchor="t">
            <a:spAutoFit/>
          </a:bodyPr>
          <a:lstStyle/>
          <a:p>
            <a:pPr>
              <a:lnSpc>
                <a:spcPts val="12452"/>
              </a:lnSpc>
            </a:pPr>
            <a:r>
              <a:rPr lang="en-US" sz="8500" dirty="0" smtClean="0">
                <a:solidFill>
                  <a:srgbClr val="344E41"/>
                </a:solidFill>
                <a:latin typeface="Playfair Display"/>
              </a:rPr>
              <a:t>MODULE CODE</a:t>
            </a:r>
          </a:p>
          <a:p>
            <a:pPr>
              <a:lnSpc>
                <a:spcPts val="12452"/>
              </a:lnSpc>
            </a:pPr>
            <a:endParaRPr lang="en-US" sz="8500" dirty="0">
              <a:solidFill>
                <a:srgbClr val="344E41"/>
              </a:solidFill>
              <a:latin typeface="Playfair Display"/>
            </a:endParaRP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 name="AutoShape 2" descr="blob:https://web.whatsapp.com/4c01c15e-6498-4e12-89ed-375b4d76472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4c01c15e-6498-4e12-89ed-375b4d76472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1" name="AutoShape 7" descr="blob:https://web.whatsapp.com/42d30f15-9597-4212-9dc6-a5c9b024ab3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2"/>
          <p:cNvPicPr>
            <a:picLocks noChangeAspect="1"/>
          </p:cNvPicPr>
          <p:nvPr/>
        </p:nvPicPr>
        <p:blipFill>
          <a:blip r:embed="rId3"/>
          <a:srcRect t="973"/>
          <a:stretch>
            <a:fillRect/>
          </a:stretch>
        </p:blipFill>
        <p:spPr>
          <a:xfrm>
            <a:off x="443101" y="2047156"/>
            <a:ext cx="6380193" cy="5688632"/>
          </a:xfrm>
          <a:prstGeom prst="rect">
            <a:avLst/>
          </a:prstGeom>
        </p:spPr>
      </p:pic>
      <p:pic>
        <p:nvPicPr>
          <p:cNvPr id="13" name="Picture 3"/>
          <p:cNvPicPr>
            <a:picLocks noChangeAspect="1"/>
          </p:cNvPicPr>
          <p:nvPr/>
        </p:nvPicPr>
        <p:blipFill>
          <a:blip r:embed="rId4"/>
          <a:srcRect b="22246"/>
          <a:stretch>
            <a:fillRect/>
          </a:stretch>
        </p:blipFill>
        <p:spPr>
          <a:xfrm>
            <a:off x="7848331" y="2056820"/>
            <a:ext cx="9186258" cy="3649479"/>
          </a:xfrm>
          <a:prstGeom prst="rect">
            <a:avLst/>
          </a:prstGeom>
        </p:spPr>
      </p:pic>
      <p:pic>
        <p:nvPicPr>
          <p:cNvPr id="14" name="Picture 4"/>
          <p:cNvPicPr>
            <a:picLocks noChangeAspect="1"/>
          </p:cNvPicPr>
          <p:nvPr/>
        </p:nvPicPr>
        <p:blipFill>
          <a:blip r:embed="rId5"/>
          <a:srcRect/>
          <a:stretch>
            <a:fillRect/>
          </a:stretch>
        </p:blipFill>
        <p:spPr>
          <a:xfrm>
            <a:off x="8040697" y="5706299"/>
            <a:ext cx="8993892" cy="497492"/>
          </a:xfrm>
          <a:prstGeom prst="rect">
            <a:avLst/>
          </a:prstGeom>
        </p:spPr>
      </p:pic>
      <p:pic>
        <p:nvPicPr>
          <p:cNvPr id="15" name="Picture 5"/>
          <p:cNvPicPr>
            <a:picLocks noChangeAspect="1"/>
          </p:cNvPicPr>
          <p:nvPr/>
        </p:nvPicPr>
        <p:blipFill>
          <a:blip r:embed="rId4"/>
          <a:srcRect t="77649"/>
          <a:stretch>
            <a:fillRect/>
          </a:stretch>
        </p:blipFill>
        <p:spPr>
          <a:xfrm>
            <a:off x="7848331" y="6189247"/>
            <a:ext cx="9186258" cy="1049049"/>
          </a:xfrm>
          <a:prstGeom prst="rect">
            <a:avLst/>
          </a:prstGeom>
        </p:spPr>
      </p:pic>
      <p:pic>
        <p:nvPicPr>
          <p:cNvPr id="7" name="Picture 6"/>
          <p:cNvPicPr>
            <a:picLocks noChangeAspect="1"/>
          </p:cNvPicPr>
          <p:nvPr/>
        </p:nvPicPr>
        <p:blipFill rotWithShape="1">
          <a:blip r:embed="rId6"/>
          <a:srcRect l="93888" t="-10405" r="1"/>
          <a:stretch/>
        </p:blipFill>
        <p:spPr>
          <a:xfrm>
            <a:off x="7847856" y="5647556"/>
            <a:ext cx="192841" cy="5562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15435294" cy="3051541"/>
          </a:xfrm>
          <a:prstGeom prst="rect">
            <a:avLst/>
          </a:prstGeom>
        </p:spPr>
        <p:txBody>
          <a:bodyPr wrap="square" lIns="0" tIns="0" rIns="0" bIns="0" rtlCol="0" anchor="t">
            <a:spAutoFit/>
          </a:bodyPr>
          <a:lstStyle/>
          <a:p>
            <a:pPr>
              <a:lnSpc>
                <a:spcPts val="12452"/>
              </a:lnSpc>
            </a:pPr>
            <a:r>
              <a:rPr lang="en-US" sz="8500" dirty="0" smtClean="0">
                <a:solidFill>
                  <a:srgbClr val="344E41"/>
                </a:solidFill>
                <a:latin typeface="Playfair Display"/>
              </a:rPr>
              <a:t>MODULE CODE</a:t>
            </a:r>
          </a:p>
          <a:p>
            <a:pPr>
              <a:lnSpc>
                <a:spcPts val="12452"/>
              </a:lnSpc>
            </a:pPr>
            <a:endParaRPr lang="en-US" sz="8500" dirty="0">
              <a:solidFill>
                <a:srgbClr val="344E41"/>
              </a:solidFill>
              <a:latin typeface="Playfair Display"/>
            </a:endParaRP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 name="AutoShape 2" descr="blob:https://web.whatsapp.com/4c01c15e-6498-4e12-89ed-375b4d76472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4c01c15e-6498-4e12-89ed-375b4d76472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1" name="AutoShape 7" descr="blob:https://web.whatsapp.com/42d30f15-9597-4212-9dc6-a5c9b024ab3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2"/>
          <p:cNvPicPr>
            <a:picLocks noChangeAspect="1"/>
          </p:cNvPicPr>
          <p:nvPr/>
        </p:nvPicPr>
        <p:blipFill>
          <a:blip r:embed="rId3"/>
          <a:srcRect t="683" b="825"/>
          <a:stretch>
            <a:fillRect/>
          </a:stretch>
        </p:blipFill>
        <p:spPr>
          <a:xfrm>
            <a:off x="1151112" y="2080422"/>
            <a:ext cx="6103616" cy="3986746"/>
          </a:xfrm>
          <a:prstGeom prst="rect">
            <a:avLst/>
          </a:prstGeom>
        </p:spPr>
      </p:pic>
      <p:pic>
        <p:nvPicPr>
          <p:cNvPr id="13" name="Picture 3"/>
          <p:cNvPicPr>
            <a:picLocks noChangeAspect="1"/>
          </p:cNvPicPr>
          <p:nvPr/>
        </p:nvPicPr>
        <p:blipFill>
          <a:blip r:embed="rId4"/>
          <a:srcRect b="438"/>
          <a:stretch>
            <a:fillRect/>
          </a:stretch>
        </p:blipFill>
        <p:spPr>
          <a:xfrm>
            <a:off x="1151112" y="6078552"/>
            <a:ext cx="6103615" cy="4064639"/>
          </a:xfrm>
          <a:prstGeom prst="rect">
            <a:avLst/>
          </a:prstGeom>
        </p:spPr>
      </p:pic>
      <p:pic>
        <p:nvPicPr>
          <p:cNvPr id="14" name="Picture 2"/>
          <p:cNvPicPr>
            <a:picLocks noChangeAspect="1"/>
          </p:cNvPicPr>
          <p:nvPr/>
        </p:nvPicPr>
        <p:blipFill>
          <a:blip r:embed="rId5"/>
          <a:srcRect b="775"/>
          <a:stretch>
            <a:fillRect/>
          </a:stretch>
        </p:blipFill>
        <p:spPr>
          <a:xfrm>
            <a:off x="10584160" y="2082521"/>
            <a:ext cx="6137842" cy="4002150"/>
          </a:xfrm>
          <a:prstGeom prst="rect">
            <a:avLst/>
          </a:prstGeom>
        </p:spPr>
      </p:pic>
      <p:pic>
        <p:nvPicPr>
          <p:cNvPr id="15" name="Picture 3"/>
          <p:cNvPicPr>
            <a:picLocks noChangeAspect="1"/>
          </p:cNvPicPr>
          <p:nvPr/>
        </p:nvPicPr>
        <p:blipFill>
          <a:blip r:embed="rId6"/>
          <a:srcRect/>
          <a:stretch>
            <a:fillRect/>
          </a:stretch>
        </p:blipFill>
        <p:spPr>
          <a:xfrm>
            <a:off x="10577835" y="6100618"/>
            <a:ext cx="6134939" cy="357938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15435294" cy="1448538"/>
          </a:xfrm>
          <a:prstGeom prst="rect">
            <a:avLst/>
          </a:prstGeom>
        </p:spPr>
        <p:txBody>
          <a:bodyPr wrap="square" lIns="0" tIns="0" rIns="0" bIns="0" rtlCol="0" anchor="t">
            <a:spAutoFit/>
          </a:bodyPr>
          <a:lstStyle/>
          <a:p>
            <a:pPr>
              <a:lnSpc>
                <a:spcPts val="12452"/>
              </a:lnSpc>
            </a:pPr>
            <a:r>
              <a:rPr lang="en-US" sz="8500" dirty="0" smtClean="0">
                <a:solidFill>
                  <a:srgbClr val="344E41"/>
                </a:solidFill>
                <a:latin typeface="Playfair Display"/>
              </a:rPr>
              <a:t>MODULE CODE</a:t>
            </a:r>
            <a:endParaRPr lang="en-US" sz="8500" dirty="0">
              <a:solidFill>
                <a:srgbClr val="344E41"/>
              </a:solidFill>
              <a:latin typeface="Playfair Display"/>
            </a:endParaRP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 name="AutoShape 2" descr="blob:https://web.whatsapp.com/4c01c15e-6498-4e12-89ed-375b4d76472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4c01c15e-6498-4e12-89ed-375b4d76472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1" name="AutoShape 7" descr="blob:https://web.whatsapp.com/42d30f15-9597-4212-9dc6-a5c9b024ab3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2"/>
          <p:cNvPicPr>
            <a:picLocks noChangeAspect="1"/>
          </p:cNvPicPr>
          <p:nvPr/>
        </p:nvPicPr>
        <p:blipFill>
          <a:blip r:embed="rId3"/>
          <a:srcRect t="1163" r="942" b="942"/>
          <a:stretch>
            <a:fillRect/>
          </a:stretch>
        </p:blipFill>
        <p:spPr>
          <a:xfrm>
            <a:off x="1138287" y="2082521"/>
            <a:ext cx="6233007" cy="4357123"/>
          </a:xfrm>
          <a:prstGeom prst="rect">
            <a:avLst/>
          </a:prstGeom>
        </p:spPr>
      </p:pic>
      <p:pic>
        <p:nvPicPr>
          <p:cNvPr id="17" name="Picture 3"/>
          <p:cNvPicPr>
            <a:picLocks noChangeAspect="1"/>
          </p:cNvPicPr>
          <p:nvPr/>
        </p:nvPicPr>
        <p:blipFill>
          <a:blip r:embed="rId4"/>
          <a:srcRect t="811" b="11038"/>
          <a:stretch>
            <a:fillRect/>
          </a:stretch>
        </p:blipFill>
        <p:spPr>
          <a:xfrm>
            <a:off x="1158795" y="6439644"/>
            <a:ext cx="6210801" cy="3635625"/>
          </a:xfrm>
          <a:prstGeom prst="rect">
            <a:avLst/>
          </a:prstGeom>
        </p:spPr>
      </p:pic>
      <p:pic>
        <p:nvPicPr>
          <p:cNvPr id="18" name="Picture 2"/>
          <p:cNvPicPr>
            <a:picLocks noChangeAspect="1"/>
          </p:cNvPicPr>
          <p:nvPr/>
        </p:nvPicPr>
        <p:blipFill>
          <a:blip r:embed="rId5"/>
          <a:srcRect/>
          <a:stretch>
            <a:fillRect/>
          </a:stretch>
        </p:blipFill>
        <p:spPr>
          <a:xfrm>
            <a:off x="10656168" y="2191172"/>
            <a:ext cx="6168990" cy="3384376"/>
          </a:xfrm>
          <a:prstGeom prst="rect">
            <a:avLst/>
          </a:prstGeom>
        </p:spPr>
      </p:pic>
    </p:spTree>
    <p:extLst>
      <p:ext uri="{BB962C8B-B14F-4D97-AF65-F5344CB8AC3E}">
        <p14:creationId xmlns="" xmlns:p14="http://schemas.microsoft.com/office/powerpoint/2010/main" val="2379096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15435294" cy="1448538"/>
          </a:xfrm>
          <a:prstGeom prst="rect">
            <a:avLst/>
          </a:prstGeom>
        </p:spPr>
        <p:txBody>
          <a:bodyPr wrap="square" lIns="0" tIns="0" rIns="0" bIns="0" rtlCol="0" anchor="t">
            <a:spAutoFit/>
          </a:bodyPr>
          <a:lstStyle/>
          <a:p>
            <a:pPr>
              <a:lnSpc>
                <a:spcPts val="12452"/>
              </a:lnSpc>
            </a:pPr>
            <a:r>
              <a:rPr lang="en-US" sz="8500" dirty="0" smtClean="0">
                <a:solidFill>
                  <a:srgbClr val="344E41"/>
                </a:solidFill>
                <a:latin typeface="Playfair Display"/>
              </a:rPr>
              <a:t>MODULE IMPLEMENTATION</a:t>
            </a:r>
            <a:endParaRPr lang="en-US" sz="8500" dirty="0">
              <a:solidFill>
                <a:srgbClr val="344E41"/>
              </a:solidFill>
              <a:latin typeface="Playfair Display"/>
            </a:endParaRP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 name="AutoShape 2" descr="blob:https://web.whatsapp.com/4c01c15e-6498-4e12-89ed-375b4d76472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4c01c15e-6498-4e12-89ed-375b4d76472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1" name="AutoShape 7" descr="blob:https://web.whatsapp.com/42d30f15-9597-4212-9dc6-a5c9b024ab3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2"/>
          <p:cNvPicPr>
            <a:picLocks noChangeAspect="1"/>
          </p:cNvPicPr>
          <p:nvPr/>
        </p:nvPicPr>
        <p:blipFill>
          <a:blip r:embed="rId3"/>
          <a:srcRect/>
          <a:stretch>
            <a:fillRect/>
          </a:stretch>
        </p:blipFill>
        <p:spPr>
          <a:xfrm>
            <a:off x="4031432" y="2767236"/>
            <a:ext cx="10625079" cy="633670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15435294" cy="3051541"/>
          </a:xfrm>
          <a:prstGeom prst="rect">
            <a:avLst/>
          </a:prstGeom>
        </p:spPr>
        <p:txBody>
          <a:bodyPr wrap="square" lIns="0" tIns="0" rIns="0" bIns="0" rtlCol="0" anchor="t">
            <a:spAutoFit/>
          </a:bodyPr>
          <a:lstStyle/>
          <a:p>
            <a:pPr>
              <a:lnSpc>
                <a:spcPts val="12452"/>
              </a:lnSpc>
            </a:pPr>
            <a:r>
              <a:rPr lang="en-US" sz="8500" dirty="0" smtClean="0">
                <a:solidFill>
                  <a:srgbClr val="344E41"/>
                </a:solidFill>
                <a:latin typeface="Playfair Display"/>
              </a:rPr>
              <a:t>MODULE IMPLEMENTATION</a:t>
            </a:r>
          </a:p>
          <a:p>
            <a:pPr>
              <a:lnSpc>
                <a:spcPts val="12452"/>
              </a:lnSpc>
            </a:pPr>
            <a:endParaRPr lang="en-US" sz="8500" dirty="0">
              <a:solidFill>
                <a:srgbClr val="344E41"/>
              </a:solidFill>
              <a:latin typeface="Playfair Display"/>
            </a:endParaRP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 name="AutoShape 2" descr="blob:https://web.whatsapp.com/4c01c15e-6498-4e12-89ed-375b4d76472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4c01c15e-6498-4e12-89ed-375b4d76472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1" name="AutoShape 7" descr="blob:https://web.whatsapp.com/42d30f15-9597-4212-9dc6-a5c9b024ab3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3"/>
          <p:cNvPicPr>
            <a:picLocks noChangeAspect="1"/>
          </p:cNvPicPr>
          <p:nvPr/>
        </p:nvPicPr>
        <p:blipFill>
          <a:blip r:embed="rId3"/>
          <a:srcRect/>
          <a:stretch>
            <a:fillRect/>
          </a:stretch>
        </p:blipFill>
        <p:spPr>
          <a:xfrm>
            <a:off x="307975" y="2767237"/>
            <a:ext cx="8491237" cy="5112568"/>
          </a:xfrm>
          <a:prstGeom prst="rect">
            <a:avLst/>
          </a:prstGeom>
        </p:spPr>
      </p:pic>
      <p:pic>
        <p:nvPicPr>
          <p:cNvPr id="11" name="Picture 2"/>
          <p:cNvPicPr>
            <a:picLocks noChangeAspect="1"/>
          </p:cNvPicPr>
          <p:nvPr/>
        </p:nvPicPr>
        <p:blipFill>
          <a:blip r:embed="rId4"/>
          <a:srcRect/>
          <a:stretch>
            <a:fillRect/>
          </a:stretch>
        </p:blipFill>
        <p:spPr>
          <a:xfrm>
            <a:off x="9360024" y="2705031"/>
            <a:ext cx="8674143" cy="51747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8003860" cy="1517049"/>
          </a:xfrm>
          <a:prstGeom prst="rect">
            <a:avLst/>
          </a:prstGeom>
        </p:spPr>
        <p:txBody>
          <a:bodyPr lIns="0" tIns="0" rIns="0" bIns="0" rtlCol="0" anchor="t">
            <a:spAutoFit/>
          </a:bodyPr>
          <a:lstStyle/>
          <a:p>
            <a:pPr>
              <a:lnSpc>
                <a:spcPts val="12452"/>
              </a:lnSpc>
            </a:pPr>
            <a:r>
              <a:rPr lang="en-US" sz="8894">
                <a:solidFill>
                  <a:srgbClr val="344E41"/>
                </a:solidFill>
                <a:latin typeface="Playfair Display"/>
              </a:rPr>
              <a:t>ABSTRACT</a:t>
            </a:r>
          </a:p>
        </p:txBody>
      </p:sp>
      <p:sp>
        <p:nvSpPr>
          <p:cNvPr id="5" name="TextBox 5"/>
          <p:cNvSpPr txBox="1"/>
          <p:nvPr/>
        </p:nvSpPr>
        <p:spPr>
          <a:xfrm>
            <a:off x="834087" y="2511558"/>
            <a:ext cx="17024648" cy="6001643"/>
          </a:xfrm>
          <a:prstGeom prst="rect">
            <a:avLst/>
          </a:prstGeom>
        </p:spPr>
        <p:txBody>
          <a:bodyPr lIns="0" tIns="0" rIns="0" bIns="0" rtlCol="0" anchor="t">
            <a:spAutoFit/>
          </a:bodyPr>
          <a:lstStyle/>
          <a:p>
            <a:pPr algn="just">
              <a:lnSpc>
                <a:spcPts val="5244"/>
              </a:lnSpc>
            </a:pPr>
            <a:r>
              <a:rPr lang="en-US" sz="3496" dirty="0">
                <a:solidFill>
                  <a:srgbClr val="344E41"/>
                </a:solidFill>
                <a:latin typeface="Raleway"/>
              </a:rPr>
              <a:t>Weather forecasting is the application of science and technology to predict the conditions of the atmosphere for a given location and time. Data is first calculated by scanning current atmospheric reading such as barometer readings, and future forecasts are predicted from the existing </a:t>
            </a:r>
            <a:r>
              <a:rPr lang="en-US" sz="3496" dirty="0" smtClean="0">
                <a:solidFill>
                  <a:srgbClr val="344E41"/>
                </a:solidFill>
                <a:latin typeface="Raleway"/>
              </a:rPr>
              <a:t>data.</a:t>
            </a:r>
            <a:endParaRPr lang="en-US" sz="3496" dirty="0">
              <a:solidFill>
                <a:srgbClr val="305247"/>
              </a:solidFill>
              <a:latin typeface="Raleway"/>
            </a:endParaRPr>
          </a:p>
          <a:p>
            <a:pPr algn="just">
              <a:lnSpc>
                <a:spcPts val="5244"/>
              </a:lnSpc>
            </a:pPr>
            <a:endParaRPr dirty="0"/>
          </a:p>
          <a:p>
            <a:pPr algn="just">
              <a:lnSpc>
                <a:spcPts val="5244"/>
              </a:lnSpc>
            </a:pPr>
            <a:r>
              <a:rPr lang="en-US" sz="3496" dirty="0">
                <a:solidFill>
                  <a:srgbClr val="344E41"/>
                </a:solidFill>
                <a:latin typeface="Raleway"/>
              </a:rPr>
              <a:t>Weather predictions are important to our daily life. Forecasts based on temperature and precipitation are important to agriculture, and in turn its market and consumers. People check up on the weather forecast to plan their day ahead depending on if it rains.</a:t>
            </a: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8003860" cy="1517049"/>
          </a:xfrm>
          <a:prstGeom prst="rect">
            <a:avLst/>
          </a:prstGeom>
        </p:spPr>
        <p:txBody>
          <a:bodyPr lIns="0" tIns="0" rIns="0" bIns="0" rtlCol="0" anchor="t">
            <a:spAutoFit/>
          </a:bodyPr>
          <a:lstStyle/>
          <a:p>
            <a:pPr>
              <a:lnSpc>
                <a:spcPts val="12452"/>
              </a:lnSpc>
            </a:pPr>
            <a:r>
              <a:rPr lang="en-US" sz="8894" dirty="0" smtClean="0">
                <a:solidFill>
                  <a:srgbClr val="344E41"/>
                </a:solidFill>
                <a:latin typeface="Playfair Display"/>
              </a:rPr>
              <a:t>CONCLUSION</a:t>
            </a:r>
            <a:endParaRPr lang="en-US" sz="8894" dirty="0">
              <a:solidFill>
                <a:srgbClr val="344E41"/>
              </a:solidFill>
              <a:latin typeface="Playfair Display"/>
            </a:endParaRPr>
          </a:p>
        </p:txBody>
      </p:sp>
      <p:sp>
        <p:nvSpPr>
          <p:cNvPr id="5" name="TextBox 5"/>
          <p:cNvSpPr txBox="1"/>
          <p:nvPr/>
        </p:nvSpPr>
        <p:spPr>
          <a:xfrm>
            <a:off x="834087" y="2285980"/>
            <a:ext cx="17024648" cy="7335341"/>
          </a:xfrm>
          <a:prstGeom prst="rect">
            <a:avLst/>
          </a:prstGeom>
          <a:ln>
            <a:noFill/>
          </a:ln>
        </p:spPr>
        <p:txBody>
          <a:bodyPr wrap="square" lIns="0" tIns="0" rIns="0" bIns="0" rtlCol="0" anchor="t">
            <a:spAutoFit/>
          </a:bodyPr>
          <a:lstStyle/>
          <a:p>
            <a:pPr>
              <a:lnSpc>
                <a:spcPts val="5244"/>
              </a:lnSpc>
            </a:pPr>
            <a:r>
              <a:rPr lang="en-US" sz="3500" dirty="0" smtClean="0">
                <a:solidFill>
                  <a:schemeClr val="tx1">
                    <a:lumMod val="65000"/>
                    <a:lumOff val="35000"/>
                  </a:schemeClr>
                </a:solidFill>
                <a:latin typeface="Raleway" charset="0"/>
              </a:rPr>
              <a:t>The program that can accurately provide weather forecast data on any city, and give irrigation information base on humidity and temperature readings in that area has been made. In future versions the program can be further </a:t>
            </a:r>
            <a:r>
              <a:rPr lang="en-US" sz="3500" dirty="0" smtClean="0">
                <a:solidFill>
                  <a:schemeClr val="tx1">
                    <a:lumMod val="65000"/>
                    <a:lumOff val="35000"/>
                  </a:schemeClr>
                </a:solidFill>
                <a:latin typeface="Raleway" charset="0"/>
              </a:rPr>
              <a:t>e</a:t>
            </a:r>
            <a:r>
              <a:rPr lang="en-US" sz="3500" dirty="0" smtClean="0">
                <a:solidFill>
                  <a:schemeClr val="tx1">
                    <a:lumMod val="65000"/>
                    <a:lumOff val="35000"/>
                  </a:schemeClr>
                </a:solidFill>
                <a:latin typeface="Raleway" charset="0"/>
              </a:rPr>
              <a:t>nhanced by upgrading the account and allowing more use of the API codes .According to audience reception and usage, we can even expand the weather forecast service by providing:</a:t>
            </a:r>
          </a:p>
          <a:p>
            <a:pPr>
              <a:lnSpc>
                <a:spcPts val="5244"/>
              </a:lnSpc>
              <a:buFont typeface="Arial" pitchFamily="34" charset="0"/>
              <a:buChar char="•"/>
            </a:pPr>
            <a:r>
              <a:rPr lang="en-US" sz="3500" dirty="0" smtClean="0">
                <a:solidFill>
                  <a:schemeClr val="tx1">
                    <a:lumMod val="65000"/>
                    <a:lumOff val="35000"/>
                  </a:schemeClr>
                </a:solidFill>
                <a:latin typeface="Raleway" charset="0"/>
              </a:rPr>
              <a:t>Historical weather data</a:t>
            </a:r>
          </a:p>
          <a:p>
            <a:pPr>
              <a:lnSpc>
                <a:spcPts val="5244"/>
              </a:lnSpc>
              <a:buFont typeface="Arial" pitchFamily="34" charset="0"/>
              <a:buChar char="•"/>
            </a:pPr>
            <a:r>
              <a:rPr lang="en-US" sz="3500" dirty="0" smtClean="0">
                <a:solidFill>
                  <a:schemeClr val="tx1">
                    <a:lumMod val="65000"/>
                    <a:lumOff val="35000"/>
                  </a:schemeClr>
                </a:solidFill>
                <a:latin typeface="Raleway" charset="0"/>
              </a:rPr>
              <a:t>Solar radiation data</a:t>
            </a:r>
          </a:p>
          <a:p>
            <a:pPr>
              <a:lnSpc>
                <a:spcPts val="5244"/>
              </a:lnSpc>
              <a:buFont typeface="Arial" pitchFamily="34" charset="0"/>
              <a:buChar char="•"/>
            </a:pPr>
            <a:r>
              <a:rPr lang="en-US" sz="3500" dirty="0" smtClean="0">
                <a:solidFill>
                  <a:schemeClr val="tx1">
                    <a:lumMod val="65000"/>
                    <a:lumOff val="35000"/>
                  </a:schemeClr>
                </a:solidFill>
                <a:latin typeface="Raleway" charset="0"/>
              </a:rPr>
              <a:t>Global weather alerts via push notification</a:t>
            </a:r>
          </a:p>
          <a:p>
            <a:pPr>
              <a:lnSpc>
                <a:spcPts val="5244"/>
              </a:lnSpc>
              <a:buFont typeface="Arial" pitchFamily="34" charset="0"/>
              <a:buChar char="•"/>
            </a:pPr>
            <a:r>
              <a:rPr lang="en-US" sz="3500" dirty="0" smtClean="0">
                <a:solidFill>
                  <a:schemeClr val="tx1">
                    <a:lumMod val="65000"/>
                    <a:lumOff val="35000"/>
                  </a:schemeClr>
                </a:solidFill>
                <a:latin typeface="Raleway" charset="0"/>
              </a:rPr>
              <a:t>Road risk data</a:t>
            </a:r>
            <a:endParaRPr lang="en-US" sz="3500" dirty="0">
              <a:solidFill>
                <a:schemeClr val="tx1">
                  <a:lumMod val="65000"/>
                  <a:lumOff val="35000"/>
                </a:schemeClr>
              </a:solidFill>
              <a:latin typeface="Raleway" charset="0"/>
            </a:endParaRPr>
          </a:p>
          <a:p>
            <a:pPr>
              <a:lnSpc>
                <a:spcPts val="5244"/>
              </a:lnSpc>
            </a:pPr>
            <a:endParaRPr lang="en-US" sz="3496" dirty="0">
              <a:solidFill>
                <a:srgbClr val="344E41"/>
              </a:solidFill>
              <a:latin typeface="Raleway"/>
            </a:endParaRPr>
          </a:p>
        </p:txBody>
      </p:sp>
      <p:pic>
        <p:nvPicPr>
          <p:cNvPr id="6" name="image3.png"/>
          <p:cNvPicPr preferRelativeResize="0">
            <a:picLocks noChangeAspect="1" noChangeArrowheads="1"/>
          </p:cNvPicPr>
          <p:nvPr/>
        </p:nvPicPr>
        <p:blipFill>
          <a:blip r:embed="rId2">
            <a:lum contrast="-10000"/>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8003860" cy="1517049"/>
          </a:xfrm>
          <a:prstGeom prst="rect">
            <a:avLst/>
          </a:prstGeom>
        </p:spPr>
        <p:txBody>
          <a:bodyPr lIns="0" tIns="0" rIns="0" bIns="0" rtlCol="0" anchor="t">
            <a:spAutoFit/>
          </a:bodyPr>
          <a:lstStyle/>
          <a:p>
            <a:pPr>
              <a:lnSpc>
                <a:spcPts val="12452"/>
              </a:lnSpc>
            </a:pPr>
            <a:r>
              <a:rPr lang="en-US" sz="8894" dirty="0" smtClean="0">
                <a:solidFill>
                  <a:srgbClr val="344E41"/>
                </a:solidFill>
                <a:latin typeface="Playfair Display"/>
              </a:rPr>
              <a:t>REFERENCES</a:t>
            </a:r>
            <a:endParaRPr lang="en-US" sz="8894" dirty="0">
              <a:solidFill>
                <a:srgbClr val="344E41"/>
              </a:solidFill>
              <a:latin typeface="Playfair Display"/>
            </a:endParaRPr>
          </a:p>
        </p:txBody>
      </p:sp>
      <p:sp>
        <p:nvSpPr>
          <p:cNvPr id="5" name="TextBox 5"/>
          <p:cNvSpPr txBox="1"/>
          <p:nvPr/>
        </p:nvSpPr>
        <p:spPr>
          <a:xfrm>
            <a:off x="834087" y="2285980"/>
            <a:ext cx="17024648" cy="8669040"/>
          </a:xfrm>
          <a:prstGeom prst="rect">
            <a:avLst/>
          </a:prstGeom>
          <a:ln>
            <a:noFill/>
          </a:ln>
        </p:spPr>
        <p:txBody>
          <a:bodyPr wrap="square" lIns="0" tIns="0" rIns="0" bIns="0" rtlCol="0" anchor="t">
            <a:spAutoFit/>
          </a:bodyPr>
          <a:lstStyle/>
          <a:p>
            <a:pPr>
              <a:lnSpc>
                <a:spcPts val="5244"/>
              </a:lnSpc>
              <a:buFont typeface="Arial" pitchFamily="34" charset="0"/>
              <a:buChar char="•"/>
            </a:pPr>
            <a:r>
              <a:rPr lang="en-US" sz="3500" dirty="0">
                <a:solidFill>
                  <a:schemeClr val="tx1">
                    <a:lumMod val="65000"/>
                    <a:lumOff val="35000"/>
                  </a:schemeClr>
                </a:solidFill>
                <a:latin typeface="Raleway" charset="0"/>
              </a:rPr>
              <a:t>2021 International Conference on Computational Performance Evaluation (</a:t>
            </a:r>
            <a:r>
              <a:rPr lang="en-US" sz="3500" dirty="0" err="1">
                <a:solidFill>
                  <a:schemeClr val="tx1">
                    <a:lumMod val="65000"/>
                    <a:lumOff val="35000"/>
                  </a:schemeClr>
                </a:solidFill>
                <a:latin typeface="Raleway" charset="0"/>
              </a:rPr>
              <a:t>ComPE</a:t>
            </a:r>
            <a:r>
              <a:rPr lang="en-US" sz="3500" dirty="0">
                <a:solidFill>
                  <a:schemeClr val="tx1">
                    <a:lumMod val="65000"/>
                    <a:lumOff val="35000"/>
                  </a:schemeClr>
                </a:solidFill>
                <a:latin typeface="Raleway" charset="0"/>
              </a:rPr>
              <a:t>) North-Eastern Hill University, </a:t>
            </a:r>
            <a:r>
              <a:rPr lang="en-US" sz="3500" dirty="0" err="1">
                <a:solidFill>
                  <a:schemeClr val="tx1">
                    <a:lumMod val="65000"/>
                    <a:lumOff val="35000"/>
                  </a:schemeClr>
                </a:solidFill>
                <a:latin typeface="Raleway" charset="0"/>
              </a:rPr>
              <a:t>Shillong</a:t>
            </a:r>
            <a:r>
              <a:rPr lang="en-US" sz="3500" dirty="0">
                <a:solidFill>
                  <a:schemeClr val="tx1">
                    <a:lumMod val="65000"/>
                    <a:lumOff val="35000"/>
                  </a:schemeClr>
                </a:solidFill>
                <a:latin typeface="Raleway" charset="0"/>
              </a:rPr>
              <a:t>, Meghalaya, India. Dec 1-3, 2021</a:t>
            </a:r>
          </a:p>
          <a:p>
            <a:pPr>
              <a:lnSpc>
                <a:spcPts val="5244"/>
              </a:lnSpc>
            </a:pPr>
            <a:r>
              <a:rPr lang="en-US" sz="3500" dirty="0">
                <a:solidFill>
                  <a:schemeClr val="tx1">
                    <a:lumMod val="65000"/>
                    <a:lumOff val="35000"/>
                  </a:schemeClr>
                </a:solidFill>
                <a:latin typeface="Raleway" charset="0"/>
              </a:rPr>
              <a:t>(A Comparative Analysis of Data Mining Methods for Weather Prediction</a:t>
            </a:r>
            <a:r>
              <a:rPr lang="en-US" sz="3500" dirty="0" smtClean="0">
                <a:solidFill>
                  <a:schemeClr val="tx1">
                    <a:lumMod val="65000"/>
                    <a:lumOff val="35000"/>
                  </a:schemeClr>
                </a:solidFill>
                <a:latin typeface="Raleway" charset="0"/>
              </a:rPr>
              <a:t>)</a:t>
            </a:r>
          </a:p>
          <a:p>
            <a:pPr>
              <a:lnSpc>
                <a:spcPts val="5244"/>
              </a:lnSpc>
            </a:pPr>
            <a:endParaRPr lang="en-US" sz="3500" dirty="0">
              <a:solidFill>
                <a:schemeClr val="tx1">
                  <a:lumMod val="65000"/>
                  <a:lumOff val="35000"/>
                </a:schemeClr>
              </a:solidFill>
              <a:latin typeface="Raleway" charset="0"/>
            </a:endParaRPr>
          </a:p>
          <a:p>
            <a:pPr>
              <a:lnSpc>
                <a:spcPts val="5244"/>
              </a:lnSpc>
              <a:buFont typeface="Arial" pitchFamily="34" charset="0"/>
              <a:buChar char="•"/>
            </a:pPr>
            <a:r>
              <a:rPr lang="en-US" sz="3500" dirty="0">
                <a:solidFill>
                  <a:schemeClr val="tx1">
                    <a:lumMod val="65000"/>
                    <a:lumOff val="35000"/>
                  </a:schemeClr>
                </a:solidFill>
                <a:latin typeface="Raleway" charset="0"/>
              </a:rPr>
              <a:t>International Journal of Advanced Research in Computer and Communication Engineering Vol. 5, Issue 4, April </a:t>
            </a:r>
            <a:r>
              <a:rPr lang="en-US" sz="3500" dirty="0" smtClean="0">
                <a:solidFill>
                  <a:schemeClr val="tx1">
                    <a:lumMod val="65000"/>
                    <a:lumOff val="35000"/>
                  </a:schemeClr>
                </a:solidFill>
                <a:latin typeface="Raleway" charset="0"/>
              </a:rPr>
              <a:t>2016</a:t>
            </a:r>
          </a:p>
          <a:p>
            <a:pPr>
              <a:lnSpc>
                <a:spcPts val="5244"/>
              </a:lnSpc>
              <a:buFont typeface="Arial" pitchFamily="34" charset="0"/>
              <a:buChar char="•"/>
            </a:pPr>
            <a:endParaRPr lang="en-US" sz="3500" dirty="0">
              <a:solidFill>
                <a:schemeClr val="tx1">
                  <a:lumMod val="65000"/>
                  <a:lumOff val="35000"/>
                </a:schemeClr>
              </a:solidFill>
              <a:latin typeface="Raleway" charset="0"/>
            </a:endParaRPr>
          </a:p>
          <a:p>
            <a:pPr>
              <a:lnSpc>
                <a:spcPts val="5244"/>
              </a:lnSpc>
            </a:pPr>
            <a:r>
              <a:rPr lang="en-US" sz="3500" dirty="0">
                <a:solidFill>
                  <a:schemeClr val="tx1">
                    <a:lumMod val="65000"/>
                    <a:lumOff val="35000"/>
                  </a:schemeClr>
                </a:solidFill>
                <a:latin typeface="Raleway" charset="0"/>
              </a:rPr>
              <a:t>(A Critical Review of Data Mining Techniques in Weather Forecasting </a:t>
            </a:r>
            <a:r>
              <a:rPr lang="en-US" sz="3500" dirty="0" smtClean="0">
                <a:solidFill>
                  <a:schemeClr val="tx1">
                    <a:lumMod val="65000"/>
                    <a:lumOff val="35000"/>
                  </a:schemeClr>
                </a:solidFill>
                <a:latin typeface="Raleway" charset="0"/>
              </a:rPr>
              <a:t>)</a:t>
            </a:r>
            <a:endParaRPr lang="en-US" sz="3500" dirty="0">
              <a:solidFill>
                <a:schemeClr val="tx1">
                  <a:lumMod val="65000"/>
                  <a:lumOff val="35000"/>
                </a:schemeClr>
              </a:solidFill>
              <a:latin typeface="Raleway" charset="0"/>
            </a:endParaRPr>
          </a:p>
          <a:p>
            <a:pPr>
              <a:lnSpc>
                <a:spcPts val="5244"/>
              </a:lnSpc>
              <a:buFont typeface="Arial" pitchFamily="34" charset="0"/>
              <a:buChar char="•"/>
            </a:pPr>
            <a:r>
              <a:rPr lang="en-US" sz="3500" dirty="0">
                <a:solidFill>
                  <a:schemeClr val="tx1">
                    <a:lumMod val="65000"/>
                    <a:lumOff val="35000"/>
                  </a:schemeClr>
                </a:solidFill>
                <a:latin typeface="Raleway" charset="0"/>
              </a:rPr>
              <a:t>IOP Conf. Series: Journal of Physics: Conf. Series 910 (2017) 012020 </a:t>
            </a:r>
            <a:r>
              <a:rPr lang="en-US" sz="3500" dirty="0" err="1">
                <a:solidFill>
                  <a:schemeClr val="tx1">
                    <a:lumMod val="65000"/>
                    <a:lumOff val="35000"/>
                  </a:schemeClr>
                </a:solidFill>
                <a:latin typeface="Raleway" charset="0"/>
              </a:rPr>
              <a:t>doi</a:t>
            </a:r>
            <a:r>
              <a:rPr lang="en-US" sz="3500" dirty="0">
                <a:solidFill>
                  <a:schemeClr val="tx1">
                    <a:lumMod val="65000"/>
                    <a:lumOff val="35000"/>
                  </a:schemeClr>
                </a:solidFill>
                <a:latin typeface="Raleway" charset="0"/>
              </a:rPr>
              <a:t> :10.1088/1742-6596/910/1/012020</a:t>
            </a:r>
          </a:p>
          <a:p>
            <a:pPr>
              <a:lnSpc>
                <a:spcPts val="5244"/>
              </a:lnSpc>
            </a:pPr>
            <a:r>
              <a:rPr lang="en-US" sz="3500" dirty="0">
                <a:solidFill>
                  <a:schemeClr val="tx1">
                    <a:lumMod val="65000"/>
                    <a:lumOff val="35000"/>
                  </a:schemeClr>
                </a:solidFill>
                <a:latin typeface="Raleway" charset="0"/>
              </a:rPr>
              <a:t>(The Weather Forecast Using Data Mining Research Based on Cloud Computing</a:t>
            </a:r>
            <a:r>
              <a:rPr lang="en-US" sz="3500" dirty="0" smtClean="0">
                <a:solidFill>
                  <a:schemeClr val="tx1">
                    <a:lumMod val="65000"/>
                    <a:lumOff val="35000"/>
                  </a:schemeClr>
                </a:solidFill>
                <a:latin typeface="Raleway" charset="0"/>
              </a:rPr>
              <a:t>.)</a:t>
            </a:r>
          </a:p>
          <a:p>
            <a:pPr>
              <a:lnSpc>
                <a:spcPts val="5244"/>
              </a:lnSpc>
            </a:pPr>
            <a:endParaRPr lang="en-US" sz="3500" dirty="0">
              <a:solidFill>
                <a:schemeClr val="tx1">
                  <a:lumMod val="65000"/>
                  <a:lumOff val="35000"/>
                </a:schemeClr>
              </a:solidFill>
              <a:latin typeface="Raleway" charset="0"/>
            </a:endParaRPr>
          </a:p>
          <a:p>
            <a:pPr>
              <a:lnSpc>
                <a:spcPts val="5244"/>
              </a:lnSpc>
            </a:pPr>
            <a:endParaRPr lang="en-US" sz="3496" dirty="0">
              <a:solidFill>
                <a:srgbClr val="344E41"/>
              </a:solidFill>
              <a:latin typeface="Raleway"/>
            </a:endParaRPr>
          </a:p>
        </p:txBody>
      </p:sp>
      <p:pic>
        <p:nvPicPr>
          <p:cNvPr id="6" name="image3.png"/>
          <p:cNvPicPr preferRelativeResize="0">
            <a:picLocks noChangeAspect="1" noChangeArrowheads="1"/>
          </p:cNvPicPr>
          <p:nvPr/>
        </p:nvPicPr>
        <p:blipFill>
          <a:blip r:embed="rId2">
            <a:lum contrast="-10000"/>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8003860" cy="1517049"/>
          </a:xfrm>
          <a:prstGeom prst="rect">
            <a:avLst/>
          </a:prstGeom>
        </p:spPr>
        <p:txBody>
          <a:bodyPr lIns="0" tIns="0" rIns="0" bIns="0" rtlCol="0" anchor="t">
            <a:spAutoFit/>
          </a:bodyPr>
          <a:lstStyle/>
          <a:p>
            <a:pPr>
              <a:lnSpc>
                <a:spcPts val="12452"/>
              </a:lnSpc>
            </a:pPr>
            <a:r>
              <a:rPr lang="en-US" sz="8894" dirty="0" smtClean="0">
                <a:solidFill>
                  <a:srgbClr val="344E41"/>
                </a:solidFill>
                <a:latin typeface="Playfair Display"/>
              </a:rPr>
              <a:t>REFERENCES</a:t>
            </a:r>
            <a:endParaRPr lang="en-US" sz="8894" dirty="0">
              <a:solidFill>
                <a:srgbClr val="344E41"/>
              </a:solidFill>
              <a:latin typeface="Playfair Display"/>
            </a:endParaRPr>
          </a:p>
        </p:txBody>
      </p:sp>
      <p:sp>
        <p:nvSpPr>
          <p:cNvPr id="5" name="TextBox 5"/>
          <p:cNvSpPr txBox="1"/>
          <p:nvPr/>
        </p:nvSpPr>
        <p:spPr>
          <a:xfrm>
            <a:off x="834087" y="2285980"/>
            <a:ext cx="17024648" cy="7335341"/>
          </a:xfrm>
          <a:prstGeom prst="rect">
            <a:avLst/>
          </a:prstGeom>
          <a:ln>
            <a:noFill/>
          </a:ln>
        </p:spPr>
        <p:txBody>
          <a:bodyPr wrap="square" lIns="0" tIns="0" rIns="0" bIns="0" rtlCol="0" anchor="t">
            <a:spAutoFit/>
          </a:bodyPr>
          <a:lstStyle/>
          <a:p>
            <a:pPr>
              <a:lnSpc>
                <a:spcPts val="5244"/>
              </a:lnSpc>
              <a:buFont typeface="Arial" pitchFamily="34" charset="0"/>
              <a:buChar char="•"/>
            </a:pPr>
            <a:r>
              <a:rPr lang="en-US" sz="3500" dirty="0" smtClean="0">
                <a:solidFill>
                  <a:schemeClr val="tx1">
                    <a:lumMod val="65000"/>
                    <a:lumOff val="35000"/>
                  </a:schemeClr>
                </a:solidFill>
                <a:latin typeface="Raleway" charset="0"/>
              </a:rPr>
              <a:t>(API 2.5)https://api.openweathermap.org/data/2.5/weather</a:t>
            </a:r>
          </a:p>
          <a:p>
            <a:pPr>
              <a:lnSpc>
                <a:spcPts val="5244"/>
              </a:lnSpc>
              <a:buFont typeface="Arial" pitchFamily="34" charset="0"/>
              <a:buChar char="•"/>
            </a:pPr>
            <a:endParaRPr lang="en-US" sz="3500" dirty="0" smtClean="0">
              <a:solidFill>
                <a:schemeClr val="tx1">
                  <a:lumMod val="65000"/>
                  <a:lumOff val="35000"/>
                </a:schemeClr>
              </a:solidFill>
              <a:latin typeface="Raleway" charset="0"/>
            </a:endParaRPr>
          </a:p>
          <a:p>
            <a:pPr>
              <a:lnSpc>
                <a:spcPts val="5244"/>
              </a:lnSpc>
              <a:buFont typeface="Arial" pitchFamily="34" charset="0"/>
              <a:buChar char="•"/>
            </a:pPr>
            <a:r>
              <a:rPr lang="en-US" sz="3500" dirty="0" smtClean="0">
                <a:solidFill>
                  <a:schemeClr val="tx1">
                    <a:lumMod val="65000"/>
                    <a:lumOff val="35000"/>
                  </a:schemeClr>
                </a:solidFill>
                <a:latin typeface="Raleway" charset="0"/>
              </a:rPr>
              <a:t>(The bet humidity level </a:t>
            </a:r>
            <a:r>
              <a:rPr lang="en-US" sz="3500" dirty="0" smtClean="0">
                <a:solidFill>
                  <a:schemeClr val="tx1">
                    <a:lumMod val="65000"/>
                    <a:lumOff val="35000"/>
                  </a:schemeClr>
                </a:solidFill>
                <a:latin typeface="Raleway" charset="0"/>
              </a:rPr>
              <a:t>for plants) </a:t>
            </a:r>
            <a:r>
              <a:rPr lang="en-US" sz="3500" dirty="0" smtClean="0">
                <a:solidFill>
                  <a:schemeClr val="tx1">
                    <a:lumMod val="65000"/>
                    <a:lumOff val="35000"/>
                  </a:schemeClr>
                </a:solidFill>
                <a:latin typeface="Raleway" charset="0"/>
                <a:hlinkClick r:id="rId2"/>
              </a:rPr>
              <a:t>https://greenupside.com/what-is-the-best-humidity-level-for-plants/#:~:</a:t>
            </a:r>
            <a:r>
              <a:rPr lang="en-US" sz="3500" dirty="0" smtClean="0">
                <a:solidFill>
                  <a:schemeClr val="tx1">
                    <a:lumMod val="65000"/>
                    <a:lumOff val="35000"/>
                  </a:schemeClr>
                </a:solidFill>
                <a:latin typeface="Raleway" charset="0"/>
                <a:hlinkClick r:id="rId2"/>
              </a:rPr>
              <a:t>text=An%20ideal%20humidity%20range%20for,can%20tolerate%20lower%20humidity%20levels</a:t>
            </a:r>
            <a:endParaRPr lang="en-US" sz="3500" dirty="0" smtClean="0">
              <a:solidFill>
                <a:schemeClr val="tx1">
                  <a:lumMod val="65000"/>
                  <a:lumOff val="35000"/>
                </a:schemeClr>
              </a:solidFill>
              <a:latin typeface="Raleway" charset="0"/>
            </a:endParaRPr>
          </a:p>
          <a:p>
            <a:pPr>
              <a:lnSpc>
                <a:spcPts val="5244"/>
              </a:lnSpc>
              <a:buFont typeface="Arial" pitchFamily="34" charset="0"/>
              <a:buChar char="•"/>
            </a:pPr>
            <a:endParaRPr lang="en-US" sz="3500" dirty="0" smtClean="0">
              <a:solidFill>
                <a:schemeClr val="tx1">
                  <a:lumMod val="65000"/>
                  <a:lumOff val="35000"/>
                </a:schemeClr>
              </a:solidFill>
              <a:latin typeface="Raleway" charset="0"/>
            </a:endParaRPr>
          </a:p>
          <a:p>
            <a:pPr>
              <a:lnSpc>
                <a:spcPts val="5244"/>
              </a:lnSpc>
              <a:buFont typeface="Arial" pitchFamily="34" charset="0"/>
              <a:buChar char="•"/>
            </a:pPr>
            <a:r>
              <a:rPr lang="en-US" sz="3500" dirty="0" smtClean="0">
                <a:solidFill>
                  <a:schemeClr val="tx1">
                    <a:lumMod val="65000"/>
                    <a:lumOff val="35000"/>
                  </a:schemeClr>
                </a:solidFill>
                <a:latin typeface="Raleway" charset="0"/>
              </a:rPr>
              <a:t>(List of Major crops and required Geo-climatic condition across </a:t>
            </a:r>
            <a:r>
              <a:rPr lang="en-US" sz="3500" dirty="0" smtClean="0">
                <a:solidFill>
                  <a:schemeClr val="tx1">
                    <a:lumMod val="65000"/>
                    <a:lumOff val="35000"/>
                  </a:schemeClr>
                </a:solidFill>
                <a:latin typeface="Raleway" charset="0"/>
              </a:rPr>
              <a:t>the world) https://</a:t>
            </a:r>
            <a:r>
              <a:rPr lang="en-US" sz="3500" dirty="0" smtClean="0">
                <a:solidFill>
                  <a:schemeClr val="tx1">
                    <a:lumMod val="65000"/>
                    <a:lumOff val="35000"/>
                  </a:schemeClr>
                </a:solidFill>
                <a:latin typeface="Raleway" charset="0"/>
              </a:rPr>
              <a:t>www.jagranjosh.com/general-knowledge/list-of-major-crops-and-required-geoclimatic-condition-across-the-world-1488802282-1</a:t>
            </a:r>
            <a:endParaRPr lang="en-US" sz="3500" dirty="0">
              <a:solidFill>
                <a:schemeClr val="tx1">
                  <a:lumMod val="65000"/>
                  <a:lumOff val="35000"/>
                </a:schemeClr>
              </a:solidFill>
              <a:latin typeface="Raleway" charset="0"/>
            </a:endParaRPr>
          </a:p>
          <a:p>
            <a:pPr>
              <a:lnSpc>
                <a:spcPts val="5244"/>
              </a:lnSpc>
            </a:pPr>
            <a:endParaRPr lang="en-US" sz="3496" dirty="0">
              <a:solidFill>
                <a:srgbClr val="344E41"/>
              </a:solidFill>
              <a:latin typeface="Raleway"/>
            </a:endParaRPr>
          </a:p>
        </p:txBody>
      </p:sp>
      <p:pic>
        <p:nvPicPr>
          <p:cNvPr id="6" name="image3.png"/>
          <p:cNvPicPr preferRelativeResize="0">
            <a:picLocks noChangeAspect="1" noChangeArrowheads="1"/>
          </p:cNvPicPr>
          <p:nvPr/>
        </p:nvPicPr>
        <p:blipFill>
          <a:blip r:embed="rId3">
            <a:lum contrast="-10000"/>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8003860" cy="1517049"/>
          </a:xfrm>
          <a:prstGeom prst="rect">
            <a:avLst/>
          </a:prstGeom>
        </p:spPr>
        <p:txBody>
          <a:bodyPr lIns="0" tIns="0" rIns="0" bIns="0" rtlCol="0" anchor="t">
            <a:spAutoFit/>
          </a:bodyPr>
          <a:lstStyle/>
          <a:p>
            <a:pPr>
              <a:lnSpc>
                <a:spcPts val="12452"/>
              </a:lnSpc>
            </a:pPr>
            <a:r>
              <a:rPr lang="en-US" sz="8894">
                <a:solidFill>
                  <a:srgbClr val="344E41"/>
                </a:solidFill>
                <a:latin typeface="Playfair Display"/>
              </a:rPr>
              <a:t>ABSTRACT</a:t>
            </a:r>
          </a:p>
        </p:txBody>
      </p:sp>
      <p:sp>
        <p:nvSpPr>
          <p:cNvPr id="5" name="TextBox 5"/>
          <p:cNvSpPr txBox="1"/>
          <p:nvPr/>
        </p:nvSpPr>
        <p:spPr>
          <a:xfrm>
            <a:off x="834087" y="2511558"/>
            <a:ext cx="17024648" cy="6668492"/>
          </a:xfrm>
          <a:prstGeom prst="rect">
            <a:avLst/>
          </a:prstGeom>
        </p:spPr>
        <p:txBody>
          <a:bodyPr lIns="0" tIns="0" rIns="0" bIns="0" rtlCol="0" anchor="t">
            <a:spAutoFit/>
          </a:bodyPr>
          <a:lstStyle/>
          <a:p>
            <a:pPr algn="just">
              <a:lnSpc>
                <a:spcPts val="5244"/>
              </a:lnSpc>
            </a:pPr>
            <a:r>
              <a:rPr lang="en-US" sz="3496" dirty="0">
                <a:solidFill>
                  <a:srgbClr val="344E41"/>
                </a:solidFill>
                <a:latin typeface="Raleway"/>
              </a:rPr>
              <a:t>Our team plans to mine data from a site where the weather forecast of various countries are displayed and updated frequently. The user of our program may use filters </a:t>
            </a:r>
            <a:r>
              <a:rPr lang="en-US" sz="3496" dirty="0" smtClean="0">
                <a:solidFill>
                  <a:srgbClr val="344E41"/>
                </a:solidFill>
                <a:latin typeface="Raleway"/>
              </a:rPr>
              <a:t>to </a:t>
            </a:r>
            <a:r>
              <a:rPr lang="en-US" sz="3496" dirty="0">
                <a:solidFill>
                  <a:srgbClr val="344E41"/>
                </a:solidFill>
                <a:latin typeface="Raleway"/>
              </a:rPr>
              <a:t>view particular weather conditions in particular </a:t>
            </a:r>
            <a:r>
              <a:rPr lang="en-US" sz="3496" dirty="0" smtClean="0">
                <a:solidFill>
                  <a:srgbClr val="344E41"/>
                </a:solidFill>
                <a:latin typeface="Raleway"/>
              </a:rPr>
              <a:t>countries.</a:t>
            </a:r>
            <a:endParaRPr lang="en-US" sz="3496" dirty="0">
              <a:solidFill>
                <a:srgbClr val="344E41"/>
              </a:solidFill>
              <a:latin typeface="Raleway"/>
            </a:endParaRPr>
          </a:p>
          <a:p>
            <a:pPr algn="just">
              <a:lnSpc>
                <a:spcPts val="5244"/>
              </a:lnSpc>
            </a:pPr>
            <a:endParaRPr/>
          </a:p>
          <a:p>
            <a:pPr algn="just">
              <a:lnSpc>
                <a:spcPts val="5244"/>
              </a:lnSpc>
            </a:pPr>
            <a:r>
              <a:rPr lang="en-US" sz="3496" dirty="0">
                <a:solidFill>
                  <a:srgbClr val="344E41"/>
                </a:solidFill>
                <a:latin typeface="Raleway"/>
              </a:rPr>
              <a:t>Data mining can be </a:t>
            </a:r>
            <a:r>
              <a:rPr lang="en-US" sz="3496" dirty="0" smtClean="0">
                <a:solidFill>
                  <a:srgbClr val="344E41"/>
                </a:solidFill>
                <a:latin typeface="Raleway"/>
              </a:rPr>
              <a:t>done </a:t>
            </a:r>
            <a:r>
              <a:rPr lang="en-US" sz="3496" dirty="0">
                <a:solidFill>
                  <a:srgbClr val="344E41"/>
                </a:solidFill>
                <a:latin typeface="Raleway"/>
              </a:rPr>
              <a:t>using Python, and there are various data mining tools available:</a:t>
            </a:r>
          </a:p>
          <a:p>
            <a:pPr marL="754839" lvl="1" indent="-377420" algn="just">
              <a:lnSpc>
                <a:spcPts val="5244"/>
              </a:lnSpc>
              <a:buFont typeface="Arial"/>
              <a:buChar char="•"/>
            </a:pPr>
            <a:r>
              <a:rPr lang="en-US" sz="3496" dirty="0" err="1" smtClean="0">
                <a:solidFill>
                  <a:srgbClr val="344E41"/>
                </a:solidFill>
                <a:latin typeface="Raleway"/>
              </a:rPr>
              <a:t>Weka</a:t>
            </a:r>
            <a:endParaRPr lang="en-US" sz="3496" dirty="0">
              <a:solidFill>
                <a:srgbClr val="394C51"/>
              </a:solidFill>
              <a:latin typeface="Raleway"/>
            </a:endParaRPr>
          </a:p>
          <a:p>
            <a:pPr marL="754839" lvl="1" indent="-377420" algn="just">
              <a:lnSpc>
                <a:spcPts val="5244"/>
              </a:lnSpc>
              <a:buFont typeface="Arial"/>
              <a:buChar char="•"/>
            </a:pPr>
            <a:r>
              <a:rPr lang="en-US" sz="3496" dirty="0" smtClean="0">
                <a:solidFill>
                  <a:srgbClr val="344E41"/>
                </a:solidFill>
                <a:latin typeface="Raleway"/>
              </a:rPr>
              <a:t>Orange</a:t>
            </a:r>
          </a:p>
          <a:p>
            <a:pPr marL="754839" lvl="1" indent="-377420" algn="just">
              <a:lnSpc>
                <a:spcPts val="5244"/>
              </a:lnSpc>
              <a:buFont typeface="Arial"/>
              <a:buChar char="•"/>
            </a:pPr>
            <a:r>
              <a:rPr lang="en-US" sz="3496" dirty="0" err="1" smtClean="0">
                <a:solidFill>
                  <a:srgbClr val="344E41"/>
                </a:solidFill>
                <a:latin typeface="Raleway"/>
              </a:rPr>
              <a:t>MonkeyLearn</a:t>
            </a:r>
            <a:endParaRPr lang="en-US" sz="3496" dirty="0">
              <a:solidFill>
                <a:srgbClr val="344E41"/>
              </a:solidFill>
              <a:latin typeface="Raleway"/>
            </a:endParaRPr>
          </a:p>
          <a:p>
            <a:pPr marL="754839" lvl="1" indent="-377420" algn="just">
              <a:lnSpc>
                <a:spcPts val="5244"/>
              </a:lnSpc>
              <a:buFont typeface="Arial"/>
              <a:buChar char="•"/>
            </a:pPr>
            <a:r>
              <a:rPr lang="en-US" sz="3496" dirty="0" err="1">
                <a:solidFill>
                  <a:srgbClr val="344E41"/>
                </a:solidFill>
                <a:latin typeface="Raleway"/>
              </a:rPr>
              <a:t>RapidMiner</a:t>
            </a:r>
            <a:endParaRPr lang="en-US" sz="3496" dirty="0">
              <a:solidFill>
                <a:srgbClr val="344E41"/>
              </a:solidFill>
              <a:latin typeface="Raleway"/>
            </a:endParaRP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9791692" cy="1459951"/>
          </a:xfrm>
          <a:prstGeom prst="rect">
            <a:avLst/>
          </a:prstGeom>
        </p:spPr>
        <p:txBody>
          <a:bodyPr wrap="square" lIns="0" tIns="0" rIns="0" bIns="0" rtlCol="0" anchor="t">
            <a:spAutoFit/>
          </a:bodyPr>
          <a:lstStyle/>
          <a:p>
            <a:pPr>
              <a:lnSpc>
                <a:spcPts val="12452"/>
              </a:lnSpc>
            </a:pPr>
            <a:r>
              <a:rPr lang="en-US" sz="8894" dirty="0" smtClean="0">
                <a:solidFill>
                  <a:srgbClr val="344E41"/>
                </a:solidFill>
                <a:latin typeface="Playfair Display"/>
              </a:rPr>
              <a:t>INTRODUCTION</a:t>
            </a:r>
            <a:endParaRPr lang="en-US" sz="8894" dirty="0">
              <a:solidFill>
                <a:srgbClr val="344E41"/>
              </a:solidFill>
              <a:latin typeface="Playfair Display"/>
            </a:endParaRPr>
          </a:p>
        </p:txBody>
      </p:sp>
      <p:sp>
        <p:nvSpPr>
          <p:cNvPr id="5" name="TextBox 5"/>
          <p:cNvSpPr txBox="1"/>
          <p:nvPr/>
        </p:nvSpPr>
        <p:spPr>
          <a:xfrm>
            <a:off x="834087" y="2511558"/>
            <a:ext cx="17024648" cy="7809317"/>
          </a:xfrm>
          <a:prstGeom prst="rect">
            <a:avLst/>
          </a:prstGeom>
        </p:spPr>
        <p:txBody>
          <a:bodyPr lIns="0" tIns="0" rIns="0" bIns="0" rtlCol="0" anchor="t">
            <a:spAutoFit/>
          </a:bodyPr>
          <a:lstStyle/>
          <a:p>
            <a:pPr algn="just"/>
            <a:r>
              <a:rPr lang="en-IN" sz="3600" dirty="0" smtClean="0">
                <a:solidFill>
                  <a:srgbClr val="305247"/>
                </a:solidFill>
                <a:latin typeface="Raleway" charset="0"/>
              </a:rPr>
              <a:t>Farming factors involve soil, irrigational facilities, and other farming tools and techniques too. Apart from the mentioned factors weather forecasting is an important factor that farmers need to take into consideration too. Temperature plays a vital role in the growth of numerous fruits, vegetables, and legumes. Farmers had to rely on forecasts to fulfil their duties because we didn't have a better understanding of weather forecasting earlier</a:t>
            </a:r>
            <a:r>
              <a:rPr lang="en-IN" sz="3600" dirty="0" smtClean="0">
                <a:solidFill>
                  <a:srgbClr val="305247"/>
                </a:solidFill>
                <a:latin typeface="Raleway" charset="0"/>
              </a:rPr>
              <a:t>.</a:t>
            </a:r>
          </a:p>
          <a:p>
            <a:pPr algn="just"/>
            <a:endParaRPr lang="en-US" sz="3600" dirty="0" smtClean="0">
              <a:solidFill>
                <a:srgbClr val="305247"/>
              </a:solidFill>
              <a:latin typeface="Raleway" charset="0"/>
            </a:endParaRPr>
          </a:p>
          <a:p>
            <a:pPr algn="just"/>
            <a:r>
              <a:rPr lang="en-IN" sz="3600" dirty="0" smtClean="0">
                <a:solidFill>
                  <a:srgbClr val="305247"/>
                </a:solidFill>
                <a:latin typeface="Raleway" charset="0"/>
              </a:rPr>
              <a:t>This is why our team decided to create a program to forecast the weather of any city at any time. The program is easy to use and people who are not tech-savvy are able to use it easily. Farmers may now get all their updates on their </a:t>
            </a:r>
            <a:r>
              <a:rPr lang="en-IN" sz="3600" dirty="0" err="1" smtClean="0">
                <a:solidFill>
                  <a:srgbClr val="305247"/>
                </a:solidFill>
                <a:latin typeface="Raleway" charset="0"/>
              </a:rPr>
              <a:t>smartphones</a:t>
            </a:r>
            <a:r>
              <a:rPr lang="en-IN" sz="3600" dirty="0" smtClean="0">
                <a:solidFill>
                  <a:srgbClr val="305247"/>
                </a:solidFill>
                <a:latin typeface="Raleway" charset="0"/>
              </a:rPr>
              <a:t>, thanks to advances in technology and the availability of advanced weather forecasting mechanisms</a:t>
            </a:r>
            <a:r>
              <a:rPr lang="en-IN" sz="3600" dirty="0" smtClean="0">
                <a:solidFill>
                  <a:srgbClr val="3E5358"/>
                </a:solidFill>
                <a:latin typeface="Raleway" charset="0"/>
              </a:rPr>
              <a:t>.</a:t>
            </a:r>
            <a:endParaRPr lang="en-US" sz="3600" dirty="0" smtClean="0">
              <a:solidFill>
                <a:srgbClr val="3E5358"/>
              </a:solidFill>
              <a:latin typeface="Raleway" charset="0"/>
            </a:endParaRPr>
          </a:p>
          <a:p>
            <a:pPr algn="just"/>
            <a:r>
              <a:rPr lang="en-IN" sz="3600" dirty="0" smtClean="0">
                <a:solidFill>
                  <a:srgbClr val="3E5358"/>
                </a:solidFill>
                <a:latin typeface="Raleway" charset="0"/>
              </a:rPr>
              <a:t> </a:t>
            </a:r>
            <a:endParaRPr lang="en-US" sz="3600" dirty="0" smtClean="0">
              <a:solidFill>
                <a:srgbClr val="3E5358"/>
              </a:solidFill>
              <a:latin typeface="Raleway" charset="0"/>
            </a:endParaRPr>
          </a:p>
          <a:p>
            <a:pPr algn="just">
              <a:lnSpc>
                <a:spcPts val="5244"/>
              </a:lnSpc>
            </a:pPr>
            <a:endParaRPr lang="en-US" sz="3496" dirty="0">
              <a:solidFill>
                <a:srgbClr val="3E5358"/>
              </a:solidFill>
              <a:latin typeface="Raleway" charset="0"/>
            </a:endParaRP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8003860" cy="1517049"/>
          </a:xfrm>
          <a:prstGeom prst="rect">
            <a:avLst/>
          </a:prstGeom>
        </p:spPr>
        <p:txBody>
          <a:bodyPr lIns="0" tIns="0" rIns="0" bIns="0" rtlCol="0" anchor="t">
            <a:spAutoFit/>
          </a:bodyPr>
          <a:lstStyle/>
          <a:p>
            <a:pPr>
              <a:lnSpc>
                <a:spcPts val="12452"/>
              </a:lnSpc>
            </a:pPr>
            <a:r>
              <a:rPr lang="en-US" sz="8894" dirty="0">
                <a:solidFill>
                  <a:srgbClr val="344E41"/>
                </a:solidFill>
                <a:latin typeface="Playfair Display"/>
              </a:rPr>
              <a:t>OBJECTIVE</a:t>
            </a:r>
          </a:p>
        </p:txBody>
      </p:sp>
      <p:sp>
        <p:nvSpPr>
          <p:cNvPr id="5" name="TextBox 5"/>
          <p:cNvSpPr txBox="1"/>
          <p:nvPr/>
        </p:nvSpPr>
        <p:spPr>
          <a:xfrm>
            <a:off x="834087" y="2511558"/>
            <a:ext cx="17024648" cy="3334246"/>
          </a:xfrm>
          <a:prstGeom prst="rect">
            <a:avLst/>
          </a:prstGeom>
        </p:spPr>
        <p:txBody>
          <a:bodyPr lIns="0" tIns="0" rIns="0" bIns="0" rtlCol="0" anchor="t">
            <a:spAutoFit/>
          </a:bodyPr>
          <a:lstStyle/>
          <a:p>
            <a:pPr algn="just">
              <a:lnSpc>
                <a:spcPts val="5244"/>
              </a:lnSpc>
            </a:pPr>
            <a:r>
              <a:rPr lang="en-US" sz="3496" dirty="0">
                <a:solidFill>
                  <a:srgbClr val="344E41"/>
                </a:solidFill>
                <a:latin typeface="Raleway"/>
              </a:rPr>
              <a:t>One of the most difficult scientific and technical problems in the world is </a:t>
            </a:r>
            <a:r>
              <a:rPr lang="en-US" sz="3496" b="1" dirty="0">
                <a:solidFill>
                  <a:srgbClr val="344E41"/>
                </a:solidFill>
                <a:latin typeface="Raleway"/>
              </a:rPr>
              <a:t>weather forecasting</a:t>
            </a:r>
            <a:r>
              <a:rPr lang="en-US" sz="3496" dirty="0">
                <a:solidFill>
                  <a:srgbClr val="344E41"/>
                </a:solidFill>
                <a:latin typeface="Raleway"/>
              </a:rPr>
              <a:t>, a crucial application of meteorology.</a:t>
            </a:r>
          </a:p>
          <a:p>
            <a:pPr algn="just">
              <a:lnSpc>
                <a:spcPts val="5244"/>
              </a:lnSpc>
            </a:pPr>
            <a:endParaRPr lang="en-US" sz="3496" dirty="0">
              <a:solidFill>
                <a:srgbClr val="344E41"/>
              </a:solidFill>
              <a:latin typeface="Raleway"/>
            </a:endParaRPr>
          </a:p>
          <a:p>
            <a:pPr algn="just">
              <a:lnSpc>
                <a:spcPts val="5244"/>
              </a:lnSpc>
            </a:pPr>
            <a:r>
              <a:rPr lang="en-US" sz="3496" dirty="0">
                <a:solidFill>
                  <a:srgbClr val="344E41"/>
                </a:solidFill>
                <a:latin typeface="Raleway"/>
              </a:rPr>
              <a:t>Our project aims to forecast weather by the means of data mining and analysis algorithms. </a:t>
            </a: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8003860" cy="1517049"/>
          </a:xfrm>
          <a:prstGeom prst="rect">
            <a:avLst/>
          </a:prstGeom>
        </p:spPr>
        <p:txBody>
          <a:bodyPr lIns="0" tIns="0" rIns="0" bIns="0" rtlCol="0" anchor="t">
            <a:spAutoFit/>
          </a:bodyPr>
          <a:lstStyle/>
          <a:p>
            <a:pPr>
              <a:lnSpc>
                <a:spcPts val="12452"/>
              </a:lnSpc>
            </a:pPr>
            <a:r>
              <a:rPr lang="en-US" sz="8894" dirty="0">
                <a:solidFill>
                  <a:srgbClr val="344E41"/>
                </a:solidFill>
                <a:latin typeface="Playfair Display"/>
              </a:rPr>
              <a:t>SCOPE</a:t>
            </a:r>
          </a:p>
        </p:txBody>
      </p:sp>
      <p:sp>
        <p:nvSpPr>
          <p:cNvPr id="5" name="TextBox 5"/>
          <p:cNvSpPr txBox="1"/>
          <p:nvPr/>
        </p:nvSpPr>
        <p:spPr>
          <a:xfrm>
            <a:off x="834087" y="2511558"/>
            <a:ext cx="17024648" cy="7335341"/>
          </a:xfrm>
          <a:prstGeom prst="rect">
            <a:avLst/>
          </a:prstGeom>
        </p:spPr>
        <p:txBody>
          <a:bodyPr lIns="0" tIns="0" rIns="0" bIns="0" rtlCol="0" anchor="t">
            <a:spAutoFit/>
          </a:bodyPr>
          <a:lstStyle/>
          <a:p>
            <a:pPr algn="just">
              <a:lnSpc>
                <a:spcPts val="5244"/>
              </a:lnSpc>
            </a:pPr>
            <a:r>
              <a:rPr lang="en-US" sz="3496" dirty="0">
                <a:solidFill>
                  <a:srgbClr val="344E41"/>
                </a:solidFill>
                <a:latin typeface="Raleway"/>
              </a:rPr>
              <a:t>As India is an agricultural country, a large amount of our population depends on the monsoon season. Thus it becomes a matter of concern for the scientists to exactly forecast and predict the </a:t>
            </a:r>
            <a:r>
              <a:rPr lang="en-US" sz="3496" dirty="0" smtClean="0">
                <a:solidFill>
                  <a:srgbClr val="344E41"/>
                </a:solidFill>
                <a:latin typeface="Raleway"/>
              </a:rPr>
              <a:t>weat</a:t>
            </a:r>
            <a:r>
              <a:rPr lang="en-US" sz="3496" dirty="0" smtClean="0">
                <a:solidFill>
                  <a:srgbClr val="394C51"/>
                </a:solidFill>
                <a:latin typeface="Raleway"/>
              </a:rPr>
              <a:t>he</a:t>
            </a:r>
            <a:r>
              <a:rPr lang="en-US" sz="3496" dirty="0" smtClean="0">
                <a:solidFill>
                  <a:srgbClr val="344E41"/>
                </a:solidFill>
                <a:latin typeface="Raleway"/>
              </a:rPr>
              <a:t>r</a:t>
            </a:r>
            <a:r>
              <a:rPr lang="en-US" sz="3496" dirty="0" smtClean="0">
                <a:solidFill>
                  <a:srgbClr val="092C39"/>
                </a:solidFill>
                <a:latin typeface="Raleway"/>
              </a:rPr>
              <a:t> </a:t>
            </a:r>
            <a:r>
              <a:rPr lang="en-US" sz="3496" dirty="0" smtClean="0">
                <a:solidFill>
                  <a:srgbClr val="344E41"/>
                </a:solidFill>
                <a:latin typeface="Raleway"/>
              </a:rPr>
              <a:t>conditions.</a:t>
            </a:r>
            <a:endParaRPr lang="en-US" sz="3496" dirty="0">
              <a:solidFill>
                <a:srgbClr val="344E41"/>
              </a:solidFill>
              <a:latin typeface="Raleway"/>
            </a:endParaRPr>
          </a:p>
          <a:p>
            <a:pPr algn="just">
              <a:lnSpc>
                <a:spcPts val="5244"/>
              </a:lnSpc>
            </a:pPr>
            <a:endParaRPr lang="en-US" sz="3496" dirty="0">
              <a:solidFill>
                <a:srgbClr val="344E41"/>
              </a:solidFill>
              <a:latin typeface="Raleway"/>
            </a:endParaRPr>
          </a:p>
          <a:p>
            <a:pPr algn="just">
              <a:lnSpc>
                <a:spcPts val="5244"/>
              </a:lnSpc>
            </a:pPr>
            <a:r>
              <a:rPr lang="en-US" sz="3496" dirty="0">
                <a:solidFill>
                  <a:srgbClr val="344E41"/>
                </a:solidFill>
                <a:latin typeface="Raleway"/>
              </a:rPr>
              <a:t>One of the biggest challenges in weather forecasting is unpredictable and dynamic data sets, which can frequently change according to global climatic changes. The main objective is to identify the hidden information from the given data set.</a:t>
            </a:r>
          </a:p>
          <a:p>
            <a:pPr algn="just">
              <a:lnSpc>
                <a:spcPts val="5244"/>
              </a:lnSpc>
            </a:pPr>
            <a:endParaRPr lang="en-US" sz="3496" dirty="0">
              <a:solidFill>
                <a:srgbClr val="344E41"/>
              </a:solidFill>
              <a:latin typeface="Raleway"/>
            </a:endParaRPr>
          </a:p>
          <a:p>
            <a:pPr algn="just">
              <a:lnSpc>
                <a:spcPts val="5244"/>
              </a:lnSpc>
            </a:pPr>
            <a:r>
              <a:rPr lang="en-US" sz="3496" dirty="0">
                <a:solidFill>
                  <a:srgbClr val="344E41"/>
                </a:solidFill>
                <a:latin typeface="Raleway"/>
              </a:rPr>
              <a:t>Data mining can uncover hidden relationships and patterns as well as verify/validate data sets based on specific input requirements.</a:t>
            </a: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13220716" cy="1603003"/>
          </a:xfrm>
          <a:prstGeom prst="rect">
            <a:avLst/>
          </a:prstGeom>
        </p:spPr>
        <p:txBody>
          <a:bodyPr wrap="square" lIns="0" tIns="0" rIns="0" bIns="0" rtlCol="0" anchor="t">
            <a:spAutoFit/>
          </a:bodyPr>
          <a:lstStyle/>
          <a:p>
            <a:pPr>
              <a:lnSpc>
                <a:spcPts val="12452"/>
              </a:lnSpc>
            </a:pPr>
            <a:r>
              <a:rPr lang="en-US" sz="8894" dirty="0" smtClean="0">
                <a:solidFill>
                  <a:srgbClr val="344E41"/>
                </a:solidFill>
                <a:latin typeface="Playfair Display"/>
              </a:rPr>
              <a:t>PROBLEM STATEMENT</a:t>
            </a:r>
            <a:endParaRPr lang="en-US" sz="8894" dirty="0">
              <a:solidFill>
                <a:srgbClr val="344E41"/>
              </a:solidFill>
              <a:latin typeface="Playfair Display"/>
            </a:endParaRPr>
          </a:p>
        </p:txBody>
      </p:sp>
      <p:sp>
        <p:nvSpPr>
          <p:cNvPr id="5" name="TextBox 5"/>
          <p:cNvSpPr txBox="1"/>
          <p:nvPr/>
        </p:nvSpPr>
        <p:spPr>
          <a:xfrm>
            <a:off x="834087" y="2511558"/>
            <a:ext cx="17024648" cy="3436838"/>
          </a:xfrm>
          <a:prstGeom prst="rect">
            <a:avLst/>
          </a:prstGeom>
        </p:spPr>
        <p:txBody>
          <a:bodyPr lIns="0" tIns="0" rIns="0" bIns="0" rtlCol="0" anchor="t">
            <a:spAutoFit/>
          </a:bodyPr>
          <a:lstStyle/>
          <a:p>
            <a:pPr algn="just"/>
            <a:r>
              <a:rPr lang="en-IN" sz="3600" dirty="0" smtClean="0">
                <a:solidFill>
                  <a:srgbClr val="394C51"/>
                </a:solidFill>
                <a:latin typeface="Raleway" charset="0"/>
              </a:rPr>
              <a:t>Our </a:t>
            </a:r>
            <a:r>
              <a:rPr lang="en-IN" sz="3600" dirty="0" smtClean="0">
                <a:solidFill>
                  <a:srgbClr val="394C51"/>
                </a:solidFill>
                <a:latin typeface="Raleway" charset="0"/>
              </a:rPr>
              <a:t>project aims to forecast weather by the means of data mining and analysis algorithms. We also added a feature to assist farmers in irrigation with respect to the weather. This way, the program will be efficient in solving problems related to weather forecasting and irrigation.</a:t>
            </a:r>
            <a:endParaRPr lang="en-US" sz="3600" dirty="0" smtClean="0">
              <a:solidFill>
                <a:srgbClr val="394C51"/>
              </a:solidFill>
              <a:latin typeface="Raleway" charset="0"/>
            </a:endParaRPr>
          </a:p>
          <a:p>
            <a:pPr algn="just"/>
            <a:r>
              <a:rPr lang="en-IN" sz="3600" dirty="0" smtClean="0">
                <a:solidFill>
                  <a:srgbClr val="394C51"/>
                </a:solidFill>
                <a:latin typeface="Raleway" charset="0"/>
              </a:rPr>
              <a:t> </a:t>
            </a:r>
            <a:endParaRPr lang="en-US" sz="3600" dirty="0" smtClean="0">
              <a:solidFill>
                <a:srgbClr val="394C51"/>
              </a:solidFill>
              <a:latin typeface="Raleway" charset="0"/>
            </a:endParaRPr>
          </a:p>
          <a:p>
            <a:pPr algn="just">
              <a:lnSpc>
                <a:spcPts val="5244"/>
              </a:lnSpc>
            </a:pPr>
            <a:r>
              <a:rPr lang="en-US" sz="3496" dirty="0" smtClean="0">
                <a:solidFill>
                  <a:srgbClr val="394C51"/>
                </a:solidFill>
                <a:latin typeface="Raleway" charset="0"/>
              </a:rPr>
              <a:t>.</a:t>
            </a:r>
            <a:endParaRPr lang="en-US" sz="3496" dirty="0">
              <a:solidFill>
                <a:srgbClr val="394C51"/>
              </a:solidFill>
              <a:latin typeface="Raleway" charset="0"/>
            </a:endParaRP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15435294" cy="1448538"/>
          </a:xfrm>
          <a:prstGeom prst="rect">
            <a:avLst/>
          </a:prstGeom>
        </p:spPr>
        <p:txBody>
          <a:bodyPr wrap="square" lIns="0" tIns="0" rIns="0" bIns="0" rtlCol="0" anchor="t">
            <a:spAutoFit/>
          </a:bodyPr>
          <a:lstStyle/>
          <a:p>
            <a:pPr>
              <a:lnSpc>
                <a:spcPts val="12452"/>
              </a:lnSpc>
            </a:pPr>
            <a:r>
              <a:rPr lang="en-US" sz="8500" dirty="0" smtClean="0">
                <a:solidFill>
                  <a:srgbClr val="344E41"/>
                </a:solidFill>
                <a:latin typeface="Playfair Display"/>
              </a:rPr>
              <a:t>LITERATURE SURVEY</a:t>
            </a:r>
            <a:endParaRPr lang="en-US" sz="8500" dirty="0">
              <a:solidFill>
                <a:srgbClr val="344E41"/>
              </a:solidFill>
              <a:latin typeface="Playfair Display"/>
            </a:endParaRP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nvGraphicFramePr>
        <p:xfrm>
          <a:off x="500002" y="2214542"/>
          <a:ext cx="17287996" cy="7500989"/>
        </p:xfrm>
        <a:graphic>
          <a:graphicData uri="http://schemas.openxmlformats.org/drawingml/2006/table">
            <a:tbl>
              <a:tblPr firstRow="1" bandRow="1">
                <a:tableStyleId>{073A0DAA-6AF3-43AB-8588-CEC1D06C72B9}</a:tableStyleId>
              </a:tblPr>
              <a:tblGrid>
                <a:gridCol w="1357322">
                  <a:extLst>
                    <a:ext uri="{9D8B030D-6E8A-4147-A177-3AD203B41FA5}">
                      <a16:colId xmlns="" xmlns:a16="http://schemas.microsoft.com/office/drawing/2014/main" val="20000"/>
                    </a:ext>
                  </a:extLst>
                </a:gridCol>
                <a:gridCol w="4643470">
                  <a:extLst>
                    <a:ext uri="{9D8B030D-6E8A-4147-A177-3AD203B41FA5}">
                      <a16:colId xmlns="" xmlns:a16="http://schemas.microsoft.com/office/drawing/2014/main" val="20001"/>
                    </a:ext>
                  </a:extLst>
                </a:gridCol>
                <a:gridCol w="3571900">
                  <a:extLst>
                    <a:ext uri="{9D8B030D-6E8A-4147-A177-3AD203B41FA5}">
                      <a16:colId xmlns="" xmlns:a16="http://schemas.microsoft.com/office/drawing/2014/main" val="20002"/>
                    </a:ext>
                  </a:extLst>
                </a:gridCol>
                <a:gridCol w="2728930">
                  <a:extLst>
                    <a:ext uri="{9D8B030D-6E8A-4147-A177-3AD203B41FA5}">
                      <a16:colId xmlns="" xmlns:a16="http://schemas.microsoft.com/office/drawing/2014/main" val="20003"/>
                    </a:ext>
                  </a:extLst>
                </a:gridCol>
                <a:gridCol w="4986374">
                  <a:extLst>
                    <a:ext uri="{9D8B030D-6E8A-4147-A177-3AD203B41FA5}">
                      <a16:colId xmlns="" xmlns:a16="http://schemas.microsoft.com/office/drawing/2014/main" val="20004"/>
                    </a:ext>
                  </a:extLst>
                </a:gridCol>
              </a:tblGrid>
              <a:tr h="874926">
                <a:tc>
                  <a:txBody>
                    <a:bodyPr/>
                    <a:lstStyle/>
                    <a:p>
                      <a:r>
                        <a:rPr lang="en-US" sz="2400" dirty="0" smtClean="0"/>
                        <a:t>S.</a:t>
                      </a:r>
                      <a:r>
                        <a:rPr lang="en-US" sz="2400" baseline="0" dirty="0" smtClean="0"/>
                        <a:t> No.</a:t>
                      </a:r>
                      <a:endParaRPr lang="en-US" sz="2400" dirty="0"/>
                    </a:p>
                  </a:txBody>
                  <a:tcPr/>
                </a:tc>
                <a:tc>
                  <a:txBody>
                    <a:bodyPr/>
                    <a:lstStyle/>
                    <a:p>
                      <a:r>
                        <a:rPr lang="en-US" sz="2400" dirty="0" smtClean="0"/>
                        <a:t>Paper</a:t>
                      </a:r>
                      <a:r>
                        <a:rPr lang="en-US" sz="2400" baseline="0" dirty="0" smtClean="0"/>
                        <a:t> Name</a:t>
                      </a:r>
                      <a:endParaRPr lang="en-US" sz="2400" dirty="0"/>
                    </a:p>
                  </a:txBody>
                  <a:tcPr/>
                </a:tc>
                <a:tc>
                  <a:txBody>
                    <a:bodyPr/>
                    <a:lstStyle/>
                    <a:p>
                      <a:r>
                        <a:rPr lang="en-US" sz="2400" dirty="0" smtClean="0"/>
                        <a:t>Author/Year/Publisher</a:t>
                      </a:r>
                      <a:endParaRPr lang="en-US" sz="2400" dirty="0"/>
                    </a:p>
                  </a:txBody>
                  <a:tcPr/>
                </a:tc>
                <a:tc>
                  <a:txBody>
                    <a:bodyPr/>
                    <a:lstStyle/>
                    <a:p>
                      <a:r>
                        <a:rPr lang="en-US" sz="2400" dirty="0" smtClean="0"/>
                        <a:t>Algorithm</a:t>
                      </a:r>
                      <a:endParaRPr lang="en-US" sz="2400" dirty="0"/>
                    </a:p>
                  </a:txBody>
                  <a:tcPr/>
                </a:tc>
                <a:tc>
                  <a:txBody>
                    <a:bodyPr/>
                    <a:lstStyle/>
                    <a:p>
                      <a:r>
                        <a:rPr lang="en-US" sz="2400" dirty="0" smtClean="0"/>
                        <a:t>Limitations</a:t>
                      </a:r>
                      <a:endParaRPr lang="en-US" sz="2400" dirty="0"/>
                    </a:p>
                  </a:txBody>
                  <a:tcPr/>
                </a:tc>
                <a:extLst>
                  <a:ext uri="{0D108BD9-81ED-4DB2-BD59-A6C34878D82A}">
                    <a16:rowId xmlns="" xmlns:a16="http://schemas.microsoft.com/office/drawing/2014/main" val="10000"/>
                  </a:ext>
                </a:extLst>
              </a:tr>
              <a:tr h="2706420">
                <a:tc>
                  <a:txBody>
                    <a:bodyPr/>
                    <a:lstStyle/>
                    <a:p>
                      <a:r>
                        <a:rPr lang="en-US" sz="2400" dirty="0" smtClean="0"/>
                        <a:t>1.</a:t>
                      </a:r>
                      <a:endParaRPr lang="en-US" sz="2400" dirty="0"/>
                    </a:p>
                  </a:txBody>
                  <a:tcPr/>
                </a:tc>
                <a:tc>
                  <a:txBody>
                    <a:bodyPr/>
                    <a:lstStyle/>
                    <a:p>
                      <a:r>
                        <a:rPr lang="en-US" sz="2400" dirty="0" smtClean="0"/>
                        <a:t>A Comparative Analysis of Data Mining Methods for Weather Prediction</a:t>
                      </a:r>
                      <a:endParaRPr lang="en-US" sz="2400" dirty="0"/>
                    </a:p>
                  </a:txBody>
                  <a:tcPr/>
                </a:tc>
                <a:tc>
                  <a:txBody>
                    <a:bodyPr/>
                    <a:lstStyle/>
                    <a:p>
                      <a:r>
                        <a:rPr lang="en-US" sz="2400" dirty="0" smtClean="0"/>
                        <a:t>Mohammad </a:t>
                      </a:r>
                      <a:r>
                        <a:rPr lang="en-US" sz="2400" dirty="0" err="1" smtClean="0"/>
                        <a:t>Zeyad</a:t>
                      </a:r>
                      <a:r>
                        <a:rPr lang="en-US" sz="2400" dirty="0" smtClean="0"/>
                        <a:t>, </a:t>
                      </a:r>
                      <a:r>
                        <a:rPr lang="en-US" sz="2400" dirty="0" err="1" smtClean="0"/>
                        <a:t>Md</a:t>
                      </a:r>
                      <a:r>
                        <a:rPr lang="en-US" sz="2400" dirty="0" smtClean="0"/>
                        <a:t> </a:t>
                      </a:r>
                      <a:r>
                        <a:rPr lang="en-US" sz="2400" dirty="0" err="1" smtClean="0"/>
                        <a:t>Sajid</a:t>
                      </a:r>
                      <a:r>
                        <a:rPr lang="en-US" sz="2400" dirty="0" smtClean="0"/>
                        <a:t> </a:t>
                      </a:r>
                      <a:r>
                        <a:rPr lang="en-US" sz="2400" dirty="0" err="1" smtClean="0"/>
                        <a:t>Hossain</a:t>
                      </a:r>
                      <a:r>
                        <a:rPr lang="en-US" sz="2400" dirty="0" smtClean="0"/>
                        <a:t>/2021/IEEE</a:t>
                      </a:r>
                      <a:endParaRPr lang="en-US" sz="2400" dirty="0"/>
                    </a:p>
                  </a:txBody>
                  <a:tcPr/>
                </a:tc>
                <a:tc>
                  <a:txBody>
                    <a:bodyPr/>
                    <a:lstStyle/>
                    <a:p>
                      <a:r>
                        <a:rPr lang="en-US" sz="2400" dirty="0" err="1" smtClean="0"/>
                        <a:t>Bayes's</a:t>
                      </a:r>
                      <a:r>
                        <a:rPr lang="en-US" sz="2400" dirty="0" smtClean="0"/>
                        <a:t> theorem, Artificial Neural Networks, classification and clustering models</a:t>
                      </a:r>
                      <a:endParaRPr lang="en-US" sz="2400" dirty="0"/>
                    </a:p>
                  </a:txBody>
                  <a:tcPr/>
                </a:tc>
                <a:tc>
                  <a:txBody>
                    <a:bodyPr/>
                    <a:lstStyle/>
                    <a:p>
                      <a:r>
                        <a:rPr lang="en-US" sz="2400" dirty="0" smtClean="0"/>
                        <a:t>The accuracy initially increases, but subsequently decreases after a specific limit is reached. Weather forecasting may be more accurate by using a variety of data mining approaches that may be used in real-time. </a:t>
                      </a:r>
                      <a:endParaRPr lang="en-US" sz="2400" dirty="0"/>
                    </a:p>
                  </a:txBody>
                  <a:tcPr/>
                </a:tc>
                <a:extLst>
                  <a:ext uri="{0D108BD9-81ED-4DB2-BD59-A6C34878D82A}">
                    <a16:rowId xmlns="" xmlns:a16="http://schemas.microsoft.com/office/drawing/2014/main" val="10001"/>
                  </a:ext>
                </a:extLst>
              </a:tr>
              <a:tr h="2333121">
                <a:tc>
                  <a:txBody>
                    <a:bodyPr/>
                    <a:lstStyle/>
                    <a:p>
                      <a:r>
                        <a:rPr lang="en-US" sz="2400" dirty="0" smtClean="0"/>
                        <a:t>2.</a:t>
                      </a:r>
                      <a:endParaRPr lang="en-US" sz="2400" dirty="0"/>
                    </a:p>
                  </a:txBody>
                  <a:tcPr/>
                </a:tc>
                <a:tc>
                  <a:txBody>
                    <a:bodyPr/>
                    <a:lstStyle/>
                    <a:p>
                      <a:r>
                        <a:rPr lang="en-US" sz="2400" dirty="0" smtClean="0"/>
                        <a:t>Critical Review of Data Mining Techniques in Weather Forecasting</a:t>
                      </a:r>
                      <a:endParaRPr lang="en-US" sz="2400" dirty="0"/>
                    </a:p>
                  </a:txBody>
                  <a:tcPr/>
                </a:tc>
                <a:tc>
                  <a:txBody>
                    <a:bodyPr/>
                    <a:lstStyle/>
                    <a:p>
                      <a:r>
                        <a:rPr lang="en-US" sz="2400" dirty="0" smtClean="0"/>
                        <a:t>Sara khan, </a:t>
                      </a:r>
                      <a:r>
                        <a:rPr lang="en-US" sz="2400" dirty="0" err="1" smtClean="0"/>
                        <a:t>Mohd</a:t>
                      </a:r>
                      <a:r>
                        <a:rPr lang="en-US" sz="2400" dirty="0" smtClean="0"/>
                        <a:t> </a:t>
                      </a:r>
                      <a:r>
                        <a:rPr lang="en-US" sz="2400" dirty="0" err="1" smtClean="0"/>
                        <a:t>Muqeem</a:t>
                      </a:r>
                      <a:r>
                        <a:rPr lang="en-US" sz="2400" dirty="0" smtClean="0"/>
                        <a:t>, </a:t>
                      </a:r>
                      <a:r>
                        <a:rPr lang="en-US" sz="2400" dirty="0" err="1" smtClean="0"/>
                        <a:t>Nashra</a:t>
                      </a:r>
                      <a:r>
                        <a:rPr lang="en-US" sz="2400" dirty="0" smtClean="0"/>
                        <a:t> </a:t>
                      </a:r>
                      <a:r>
                        <a:rPr lang="en-US" sz="2400" dirty="0" err="1" smtClean="0"/>
                        <a:t>Javed</a:t>
                      </a:r>
                      <a:r>
                        <a:rPr lang="en-US" sz="2400" dirty="0" smtClean="0"/>
                        <a:t>/2016/IJARCCE</a:t>
                      </a:r>
                      <a:endParaRPr lang="en-US" sz="2400" dirty="0"/>
                    </a:p>
                  </a:txBody>
                  <a:tcPr/>
                </a:tc>
                <a:tc>
                  <a:txBody>
                    <a:bodyPr/>
                    <a:lstStyle/>
                    <a:p>
                      <a:r>
                        <a:rPr lang="en-US" sz="2400" dirty="0" smtClean="0"/>
                        <a:t>Clustering techniques, Pattern representation, Use of Decision Tree Network</a:t>
                      </a:r>
                      <a:endParaRPr lang="en-US" sz="2400" dirty="0"/>
                    </a:p>
                  </a:txBody>
                  <a:tcPr/>
                </a:tc>
                <a:tc>
                  <a:txBody>
                    <a:bodyPr/>
                    <a:lstStyle/>
                    <a:p>
                      <a:r>
                        <a:rPr lang="en-US" sz="2400" dirty="0" smtClean="0"/>
                        <a:t>One of the major concerns of Weather prediction is its Accuracy and its Timely output. Requires</a:t>
                      </a:r>
                      <a:r>
                        <a:rPr lang="en-US" sz="2400" baseline="0" dirty="0" smtClean="0"/>
                        <a:t> </a:t>
                      </a:r>
                      <a:r>
                        <a:rPr lang="en-US" sz="2400" dirty="0" smtClean="0"/>
                        <a:t>complex problem domain, give most accurate results and has higher evaluation speed.</a:t>
                      </a:r>
                      <a:endParaRPr lang="en-US" sz="2400" dirty="0"/>
                    </a:p>
                  </a:txBody>
                  <a:tcPr/>
                </a:tc>
                <a:extLst>
                  <a:ext uri="{0D108BD9-81ED-4DB2-BD59-A6C34878D82A}">
                    <a16:rowId xmlns="" xmlns:a16="http://schemas.microsoft.com/office/drawing/2014/main" val="10002"/>
                  </a:ext>
                </a:extLst>
              </a:tr>
              <a:tr h="1586522">
                <a:tc>
                  <a:txBody>
                    <a:bodyPr/>
                    <a:lstStyle/>
                    <a:p>
                      <a:r>
                        <a:rPr lang="en-US" sz="2400" dirty="0" smtClean="0"/>
                        <a:t>3.</a:t>
                      </a:r>
                      <a:endParaRPr lang="en-US" sz="2400" dirty="0"/>
                    </a:p>
                  </a:txBody>
                  <a:tcPr/>
                </a:tc>
                <a:tc>
                  <a:txBody>
                    <a:bodyPr/>
                    <a:lstStyle/>
                    <a:p>
                      <a:r>
                        <a:rPr lang="en-US" sz="2400" dirty="0" smtClean="0"/>
                        <a:t>The Weather Forecast Using Data Mining Research Based on Cloud Computing</a:t>
                      </a:r>
                      <a:endParaRPr lang="en-US" sz="2400" dirty="0"/>
                    </a:p>
                  </a:txBody>
                  <a:tcPr/>
                </a:tc>
                <a:tc>
                  <a:txBody>
                    <a:bodyPr/>
                    <a:lstStyle/>
                    <a:p>
                      <a:r>
                        <a:rPr lang="en-US" sz="2400" dirty="0" err="1" smtClean="0"/>
                        <a:t>ZhanJie</a:t>
                      </a:r>
                      <a:r>
                        <a:rPr lang="en-US" sz="2400" dirty="0" smtClean="0"/>
                        <a:t> Wang and A. B. M. </a:t>
                      </a:r>
                      <a:r>
                        <a:rPr lang="en-US" sz="2400" dirty="0" err="1" smtClean="0"/>
                        <a:t>Mazharul</a:t>
                      </a:r>
                      <a:r>
                        <a:rPr lang="en-US" sz="2400" dirty="0" smtClean="0"/>
                        <a:t> </a:t>
                      </a:r>
                      <a:r>
                        <a:rPr lang="en-US" sz="2400" dirty="0" err="1" smtClean="0"/>
                        <a:t>Mujib</a:t>
                      </a:r>
                      <a:r>
                        <a:rPr lang="en-US" sz="2400" dirty="0" smtClean="0"/>
                        <a:t>/2017/IOP Publishing</a:t>
                      </a:r>
                      <a:endParaRPr lang="en-US" sz="2400" dirty="0"/>
                    </a:p>
                  </a:txBody>
                  <a:tcPr/>
                </a:tc>
                <a:tc>
                  <a:txBody>
                    <a:bodyPr/>
                    <a:lstStyle/>
                    <a:p>
                      <a:r>
                        <a:rPr lang="en-US" sz="2400" dirty="0" smtClean="0"/>
                        <a:t>Artificial Neural Networks (ANN) and Decision Trees (DT), Data Abstraction</a:t>
                      </a:r>
                      <a:endParaRPr lang="en-US" sz="2400" dirty="0"/>
                    </a:p>
                  </a:txBody>
                  <a:tcPr/>
                </a:tc>
                <a:tc>
                  <a:txBody>
                    <a:bodyPr/>
                    <a:lstStyle/>
                    <a:p>
                      <a:r>
                        <a:rPr lang="en-US" sz="2400" dirty="0" smtClean="0"/>
                        <a:t>Needs</a:t>
                      </a:r>
                      <a:r>
                        <a:rPr lang="en-US" sz="2400" baseline="0" dirty="0" smtClean="0"/>
                        <a:t> extensive amounts of data to produce a result, one error in data results in chain errors</a:t>
                      </a:r>
                      <a:endParaRPr lang="en-US" sz="2400" dirty="0"/>
                    </a:p>
                  </a:txBody>
                  <a:tcPr/>
                </a:tc>
                <a:extLst>
                  <a:ext uri="{0D108BD9-81ED-4DB2-BD59-A6C34878D82A}">
                    <a16:rowId xmlns=""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FDEE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4505"/>
            <a:chOff x="0" y="0"/>
            <a:chExt cx="12372622" cy="1186998"/>
          </a:xfrm>
        </p:grpSpPr>
        <p:sp>
          <p:nvSpPr>
            <p:cNvPr id="3" name="Freeform 3"/>
            <p:cNvSpPr/>
            <p:nvPr/>
          </p:nvSpPr>
          <p:spPr>
            <a:xfrm>
              <a:off x="0" y="0"/>
              <a:ext cx="12372622" cy="1186998"/>
            </a:xfrm>
            <a:custGeom>
              <a:avLst/>
              <a:gdLst/>
              <a:ahLst/>
              <a:cxnLst/>
              <a:rect l="l" t="t" r="r" b="b"/>
              <a:pathLst>
                <a:path w="12372622" h="1186998">
                  <a:moveTo>
                    <a:pt x="0" y="0"/>
                  </a:moveTo>
                  <a:lnTo>
                    <a:pt x="12372622" y="0"/>
                  </a:lnTo>
                  <a:lnTo>
                    <a:pt x="12372622" y="1186998"/>
                  </a:lnTo>
                  <a:lnTo>
                    <a:pt x="0" y="1186998"/>
                  </a:lnTo>
                  <a:close/>
                </a:path>
              </a:pathLst>
            </a:custGeom>
            <a:solidFill>
              <a:srgbClr val="62B7C6"/>
            </a:solidFill>
          </p:spPr>
        </p:sp>
      </p:grpSp>
      <p:sp>
        <p:nvSpPr>
          <p:cNvPr id="4" name="TextBox 4"/>
          <p:cNvSpPr txBox="1"/>
          <p:nvPr/>
        </p:nvSpPr>
        <p:spPr>
          <a:xfrm>
            <a:off x="138126" y="37765"/>
            <a:ext cx="15435294" cy="1448538"/>
          </a:xfrm>
          <a:prstGeom prst="rect">
            <a:avLst/>
          </a:prstGeom>
        </p:spPr>
        <p:txBody>
          <a:bodyPr wrap="square" lIns="0" tIns="0" rIns="0" bIns="0" rtlCol="0" anchor="t">
            <a:spAutoFit/>
          </a:bodyPr>
          <a:lstStyle/>
          <a:p>
            <a:pPr>
              <a:lnSpc>
                <a:spcPts val="12452"/>
              </a:lnSpc>
            </a:pPr>
            <a:r>
              <a:rPr lang="en-US" sz="8500" dirty="0" smtClean="0">
                <a:solidFill>
                  <a:srgbClr val="344E41"/>
                </a:solidFill>
                <a:latin typeface="Playfair Display"/>
              </a:rPr>
              <a:t>LITERATURE SURVEY</a:t>
            </a:r>
            <a:endParaRPr lang="en-US" sz="8500" dirty="0">
              <a:solidFill>
                <a:srgbClr val="344E41"/>
              </a:solidFill>
              <a:latin typeface="Playfair Display"/>
            </a:endParaRPr>
          </a:p>
        </p:txBody>
      </p:sp>
      <p:pic>
        <p:nvPicPr>
          <p:cNvPr id="6" name="image3.png"/>
          <p:cNvPicPr preferRelativeResize="0">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73552" y="71402"/>
            <a:ext cx="1598565" cy="1071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nvGraphicFramePr>
        <p:xfrm>
          <a:off x="500002" y="2214542"/>
          <a:ext cx="17287996" cy="7812089"/>
        </p:xfrm>
        <a:graphic>
          <a:graphicData uri="http://schemas.openxmlformats.org/drawingml/2006/table">
            <a:tbl>
              <a:tblPr firstRow="1" bandRow="1">
                <a:tableStyleId>{073A0DAA-6AF3-43AB-8588-CEC1D06C72B9}</a:tableStyleId>
              </a:tblPr>
              <a:tblGrid>
                <a:gridCol w="1357322">
                  <a:extLst>
                    <a:ext uri="{9D8B030D-6E8A-4147-A177-3AD203B41FA5}">
                      <a16:colId xmlns="" xmlns:a16="http://schemas.microsoft.com/office/drawing/2014/main" val="20000"/>
                    </a:ext>
                  </a:extLst>
                </a:gridCol>
                <a:gridCol w="4643470">
                  <a:extLst>
                    <a:ext uri="{9D8B030D-6E8A-4147-A177-3AD203B41FA5}">
                      <a16:colId xmlns="" xmlns:a16="http://schemas.microsoft.com/office/drawing/2014/main" val="20001"/>
                    </a:ext>
                  </a:extLst>
                </a:gridCol>
                <a:gridCol w="3571900">
                  <a:extLst>
                    <a:ext uri="{9D8B030D-6E8A-4147-A177-3AD203B41FA5}">
                      <a16:colId xmlns="" xmlns:a16="http://schemas.microsoft.com/office/drawing/2014/main" val="20002"/>
                    </a:ext>
                  </a:extLst>
                </a:gridCol>
                <a:gridCol w="2728930">
                  <a:extLst>
                    <a:ext uri="{9D8B030D-6E8A-4147-A177-3AD203B41FA5}">
                      <a16:colId xmlns="" xmlns:a16="http://schemas.microsoft.com/office/drawing/2014/main" val="20003"/>
                    </a:ext>
                  </a:extLst>
                </a:gridCol>
                <a:gridCol w="4986374">
                  <a:extLst>
                    <a:ext uri="{9D8B030D-6E8A-4147-A177-3AD203B41FA5}">
                      <a16:colId xmlns="" xmlns:a16="http://schemas.microsoft.com/office/drawing/2014/main" val="20004"/>
                    </a:ext>
                  </a:extLst>
                </a:gridCol>
              </a:tblGrid>
              <a:tr h="874926">
                <a:tc>
                  <a:txBody>
                    <a:bodyPr/>
                    <a:lstStyle/>
                    <a:p>
                      <a:r>
                        <a:rPr lang="en-US" sz="2400" dirty="0" smtClean="0"/>
                        <a:t>S.</a:t>
                      </a:r>
                      <a:r>
                        <a:rPr lang="en-US" sz="2400" baseline="0" dirty="0" smtClean="0"/>
                        <a:t> No.</a:t>
                      </a:r>
                      <a:endParaRPr lang="en-US" sz="2400" dirty="0"/>
                    </a:p>
                  </a:txBody>
                  <a:tcPr/>
                </a:tc>
                <a:tc>
                  <a:txBody>
                    <a:bodyPr/>
                    <a:lstStyle/>
                    <a:p>
                      <a:r>
                        <a:rPr lang="en-US" sz="2400" dirty="0" smtClean="0"/>
                        <a:t>Paper</a:t>
                      </a:r>
                      <a:r>
                        <a:rPr lang="en-US" sz="2400" baseline="0" dirty="0" smtClean="0"/>
                        <a:t> Name</a:t>
                      </a:r>
                      <a:endParaRPr lang="en-US" sz="2400" dirty="0"/>
                    </a:p>
                  </a:txBody>
                  <a:tcPr/>
                </a:tc>
                <a:tc>
                  <a:txBody>
                    <a:bodyPr/>
                    <a:lstStyle/>
                    <a:p>
                      <a:r>
                        <a:rPr lang="en-US" sz="2400" dirty="0" smtClean="0"/>
                        <a:t>Author/Year/Publisher</a:t>
                      </a:r>
                      <a:endParaRPr lang="en-US" sz="2400" dirty="0"/>
                    </a:p>
                  </a:txBody>
                  <a:tcPr/>
                </a:tc>
                <a:tc>
                  <a:txBody>
                    <a:bodyPr/>
                    <a:lstStyle/>
                    <a:p>
                      <a:r>
                        <a:rPr lang="en-US" sz="2400" dirty="0" smtClean="0"/>
                        <a:t>Algorithm</a:t>
                      </a:r>
                      <a:endParaRPr lang="en-US" sz="2400" dirty="0"/>
                    </a:p>
                  </a:txBody>
                  <a:tcPr/>
                </a:tc>
                <a:tc>
                  <a:txBody>
                    <a:bodyPr/>
                    <a:lstStyle/>
                    <a:p>
                      <a:r>
                        <a:rPr lang="en-US" sz="2400" dirty="0" smtClean="0"/>
                        <a:t>Limitations</a:t>
                      </a:r>
                      <a:endParaRPr lang="en-US" sz="2400" dirty="0"/>
                    </a:p>
                  </a:txBody>
                  <a:tcPr/>
                </a:tc>
                <a:extLst>
                  <a:ext uri="{0D108BD9-81ED-4DB2-BD59-A6C34878D82A}">
                    <a16:rowId xmlns="" xmlns:a16="http://schemas.microsoft.com/office/drawing/2014/main" val="10000"/>
                  </a:ext>
                </a:extLst>
              </a:tr>
              <a:tr h="2706420">
                <a:tc>
                  <a:txBody>
                    <a:bodyPr/>
                    <a:lstStyle/>
                    <a:p>
                      <a:r>
                        <a:rPr lang="en-US" sz="2400" dirty="0" smtClean="0"/>
                        <a:t>4.</a:t>
                      </a:r>
                      <a:endParaRPr lang="en-US" sz="2400" dirty="0"/>
                    </a:p>
                  </a:txBody>
                  <a:tcPr/>
                </a:tc>
                <a:tc>
                  <a:txBody>
                    <a:bodyPr/>
                    <a:lstStyle/>
                    <a:p>
                      <a:r>
                        <a:rPr lang="en-US" sz="2400" dirty="0" smtClean="0"/>
                        <a:t>A Real-Time Weather Forecasting and Analysis </a:t>
                      </a:r>
                      <a:endParaRPr lang="en-US" sz="2400" dirty="0"/>
                    </a:p>
                  </a:txBody>
                  <a:tcPr/>
                </a:tc>
                <a:tc>
                  <a:txBody>
                    <a:bodyPr/>
                    <a:lstStyle/>
                    <a:p>
                      <a:r>
                        <a:rPr lang="en-US" sz="2400" dirty="0" err="1" smtClean="0"/>
                        <a:t>Sushmitha</a:t>
                      </a:r>
                      <a:r>
                        <a:rPr lang="en-US" sz="2400" dirty="0" smtClean="0"/>
                        <a:t> </a:t>
                      </a:r>
                      <a:r>
                        <a:rPr lang="en-US" sz="2400" dirty="0" err="1" smtClean="0"/>
                        <a:t>Kothapalli</a:t>
                      </a:r>
                      <a:r>
                        <a:rPr lang="en-US" sz="2400" dirty="0" smtClean="0"/>
                        <a:t>, S. G. </a:t>
                      </a:r>
                      <a:r>
                        <a:rPr lang="en-US" sz="2400" dirty="0" err="1" smtClean="0"/>
                        <a:t>Totad</a:t>
                      </a:r>
                      <a:r>
                        <a:rPr lang="en-US" sz="2400" baseline="0" dirty="0" smtClean="0"/>
                        <a:t> /</a:t>
                      </a:r>
                      <a:r>
                        <a:rPr lang="en-US" sz="2400" dirty="0" smtClean="0"/>
                        <a:t>(ICPCSI-2017)</a:t>
                      </a:r>
                      <a:r>
                        <a:rPr lang="en-US" sz="2400" baseline="0" dirty="0" smtClean="0"/>
                        <a:t>/</a:t>
                      </a:r>
                      <a:r>
                        <a:rPr lang="en-US" sz="2400" dirty="0" smtClean="0"/>
                        <a:t>IEEE ,Signals and Instrumentation Engineering</a:t>
                      </a:r>
                      <a:endParaRPr lang="en-US" sz="2400" dirty="0"/>
                    </a:p>
                  </a:txBody>
                  <a:tcPr/>
                </a:tc>
                <a:tc>
                  <a:txBody>
                    <a:bodyPr/>
                    <a:lstStyle/>
                    <a:p>
                      <a:r>
                        <a:rPr lang="en-US" sz="2400" dirty="0" smtClean="0"/>
                        <a:t>The raspberry pi is used for storing the collected data to the cloud, ARIMA model, Cloud, Correlation, Raspberry Pi, Time-series data.</a:t>
                      </a:r>
                      <a:endParaRPr lang="en-US" sz="2400" dirty="0"/>
                    </a:p>
                  </a:txBody>
                  <a:tcPr/>
                </a:tc>
                <a:tc>
                  <a:txBody>
                    <a:bodyPr/>
                    <a:lstStyle/>
                    <a:p>
                      <a:r>
                        <a:rPr lang="en-US" sz="2400" dirty="0" smtClean="0"/>
                        <a:t>Only first two successive years give accurate results in prediction of future weather values, because of the standard error values as the year’s increases</a:t>
                      </a:r>
                      <a:endParaRPr lang="en-US" sz="2400" dirty="0"/>
                    </a:p>
                  </a:txBody>
                  <a:tcPr/>
                </a:tc>
                <a:extLst>
                  <a:ext uri="{0D108BD9-81ED-4DB2-BD59-A6C34878D82A}">
                    <a16:rowId xmlns="" xmlns:a16="http://schemas.microsoft.com/office/drawing/2014/main" val="10001"/>
                  </a:ext>
                </a:extLst>
              </a:tr>
              <a:tr h="2333121">
                <a:tc>
                  <a:txBody>
                    <a:bodyPr/>
                    <a:lstStyle/>
                    <a:p>
                      <a:r>
                        <a:rPr lang="en-US" sz="2400" dirty="0" smtClean="0"/>
                        <a:t>5.</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kern="1200" dirty="0" smtClean="0">
                          <a:solidFill>
                            <a:schemeClr val="dk1"/>
                          </a:solidFill>
                          <a:latin typeface="+mn-lt"/>
                          <a:ea typeface="+mn-ea"/>
                          <a:cs typeface="+mn-cs"/>
                        </a:rPr>
                        <a:t>Prediction of Rainfall Using Data Mining Techniques</a:t>
                      </a:r>
                    </a:p>
                    <a:p>
                      <a:endParaRPr lang="en-US" sz="2400" dirty="0"/>
                    </a:p>
                  </a:txBody>
                  <a:tcPr/>
                </a:tc>
                <a:tc>
                  <a:txBody>
                    <a:bodyPr/>
                    <a:lstStyle/>
                    <a:p>
                      <a:r>
                        <a:rPr lang="en-US" sz="2400" dirty="0" smtClean="0"/>
                        <a:t>VP</a:t>
                      </a:r>
                      <a:r>
                        <a:rPr lang="en-US" sz="2400" baseline="0" dirty="0" smtClean="0"/>
                        <a:t> </a:t>
                      </a:r>
                      <a:r>
                        <a:rPr lang="en-US" sz="2400" baseline="0" dirty="0" err="1" smtClean="0"/>
                        <a:t>Tharun,Ramaya</a:t>
                      </a:r>
                      <a:r>
                        <a:rPr lang="en-US" sz="2400" baseline="0" dirty="0" smtClean="0"/>
                        <a:t> </a:t>
                      </a:r>
                      <a:r>
                        <a:rPr lang="en-US" sz="2400" baseline="0" dirty="0" err="1" smtClean="0"/>
                        <a:t>Prakaash,S</a:t>
                      </a:r>
                      <a:r>
                        <a:rPr lang="en-US" sz="2400" baseline="0" dirty="0" smtClean="0"/>
                        <a:t>. </a:t>
                      </a:r>
                      <a:r>
                        <a:rPr lang="en-US" sz="2400" baseline="0" dirty="0" err="1" smtClean="0"/>
                        <a:t>Renuga</a:t>
                      </a:r>
                      <a:r>
                        <a:rPr lang="en-US" sz="2400" baseline="0" dirty="0" smtClean="0"/>
                        <a:t> </a:t>
                      </a:r>
                      <a:r>
                        <a:rPr lang="en-US" sz="2400" baseline="0" dirty="0" err="1" smtClean="0"/>
                        <a:t>devi</a:t>
                      </a:r>
                      <a:r>
                        <a:rPr lang="en-US" sz="2400" baseline="0" dirty="0" smtClean="0"/>
                        <a:t>/2018/IEEE</a:t>
                      </a:r>
                      <a:endParaRPr lang="en-US" sz="2400" dirty="0"/>
                    </a:p>
                  </a:txBody>
                  <a:tcPr/>
                </a:tc>
                <a:tc>
                  <a:txBody>
                    <a:bodyPr/>
                    <a:lstStyle/>
                    <a:p>
                      <a:r>
                        <a:rPr lang="en-US" sz="2400" b="0" i="0" kern="1200" dirty="0" smtClean="0">
                          <a:solidFill>
                            <a:schemeClr val="dk1"/>
                          </a:solidFill>
                          <a:latin typeface="+mn-lt"/>
                          <a:ea typeface="+mn-ea"/>
                          <a:cs typeface="+mn-cs"/>
                        </a:rPr>
                        <a:t>Support Vector Regression (SVR), Random forest (RF) and Decision Tree (DT)</a:t>
                      </a:r>
                      <a:endParaRPr lang="en-US" sz="2400" dirty="0"/>
                    </a:p>
                  </a:txBody>
                  <a:tcPr/>
                </a:tc>
                <a:tc>
                  <a:txBody>
                    <a:bodyPr/>
                    <a:lstStyle/>
                    <a:p>
                      <a:r>
                        <a:rPr lang="en-US" sz="2400" dirty="0" smtClean="0"/>
                        <a:t>One of the major concerns of Weather prediction is its Accuracy and its Timely output. Requires</a:t>
                      </a:r>
                      <a:r>
                        <a:rPr lang="en-US" sz="2400" baseline="0" dirty="0" smtClean="0"/>
                        <a:t> </a:t>
                      </a:r>
                      <a:r>
                        <a:rPr lang="en-US" sz="2400" dirty="0" smtClean="0"/>
                        <a:t>complex problem domain, give most accurate results and has higher evaluation speed.</a:t>
                      </a:r>
                      <a:endParaRPr lang="en-US" sz="2400" dirty="0"/>
                    </a:p>
                  </a:txBody>
                  <a:tcPr/>
                </a:tc>
                <a:extLst>
                  <a:ext uri="{0D108BD9-81ED-4DB2-BD59-A6C34878D82A}">
                    <a16:rowId xmlns="" xmlns:a16="http://schemas.microsoft.com/office/drawing/2014/main" val="10002"/>
                  </a:ext>
                </a:extLst>
              </a:tr>
              <a:tr h="1586522">
                <a:tc>
                  <a:txBody>
                    <a:bodyPr/>
                    <a:lstStyle/>
                    <a:p>
                      <a:r>
                        <a:rPr lang="en-US" sz="2400" dirty="0" smtClean="0"/>
                        <a:t>6.</a:t>
                      </a:r>
                      <a:endParaRPr lang="en-US" sz="2400" dirty="0"/>
                    </a:p>
                  </a:txBody>
                  <a:tcPr/>
                </a:tc>
                <a:tc>
                  <a:txBody>
                    <a:bodyPr/>
                    <a:lstStyle/>
                    <a:p>
                      <a:r>
                        <a:rPr lang="en-US" sz="2400" dirty="0" smtClean="0"/>
                        <a:t>Weather Prediction Using Data Mining</a:t>
                      </a:r>
                      <a:endParaRPr lang="en-US" sz="2400" dirty="0"/>
                    </a:p>
                  </a:txBody>
                  <a:tcPr/>
                </a:tc>
                <a:tc>
                  <a:txBody>
                    <a:bodyPr/>
                    <a:lstStyle/>
                    <a:p>
                      <a:r>
                        <a:rPr lang="en-US" sz="2400" dirty="0" err="1" smtClean="0"/>
                        <a:t>Prashant</a:t>
                      </a:r>
                      <a:r>
                        <a:rPr lang="en-US" sz="2400" dirty="0" smtClean="0"/>
                        <a:t> </a:t>
                      </a:r>
                      <a:r>
                        <a:rPr lang="en-US" sz="2400" dirty="0" err="1" smtClean="0"/>
                        <a:t>Biradar</a:t>
                      </a:r>
                      <a:r>
                        <a:rPr lang="en-US" sz="2400" dirty="0" smtClean="0"/>
                        <a:t>, </a:t>
                      </a:r>
                      <a:r>
                        <a:rPr lang="en-US" sz="2400" dirty="0" err="1" smtClean="0"/>
                        <a:t>Sarfraz</a:t>
                      </a:r>
                      <a:r>
                        <a:rPr lang="en-US" sz="2400" dirty="0" smtClean="0"/>
                        <a:t> </a:t>
                      </a:r>
                      <a:r>
                        <a:rPr lang="en-US" sz="2400" dirty="0" err="1" smtClean="0"/>
                        <a:t>Ansari</a:t>
                      </a:r>
                      <a:r>
                        <a:rPr lang="en-US" sz="2400" dirty="0" smtClean="0"/>
                        <a:t>, </a:t>
                      </a:r>
                      <a:r>
                        <a:rPr lang="en-US" sz="2400" dirty="0" err="1" smtClean="0"/>
                        <a:t>Yashavant</a:t>
                      </a:r>
                      <a:r>
                        <a:rPr lang="en-US" sz="2400" dirty="0" smtClean="0"/>
                        <a:t> </a:t>
                      </a:r>
                      <a:r>
                        <a:rPr lang="en-US" sz="2400" dirty="0" err="1" smtClean="0"/>
                        <a:t>Paradkar</a:t>
                      </a:r>
                      <a:r>
                        <a:rPr lang="en-US" sz="2400" dirty="0" smtClean="0"/>
                        <a:t>, </a:t>
                      </a:r>
                      <a:r>
                        <a:rPr lang="en-US" sz="2400" dirty="0" err="1" smtClean="0"/>
                        <a:t>Savita</a:t>
                      </a:r>
                      <a:r>
                        <a:rPr lang="en-US" sz="2400" dirty="0" smtClean="0"/>
                        <a:t> </a:t>
                      </a:r>
                      <a:r>
                        <a:rPr lang="en-US" sz="2400" dirty="0" err="1" smtClean="0"/>
                        <a:t>Lohiya</a:t>
                      </a:r>
                      <a:r>
                        <a:rPr lang="en-US" sz="2400" dirty="0" smtClean="0"/>
                        <a:t>/2017/IJEDR</a:t>
                      </a:r>
                      <a:endParaRPr lang="en-US" sz="2400" dirty="0"/>
                    </a:p>
                  </a:txBody>
                  <a:tcPr/>
                </a:tc>
                <a:tc>
                  <a:txBody>
                    <a:bodyPr/>
                    <a:lstStyle/>
                    <a:p>
                      <a:r>
                        <a:rPr lang="en-US" sz="2400" dirty="0" smtClean="0"/>
                        <a:t>Naive </a:t>
                      </a:r>
                      <a:r>
                        <a:rPr lang="en-US" sz="2400" dirty="0" err="1" smtClean="0"/>
                        <a:t>Bayes,K</a:t>
                      </a:r>
                      <a:r>
                        <a:rPr lang="en-US" sz="2400" dirty="0" smtClean="0"/>
                        <a:t>- </a:t>
                      </a:r>
                      <a:r>
                        <a:rPr lang="en-US" sz="2400" dirty="0" err="1" smtClean="0"/>
                        <a:t>Medoids</a:t>
                      </a:r>
                      <a:endParaRPr lang="en-US" sz="2400" dirty="0"/>
                    </a:p>
                  </a:txBody>
                  <a:tcPr/>
                </a:tc>
                <a:tc>
                  <a:txBody>
                    <a:bodyPr/>
                    <a:lstStyle/>
                    <a:p>
                      <a:r>
                        <a:rPr lang="en-US" sz="2400" dirty="0" smtClean="0"/>
                        <a:t>Needs</a:t>
                      </a:r>
                      <a:r>
                        <a:rPr lang="en-US" sz="2400" baseline="0" dirty="0" smtClean="0"/>
                        <a:t> extensive amounts of data to produce a result, one error in data results in chain errors</a:t>
                      </a:r>
                      <a:endParaRPr lang="en-US" sz="2400" dirty="0"/>
                    </a:p>
                  </a:txBody>
                  <a:tcPr/>
                </a:tc>
                <a:extLst>
                  <a:ext uri="{0D108BD9-81ED-4DB2-BD59-A6C34878D82A}">
                    <a16:rowId xmlns=""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576</TotalTime>
  <Words>1509</Words>
  <Application>Microsoft Office PowerPoint</Application>
  <PresentationFormat>Custom</PresentationFormat>
  <Paragraphs>151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Raleway</vt:lpstr>
      <vt:lpstr>Raleway Bold</vt:lpstr>
      <vt:lpstr>Calibri</vt:lpstr>
      <vt:lpstr>Playfair Display</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Monochromatic Simple The Minimalist Presentation Template</dc:title>
  <dc:creator>subi</dc:creator>
  <cp:lastModifiedBy>hp</cp:lastModifiedBy>
  <cp:revision>92</cp:revision>
  <dcterms:created xsi:type="dcterms:W3CDTF">2006-08-16T00:00:00Z</dcterms:created>
  <dcterms:modified xsi:type="dcterms:W3CDTF">2022-11-18T19:02:23Z</dcterms:modified>
  <dc:identifier>DAFK46TaUdU</dc:identifier>
</cp:coreProperties>
</file>