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6" r:id="rId3"/>
    <p:sldId id="271" r:id="rId4"/>
    <p:sldId id="270" r:id="rId5"/>
    <p:sldId id="259" r:id="rId6"/>
    <p:sldId id="263" r:id="rId7"/>
    <p:sldId id="265" r:id="rId8"/>
    <p:sldId id="272" r:id="rId9"/>
    <p:sldId id="273" r:id="rId10"/>
    <p:sldId id="266"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15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E9947-B8AA-4697-8962-6F5B6579301E}"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29117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E9947-B8AA-4697-8962-6F5B6579301E}"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35818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E9947-B8AA-4697-8962-6F5B6579301E}"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184099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E9947-B8AA-4697-8962-6F5B6579301E}"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374314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E9947-B8AA-4697-8962-6F5B6579301E}"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92842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E9947-B8AA-4697-8962-6F5B6579301E}"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95874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E9947-B8AA-4697-8962-6F5B6579301E}"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275039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E9947-B8AA-4697-8962-6F5B6579301E}"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226198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E9947-B8AA-4697-8962-6F5B6579301E}"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96158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E9947-B8AA-4697-8962-6F5B6579301E}"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324328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E9947-B8AA-4697-8962-6F5B6579301E}"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A063F-C897-4963-8C29-0EFBA0521CA6}" type="slidenum">
              <a:rPr lang="en-US" smtClean="0"/>
              <a:t>‹#›</a:t>
            </a:fld>
            <a:endParaRPr lang="en-US"/>
          </a:p>
        </p:txBody>
      </p:sp>
    </p:spTree>
    <p:extLst>
      <p:ext uri="{BB962C8B-B14F-4D97-AF65-F5344CB8AC3E}">
        <p14:creationId xmlns:p14="http://schemas.microsoft.com/office/powerpoint/2010/main" val="319833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E9947-B8AA-4697-8962-6F5B6579301E}" type="datetimeFigureOut">
              <a:rPr lang="en-US" smtClean="0"/>
              <a:t>5/8/2023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A063F-C897-4963-8C29-0EFBA0521CA6}" type="slidenum">
              <a:rPr lang="en-US" smtClean="0"/>
              <a:t>‹#›</a:t>
            </a:fld>
            <a:endParaRPr lang="en-US"/>
          </a:p>
        </p:txBody>
      </p:sp>
    </p:spTree>
    <p:extLst>
      <p:ext uri="{BB962C8B-B14F-4D97-AF65-F5344CB8AC3E}">
        <p14:creationId xmlns:p14="http://schemas.microsoft.com/office/powerpoint/2010/main" val="238505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7" name="Group 16">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1"/>
            <a:ext cx="3196506" cy="2602764"/>
            <a:chOff x="6867015" y="-1"/>
            <a:chExt cx="5324985" cy="3251912"/>
          </a:xfrm>
          <a:solidFill>
            <a:schemeClr val="accent5">
              <a:alpha val="5000"/>
            </a:schemeClr>
          </a:solidFill>
        </p:grpSpPr>
        <p:sp>
          <p:nvSpPr>
            <p:cNvPr id="18" name="Freeform: Shape 17">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20746" y="62352"/>
            <a:ext cx="4521523" cy="6795648"/>
            <a:chOff x="6160995" y="62352"/>
            <a:chExt cx="6028697" cy="6795648"/>
          </a:xfrm>
        </p:grpSpPr>
        <p:sp>
          <p:nvSpPr>
            <p:cNvPr id="24" name="Freeform: Shape 23">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84A4430F-4C4E-7669-2162-A95F8B47BC23}"/>
              </a:ext>
            </a:extLst>
          </p:cNvPr>
          <p:cNvSpPr>
            <a:spLocks noGrp="1"/>
          </p:cNvSpPr>
          <p:nvPr>
            <p:ph type="ctrTitle"/>
          </p:nvPr>
        </p:nvSpPr>
        <p:spPr>
          <a:xfrm>
            <a:off x="275700" y="1086273"/>
            <a:ext cx="4753500" cy="4747805"/>
          </a:xfrm>
        </p:spPr>
        <p:txBody>
          <a:bodyPr anchor="ctr">
            <a:normAutofit/>
          </a:bodyPr>
          <a:lstStyle/>
          <a:p>
            <a:pPr marL="304165" marR="275590" indent="0">
              <a:spcBef>
                <a:spcPts val="1170"/>
              </a:spcBef>
              <a:spcAft>
                <a:spcPts val="0"/>
              </a:spcAft>
            </a:pPr>
            <a:br>
              <a:rPr lang="en-US" sz="1900" dirty="0">
                <a:solidFill>
                  <a:schemeClr val="tx2"/>
                </a:solidFill>
              </a:rPr>
            </a:br>
            <a:br>
              <a:rPr lang="en-US" sz="1900" dirty="0">
                <a:solidFill>
                  <a:schemeClr val="tx2"/>
                </a:solidFill>
              </a:rPr>
            </a:br>
            <a:br>
              <a:rPr lang="en-US" sz="1900" dirty="0">
                <a:solidFill>
                  <a:schemeClr val="tx2"/>
                </a:solidFill>
              </a:rPr>
            </a:br>
            <a:br>
              <a:rPr lang="en-US" sz="1900" dirty="0">
                <a:solidFill>
                  <a:schemeClr val="tx2"/>
                </a:solidFill>
              </a:rPr>
            </a:br>
            <a:br>
              <a:rPr lang="en-US" sz="1900" dirty="0">
                <a:solidFill>
                  <a:schemeClr val="tx2"/>
                </a:solidFill>
              </a:rPr>
            </a:br>
            <a:br>
              <a:rPr lang="en-US" sz="1900" dirty="0">
                <a:solidFill>
                  <a:schemeClr val="tx2"/>
                </a:solidFill>
              </a:rPr>
            </a:br>
            <a:r>
              <a:rPr lang="en-US" sz="2000" dirty="0">
                <a:solidFill>
                  <a:schemeClr val="tx2"/>
                </a:solidFill>
              </a:rPr>
              <a:t>C598 Deep Learning in HealthCare</a:t>
            </a:r>
            <a:br>
              <a:rPr lang="en-US" sz="2000" dirty="0">
                <a:solidFill>
                  <a:schemeClr val="tx2"/>
                </a:solidFill>
              </a:rPr>
            </a:br>
            <a:r>
              <a:rPr lang="en-US" sz="2000" dirty="0">
                <a:solidFill>
                  <a:schemeClr val="tx2"/>
                </a:solidFill>
              </a:rPr>
              <a:t>Final Project </a:t>
            </a:r>
            <a:br>
              <a:rPr lang="en-US" sz="1900" dirty="0">
                <a:solidFill>
                  <a:schemeClr val="tx2"/>
                </a:solidFill>
              </a:rPr>
            </a:br>
            <a:br>
              <a:rPr lang="en-US" sz="1900" dirty="0">
                <a:solidFill>
                  <a:schemeClr val="tx2"/>
                </a:solidFill>
              </a:rPr>
            </a:br>
            <a:r>
              <a:rPr lang="en-US" sz="1600" b="1" kern="0" dirty="0">
                <a:solidFill>
                  <a:schemeClr val="tx2"/>
                </a:solidFill>
                <a:effectLst/>
                <a:latin typeface="Times New Roman" panose="02020603050405020304" pitchFamily="18" charset="0"/>
                <a:ea typeface="Times New Roman" panose="02020603050405020304" pitchFamily="18" charset="0"/>
              </a:rPr>
              <a:t>Chhavi Jain</a:t>
            </a:r>
            <a:r>
              <a:rPr lang="en-US" sz="1600" b="1" kern="0" spc="-70" dirty="0">
                <a:solidFill>
                  <a:schemeClr val="tx2"/>
                </a:solidFill>
                <a:effectLst/>
                <a:latin typeface="Times New Roman" panose="02020603050405020304" pitchFamily="18" charset="0"/>
                <a:ea typeface="Times New Roman" panose="02020603050405020304" pitchFamily="18" charset="0"/>
              </a:rPr>
              <a:t> </a:t>
            </a:r>
            <a:r>
              <a:rPr lang="en-US" sz="1600" b="1" kern="0" dirty="0">
                <a:solidFill>
                  <a:schemeClr val="tx2"/>
                </a:solidFill>
                <a:effectLst/>
                <a:latin typeface="Times New Roman" panose="02020603050405020304" pitchFamily="18" charset="0"/>
                <a:ea typeface="Times New Roman" panose="02020603050405020304" pitchFamily="18" charset="0"/>
              </a:rPr>
              <a:t>and</a:t>
            </a:r>
            <a:r>
              <a:rPr lang="en-US" sz="1600" b="1" kern="0" spc="-65" dirty="0">
                <a:solidFill>
                  <a:schemeClr val="tx2"/>
                </a:solidFill>
                <a:effectLst/>
                <a:latin typeface="Times New Roman" panose="02020603050405020304" pitchFamily="18" charset="0"/>
                <a:ea typeface="Times New Roman" panose="02020603050405020304" pitchFamily="18" charset="0"/>
              </a:rPr>
              <a:t> </a:t>
            </a:r>
            <a:r>
              <a:rPr lang="en-US" sz="1600" b="1" kern="0" spc="-10" dirty="0">
                <a:solidFill>
                  <a:schemeClr val="tx2"/>
                </a:solidFill>
                <a:effectLst/>
                <a:latin typeface="Times New Roman" panose="02020603050405020304" pitchFamily="18" charset="0"/>
                <a:ea typeface="Times New Roman" panose="02020603050405020304" pitchFamily="18" charset="0"/>
              </a:rPr>
              <a:t>Rathiv Bal</a:t>
            </a:r>
            <a:br>
              <a:rPr lang="en-US" sz="1600" b="1" kern="0" dirty="0">
                <a:solidFill>
                  <a:schemeClr val="tx2"/>
                </a:solidFill>
                <a:effectLst/>
                <a:latin typeface="Times New Roman" panose="02020603050405020304" pitchFamily="18" charset="0"/>
                <a:ea typeface="Times New Roman" panose="02020603050405020304" pitchFamily="18" charset="0"/>
              </a:rPr>
            </a:br>
            <a:r>
              <a:rPr lang="en-US" sz="1600" i="1" dirty="0">
                <a:solidFill>
                  <a:schemeClr val="tx2"/>
                </a:solidFill>
                <a:effectLst/>
                <a:latin typeface="Georgia" panose="02040502050405020303" pitchFamily="18" charset="0"/>
                <a:ea typeface="Times New Roman" panose="02020603050405020304" pitchFamily="18" charset="0"/>
              </a:rPr>
              <a:t>{</a:t>
            </a:r>
            <a:r>
              <a:rPr lang="en-US" sz="1600" dirty="0">
                <a:solidFill>
                  <a:schemeClr val="tx2"/>
                </a:solidFill>
                <a:effectLst/>
                <a:latin typeface="Courier New" panose="02070309020205020404" pitchFamily="49" charset="0"/>
                <a:ea typeface="Times New Roman" panose="02020603050405020304" pitchFamily="18" charset="0"/>
                <a:cs typeface="Times New Roman" panose="02020603050405020304" pitchFamily="18" charset="0"/>
              </a:rPr>
              <a:t>chhavi2,</a:t>
            </a:r>
            <a:r>
              <a:rPr lang="en-US" sz="1600" spc="-10" dirty="0">
                <a:solidFill>
                  <a:schemeClr val="tx2"/>
                </a:solidFill>
                <a:effectLst/>
                <a:latin typeface="Courier New" panose="02070309020205020404" pitchFamily="49" charset="0"/>
                <a:ea typeface="Times New Roman" panose="02020603050405020304" pitchFamily="18" charset="0"/>
                <a:cs typeface="Times New Roman" panose="02020603050405020304" pitchFamily="18" charset="0"/>
              </a:rPr>
              <a:t>rbal2</a:t>
            </a:r>
            <a:r>
              <a:rPr lang="en-US" sz="1600" i="1" spc="-10" dirty="0">
                <a:solidFill>
                  <a:schemeClr val="tx2"/>
                </a:solidFill>
                <a:effectLst/>
                <a:latin typeface="Georgia" panose="02040502050405020303" pitchFamily="18" charset="0"/>
                <a:ea typeface="Times New Roman" panose="02020603050405020304" pitchFamily="18" charset="0"/>
              </a:rPr>
              <a:t>}</a:t>
            </a:r>
            <a:r>
              <a:rPr lang="en-US" sz="1600" spc="-10" dirty="0">
                <a:solidFill>
                  <a:schemeClr val="tx2"/>
                </a:solidFill>
                <a:effectLst/>
                <a:latin typeface="Courier New" panose="02070309020205020404" pitchFamily="49" charset="0"/>
                <a:ea typeface="Times New Roman" panose="02020603050405020304" pitchFamily="18" charset="0"/>
                <a:cs typeface="Times New Roman" panose="02020603050405020304" pitchFamily="18" charset="0"/>
              </a:rPr>
              <a:t>@illinos.edu</a:t>
            </a:r>
            <a:br>
              <a:rPr lang="en-US" sz="1600" dirty="0">
                <a:solidFill>
                  <a:schemeClr val="tx2"/>
                </a:solidFill>
                <a:effectLst/>
                <a:latin typeface="Times New Roman" panose="02020603050405020304" pitchFamily="18" charset="0"/>
                <a:ea typeface="Times New Roman" panose="02020603050405020304" pitchFamily="18" charset="0"/>
              </a:rPr>
            </a:br>
            <a:r>
              <a:rPr lang="en-US" sz="1600" dirty="0">
                <a:solidFill>
                  <a:schemeClr val="tx2"/>
                </a:solidFill>
                <a:effectLst/>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solidFill>
                  <a:schemeClr val="tx2"/>
                </a:solidFill>
                <a:effectLst/>
                <a:latin typeface="Times New Roman" panose="02020603050405020304" pitchFamily="18" charset="0"/>
                <a:ea typeface="Times New Roman" panose="02020603050405020304" pitchFamily="18" charset="0"/>
              </a:rPr>
            </a:br>
            <a:r>
              <a:rPr lang="en-US" sz="1600" dirty="0">
                <a:solidFill>
                  <a:schemeClr val="tx2"/>
                </a:solidFill>
                <a:effectLst/>
                <a:latin typeface="Times New Roman" panose="02020603050405020304" pitchFamily="18" charset="0"/>
                <a:ea typeface="Times New Roman" panose="02020603050405020304" pitchFamily="18" charset="0"/>
              </a:rPr>
              <a:t>Group ID:</a:t>
            </a:r>
            <a:r>
              <a:rPr lang="en-US" sz="1600" spc="45" dirty="0">
                <a:solidFill>
                  <a:schemeClr val="tx2"/>
                </a:solidFill>
                <a:effectLst/>
                <a:latin typeface="Times New Roman" panose="02020603050405020304" pitchFamily="18" charset="0"/>
                <a:ea typeface="Times New Roman" panose="02020603050405020304" pitchFamily="18" charset="0"/>
              </a:rPr>
              <a:t> 126</a:t>
            </a:r>
            <a:br>
              <a:rPr lang="en-US" sz="1600" dirty="0">
                <a:solidFill>
                  <a:schemeClr val="tx2"/>
                </a:solidFill>
                <a:effectLst/>
                <a:latin typeface="Times New Roman" panose="02020603050405020304" pitchFamily="18" charset="0"/>
                <a:ea typeface="Times New Roman" panose="02020603050405020304" pitchFamily="18" charset="0"/>
              </a:rPr>
            </a:br>
            <a:r>
              <a:rPr lang="en-US" sz="1600" dirty="0">
                <a:solidFill>
                  <a:schemeClr val="tx2"/>
                </a:solidFill>
                <a:effectLst/>
                <a:latin typeface="Times New Roman" panose="02020603050405020304" pitchFamily="18" charset="0"/>
                <a:ea typeface="Times New Roman" panose="02020603050405020304" pitchFamily="18" charset="0"/>
              </a:rPr>
              <a:t>Paper ID:</a:t>
            </a:r>
            <a:r>
              <a:rPr lang="en-US" sz="1600" spc="45" dirty="0">
                <a:solidFill>
                  <a:schemeClr val="tx2"/>
                </a:solidFill>
                <a:effectLst/>
                <a:latin typeface="Times New Roman" panose="02020603050405020304" pitchFamily="18" charset="0"/>
                <a:ea typeface="Times New Roman" panose="02020603050405020304" pitchFamily="18" charset="0"/>
              </a:rPr>
              <a:t> 104</a:t>
            </a:r>
            <a:br>
              <a:rPr lang="en-US" sz="1600" dirty="0">
                <a:solidFill>
                  <a:schemeClr val="tx2"/>
                </a:solidFill>
                <a:effectLst/>
                <a:latin typeface="Times New Roman" panose="02020603050405020304" pitchFamily="18" charset="0"/>
                <a:ea typeface="Times New Roman" panose="02020603050405020304" pitchFamily="18" charset="0"/>
              </a:rPr>
            </a:br>
            <a:br>
              <a:rPr lang="en-US" sz="1900" dirty="0">
                <a:solidFill>
                  <a:schemeClr val="tx2"/>
                </a:solidFill>
              </a:rPr>
            </a:br>
            <a:endParaRPr lang="en-US" sz="1900" dirty="0">
              <a:solidFill>
                <a:schemeClr val="tx2"/>
              </a:solidFill>
            </a:endParaRPr>
          </a:p>
        </p:txBody>
      </p:sp>
    </p:spTree>
    <p:extLst>
      <p:ext uri="{BB962C8B-B14F-4D97-AF65-F5344CB8AC3E}">
        <p14:creationId xmlns:p14="http://schemas.microsoft.com/office/powerpoint/2010/main" val="117597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700" b="1" kern="1200">
                <a:solidFill>
                  <a:schemeClr val="tx1"/>
                </a:solidFill>
                <a:latin typeface="+mj-lt"/>
                <a:ea typeface="+mj-ea"/>
                <a:cs typeface="+mj-cs"/>
              </a:rPr>
              <a:t>What-If Tool</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6A5C5F6C-64EF-354C-DBBB-E2EA03D0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4" y="1723919"/>
            <a:ext cx="8140446" cy="4616496"/>
          </a:xfrm>
          <a:prstGeom prst="rect">
            <a:avLst/>
          </a:prstGeom>
        </p:spPr>
      </p:pic>
    </p:spTree>
    <p:extLst>
      <p:ext uri="{BB962C8B-B14F-4D97-AF65-F5344CB8AC3E}">
        <p14:creationId xmlns:p14="http://schemas.microsoft.com/office/powerpoint/2010/main" val="29984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6F72-7174-4931-B7F4-3BFAD172C4D6}"/>
              </a:ext>
            </a:extLst>
          </p:cNvPr>
          <p:cNvSpPr>
            <a:spLocks noGrp="1"/>
          </p:cNvSpPr>
          <p:nvPr>
            <p:ph type="title"/>
          </p:nvPr>
        </p:nvSpPr>
        <p:spPr>
          <a:xfrm>
            <a:off x="361232" y="2574985"/>
            <a:ext cx="7886700" cy="1325563"/>
          </a:xfrm>
        </p:spPr>
        <p:txBody>
          <a:bodyPr/>
          <a:lstStyle/>
          <a:p>
            <a:pPr algn="ctr"/>
            <a:r>
              <a:rPr lang="en-US" dirty="0"/>
              <a:t>Thank you</a:t>
            </a:r>
          </a:p>
        </p:txBody>
      </p:sp>
    </p:spTree>
    <p:extLst>
      <p:ext uri="{BB962C8B-B14F-4D97-AF65-F5344CB8AC3E}">
        <p14:creationId xmlns:p14="http://schemas.microsoft.com/office/powerpoint/2010/main" val="25487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480060" y="325369"/>
            <a:ext cx="3276451" cy="1956841"/>
          </a:xfrm>
        </p:spPr>
        <p:txBody>
          <a:bodyPr vert="horz" lIns="91440" tIns="45720" rIns="91440" bIns="45720" rtlCol="0" anchor="b">
            <a:normAutofit/>
          </a:bodyPr>
          <a:lstStyle/>
          <a:p>
            <a:pPr algn="l"/>
            <a:r>
              <a:rPr lang="en-US" sz="4300" b="1"/>
              <a:t>Problem Background &amp; Motivation</a:t>
            </a:r>
            <a:endParaRPr lang="en-US" sz="430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480060" y="2872899"/>
            <a:ext cx="3182691" cy="3320668"/>
          </a:xfrm>
          <a:prstGeom prst="rect">
            <a:avLst/>
          </a:prstGeom>
        </p:spPr>
        <p:txBody>
          <a:bodyPr vert="horz" lIns="91440" tIns="45720" rIns="91440" bIns="45720" rtlCol="0">
            <a:normAutofit/>
          </a:bodyPr>
          <a:lstStyle/>
          <a:p>
            <a:pPr defTabSz="914400">
              <a:lnSpc>
                <a:spcPct val="90000"/>
              </a:lnSpc>
              <a:spcAft>
                <a:spcPts val="600"/>
              </a:spcAft>
            </a:pPr>
            <a:r>
              <a:rPr lang="en-US" sz="1300" dirty="0"/>
              <a:t>In the healthcare domain, Electronic Health Records or EHRs are digital versions of patients' paper charts. They are real-time, patient-centered records containing essential medical information. However, the manual assignment of </a:t>
            </a:r>
            <a:r>
              <a:rPr lang="en-US" sz="1400" dirty="0"/>
              <a:t>ICD</a:t>
            </a:r>
            <a:r>
              <a:rPr lang="en-US" sz="1300" dirty="0"/>
              <a:t> codes to clinical notes is time-consuming, error-prone, and sometimes results in misjudged severity of conditions or code omissions. This can lead to billing issues, revenue loss, and federal penalties. As a result, there is a clear need for a reliable automated classification of unstructured clinical notes.</a:t>
            </a:r>
          </a:p>
        </p:txBody>
      </p:sp>
      <p:pic>
        <p:nvPicPr>
          <p:cNvPr id="6" name="Picture 5" descr="Magnifying glass showing decling performance">
            <a:extLst>
              <a:ext uri="{FF2B5EF4-FFF2-40B4-BE49-F238E27FC236}">
                <a16:creationId xmlns:a16="http://schemas.microsoft.com/office/drawing/2014/main" id="{00C834EF-6081-B0F0-2A17-3BD1495997F9}"/>
              </a:ext>
            </a:extLst>
          </p:cNvPr>
          <p:cNvPicPr>
            <a:picLocks noChangeAspect="1"/>
          </p:cNvPicPr>
          <p:nvPr/>
        </p:nvPicPr>
        <p:blipFill rotWithShape="1">
          <a:blip r:embed="rId2"/>
          <a:srcRect l="9611" r="40174"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1805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ulti-coloured paper-craft art">
            <a:extLst>
              <a:ext uri="{FF2B5EF4-FFF2-40B4-BE49-F238E27FC236}">
                <a16:creationId xmlns:a16="http://schemas.microsoft.com/office/drawing/2014/main" id="{F1FEDFA6-7510-FF37-2A3D-3327E843956A}"/>
              </a:ext>
            </a:extLst>
          </p:cNvPr>
          <p:cNvPicPr>
            <a:picLocks noChangeAspect="1"/>
          </p:cNvPicPr>
          <p:nvPr/>
        </p:nvPicPr>
        <p:blipFill rotWithShape="1">
          <a:blip r:embed="rId2"/>
          <a:srcRect r="19091" b="9091"/>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400" b="1"/>
              <a:t>KeyClass Methodology Overview</a:t>
            </a:r>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1825625"/>
            <a:ext cx="7886700" cy="4351338"/>
          </a:xfrm>
          <a:prstGeom prst="rect">
            <a:avLst/>
          </a:prstGeom>
        </p:spPr>
        <p:txBody>
          <a:bodyPr vert="horz" lIns="91440" tIns="45720" rIns="91440" bIns="45720" rtlCol="0">
            <a:normAutofit/>
          </a:bodyPr>
          <a:lstStyle/>
          <a:p>
            <a:pPr defTabSz="914400">
              <a:lnSpc>
                <a:spcPct val="90000"/>
              </a:lnSpc>
              <a:spcAft>
                <a:spcPts val="600"/>
              </a:spcAft>
            </a:pPr>
            <a:endParaRPr lang="en-US" dirty="0"/>
          </a:p>
        </p:txBody>
      </p:sp>
      <p:pic>
        <p:nvPicPr>
          <p:cNvPr id="5" name="Picture 4">
            <a:extLst>
              <a:ext uri="{FF2B5EF4-FFF2-40B4-BE49-F238E27FC236}">
                <a16:creationId xmlns:a16="http://schemas.microsoft.com/office/drawing/2014/main" id="{EF7B0386-6A81-82BC-28A7-4824535CAD11}"/>
              </a:ext>
            </a:extLst>
          </p:cNvPr>
          <p:cNvPicPr>
            <a:picLocks noChangeAspect="1"/>
          </p:cNvPicPr>
          <p:nvPr/>
        </p:nvPicPr>
        <p:blipFill>
          <a:blip r:embed="rId3"/>
          <a:stretch>
            <a:fillRect/>
          </a:stretch>
        </p:blipFill>
        <p:spPr>
          <a:xfrm>
            <a:off x="1191047" y="1539009"/>
            <a:ext cx="6761905" cy="3561905"/>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A1EFFD29-7008-D6D5-3994-21A221826318}"/>
              </a:ext>
            </a:extLst>
          </p:cNvPr>
          <p:cNvSpPr txBox="1"/>
          <p:nvPr/>
        </p:nvSpPr>
        <p:spPr>
          <a:xfrm>
            <a:off x="628650" y="5238611"/>
            <a:ext cx="8260159" cy="1200329"/>
          </a:xfrm>
          <a:prstGeom prst="rect">
            <a:avLst/>
          </a:prstGeom>
          <a:noFill/>
        </p:spPr>
        <p:txBody>
          <a:bodyPr wrap="square">
            <a:spAutoFit/>
          </a:bodyPr>
          <a:lstStyle/>
          <a:p>
            <a:r>
              <a:rPr lang="en-US" b="0" i="0" dirty="0" err="1">
                <a:solidFill>
                  <a:srgbClr val="1F2328"/>
                </a:solidFill>
                <a:effectLst/>
                <a:latin typeface="-apple-system"/>
              </a:rPr>
              <a:t>KeyClass</a:t>
            </a:r>
            <a:r>
              <a:rPr lang="en-US" b="0" i="0" dirty="0">
                <a:solidFill>
                  <a:srgbClr val="1F2328"/>
                </a:solidFill>
                <a:effectLst/>
                <a:latin typeface="-apple-system"/>
              </a:rPr>
              <a:t> classifies documents without access to any labeled data. </a:t>
            </a:r>
          </a:p>
          <a:p>
            <a:r>
              <a:rPr lang="en-US" b="0" i="0" dirty="0">
                <a:solidFill>
                  <a:srgbClr val="1F2328"/>
                </a:solidFill>
                <a:effectLst/>
                <a:latin typeface="-apple-system"/>
              </a:rPr>
              <a:t>It automatically creates interpretable labeling functions (LFs) by extracting frequent keywords. It then uses these LFs along with Data Programming (DP) to generate probabilistic labels for training data, which are used to train a downstream classifier</a:t>
            </a:r>
            <a:endParaRPr lang="en-US" dirty="0"/>
          </a:p>
        </p:txBody>
      </p:sp>
    </p:spTree>
    <p:extLst>
      <p:ext uri="{BB962C8B-B14F-4D97-AF65-F5344CB8AC3E}">
        <p14:creationId xmlns:p14="http://schemas.microsoft.com/office/powerpoint/2010/main" val="260814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ulti-coloured paper-craft art">
            <a:extLst>
              <a:ext uri="{FF2B5EF4-FFF2-40B4-BE49-F238E27FC236}">
                <a16:creationId xmlns:a16="http://schemas.microsoft.com/office/drawing/2014/main" id="{F1FEDFA6-7510-FF37-2A3D-3327E843956A}"/>
              </a:ext>
            </a:extLst>
          </p:cNvPr>
          <p:cNvPicPr>
            <a:picLocks noChangeAspect="1"/>
          </p:cNvPicPr>
          <p:nvPr/>
        </p:nvPicPr>
        <p:blipFill rotWithShape="1">
          <a:blip r:embed="rId2"/>
          <a:srcRect r="19091" b="9091"/>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400" b="1"/>
              <a:t>KeyClass Methodology Overview</a:t>
            </a:r>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1825625"/>
            <a:ext cx="7886700" cy="4351338"/>
          </a:xfrm>
          <a:prstGeom prst="rect">
            <a:avLst/>
          </a:prstGeom>
        </p:spPr>
        <p:txBody>
          <a:bodyPr vert="horz" lIns="91440" tIns="45720" rIns="91440" bIns="45720" rtlCol="0">
            <a:normAutofit/>
          </a:bodyPr>
          <a:lstStyle/>
          <a:p>
            <a:pPr defTabSz="914400">
              <a:lnSpc>
                <a:spcPct val="90000"/>
              </a:lnSpc>
              <a:spcAft>
                <a:spcPts val="600"/>
              </a:spcAft>
            </a:pPr>
            <a:endParaRPr lang="en-US" dirty="0"/>
          </a:p>
        </p:txBody>
      </p:sp>
      <p:pic>
        <p:nvPicPr>
          <p:cNvPr id="5" name="Picture 4">
            <a:extLst>
              <a:ext uri="{FF2B5EF4-FFF2-40B4-BE49-F238E27FC236}">
                <a16:creationId xmlns:a16="http://schemas.microsoft.com/office/drawing/2014/main" id="{501ABC35-C908-523C-F0EC-4D910467CCAD}"/>
              </a:ext>
            </a:extLst>
          </p:cNvPr>
          <p:cNvPicPr>
            <a:picLocks noChangeAspect="1"/>
          </p:cNvPicPr>
          <p:nvPr/>
        </p:nvPicPr>
        <p:blipFill>
          <a:blip r:embed="rId3"/>
          <a:stretch>
            <a:fillRect/>
          </a:stretch>
        </p:blipFill>
        <p:spPr>
          <a:xfrm>
            <a:off x="1069525" y="1690688"/>
            <a:ext cx="6228571" cy="2790476"/>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9B580EAE-3262-E18E-E7C9-594763DFEC04}"/>
              </a:ext>
            </a:extLst>
          </p:cNvPr>
          <p:cNvSpPr txBox="1"/>
          <p:nvPr/>
        </p:nvSpPr>
        <p:spPr>
          <a:xfrm>
            <a:off x="784852" y="4738549"/>
            <a:ext cx="7211833" cy="1754326"/>
          </a:xfrm>
          <a:prstGeom prst="rect">
            <a:avLst/>
          </a:prstGeom>
          <a:noFill/>
        </p:spPr>
        <p:txBody>
          <a:bodyPr wrap="square">
            <a:spAutoFit/>
          </a:bodyPr>
          <a:lstStyle/>
          <a:p>
            <a:r>
              <a:rPr lang="en-US" b="0" i="0" dirty="0">
                <a:effectLst/>
                <a:latin typeface="-apple-system"/>
              </a:rPr>
              <a:t>Data programming, or weak supervision compared to fully supervised ML. The orange boxes indicate the effort required by expert annotators. Instead of having to label extensive quantities of data by hand, the effort in data programming framework lies in obtaining labeling functions. In </a:t>
            </a:r>
            <a:r>
              <a:rPr lang="en-US" b="0" i="0" dirty="0" err="1">
                <a:effectLst/>
                <a:latin typeface="-apple-system"/>
              </a:rPr>
              <a:t>KeyClass</a:t>
            </a:r>
            <a:r>
              <a:rPr lang="en-US" b="0" i="0" dirty="0">
                <a:effectLst/>
                <a:latin typeface="-apple-system"/>
              </a:rPr>
              <a:t>, these labeling functions are our keyword-matching rules automatically extracted from reference data, to further reduce required human effort.</a:t>
            </a:r>
            <a:endParaRPr lang="en-US" dirty="0"/>
          </a:p>
        </p:txBody>
      </p:sp>
    </p:spTree>
    <p:extLst>
      <p:ext uri="{BB962C8B-B14F-4D97-AF65-F5344CB8AC3E}">
        <p14:creationId xmlns:p14="http://schemas.microsoft.com/office/powerpoint/2010/main" val="56686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700" b="1" kern="1200" dirty="0">
                <a:solidFill>
                  <a:schemeClr val="tx1"/>
                </a:solidFill>
                <a:latin typeface="+mj-lt"/>
                <a:ea typeface="+mj-ea"/>
                <a:cs typeface="+mj-cs"/>
              </a:rPr>
              <a:t>Results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4069836"/>
            <a:ext cx="7886700" cy="575953"/>
          </a:xfrm>
          <a:prstGeom prst="rect">
            <a:avLst/>
          </a:prstGeom>
        </p:spPr>
        <p:txBody>
          <a:bodyPr vert="horz" lIns="91440" tIns="45720" rIns="91440" bIns="45720" rtlCol="0">
            <a:normAutofit/>
          </a:bodyPr>
          <a:lstStyle/>
          <a:p>
            <a:pPr defTabSz="914400">
              <a:lnSpc>
                <a:spcPct val="90000"/>
              </a:lnSpc>
              <a:spcAft>
                <a:spcPts val="600"/>
              </a:spcAft>
            </a:pPr>
            <a:r>
              <a:rPr lang="en-US" sz="1900" dirty="0"/>
              <a:t>We could reproduce results from paper with high accuracy</a:t>
            </a:r>
          </a:p>
        </p:txBody>
      </p:sp>
      <p:pic>
        <p:nvPicPr>
          <p:cNvPr id="5" name="Picture 4">
            <a:extLst>
              <a:ext uri="{FF2B5EF4-FFF2-40B4-BE49-F238E27FC236}">
                <a16:creationId xmlns:a16="http://schemas.microsoft.com/office/drawing/2014/main" id="{FCE55524-E14E-F0E3-644B-1A0AC66E6829}"/>
              </a:ext>
            </a:extLst>
          </p:cNvPr>
          <p:cNvPicPr>
            <a:picLocks noChangeAspect="1"/>
          </p:cNvPicPr>
          <p:nvPr/>
        </p:nvPicPr>
        <p:blipFill>
          <a:blip r:embed="rId2"/>
          <a:stretch>
            <a:fillRect/>
          </a:stretch>
        </p:blipFill>
        <p:spPr>
          <a:xfrm>
            <a:off x="501777" y="1880871"/>
            <a:ext cx="8013573" cy="1816788"/>
          </a:xfrm>
          <a:prstGeom prst="rect">
            <a:avLst/>
          </a:prstGeom>
        </p:spPr>
      </p:pic>
    </p:spTree>
    <p:extLst>
      <p:ext uri="{BB962C8B-B14F-4D97-AF65-F5344CB8AC3E}">
        <p14:creationId xmlns:p14="http://schemas.microsoft.com/office/powerpoint/2010/main" val="24797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473202" y="639520"/>
            <a:ext cx="2571750" cy="1719072"/>
          </a:xfrm>
        </p:spPr>
        <p:txBody>
          <a:bodyPr vert="horz" lIns="91440" tIns="45720" rIns="91440" bIns="45720" rtlCol="0" anchor="b">
            <a:normAutofit/>
          </a:bodyPr>
          <a:lstStyle/>
          <a:p>
            <a:pPr algn="l"/>
            <a:r>
              <a:rPr lang="en-US" sz="4300" b="1" kern="1200">
                <a:solidFill>
                  <a:schemeClr val="tx1"/>
                </a:solidFill>
                <a:latin typeface="+mj-lt"/>
                <a:ea typeface="+mj-ea"/>
                <a:cs typeface="+mj-cs"/>
              </a:rPr>
              <a:t>Training Conclusion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473202" y="2807208"/>
            <a:ext cx="2571750" cy="341071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600"/>
              <a:t>In conclusion, KeyClass offers a novel approach to efficient and interpretable text classification. Its successful application in clinical text classification demonstrates its potential for making social impact by allowing quick and affordable development and deployment of effective text classifiers.</a:t>
            </a:r>
          </a:p>
        </p:txBody>
      </p:sp>
      <p:pic>
        <p:nvPicPr>
          <p:cNvPr id="8" name="Graphic 7" descr="Education">
            <a:extLst>
              <a:ext uri="{FF2B5EF4-FFF2-40B4-BE49-F238E27FC236}">
                <a16:creationId xmlns:a16="http://schemas.microsoft.com/office/drawing/2014/main" id="{B5C740B8-BC1D-1F3A-EF08-0A5B358DB3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0722" y="840105"/>
            <a:ext cx="5177790" cy="5177790"/>
          </a:xfrm>
          <a:prstGeom prst="rect">
            <a:avLst/>
          </a:prstGeom>
        </p:spPr>
      </p:pic>
    </p:spTree>
    <p:extLst>
      <p:ext uri="{BB962C8B-B14F-4D97-AF65-F5344CB8AC3E}">
        <p14:creationId xmlns:p14="http://schemas.microsoft.com/office/powerpoint/2010/main" val="297827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700" b="1" kern="1200" dirty="0">
                <a:solidFill>
                  <a:schemeClr val="tx1"/>
                </a:solidFill>
                <a:latin typeface="+mj-lt"/>
                <a:ea typeface="+mj-ea"/>
                <a:cs typeface="+mj-cs"/>
              </a:rPr>
              <a:t>Ablation study</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1929384"/>
            <a:ext cx="7886700" cy="4251960"/>
          </a:xfrm>
          <a:prstGeom prst="rect">
            <a:avLst/>
          </a:prstGeom>
        </p:spPr>
        <p:txBody>
          <a:bodyPr vert="horz" lIns="91440" tIns="45720" rIns="91440" bIns="45720" rtlCol="0">
            <a:normAutofit fontScale="92500"/>
          </a:bodyPr>
          <a:lstStyle/>
          <a:p>
            <a:pPr indent="-228600" defTabSz="914400">
              <a:lnSpc>
                <a:spcPct val="90000"/>
              </a:lnSpc>
              <a:spcAft>
                <a:spcPts val="600"/>
              </a:spcAft>
              <a:buFont typeface="Arial" panose="020B0604020202020204" pitchFamily="34" charset="0"/>
              <a:buChar char="•"/>
            </a:pPr>
            <a:endParaRPr lang="en-US" sz="1900" b="0" i="0" dirty="0">
              <a:effectLst/>
            </a:endParaRPr>
          </a:p>
          <a:p>
            <a:pPr defTabSz="914400">
              <a:lnSpc>
                <a:spcPct val="90000"/>
              </a:lnSpc>
              <a:spcAft>
                <a:spcPts val="600"/>
              </a:spcAft>
            </a:pPr>
            <a:r>
              <a:rPr lang="en-US" sz="1900" b="0" i="0" dirty="0">
                <a:effectLst/>
              </a:rPr>
              <a:t>Knowledge Injected Prompt Based Fine-tuning for Multi-label Few-shot ICD Coding</a:t>
            </a:r>
          </a:p>
          <a:p>
            <a:pPr indent="-228600" defTabSz="914400">
              <a:lnSpc>
                <a:spcPct val="90000"/>
              </a:lnSpc>
              <a:spcAft>
                <a:spcPts val="600"/>
              </a:spcAft>
              <a:buFont typeface="Arial" panose="020B0604020202020204" pitchFamily="34" charset="0"/>
              <a:buChar char="•"/>
            </a:pPr>
            <a:r>
              <a:rPr lang="en-US" sz="1900" b="0" i="0" dirty="0">
                <a:effectLst/>
              </a:rPr>
              <a:t>Automatic International Classification of Diseases (ICD) coding aims to assign multiple ICD codes to a medical note with average length of 3,000+ tokens.</a:t>
            </a:r>
          </a:p>
          <a:p>
            <a:pPr defTabSz="914400">
              <a:lnSpc>
                <a:spcPct val="90000"/>
              </a:lnSpc>
              <a:spcAft>
                <a:spcPts val="600"/>
              </a:spcAft>
            </a:pPr>
            <a:r>
              <a:rPr lang="en-US" sz="1900" b="0" i="0" dirty="0">
                <a:effectLst/>
              </a:rPr>
              <a:t>This task is challenging due to a high-dimensional space of multi-label assignment (tens of thousands of ICD codes) </a:t>
            </a:r>
          </a:p>
          <a:p>
            <a:pPr marL="342900" indent="-342900" defTabSz="914400">
              <a:lnSpc>
                <a:spcPct val="90000"/>
              </a:lnSpc>
              <a:spcAft>
                <a:spcPts val="600"/>
              </a:spcAft>
              <a:buFont typeface="Arial" panose="020B0604020202020204" pitchFamily="34" charset="0"/>
              <a:buChar char="•"/>
            </a:pPr>
            <a:r>
              <a:rPr lang="en-US" sz="1900" b="0" i="0" dirty="0">
                <a:effectLst/>
              </a:rPr>
              <a:t>And the long-tail challenge: only a few codes (common diseases) are frequently assigned while most codes (rare diseases) are infrequently assigned.</a:t>
            </a:r>
          </a:p>
          <a:p>
            <a:pPr marL="342900" indent="-342900" defTabSz="914400">
              <a:lnSpc>
                <a:spcPct val="90000"/>
              </a:lnSpc>
              <a:spcAft>
                <a:spcPts val="600"/>
              </a:spcAft>
              <a:buFont typeface="Arial" panose="020B0604020202020204" pitchFamily="34" charset="0"/>
              <a:buChar char="•"/>
            </a:pPr>
            <a:r>
              <a:rPr lang="en-US" sz="1900" b="0" i="0" dirty="0">
                <a:effectLst/>
              </a:rPr>
              <a:t>This study addresses the long-tail challenge by adapting a prompt-based fine-tuning technique with label semantics, which has been shown to be effective under few-shot setting.</a:t>
            </a:r>
          </a:p>
          <a:p>
            <a:pPr defTabSz="914400">
              <a:lnSpc>
                <a:spcPct val="90000"/>
              </a:lnSpc>
              <a:spcAft>
                <a:spcPts val="600"/>
              </a:spcAft>
            </a:pPr>
            <a:endParaRPr lang="en-US" sz="1900" b="0" i="0" dirty="0">
              <a:effectLst/>
            </a:endParaRPr>
          </a:p>
          <a:p>
            <a:pPr defTabSz="914400">
              <a:lnSpc>
                <a:spcPct val="90000"/>
              </a:lnSpc>
              <a:spcAft>
                <a:spcPts val="600"/>
              </a:spcAft>
            </a:pPr>
            <a:r>
              <a:rPr lang="en-US" sz="1900" b="0" i="0" dirty="0">
                <a:effectLst/>
              </a:rPr>
              <a:t>	</a:t>
            </a:r>
          </a:p>
        </p:txBody>
      </p:sp>
    </p:spTree>
    <p:extLst>
      <p:ext uri="{BB962C8B-B14F-4D97-AF65-F5344CB8AC3E}">
        <p14:creationId xmlns:p14="http://schemas.microsoft.com/office/powerpoint/2010/main" val="329473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700" b="1" kern="1200" dirty="0">
                <a:solidFill>
                  <a:schemeClr val="tx1"/>
                </a:solidFill>
                <a:latin typeface="+mj-lt"/>
                <a:ea typeface="+mj-ea"/>
                <a:cs typeface="+mj-cs"/>
              </a:rPr>
              <a:t>Ablation study</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1929384"/>
            <a:ext cx="7886700" cy="425196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1900" b="0" i="0" dirty="0">
              <a:effectLst/>
            </a:endParaRPr>
          </a:p>
          <a:p>
            <a:pPr indent="-228600" defTabSz="914400">
              <a:lnSpc>
                <a:spcPct val="90000"/>
              </a:lnSpc>
              <a:spcAft>
                <a:spcPts val="600"/>
              </a:spcAft>
              <a:buFont typeface="Arial" panose="020B0604020202020204" pitchFamily="34" charset="0"/>
              <a:buChar char="•"/>
            </a:pPr>
            <a:r>
              <a:rPr lang="en-US" sz="1900" b="0" i="0" dirty="0">
                <a:effectLst/>
              </a:rPr>
              <a:t>We found that using prompting approach as original paper authors expected increased the accuracy on low prevalence classes.</a:t>
            </a:r>
          </a:p>
          <a:p>
            <a:pPr defTabSz="914400">
              <a:lnSpc>
                <a:spcPct val="90000"/>
              </a:lnSpc>
              <a:spcAft>
                <a:spcPts val="600"/>
              </a:spcAft>
            </a:pPr>
            <a:endParaRPr lang="en-US" sz="1900" b="0" i="0" dirty="0">
              <a:effectLst/>
            </a:endParaRPr>
          </a:p>
          <a:p>
            <a:pPr defTabSz="914400">
              <a:lnSpc>
                <a:spcPct val="90000"/>
              </a:lnSpc>
              <a:spcAft>
                <a:spcPts val="600"/>
              </a:spcAft>
            </a:pPr>
            <a:r>
              <a:rPr lang="en-US" sz="1900" b="0" i="0" dirty="0">
                <a:effectLst/>
              </a:rPr>
              <a:t>Model	         AUC	F1	    Precision </a:t>
            </a:r>
          </a:p>
          <a:p>
            <a:pPr defTabSz="914400">
              <a:lnSpc>
                <a:spcPct val="90000"/>
              </a:lnSpc>
              <a:spcAft>
                <a:spcPts val="600"/>
              </a:spcAft>
            </a:pPr>
            <a:r>
              <a:rPr lang="en-US" sz="1900" b="0" i="0" dirty="0" err="1">
                <a:effectLst/>
              </a:rPr>
              <a:t>KEPTLongformer</a:t>
            </a:r>
            <a:r>
              <a:rPr lang="en-US" sz="1900" b="0" i="0" dirty="0">
                <a:effectLst/>
              </a:rPr>
              <a:t>	91.07	93.45	64.82	</a:t>
            </a:r>
          </a:p>
        </p:txBody>
      </p:sp>
    </p:spTree>
    <p:extLst>
      <p:ext uri="{BB962C8B-B14F-4D97-AF65-F5344CB8AC3E}">
        <p14:creationId xmlns:p14="http://schemas.microsoft.com/office/powerpoint/2010/main" val="48712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EA6A-F29C-401A-155F-0ED0AA2FB0B0}"/>
              </a:ext>
            </a:extLst>
          </p:cNvPr>
          <p:cNvSpPr>
            <a:spLocks noGrp="1"/>
          </p:cNvSpPr>
          <p:nvPr>
            <p:ph type="ctrTitle"/>
          </p:nvPr>
        </p:nvSpPr>
        <p:spPr>
          <a:xfrm>
            <a:off x="628650" y="365125"/>
            <a:ext cx="7886700" cy="1325563"/>
          </a:xfrm>
        </p:spPr>
        <p:txBody>
          <a:bodyPr vert="horz" lIns="91440" tIns="45720" rIns="91440" bIns="45720" rtlCol="0" anchor="ctr">
            <a:normAutofit/>
          </a:bodyPr>
          <a:lstStyle/>
          <a:p>
            <a:pPr algn="l"/>
            <a:r>
              <a:rPr lang="en-US" sz="4700" b="1" kern="1200">
                <a:solidFill>
                  <a:schemeClr val="tx1"/>
                </a:solidFill>
                <a:latin typeface="+mj-lt"/>
                <a:ea typeface="+mj-ea"/>
                <a:cs typeface="+mj-cs"/>
              </a:rPr>
              <a:t>What-If Tool</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B1F6D0-C19E-B3EC-0790-B69C60AF2144}"/>
              </a:ext>
            </a:extLst>
          </p:cNvPr>
          <p:cNvSpPr txBox="1"/>
          <p:nvPr/>
        </p:nvSpPr>
        <p:spPr>
          <a:xfrm>
            <a:off x="628650" y="1929384"/>
            <a:ext cx="7886700" cy="425196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1300" b="0" i="0" dirty="0">
              <a:effectLst/>
            </a:endParaRPr>
          </a:p>
          <a:p>
            <a:pPr indent="-228600" defTabSz="914400">
              <a:lnSpc>
                <a:spcPct val="90000"/>
              </a:lnSpc>
              <a:spcAft>
                <a:spcPts val="600"/>
              </a:spcAft>
              <a:buFont typeface="Arial" panose="020B0604020202020204" pitchFamily="34" charset="0"/>
              <a:buChar char="•"/>
            </a:pPr>
            <a:r>
              <a:rPr lang="en-US" sz="1300" b="1" i="0" dirty="0">
                <a:effectLst/>
              </a:rPr>
              <a:t> </a:t>
            </a:r>
            <a:r>
              <a:rPr lang="en-US" sz="1300" b="1" dirty="0"/>
              <a:t>Understanding model performance</a:t>
            </a:r>
            <a:r>
              <a:rPr lang="en-US" sz="1300" dirty="0"/>
              <a:t>: By visualizing the classification results, the What-If Tool can help you identify patterns and trends in your model's performance, such as misclassifications, false positives, or false negatives.</a:t>
            </a:r>
          </a:p>
          <a:p>
            <a:pPr indent="-228600" defTabSz="914400">
              <a:lnSpc>
                <a:spcPct val="90000"/>
              </a:lnSpc>
              <a:spcAft>
                <a:spcPts val="600"/>
              </a:spcAft>
              <a:buFont typeface="Arial" panose="020B0604020202020204" pitchFamily="34" charset="0"/>
              <a:buChar char="•"/>
            </a:pPr>
            <a:endParaRPr lang="en-US" sz="1300" dirty="0"/>
          </a:p>
          <a:p>
            <a:pPr indent="-228600" defTabSz="914400">
              <a:lnSpc>
                <a:spcPct val="90000"/>
              </a:lnSpc>
              <a:spcAft>
                <a:spcPts val="600"/>
              </a:spcAft>
              <a:buFont typeface="Arial" panose="020B0604020202020204" pitchFamily="34" charset="0"/>
              <a:buChar char="•"/>
            </a:pPr>
            <a:r>
              <a:rPr lang="en-US" sz="1300" b="1" dirty="0"/>
              <a:t>Feature importance analysis</a:t>
            </a:r>
            <a:r>
              <a:rPr lang="en-US" sz="1300" dirty="0"/>
              <a:t>: The What-If Tool allows you to analyze the importance of different features in your model's predictions. This can help you understand which aspects of the input data contribute most to the classification results and may reveal potential areas for improvement in the labeling functions.</a:t>
            </a:r>
          </a:p>
          <a:p>
            <a:pPr indent="-228600" defTabSz="914400">
              <a:lnSpc>
                <a:spcPct val="90000"/>
              </a:lnSpc>
              <a:spcAft>
                <a:spcPts val="600"/>
              </a:spcAft>
              <a:buFont typeface="Arial" panose="020B0604020202020204" pitchFamily="34" charset="0"/>
              <a:buChar char="•"/>
            </a:pPr>
            <a:endParaRPr lang="en-US" sz="1300" dirty="0"/>
          </a:p>
          <a:p>
            <a:pPr indent="-228600" defTabSz="914400">
              <a:lnSpc>
                <a:spcPct val="90000"/>
              </a:lnSpc>
              <a:spcAft>
                <a:spcPts val="600"/>
              </a:spcAft>
              <a:buFont typeface="Arial" panose="020B0604020202020204" pitchFamily="34" charset="0"/>
              <a:buChar char="•"/>
            </a:pPr>
            <a:r>
              <a:rPr lang="en-US" sz="1300" b="1" dirty="0"/>
              <a:t>Counterfactual analysis</a:t>
            </a:r>
            <a:r>
              <a:rPr lang="en-US" sz="1300" dirty="0"/>
              <a:t>: Using the What-If Tool, you can explore counterfactual instances, where you modify the input features to observe how the changes affect the model's predictions. This can provide valuable insights into your model's behavior and help identify potential biases or shortcomings in the classification process.</a:t>
            </a:r>
          </a:p>
          <a:p>
            <a:pPr indent="-228600" defTabSz="914400">
              <a:lnSpc>
                <a:spcPct val="90000"/>
              </a:lnSpc>
              <a:spcAft>
                <a:spcPts val="600"/>
              </a:spcAft>
              <a:buFont typeface="Arial" panose="020B0604020202020204" pitchFamily="34" charset="0"/>
              <a:buChar char="•"/>
            </a:pPr>
            <a:endParaRPr lang="en-US" sz="1300" dirty="0"/>
          </a:p>
          <a:p>
            <a:pPr indent="-228600" defTabSz="914400">
              <a:lnSpc>
                <a:spcPct val="90000"/>
              </a:lnSpc>
              <a:spcAft>
                <a:spcPts val="600"/>
              </a:spcAft>
              <a:buFont typeface="Arial" panose="020B0604020202020204" pitchFamily="34" charset="0"/>
              <a:buChar char="•"/>
            </a:pPr>
            <a:r>
              <a:rPr lang="en-US" sz="1300" b="1" dirty="0"/>
              <a:t>Model comparison</a:t>
            </a:r>
            <a:r>
              <a:rPr lang="en-US" sz="1300" dirty="0"/>
              <a:t>: The What-If Tool enables you to compare the performance of different models or hyperparameter settings side by side. This can help you identify the best-performing configuration and gain insights into the trade-offs between various hyperparameters.</a:t>
            </a:r>
          </a:p>
          <a:p>
            <a:pPr indent="-228600" defTabSz="914400">
              <a:lnSpc>
                <a:spcPct val="90000"/>
              </a:lnSpc>
              <a:spcAft>
                <a:spcPts val="600"/>
              </a:spcAft>
              <a:buFont typeface="Arial" panose="020B0604020202020204" pitchFamily="34" charset="0"/>
              <a:buChar char="•"/>
            </a:pPr>
            <a:endParaRPr lang="en-US" sz="1300" b="0" i="0" dirty="0">
              <a:effectLst/>
            </a:endParaRPr>
          </a:p>
          <a:p>
            <a:pPr indent="-228600" defTabSz="914400">
              <a:lnSpc>
                <a:spcPct val="90000"/>
              </a:lnSpc>
              <a:spcAft>
                <a:spcPts val="600"/>
              </a:spcAft>
              <a:buFont typeface="Arial" panose="020B0604020202020204" pitchFamily="34" charset="0"/>
              <a:buChar char="•"/>
            </a:pPr>
            <a:endParaRPr lang="en-US" sz="1300" b="0" i="0" dirty="0">
              <a:effectLst/>
            </a:endParaRPr>
          </a:p>
        </p:txBody>
      </p:sp>
    </p:spTree>
    <p:extLst>
      <p:ext uri="{BB962C8B-B14F-4D97-AF65-F5344CB8AC3E}">
        <p14:creationId xmlns:p14="http://schemas.microsoft.com/office/powerpoint/2010/main" val="4174386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657</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Courier New</vt:lpstr>
      <vt:lpstr>Georgia</vt:lpstr>
      <vt:lpstr>Times New Roman</vt:lpstr>
      <vt:lpstr>Office Theme</vt:lpstr>
      <vt:lpstr>      C598 Deep Learning in HealthCare Final Project   Chhavi Jain and Rathiv Bal {chhavi2,rbal2}@illinos.edu   Group ID: 126 Paper ID: 104  </vt:lpstr>
      <vt:lpstr>Problem Background &amp; Motivation</vt:lpstr>
      <vt:lpstr>KeyClass Methodology Overview</vt:lpstr>
      <vt:lpstr>KeyClass Methodology Overview</vt:lpstr>
      <vt:lpstr>Results</vt:lpstr>
      <vt:lpstr>Training Conclusion</vt:lpstr>
      <vt:lpstr>Ablation study</vt:lpstr>
      <vt:lpstr>Ablation study</vt:lpstr>
      <vt:lpstr>What-If Tool</vt:lpstr>
      <vt:lpstr>What-If Tool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Background &amp; Motivation</dc:title>
  <dc:creator>Rathiv Bal</dc:creator>
  <cp:lastModifiedBy>Rathiv Bal</cp:lastModifiedBy>
  <cp:revision>11</cp:revision>
  <dcterms:created xsi:type="dcterms:W3CDTF">2023-05-09T01:23:20Z</dcterms:created>
  <dcterms:modified xsi:type="dcterms:W3CDTF">2023-05-09T04:20:08Z</dcterms:modified>
</cp:coreProperties>
</file>