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sldIdLst>
    <p:sldId id="278" r:id="rId5"/>
    <p:sldId id="279" r:id="rId6"/>
    <p:sldId id="280" r:id="rId7"/>
    <p:sldId id="284" r:id="rId8"/>
    <p:sldId id="291" r:id="rId9"/>
    <p:sldId id="294" r:id="rId10"/>
    <p:sldId id="295" r:id="rId11"/>
    <p:sldId id="297" r:id="rId12"/>
    <p:sldId id="296" r:id="rId13"/>
    <p:sldId id="299" r:id="rId14"/>
    <p:sldId id="302" r:id="rId15"/>
    <p:sldId id="303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havi Mehndiratta" userId="a1aa37d687a7d767" providerId="LiveId" clId="{9A55474C-37A9-4E01-914C-8C93B1851DA6}"/>
    <pc:docChg chg="undo custSel addSld modSld">
      <pc:chgData name="Chhavi Mehndiratta" userId="a1aa37d687a7d767" providerId="LiveId" clId="{9A55474C-37A9-4E01-914C-8C93B1851DA6}" dt="2024-01-16T10:17:52.129" v="88" actId="20577"/>
      <pc:docMkLst>
        <pc:docMk/>
      </pc:docMkLst>
      <pc:sldChg chg="modSp mod">
        <pc:chgData name="Chhavi Mehndiratta" userId="a1aa37d687a7d767" providerId="LiveId" clId="{9A55474C-37A9-4E01-914C-8C93B1851DA6}" dt="2024-01-15T17:50:37.132" v="1" actId="20577"/>
        <pc:sldMkLst>
          <pc:docMk/>
          <pc:sldMk cId="2886474736" sldId="284"/>
        </pc:sldMkLst>
        <pc:spChg chg="mod">
          <ac:chgData name="Chhavi Mehndiratta" userId="a1aa37d687a7d767" providerId="LiveId" clId="{9A55474C-37A9-4E01-914C-8C93B1851DA6}" dt="2024-01-15T17:50:37.132" v="1" actId="20577"/>
          <ac:spMkLst>
            <pc:docMk/>
            <pc:sldMk cId="2886474736" sldId="284"/>
            <ac:spMk id="5" creationId="{8D9A369F-8F0B-1014-BBCB-3B097439BA8F}"/>
          </ac:spMkLst>
        </pc:spChg>
      </pc:sldChg>
      <pc:sldChg chg="modSp mod">
        <pc:chgData name="Chhavi Mehndiratta" userId="a1aa37d687a7d767" providerId="LiveId" clId="{9A55474C-37A9-4E01-914C-8C93B1851DA6}" dt="2024-01-16T10:17:18.639" v="56" actId="20577"/>
        <pc:sldMkLst>
          <pc:docMk/>
          <pc:sldMk cId="1978589325" sldId="294"/>
        </pc:sldMkLst>
        <pc:spChg chg="mod">
          <ac:chgData name="Chhavi Mehndiratta" userId="a1aa37d687a7d767" providerId="LiveId" clId="{9A55474C-37A9-4E01-914C-8C93B1851DA6}" dt="2024-01-16T10:17:18.639" v="56" actId="20577"/>
          <ac:spMkLst>
            <pc:docMk/>
            <pc:sldMk cId="1978589325" sldId="294"/>
            <ac:spMk id="5" creationId="{C371CEB5-0F43-BA22-C4E7-3A84E631DA11}"/>
          </ac:spMkLst>
        </pc:spChg>
      </pc:sldChg>
      <pc:sldChg chg="modSp mod">
        <pc:chgData name="Chhavi Mehndiratta" userId="a1aa37d687a7d767" providerId="LiveId" clId="{9A55474C-37A9-4E01-914C-8C93B1851DA6}" dt="2024-01-16T10:17:26.947" v="62" actId="20577"/>
        <pc:sldMkLst>
          <pc:docMk/>
          <pc:sldMk cId="2970356917" sldId="295"/>
        </pc:sldMkLst>
        <pc:spChg chg="mod">
          <ac:chgData name="Chhavi Mehndiratta" userId="a1aa37d687a7d767" providerId="LiveId" clId="{9A55474C-37A9-4E01-914C-8C93B1851DA6}" dt="2024-01-16T10:17:26.947" v="62" actId="20577"/>
          <ac:spMkLst>
            <pc:docMk/>
            <pc:sldMk cId="2970356917" sldId="295"/>
            <ac:spMk id="5" creationId="{C371CEB5-0F43-BA22-C4E7-3A84E631DA11}"/>
          </ac:spMkLst>
        </pc:spChg>
      </pc:sldChg>
      <pc:sldChg chg="modSp mod">
        <pc:chgData name="Chhavi Mehndiratta" userId="a1aa37d687a7d767" providerId="LiveId" clId="{9A55474C-37A9-4E01-914C-8C93B1851DA6}" dt="2024-01-16T10:17:35.612" v="70" actId="20577"/>
        <pc:sldMkLst>
          <pc:docMk/>
          <pc:sldMk cId="3088846787" sldId="296"/>
        </pc:sldMkLst>
        <pc:spChg chg="mod">
          <ac:chgData name="Chhavi Mehndiratta" userId="a1aa37d687a7d767" providerId="LiveId" clId="{9A55474C-37A9-4E01-914C-8C93B1851DA6}" dt="2024-01-16T10:17:35.612" v="70" actId="20577"/>
          <ac:spMkLst>
            <pc:docMk/>
            <pc:sldMk cId="3088846787" sldId="296"/>
            <ac:spMk id="5" creationId="{C371CEB5-0F43-BA22-C4E7-3A84E631DA11}"/>
          </ac:spMkLst>
        </pc:spChg>
      </pc:sldChg>
      <pc:sldChg chg="modSp mod">
        <pc:chgData name="Chhavi Mehndiratta" userId="a1aa37d687a7d767" providerId="LiveId" clId="{9A55474C-37A9-4E01-914C-8C93B1851DA6}" dt="2024-01-16T10:17:43.076" v="78" actId="20577"/>
        <pc:sldMkLst>
          <pc:docMk/>
          <pc:sldMk cId="1086590481" sldId="299"/>
        </pc:sldMkLst>
        <pc:spChg chg="mod">
          <ac:chgData name="Chhavi Mehndiratta" userId="a1aa37d687a7d767" providerId="LiveId" clId="{9A55474C-37A9-4E01-914C-8C93B1851DA6}" dt="2024-01-16T10:17:43.076" v="78" actId="20577"/>
          <ac:spMkLst>
            <pc:docMk/>
            <pc:sldMk cId="1086590481" sldId="299"/>
            <ac:spMk id="5" creationId="{C371CEB5-0F43-BA22-C4E7-3A84E631DA11}"/>
          </ac:spMkLst>
        </pc:spChg>
      </pc:sldChg>
      <pc:sldChg chg="modSp mod">
        <pc:chgData name="Chhavi Mehndiratta" userId="a1aa37d687a7d767" providerId="LiveId" clId="{9A55474C-37A9-4E01-914C-8C93B1851DA6}" dt="2024-01-16T10:17:52.129" v="88" actId="20577"/>
        <pc:sldMkLst>
          <pc:docMk/>
          <pc:sldMk cId="2349206442" sldId="302"/>
        </pc:sldMkLst>
        <pc:spChg chg="mod">
          <ac:chgData name="Chhavi Mehndiratta" userId="a1aa37d687a7d767" providerId="LiveId" clId="{9A55474C-37A9-4E01-914C-8C93B1851DA6}" dt="2024-01-16T10:17:52.129" v="88" actId="20577"/>
          <ac:spMkLst>
            <pc:docMk/>
            <pc:sldMk cId="2349206442" sldId="302"/>
            <ac:spMk id="5" creationId="{C371CEB5-0F43-BA22-C4E7-3A84E631DA11}"/>
          </ac:spMkLst>
        </pc:spChg>
      </pc:sldChg>
      <pc:sldChg chg="addSp delSp modSp new mod">
        <pc:chgData name="Chhavi Mehndiratta" userId="a1aa37d687a7d767" providerId="LiveId" clId="{9A55474C-37A9-4E01-914C-8C93B1851DA6}" dt="2024-01-16T10:17:00.406" v="50" actId="20577"/>
        <pc:sldMkLst>
          <pc:docMk/>
          <pc:sldMk cId="3782754155" sldId="303"/>
        </pc:sldMkLst>
        <pc:spChg chg="del">
          <ac:chgData name="Chhavi Mehndiratta" userId="a1aa37d687a7d767" providerId="LiveId" clId="{9A55474C-37A9-4E01-914C-8C93B1851DA6}" dt="2024-01-16T10:12:48.826" v="3" actId="478"/>
          <ac:spMkLst>
            <pc:docMk/>
            <pc:sldMk cId="3782754155" sldId="303"/>
            <ac:spMk id="2" creationId="{8B1ED126-54C8-2B43-91C4-6EB45FB5672A}"/>
          </ac:spMkLst>
        </pc:spChg>
        <pc:spChg chg="del">
          <ac:chgData name="Chhavi Mehndiratta" userId="a1aa37d687a7d767" providerId="LiveId" clId="{9A55474C-37A9-4E01-914C-8C93B1851DA6}" dt="2024-01-16T10:13:08.540" v="20" actId="478"/>
          <ac:spMkLst>
            <pc:docMk/>
            <pc:sldMk cId="3782754155" sldId="303"/>
            <ac:spMk id="3" creationId="{4EB335F2-48BE-5BC2-2292-F939C3973359}"/>
          </ac:spMkLst>
        </pc:spChg>
        <pc:spChg chg="del">
          <ac:chgData name="Chhavi Mehndiratta" userId="a1aa37d687a7d767" providerId="LiveId" clId="{9A55474C-37A9-4E01-914C-8C93B1851DA6}" dt="2024-01-16T10:13:01.382" v="18" actId="478"/>
          <ac:spMkLst>
            <pc:docMk/>
            <pc:sldMk cId="3782754155" sldId="303"/>
            <ac:spMk id="5" creationId="{3E7F481B-1C57-B0F3-0529-1F51BBB67FD7}"/>
          </ac:spMkLst>
        </pc:spChg>
        <pc:spChg chg="del">
          <ac:chgData name="Chhavi Mehndiratta" userId="a1aa37d687a7d767" providerId="LiveId" clId="{9A55474C-37A9-4E01-914C-8C93B1851DA6}" dt="2024-01-16T10:13:05.481" v="19" actId="478"/>
          <ac:spMkLst>
            <pc:docMk/>
            <pc:sldMk cId="3782754155" sldId="303"/>
            <ac:spMk id="6" creationId="{A25AA7A0-E5AF-7D81-70A5-CCAB6D9DA125}"/>
          </ac:spMkLst>
        </pc:spChg>
        <pc:spChg chg="del">
          <ac:chgData name="Chhavi Mehndiratta" userId="a1aa37d687a7d767" providerId="LiveId" clId="{9A55474C-37A9-4E01-914C-8C93B1851DA6}" dt="2024-01-16T10:13:01.382" v="18" actId="478"/>
          <ac:spMkLst>
            <pc:docMk/>
            <pc:sldMk cId="3782754155" sldId="303"/>
            <ac:spMk id="7" creationId="{B25C394F-2839-2785-D8A0-23A680E1E150}"/>
          </ac:spMkLst>
        </pc:spChg>
        <pc:spChg chg="del">
          <ac:chgData name="Chhavi Mehndiratta" userId="a1aa37d687a7d767" providerId="LiveId" clId="{9A55474C-37A9-4E01-914C-8C93B1851DA6}" dt="2024-01-16T10:13:01.382" v="18" actId="478"/>
          <ac:spMkLst>
            <pc:docMk/>
            <pc:sldMk cId="3782754155" sldId="303"/>
            <ac:spMk id="8" creationId="{BC173D13-ABDB-4220-9273-0401862DFEF8}"/>
          </ac:spMkLst>
        </pc:spChg>
        <pc:spChg chg="del">
          <ac:chgData name="Chhavi Mehndiratta" userId="a1aa37d687a7d767" providerId="LiveId" clId="{9A55474C-37A9-4E01-914C-8C93B1851DA6}" dt="2024-01-16T10:13:05.481" v="19" actId="478"/>
          <ac:spMkLst>
            <pc:docMk/>
            <pc:sldMk cId="3782754155" sldId="303"/>
            <ac:spMk id="9" creationId="{FC77DC6B-EE23-0935-725A-D641D08DFBEA}"/>
          </ac:spMkLst>
        </pc:spChg>
        <pc:spChg chg="del">
          <ac:chgData name="Chhavi Mehndiratta" userId="a1aa37d687a7d767" providerId="LiveId" clId="{9A55474C-37A9-4E01-914C-8C93B1851DA6}" dt="2024-01-16T10:13:01.382" v="18" actId="478"/>
          <ac:spMkLst>
            <pc:docMk/>
            <pc:sldMk cId="3782754155" sldId="303"/>
            <ac:spMk id="10" creationId="{7554C492-5269-68BB-2BCE-679460E33AAB}"/>
          </ac:spMkLst>
        </pc:spChg>
        <pc:spChg chg="del">
          <ac:chgData name="Chhavi Mehndiratta" userId="a1aa37d687a7d767" providerId="LiveId" clId="{9A55474C-37A9-4E01-914C-8C93B1851DA6}" dt="2024-01-16T10:13:01.382" v="18" actId="478"/>
          <ac:spMkLst>
            <pc:docMk/>
            <pc:sldMk cId="3782754155" sldId="303"/>
            <ac:spMk id="11" creationId="{40717B05-5B49-879F-2A13-CC5958FE22BE}"/>
          </ac:spMkLst>
        </pc:spChg>
        <pc:spChg chg="del">
          <ac:chgData name="Chhavi Mehndiratta" userId="a1aa37d687a7d767" providerId="LiveId" clId="{9A55474C-37A9-4E01-914C-8C93B1851DA6}" dt="2024-01-16T10:13:05.481" v="19" actId="478"/>
          <ac:spMkLst>
            <pc:docMk/>
            <pc:sldMk cId="3782754155" sldId="303"/>
            <ac:spMk id="12" creationId="{A3595F6C-B65B-2745-48F7-65AD0D0A9317}"/>
          </ac:spMkLst>
        </pc:spChg>
        <pc:spChg chg="del">
          <ac:chgData name="Chhavi Mehndiratta" userId="a1aa37d687a7d767" providerId="LiveId" clId="{9A55474C-37A9-4E01-914C-8C93B1851DA6}" dt="2024-01-16T10:13:01.382" v="18" actId="478"/>
          <ac:spMkLst>
            <pc:docMk/>
            <pc:sldMk cId="3782754155" sldId="303"/>
            <ac:spMk id="13" creationId="{0A9AE19C-F1DB-4523-9246-781CBCEED44D}"/>
          </ac:spMkLst>
        </pc:spChg>
        <pc:spChg chg="add mod">
          <ac:chgData name="Chhavi Mehndiratta" userId="a1aa37d687a7d767" providerId="LiveId" clId="{9A55474C-37A9-4E01-914C-8C93B1851DA6}" dt="2024-01-16T10:12:55.998" v="17" actId="20577"/>
          <ac:spMkLst>
            <pc:docMk/>
            <pc:sldMk cId="3782754155" sldId="303"/>
            <ac:spMk id="14" creationId="{AE1AE730-6091-6F00-F82C-F99326CDD2AC}"/>
          </ac:spMkLst>
        </pc:spChg>
        <pc:spChg chg="add mod">
          <ac:chgData name="Chhavi Mehndiratta" userId="a1aa37d687a7d767" providerId="LiveId" clId="{9A55474C-37A9-4E01-914C-8C93B1851DA6}" dt="2024-01-16T10:15:24.880" v="22"/>
          <ac:spMkLst>
            <pc:docMk/>
            <pc:sldMk cId="3782754155" sldId="303"/>
            <ac:spMk id="15" creationId="{D0D0E044-8573-DD3F-5130-E2F8BB5A69BB}"/>
          </ac:spMkLst>
        </pc:spChg>
        <pc:spChg chg="add mod">
          <ac:chgData name="Chhavi Mehndiratta" userId="a1aa37d687a7d767" providerId="LiveId" clId="{9A55474C-37A9-4E01-914C-8C93B1851DA6}" dt="2024-01-16T10:17:00.406" v="50" actId="20577"/>
          <ac:spMkLst>
            <pc:docMk/>
            <pc:sldMk cId="3782754155" sldId="303"/>
            <ac:spMk id="16" creationId="{051296F1-9C39-CA94-898A-515E51F7D210}"/>
          </ac:spMkLst>
        </pc:spChg>
        <pc:spChg chg="add mod">
          <ac:chgData name="Chhavi Mehndiratta" userId="a1aa37d687a7d767" providerId="LiveId" clId="{9A55474C-37A9-4E01-914C-8C93B1851DA6}" dt="2024-01-16T10:15:41.184" v="25"/>
          <ac:spMkLst>
            <pc:docMk/>
            <pc:sldMk cId="3782754155" sldId="303"/>
            <ac:spMk id="17" creationId="{0B48E79E-81C1-3268-B3D9-6EB2C8778D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 scoring case study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Manish Kumar</a:t>
            </a:r>
          </a:p>
          <a:p>
            <a:r>
              <a:rPr lang="en-US" dirty="0"/>
              <a:t>Mohammad Hussain</a:t>
            </a:r>
          </a:p>
          <a:p>
            <a:r>
              <a:rPr lang="en-US" dirty="0"/>
              <a:t>Chhavi Mehndiratta 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5246"/>
            <a:ext cx="10671048" cy="1646484"/>
          </a:xfrm>
        </p:spPr>
        <p:txBody>
          <a:bodyPr/>
          <a:lstStyle/>
          <a:p>
            <a:r>
              <a:rPr lang="en-US" dirty="0"/>
              <a:t>MODEL BUILDING (2/3)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0A0CE-BBFE-991B-6A0A-0EF9C5A8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7" y="2061525"/>
            <a:ext cx="4630598" cy="4316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59EBA4-0544-7BE8-2CB0-22EA27532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50" y="2061524"/>
            <a:ext cx="5291702" cy="40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9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5246"/>
            <a:ext cx="10671048" cy="1646484"/>
          </a:xfrm>
        </p:spPr>
        <p:txBody>
          <a:bodyPr/>
          <a:lstStyle/>
          <a:p>
            <a:r>
              <a:rPr lang="en-US"/>
              <a:t>MODEL BUILDING (3/3)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85597-AB0E-1B64-8FA8-9FE66AAE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98" y="2061524"/>
            <a:ext cx="4781652" cy="3415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B65707-EA43-39D6-7EB9-EAAAE8172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2075570"/>
            <a:ext cx="5360918" cy="341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3D6D2-9687-6A03-ACC0-23F2F8D8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E1AE730-6091-6F00-F82C-F99326C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5246"/>
            <a:ext cx="10671048" cy="1646484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1296F1-9C39-CA94-898A-515E51F7D210}"/>
              </a:ext>
            </a:extLst>
          </p:cNvPr>
          <p:cNvSpPr txBox="1"/>
          <p:nvPr/>
        </p:nvSpPr>
        <p:spPr>
          <a:xfrm>
            <a:off x="583096" y="1961322"/>
            <a:ext cx="10671048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variables identified as most influential in predicting potential buyers, ranked in descending order of importance, are: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time spent on the website.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visits.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source, with emphasis on Google, Direct traffic, Organic search,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Welingak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activity, particularly SMS and Olark chat conversation.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origin as Lead add format.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occupation as a working professional.</a:t>
            </a:r>
          </a:p>
          <a:p>
            <a:pPr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focusing efforts on these key variables presents an opportunity for X Education to significantly enhance its conversion rates by effectively engaging and persuading potential buyers.</a:t>
            </a:r>
          </a:p>
        </p:txBody>
      </p:sp>
    </p:spTree>
    <p:extLst>
      <p:ext uri="{BB962C8B-B14F-4D97-AF65-F5344CB8AC3E}">
        <p14:creationId xmlns:p14="http://schemas.microsoft.com/office/powerpoint/2010/main" val="378275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​Exploratory Data Analysis</a:t>
            </a:r>
          </a:p>
          <a:p>
            <a:r>
              <a:rPr lang="en-US" dirty="0"/>
              <a:t>Model Building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628" y="921291"/>
            <a:ext cx="7278359" cy="76809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628" y="1844526"/>
            <a:ext cx="6766560" cy="2700528"/>
          </a:xfrm>
        </p:spPr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8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lang="en-US"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lang="en-US" sz="1800" dirty="0">
              <a:latin typeface="Calibri"/>
              <a:cs typeface="Calibri"/>
            </a:endParaRPr>
          </a:p>
          <a:p>
            <a:pPr marL="297816" marR="182880" indent="-285750">
              <a:lnSpc>
                <a:spcPts val="1900"/>
              </a:lnSpc>
              <a:spcBef>
                <a:spcPts val="1019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lang="en-US"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lang="en-US"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lang="en-US"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lang="en-US"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lang="en-US"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lang="en-US" sz="1800" dirty="0">
              <a:latin typeface="Calibri"/>
              <a:cs typeface="Calibri"/>
            </a:endParaRPr>
          </a:p>
          <a:p>
            <a:pPr marL="297816" marR="688975" indent="-285750">
              <a:lnSpc>
                <a:spcPts val="1900"/>
              </a:lnSpc>
              <a:spcBef>
                <a:spcPts val="10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lang="en-US"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lang="en-US" sz="1800" dirty="0">
              <a:latin typeface="Calibri"/>
              <a:cs typeface="Calibri"/>
            </a:endParaRPr>
          </a:p>
          <a:p>
            <a:pPr marL="297816" marR="5080" indent="-285750">
              <a:lnSpc>
                <a:spcPts val="1900"/>
              </a:lnSpc>
              <a:spcBef>
                <a:spcPts val="10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lang="en-US"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lang="en-US"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lang="en-US"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lang="en-US"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everyone</a:t>
            </a:r>
            <a:endParaRPr lang="en-US" sz="1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6EEA90-0B02-97EE-E82C-E4E9A4B808D7}"/>
              </a:ext>
            </a:extLst>
          </p:cNvPr>
          <p:cNvSpPr txBox="1">
            <a:spLocks/>
          </p:cNvSpPr>
          <p:nvPr/>
        </p:nvSpPr>
        <p:spPr>
          <a:xfrm>
            <a:off x="3968627" y="4837309"/>
            <a:ext cx="7278359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Business 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87FF07-BAFF-3A4A-DE11-FCFC5FF89354}"/>
              </a:ext>
            </a:extLst>
          </p:cNvPr>
          <p:cNvSpPr txBox="1">
            <a:spLocks/>
          </p:cNvSpPr>
          <p:nvPr/>
        </p:nvSpPr>
        <p:spPr>
          <a:xfrm>
            <a:off x="3968627" y="5502126"/>
            <a:ext cx="6766560" cy="270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7816" indent="-285750">
              <a:lnSpc>
                <a:spcPts val="1900"/>
              </a:lnSpc>
              <a:spcBef>
                <a:spcPts val="10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z="1800" spc="-85" dirty="0">
                <a:solidFill>
                  <a:srgbClr val="404040"/>
                </a:solidFill>
                <a:latin typeface="Calibri"/>
                <a:cs typeface="Calibri"/>
              </a:rPr>
              <a:t>X education wants to know most promising leads.</a:t>
            </a:r>
          </a:p>
          <a:p>
            <a:pPr marL="297816" indent="-285750">
              <a:lnSpc>
                <a:spcPts val="1900"/>
              </a:lnSpc>
              <a:spcBef>
                <a:spcPts val="10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z="1800" spc="-85" dirty="0">
                <a:solidFill>
                  <a:srgbClr val="404040"/>
                </a:solidFill>
                <a:latin typeface="Calibri"/>
                <a:cs typeface="Calibri"/>
              </a:rPr>
              <a:t>Building  a suitable model which identifies the hot leads.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Methodology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D9A369F-8F0B-1014-BBCB-3B097439BA8F}"/>
              </a:ext>
            </a:extLst>
          </p:cNvPr>
          <p:cNvSpPr txBox="1"/>
          <p:nvPr/>
        </p:nvSpPr>
        <p:spPr>
          <a:xfrm>
            <a:off x="745264" y="2080734"/>
            <a:ext cx="9092565" cy="4641013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09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 b="1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Font typeface="Wingdings" panose="05000000000000000000" pitchFamily="2" charset="2"/>
              <a:buChar char="§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Font typeface="Wingdings" panose="05000000000000000000" pitchFamily="2" charset="2"/>
              <a:buChar char="§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Font typeface="Wingdings" panose="05000000000000000000" pitchFamily="2" charset="2"/>
              <a:buChar char="§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Font typeface="Wingdings" panose="05000000000000000000" pitchFamily="2" charset="2"/>
              <a:buChar char="§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Font typeface="Wingdings" panose="05000000000000000000" pitchFamily="2" charset="2"/>
              <a:buChar char="§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en-IN" b="1" spc="-10" dirty="0" err="1">
                <a:solidFill>
                  <a:srgbClr val="404040"/>
                </a:solidFill>
                <a:latin typeface="Calibri"/>
                <a:cs typeface="Calibri"/>
              </a:rPr>
              <a:t>xploratory</a:t>
            </a:r>
            <a:r>
              <a:rPr lang="en-IN" b="1" spc="-10" dirty="0">
                <a:solidFill>
                  <a:srgbClr val="404040"/>
                </a:solidFill>
                <a:latin typeface="Calibri"/>
                <a:cs typeface="Calibri"/>
              </a:rPr>
              <a:t> data Analysis</a:t>
            </a:r>
            <a:endParaRPr sz="1800" b="1" dirty="0">
              <a:latin typeface="Calibri"/>
              <a:cs typeface="Calibri"/>
            </a:endParaRPr>
          </a:p>
          <a:p>
            <a:pPr marL="723265" indent="-339725">
              <a:spcBef>
                <a:spcPts val="434"/>
              </a:spcBef>
              <a:buClr>
                <a:srgbClr val="000000"/>
              </a:buClr>
              <a:buSzPct val="105555"/>
              <a:buFont typeface="Wingdings" panose="05000000000000000000" pitchFamily="2" charset="2"/>
              <a:buChar char="§"/>
              <a:tabLst>
                <a:tab pos="723265" algn="l"/>
                <a:tab pos="723900" algn="l"/>
              </a:tabLst>
            </a:pP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Univariate data analysis: value count, distribution of variable etc.</a:t>
            </a:r>
            <a:endParaRPr lang="en-US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723265" indent="-339725">
              <a:spcBef>
                <a:spcPts val="645"/>
              </a:spcBef>
              <a:buClr>
                <a:srgbClr val="000000"/>
              </a:buClr>
              <a:buSzPct val="105555"/>
              <a:buFont typeface="Wingdings" panose="05000000000000000000" pitchFamily="2" charset="2"/>
              <a:buChar char="§"/>
              <a:tabLst>
                <a:tab pos="723265" algn="l"/>
                <a:tab pos="723900" algn="l"/>
              </a:tabLst>
            </a:pP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Bivariate data analysis: correlation coefficients and pattern between the variables etc.</a:t>
            </a:r>
          </a:p>
          <a:p>
            <a:pPr marL="298450" indent="-285750">
              <a:lnSpc>
                <a:spcPct val="100000"/>
              </a:lnSpc>
              <a:spcBef>
                <a:spcPts val="6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8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 dirty="0"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q"/>
            </a:pPr>
            <a:endParaRPr sz="15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5246"/>
            <a:ext cx="10671048" cy="1646484"/>
          </a:xfrm>
        </p:spPr>
        <p:txBody>
          <a:bodyPr/>
          <a:lstStyle/>
          <a:p>
            <a:r>
              <a:rPr lang="en-US" dirty="0"/>
              <a:t>Data cleaning and Manipulation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696C79F0-981C-4117-115C-4B8E31877B8B}"/>
              </a:ext>
            </a:extLst>
          </p:cNvPr>
          <p:cNvSpPr txBox="1"/>
          <p:nvPr/>
        </p:nvSpPr>
        <p:spPr>
          <a:xfrm>
            <a:off x="758952" y="2505456"/>
            <a:ext cx="9092565" cy="269689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sz="1800" dirty="0">
                <a:latin typeface="Calibri"/>
                <a:cs typeface="Calibri"/>
              </a:rPr>
              <a:t>All the values were converted into lower base for consistency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dirty="0">
                <a:latin typeface="Calibri"/>
                <a:cs typeface="Calibri"/>
              </a:rPr>
              <a:t>Some binary variables (Yes/No) were converted into numeri variables 0/1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sz="1800" dirty="0">
                <a:latin typeface="Calibri"/>
                <a:cs typeface="Calibri"/>
              </a:rPr>
              <a:t>Columns which had only one unique value were dr</a:t>
            </a:r>
            <a:r>
              <a:rPr lang="en-IN" dirty="0">
                <a:latin typeface="Calibri"/>
                <a:cs typeface="Calibri"/>
              </a:rPr>
              <a:t>opped off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sz="1800" dirty="0">
                <a:latin typeface="Calibri"/>
                <a:cs typeface="Calibri"/>
              </a:rPr>
              <a:t>Columns having </a:t>
            </a:r>
            <a:r>
              <a:rPr lang="en-IN" dirty="0">
                <a:latin typeface="Calibri"/>
                <a:cs typeface="Calibri"/>
              </a:rPr>
              <a:t>minimum 35% Null values were dropped off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sz="1800" dirty="0">
                <a:latin typeface="Calibri"/>
                <a:cs typeface="Calibri"/>
              </a:rPr>
              <a:t>For, the c</a:t>
            </a:r>
            <a:r>
              <a:rPr lang="en-IN" dirty="0">
                <a:latin typeface="Calibri"/>
                <a:cs typeface="Calibri"/>
              </a:rPr>
              <a:t>olumns with less than 35% Null values, </a:t>
            </a:r>
            <a:r>
              <a:rPr lang="en-IN" dirty="0" err="1">
                <a:latin typeface="Calibri"/>
                <a:cs typeface="Calibri"/>
              </a:rPr>
              <a:t>NaN</a:t>
            </a:r>
            <a:r>
              <a:rPr lang="en-IN" dirty="0">
                <a:latin typeface="Calibri"/>
                <a:cs typeface="Calibri"/>
              </a:rPr>
              <a:t> was converted into ‘Select’ and ‘not provided’ option as </a:t>
            </a:r>
            <a:r>
              <a:rPr lang="en-IN" dirty="0" err="1">
                <a:latin typeface="Calibri"/>
                <a:cs typeface="Calibri"/>
              </a:rPr>
              <a:t>NaN</a:t>
            </a:r>
            <a:r>
              <a:rPr lang="en-IN" dirty="0">
                <a:latin typeface="Calibri"/>
                <a:cs typeface="Calibri"/>
              </a:rPr>
              <a:t> means that no option was selected.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5246"/>
            <a:ext cx="10671048" cy="1646484"/>
          </a:xfrm>
        </p:spPr>
        <p:txBody>
          <a:bodyPr/>
          <a:lstStyle/>
          <a:p>
            <a:r>
              <a:rPr lang="en-US" dirty="0"/>
              <a:t>Performing EDA (1/2)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696C79F0-981C-4117-115C-4B8E31877B8B}"/>
              </a:ext>
            </a:extLst>
          </p:cNvPr>
          <p:cNvSpPr txBox="1"/>
          <p:nvPr/>
        </p:nvSpPr>
        <p:spPr>
          <a:xfrm>
            <a:off x="758952" y="2505456"/>
            <a:ext cx="9092565" cy="18607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lang="en-IN" sz="1800" b="1" dirty="0">
                <a:latin typeface="Calibri"/>
                <a:cs typeface="Calibri"/>
              </a:rPr>
              <a:t>Univariate Analysis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lang="en-IN" dirty="0">
                <a:latin typeface="Calibri"/>
                <a:cs typeface="Calibri"/>
              </a:rPr>
              <a:t>In Univariate analysis, mainly count plots and histograms were plotted to </a:t>
            </a:r>
            <a:r>
              <a:rPr lang="en-IN" dirty="0" err="1">
                <a:latin typeface="Calibri"/>
                <a:cs typeface="Calibri"/>
              </a:rPr>
              <a:t>ge</a:t>
            </a:r>
            <a:r>
              <a:rPr lang="en-IN" dirty="0">
                <a:latin typeface="Calibri"/>
                <a:cs typeface="Calibri"/>
              </a:rPr>
              <a:t> the understanding of the counts and frequencies of  the different variables present in the data</a:t>
            </a:r>
            <a:endParaRPr lang="en-IN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endParaRPr lang="en-IN" sz="1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3DF33-DC41-10C5-7F90-24CE269E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48" y="4121840"/>
            <a:ext cx="9787973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8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5246"/>
            <a:ext cx="10671048" cy="1646484"/>
          </a:xfrm>
        </p:spPr>
        <p:txBody>
          <a:bodyPr/>
          <a:lstStyle/>
          <a:p>
            <a:r>
              <a:rPr lang="en-US" dirty="0"/>
              <a:t>Performing EDA (2/2)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696C79F0-981C-4117-115C-4B8E31877B8B}"/>
              </a:ext>
            </a:extLst>
          </p:cNvPr>
          <p:cNvSpPr txBox="1"/>
          <p:nvPr/>
        </p:nvSpPr>
        <p:spPr>
          <a:xfrm>
            <a:off x="758952" y="2505456"/>
            <a:ext cx="9092565" cy="18607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lang="en-IN" b="1" dirty="0">
                <a:latin typeface="Calibri"/>
                <a:cs typeface="Calibri"/>
              </a:rPr>
              <a:t>Bivariate Analysis</a:t>
            </a:r>
            <a:endParaRPr lang="en-IN" sz="1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lang="en-IN" sz="1800" dirty="0">
                <a:latin typeface="Calibri"/>
                <a:cs typeface="Calibri"/>
              </a:rPr>
              <a:t>In Bivariate analysis, count plots were plotted keeping ‘Converted’ as the target variable and other independent variables 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endParaRPr lang="en-IN" sz="1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4CE0D-6763-7C4F-D9BF-8301A396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1" y="3703957"/>
            <a:ext cx="8785139" cy="31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5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5246"/>
            <a:ext cx="10671048" cy="1646484"/>
          </a:xfrm>
        </p:spPr>
        <p:txBody>
          <a:bodyPr/>
          <a:lstStyle/>
          <a:p>
            <a:r>
              <a:rPr lang="en-US" dirty="0"/>
              <a:t>Data conversion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696C79F0-981C-4117-115C-4B8E31877B8B}"/>
              </a:ext>
            </a:extLst>
          </p:cNvPr>
          <p:cNvSpPr txBox="1"/>
          <p:nvPr/>
        </p:nvSpPr>
        <p:spPr>
          <a:xfrm>
            <a:off x="758952" y="2505456"/>
            <a:ext cx="9092565" cy="1165703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sz="1800" b="1" dirty="0">
                <a:latin typeface="Calibri"/>
                <a:cs typeface="Calibri"/>
              </a:rPr>
              <a:t>Before initiating the model building, the dummy variables were created using ‘get dummies’</a:t>
            </a: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b="1" dirty="0">
                <a:latin typeface="Calibri"/>
                <a:cs typeface="Calibri"/>
              </a:rPr>
              <a:t>The data type of Boolean columns was also converted into integer type</a:t>
            </a:r>
            <a:endParaRPr lang="en-IN" sz="1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72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95246"/>
            <a:ext cx="10671048" cy="1646484"/>
          </a:xfrm>
        </p:spPr>
        <p:txBody>
          <a:bodyPr/>
          <a:lstStyle/>
          <a:p>
            <a:r>
              <a:rPr lang="en-US" dirty="0"/>
              <a:t>MODEL BUILDING (1/3)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696C79F0-981C-4117-115C-4B8E31877B8B}"/>
              </a:ext>
            </a:extLst>
          </p:cNvPr>
          <p:cNvSpPr txBox="1"/>
          <p:nvPr/>
        </p:nvSpPr>
        <p:spPr>
          <a:xfrm>
            <a:off x="750852" y="1813636"/>
            <a:ext cx="9092565" cy="52052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lang="en-US" sz="1800" dirty="0"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lang="en-US"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lang="en-US"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lang="en-US"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lang="en-US"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</a:p>
          <a:p>
            <a:pPr marL="297815" marR="5080" indent="-28575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404040"/>
                </a:solidFill>
                <a:latin typeface="Calibri"/>
                <a:cs typeface="Calibri"/>
              </a:rPr>
              <a:t>Feature scaling</a:t>
            </a:r>
          </a:p>
          <a:p>
            <a:pPr marL="297815" marR="5080" indent="-28575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Checking correlation of variables using heat maps</a:t>
            </a:r>
            <a:endParaRPr lang="en-US"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lang="en-US"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lang="en-US"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lang="en-US"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lang="en-US"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pc="5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lang="en-US" sz="18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     value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en-US"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Predicting the probabilities on train set and evaluating the model using accuracy, sensitivity specificity</a:t>
            </a:r>
            <a:endParaRPr lang="en-US"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endParaRPr lang="en-IN" sz="1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84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{9DB8A784-6A4D-44FE-8CFA-8C249481C0AE}tf78438558_win32</Template>
  <TotalTime>1242</TotalTime>
  <Words>675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Wingdings</vt:lpstr>
      <vt:lpstr>Office Theme</vt:lpstr>
      <vt:lpstr>Lead scoring case study </vt:lpstr>
      <vt:lpstr>AGENDA</vt:lpstr>
      <vt:lpstr>PROBLEM STATEMENT</vt:lpstr>
      <vt:lpstr>Methodology</vt:lpstr>
      <vt:lpstr>Data cleaning and Manipulation</vt:lpstr>
      <vt:lpstr>Performing EDA (1/2)</vt:lpstr>
      <vt:lpstr>Performing EDA (2/2)</vt:lpstr>
      <vt:lpstr>Data conversion</vt:lpstr>
      <vt:lpstr>MODEL BUILDING (1/3)</vt:lpstr>
      <vt:lpstr>MODEL BUILDING (2/3)</vt:lpstr>
      <vt:lpstr>MODEL BUILDING (3/3)</vt:lpstr>
      <vt:lpstr>Key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subject/>
  <dc:creator>Chhavi Mehndiratta</dc:creator>
  <cp:lastModifiedBy>Chhavi Mehndiratta</cp:lastModifiedBy>
  <cp:revision>1</cp:revision>
  <dcterms:created xsi:type="dcterms:W3CDTF">2024-01-15T12:01:12Z</dcterms:created>
  <dcterms:modified xsi:type="dcterms:W3CDTF">2024-01-16T10:18:25Z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