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9" r:id="rId3"/>
    <p:sldId id="282" r:id="rId4"/>
    <p:sldId id="281" r:id="rId5"/>
    <p:sldId id="284" r:id="rId6"/>
    <p:sldId id="285" r:id="rId7"/>
    <p:sldId id="286" r:id="rId8"/>
    <p:sldId id="288" r:id="rId9"/>
    <p:sldId id="287" r:id="rId10"/>
    <p:sldId id="289" r:id="rId11"/>
    <p:sldId id="292" r:id="rId12"/>
    <p:sldId id="293" r:id="rId13"/>
    <p:sldId id="294" r:id="rId14"/>
    <p:sldId id="295" r:id="rId15"/>
    <p:sldId id="296" r:id="rId16"/>
    <p:sldId id="314" r:id="rId17"/>
    <p:sldId id="298" r:id="rId18"/>
    <p:sldId id="297" r:id="rId19"/>
    <p:sldId id="299" r:id="rId20"/>
    <p:sldId id="309" r:id="rId21"/>
    <p:sldId id="310" r:id="rId22"/>
    <p:sldId id="313" r:id="rId23"/>
    <p:sldId id="291" r:id="rId24"/>
    <p:sldId id="300" r:id="rId25"/>
    <p:sldId id="301" r:id="rId26"/>
    <p:sldId id="302" r:id="rId27"/>
    <p:sldId id="303" r:id="rId28"/>
    <p:sldId id="305" r:id="rId29"/>
    <p:sldId id="304" r:id="rId30"/>
    <p:sldId id="306" r:id="rId31"/>
    <p:sldId id="308" r:id="rId32"/>
    <p:sldId id="312" r:id="rId33"/>
    <p:sldId id="311" r:id="rId34"/>
    <p:sldId id="307" r:id="rId35"/>
    <p:sldId id="315" r:id="rId36"/>
    <p:sldId id="316" r:id="rId37"/>
    <p:sldId id="317" r:id="rId38"/>
    <p:sldId id="325" r:id="rId39"/>
    <p:sldId id="320" r:id="rId40"/>
    <p:sldId id="321" r:id="rId41"/>
    <p:sldId id="322" r:id="rId42"/>
    <p:sldId id="323" r:id="rId43"/>
    <p:sldId id="324" r:id="rId44"/>
    <p:sldId id="318" r:id="rId45"/>
    <p:sldId id="326" r:id="rId46"/>
    <p:sldId id="290" r:id="rId47"/>
    <p:sldId id="278" r:id="rId48"/>
    <p:sldId id="283" r:id="rId49"/>
    <p:sldId id="279" r:id="rId50"/>
    <p:sldId id="28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>
      <p:cViewPr varScale="1">
        <p:scale>
          <a:sx n="89" d="100"/>
          <a:sy n="8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C352-A548-46E5-AE2C-7AB566002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9895F-5FF5-4415-83C4-58FD36631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0643-CD3C-4F44-969C-1510201B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A6BB-6F5F-464D-B17D-2EFAAC5F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42AF-FD86-4AE1-9BBB-EFBA2944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5CB3-23C4-475C-9EFF-53BB361F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127A1-5447-4E99-A9F5-48620EC0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4B07-3B38-4D6D-9A72-36C38F7B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4F2E-CAE2-4FA0-B1F4-BC365D19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B2AB-B081-45E0-BBD2-07B63CAD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D6A0E-5CC3-4739-A210-68C6E3F5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69D8A-9B82-4B8B-B8CD-263451F59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025B-93F7-464B-96E6-0A2ECE01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AA02-40EE-4E79-A6D0-68A4A04A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0C02-FD24-4B33-B505-F4C9AA69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0200-30BF-4C27-818C-B8FF43C2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FC10-613E-4388-B63F-729CBBDE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6F4E-3FA6-470D-8D1D-FD27CD3C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FA89-A4DF-4BB3-A7DC-40D017AE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CBCE-9B7E-4C7C-B9BA-9A485ED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1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D9CF-4AFC-49CD-841C-BED283CF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7654-CF5D-4B9E-BF94-B721C56D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AC98-B202-4E66-BCC2-E8AC7AE3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F412-2551-4897-8DAE-8AE36A1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A27A-F196-4595-8D62-A43A6CAD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0176-297A-4939-B868-43370D8B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E14-A28F-4353-B91F-ED29BD715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C977A-A1B3-4D13-89C6-5BCB439B8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B5D4-9F74-48D2-8386-4362148E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B93A-6000-4265-A568-82C676F4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ABA54-F6AC-4C2D-8260-A0998434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112-410A-4C4C-A9D5-7D97CD8D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6539-1E22-4B02-95CA-C63ED643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6F4EC-E9AD-4662-A495-210BF87B8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D2C87-7168-4DC6-B06B-4A74FB8A9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7875A-BC57-410E-BC98-DA4F922C9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85710-25D9-4FE5-B925-5F25436C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8BBE6-69CA-40FE-BCFA-21D0C44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CEB60-06F2-4B73-8B71-312402F7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19AD-02A7-48E2-BB21-41D11FE7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0EB64-AE20-4FB4-BB87-EA63093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A1168-831B-4397-9A60-5E191D6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CF241-D1EF-4291-8BED-AAEB2F1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4DF1F-3BBA-4797-908A-A1601B24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33395-D836-4108-882A-E91C2406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3F133-C4CF-4D37-8C06-11B4E85A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38F-68DD-4FB9-A71E-E399D854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6F1A-2391-4914-8D89-50FDF226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8D94D-54FD-408D-9684-EBE86722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5EF74-819F-4378-B3F6-8F072682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D0281-8902-4B59-9CFC-84DEA83A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05B2E-4102-4DD2-AA6A-A2044AF3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3475-8C5A-4B62-979E-FAE38D26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F6C71-52C4-45A2-9AFB-0E34FE7DC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D377-E211-4EF3-9C78-DF89D2C4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5FFE-5457-45CD-8968-CC7DC00D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2B15-0B25-4DD4-982E-7679345B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D2073-A1E3-4C21-A5C7-E9C84157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D4967-174B-478A-8C8B-112A1503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EF7D-70A8-4891-8505-AAB08EB8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E392-F46B-45FA-BDE0-884325563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BC75-BDE5-45B3-A428-AEB6A9C1A9A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9A36-1A74-4016-B3D2-8F6E39EF9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DC0D-28C0-46D7-8930-7187EEEA2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B327-0735-4C9C-BDAE-82391F561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110.png"/><Relationship Id="rId4" Type="http://schemas.openxmlformats.org/officeDocument/2006/relationships/image" Target="../media/image3.png"/><Relationship Id="rId9" Type="http://schemas.openxmlformats.org/officeDocument/2006/relationships/image" Target="../media/image100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4.png"/><Relationship Id="rId18" Type="http://schemas.openxmlformats.org/officeDocument/2006/relationships/image" Target="../media/image65.png"/><Relationship Id="rId3" Type="http://schemas.openxmlformats.org/officeDocument/2006/relationships/image" Target="../media/image2.png"/><Relationship Id="rId21" Type="http://schemas.openxmlformats.org/officeDocument/2006/relationships/image" Target="../media/image69.png"/><Relationship Id="rId7" Type="http://schemas.openxmlformats.org/officeDocument/2006/relationships/image" Target="../media/image5310.png"/><Relationship Id="rId12" Type="http://schemas.openxmlformats.org/officeDocument/2006/relationships/image" Target="../media/image58.png"/><Relationship Id="rId17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10.png"/><Relationship Id="rId11" Type="http://schemas.openxmlformats.org/officeDocument/2006/relationships/image" Target="../media/image57.png"/><Relationship Id="rId5" Type="http://schemas.openxmlformats.org/officeDocument/2006/relationships/image" Target="../media/image41.png"/><Relationship Id="rId15" Type="http://schemas.openxmlformats.org/officeDocument/2006/relationships/image" Target="../media/image62.png"/><Relationship Id="rId10" Type="http://schemas.openxmlformats.org/officeDocument/2006/relationships/image" Target="../media/image43.png"/><Relationship Id="rId19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42.png"/><Relationship Id="rId14" Type="http://schemas.openxmlformats.org/officeDocument/2006/relationships/image" Target="../media/image61.png"/><Relationship Id="rId22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7.emf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3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47.emf"/><Relationship Id="rId12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5.png"/><Relationship Id="rId5" Type="http://schemas.openxmlformats.org/officeDocument/2006/relationships/image" Target="../media/image59.png"/><Relationship Id="rId10" Type="http://schemas.openxmlformats.org/officeDocument/2006/relationships/image" Target="../media/image53.png"/><Relationship Id="rId4" Type="http://schemas.openxmlformats.org/officeDocument/2006/relationships/image" Target="../media/image3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71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49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52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73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7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7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77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BCEB2206-43F0-4C2E-8523-88D97D5FE9B6}"/>
              </a:ext>
            </a:extLst>
          </p:cNvPr>
          <p:cNvSpPr/>
          <p:nvPr/>
        </p:nvSpPr>
        <p:spPr>
          <a:xfrm>
            <a:off x="4495800" y="122136"/>
            <a:ext cx="5167628" cy="5606174"/>
          </a:xfrm>
          <a:prstGeom prst="homePlate">
            <a:avLst>
              <a:gd name="adj" fmla="val 1230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  <a:t>Presentation </a:t>
            </a:r>
          </a:p>
          <a:p>
            <a:pPr algn="ctr"/>
            <a:r>
              <a:rPr lang="en-US" sz="36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  <a:t>by</a:t>
            </a:r>
            <a:br>
              <a:rPr lang="en-US" sz="36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</a:br>
            <a:r>
              <a:rPr lang="en-US" sz="5400" b="1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  <a:t>PHLOUCH </a:t>
            </a:r>
            <a:br>
              <a:rPr lang="en-US" sz="5400" b="1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</a:br>
            <a:r>
              <a:rPr lang="en-US" sz="5400" b="1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  <a:t>SOKCHEA</a:t>
            </a:r>
            <a:b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09089" y="103993"/>
            <a:ext cx="5167628" cy="5606174"/>
          </a:xfrm>
          <a:prstGeom prst="homePlate">
            <a:avLst>
              <a:gd name="adj" fmla="val 1230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i="1" dirty="0">
                <a:ln w="0"/>
                <a:solidFill>
                  <a:schemeClr val="tx1"/>
                </a:solidFill>
                <a:latin typeface="Algerian" panose="04020705040A02060702" pitchFamily="8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  <a:t>OUR</a:t>
            </a:r>
          </a:p>
          <a:p>
            <a:pPr algn="ctr"/>
            <a:r>
              <a:rPr lang="en-US" sz="4400" b="1" i="1" dirty="0">
                <a:ln w="0"/>
                <a:solidFill>
                  <a:schemeClr val="tx1"/>
                </a:solidFill>
                <a:latin typeface="Algerian" panose="04020705040A02060702" pitchFamily="82" charset="0"/>
                <a:ea typeface="Adobe Gothic Std B" panose="020B0800000000000000" pitchFamily="34" charset="-128"/>
                <a:cs typeface="AKbalthom HighSchool" panose="02000500000000000000" pitchFamily="2" charset="0"/>
              </a:rPr>
              <a:t>6 DOF robot manipulator</a:t>
            </a:r>
            <a:b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lthom HighSchool-Fun" panose="02000500000000000000" pitchFamily="2" charset="0"/>
                <a:cs typeface="AKbalthom HighSchool-Fun" panose="02000500000000000000" pitchFamily="2" charset="0"/>
              </a:rPr>
              <a:t>Forward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lthom KhmerGothic" panose="02000500000000000000" pitchFamily="2" charset="0"/>
                <a:cs typeface="AKbalthom KhmerGothic" panose="02000500000000000000" pitchFamily="2" charset="0"/>
              </a:rPr>
              <a:t>&amp;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lthom HighSchool-Fun" panose="02000500000000000000" pitchFamily="2" charset="0"/>
                <a:cs typeface="AKbalthom HighSchool-Fun" panose="02000500000000000000" pitchFamily="2" charset="0"/>
              </a:rPr>
              <a:t>Inverse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Kbalthom HighSchool-Fun" panose="02000500000000000000" pitchFamily="2" charset="0"/>
                <a:cs typeface="AKbalthom HighSchool-Fun" panose="02000500000000000000" pitchFamily="2" charset="0"/>
              </a:rPr>
              <a:t>Kinematics</a:t>
            </a:r>
          </a:p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0B412-F2DD-446F-8DF8-7C83C622833D}"/>
              </a:ext>
            </a:extLst>
          </p:cNvPr>
          <p:cNvGrpSpPr/>
          <p:nvPr/>
        </p:nvGrpSpPr>
        <p:grpSpPr>
          <a:xfrm>
            <a:off x="320964" y="5860890"/>
            <a:ext cx="11550072" cy="1088197"/>
            <a:chOff x="320964" y="5860890"/>
            <a:chExt cx="11550072" cy="10881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813564-BC21-4277-BCF2-5EBF6AA5D8B6}"/>
                </a:ext>
              </a:extLst>
            </p:cNvPr>
            <p:cNvGrpSpPr/>
            <p:nvPr/>
          </p:nvGrpSpPr>
          <p:grpSpPr>
            <a:xfrm>
              <a:off x="320964" y="5943847"/>
              <a:ext cx="3657700" cy="810160"/>
              <a:chOff x="65940" y="5813843"/>
              <a:chExt cx="3657700" cy="810160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65940" y="5833529"/>
                <a:ext cx="3657700" cy="770781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40" y="5813843"/>
                <a:ext cx="814738" cy="81016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78" y="5888570"/>
                <a:ext cx="660705" cy="66070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8649" y="5984254"/>
                <a:ext cx="1621607" cy="469333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5860890"/>
              <a:ext cx="11550072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555541" y="5963532"/>
              <a:ext cx="1080918" cy="985555"/>
              <a:chOff x="5555541" y="5963532"/>
              <a:chExt cx="1080918" cy="98555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6003635" y="6025757"/>
                <a:ext cx="18473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8147398" y="5963539"/>
              <a:ext cx="3723638" cy="790467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8829407" y="6026428"/>
                <a:ext cx="233269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SOKCHEA</a:t>
                </a:r>
                <a:b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8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ACD2368-38E6-49E9-B780-97B1AAB02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42" y="1066800"/>
            <a:ext cx="9961705" cy="4461181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7955542-A32B-42D4-B6D7-0379CD5CD128}"/>
              </a:ext>
            </a:extLst>
          </p:cNvPr>
          <p:cNvSpPr/>
          <p:nvPr/>
        </p:nvSpPr>
        <p:spPr>
          <a:xfrm>
            <a:off x="473364" y="256394"/>
            <a:ext cx="5622636" cy="5690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II.3. Homogenous Transformation matrices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9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61AF2B-C754-4B51-87DC-445ADF326E92}"/>
              </a:ext>
            </a:extLst>
          </p:cNvPr>
          <p:cNvGrpSpPr/>
          <p:nvPr/>
        </p:nvGrpSpPr>
        <p:grpSpPr>
          <a:xfrm>
            <a:off x="1424495" y="1444713"/>
            <a:ext cx="3733801" cy="3316758"/>
            <a:chOff x="354771" y="2380134"/>
            <a:chExt cx="3172268" cy="28970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E684AA-BC1C-496A-8D91-4F21D4ADD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771" y="2819400"/>
              <a:ext cx="3172268" cy="245779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50AB8F9-40A3-447B-9A21-C15C7E7EE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771" y="2380134"/>
              <a:ext cx="2733675" cy="6191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0DD753-CB20-4158-8874-ED153717F0C5}"/>
              </a:ext>
            </a:extLst>
          </p:cNvPr>
          <p:cNvGrpSpPr/>
          <p:nvPr/>
        </p:nvGrpSpPr>
        <p:grpSpPr>
          <a:xfrm>
            <a:off x="6280507" y="1295400"/>
            <a:ext cx="4619625" cy="4010680"/>
            <a:chOff x="4168952" y="1066145"/>
            <a:chExt cx="4619625" cy="401068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02376D-D632-4AE2-85C7-E3F8A5959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8952" y="1066145"/>
              <a:ext cx="2981325" cy="13906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03C5211-81EA-49F8-8367-358529AD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68952" y="2219325"/>
              <a:ext cx="4619625" cy="2857500"/>
            </a:xfrm>
            <a:prstGeom prst="rect">
              <a:avLst/>
            </a:prstGeom>
          </p:spPr>
        </p:pic>
      </p:grp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05D7D4CF-0CC9-4374-A878-A4BA98C79321}"/>
              </a:ext>
            </a:extLst>
          </p:cNvPr>
          <p:cNvSpPr/>
          <p:nvPr/>
        </p:nvSpPr>
        <p:spPr>
          <a:xfrm>
            <a:off x="473364" y="256394"/>
            <a:ext cx="7680036" cy="5690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II.3. Homogenous Transformation matrices at link 01 &amp; 12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1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7598" y="6025757"/>
                <a:ext cx="776807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10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82F1A8-42C0-4298-867A-0A02125DC032}"/>
              </a:ext>
            </a:extLst>
          </p:cNvPr>
          <p:cNvGrpSpPr/>
          <p:nvPr/>
        </p:nvGrpSpPr>
        <p:grpSpPr>
          <a:xfrm>
            <a:off x="1363569" y="1245409"/>
            <a:ext cx="4029307" cy="3730692"/>
            <a:chOff x="802470" y="1815988"/>
            <a:chExt cx="3334215" cy="30698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5DDC3B-3232-4229-9EEF-B71F4D41C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470" y="2494716"/>
              <a:ext cx="3334215" cy="239110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20BEF5B-2DF8-44F8-ABC4-2DDB72C7A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938" y="1815988"/>
              <a:ext cx="2695575" cy="84772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2013DF-14D6-40D3-8B65-5C3BA00F6B8B}"/>
              </a:ext>
            </a:extLst>
          </p:cNvPr>
          <p:cNvGrpSpPr/>
          <p:nvPr/>
        </p:nvGrpSpPr>
        <p:grpSpPr>
          <a:xfrm>
            <a:off x="6568900" y="1489303"/>
            <a:ext cx="3948048" cy="3879393"/>
            <a:chOff x="5454561" y="1615203"/>
            <a:chExt cx="3282056" cy="344945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532A349-55BB-49EF-A38C-84AB565AC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4561" y="1615203"/>
              <a:ext cx="2362530" cy="118126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3CEA59-B9CA-4DAC-82CE-9022173C2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8592" y="2626256"/>
              <a:ext cx="3248025" cy="2438400"/>
            </a:xfrm>
            <a:prstGeom prst="rect">
              <a:avLst/>
            </a:prstGeom>
          </p:spPr>
        </p:pic>
      </p:grp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86A1A5D-A4C3-42C6-AB11-4569292AF2BA}"/>
              </a:ext>
            </a:extLst>
          </p:cNvPr>
          <p:cNvSpPr/>
          <p:nvPr/>
        </p:nvSpPr>
        <p:spPr>
          <a:xfrm>
            <a:off x="473364" y="256394"/>
            <a:ext cx="7603836" cy="5690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II.3. Homogenous Transformation matrices at link 23 &amp; 34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11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4B90BF-FC26-4C5C-95DF-D1F05EA99E59}"/>
              </a:ext>
            </a:extLst>
          </p:cNvPr>
          <p:cNvGrpSpPr/>
          <p:nvPr/>
        </p:nvGrpSpPr>
        <p:grpSpPr>
          <a:xfrm>
            <a:off x="1381930" y="1383080"/>
            <a:ext cx="4114800" cy="3660036"/>
            <a:chOff x="1455882" y="1819975"/>
            <a:chExt cx="3393134" cy="284827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8414E1-98DD-49B7-A46D-92022E7CE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5882" y="2524825"/>
              <a:ext cx="2619741" cy="2143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ECE71E-17BC-4EA1-9C33-5B8804AB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6216" y="1819975"/>
              <a:ext cx="3352800" cy="7048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3BCC02-D00C-49D5-B9A5-CE26339C3792}"/>
              </a:ext>
            </a:extLst>
          </p:cNvPr>
          <p:cNvGrpSpPr/>
          <p:nvPr/>
        </p:nvGrpSpPr>
        <p:grpSpPr>
          <a:xfrm>
            <a:off x="6553200" y="1383080"/>
            <a:ext cx="4046631" cy="4044217"/>
            <a:chOff x="5862223" y="1723617"/>
            <a:chExt cx="3419952" cy="33826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CBA3E5-E088-47D9-BAAC-746996F5C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2223" y="2877075"/>
              <a:ext cx="3419952" cy="222916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59D5C94-432C-4374-AEDC-92BAC7E9D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62223" y="1723617"/>
              <a:ext cx="1981200" cy="1257300"/>
            </a:xfrm>
            <a:prstGeom prst="rect">
              <a:avLst/>
            </a:prstGeom>
          </p:spPr>
        </p:pic>
      </p:grp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EB16A162-77F1-47BB-87B2-7FADDDB3C319}"/>
              </a:ext>
            </a:extLst>
          </p:cNvPr>
          <p:cNvSpPr/>
          <p:nvPr/>
        </p:nvSpPr>
        <p:spPr>
          <a:xfrm>
            <a:off x="473364" y="256394"/>
            <a:ext cx="7832436" cy="5690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II.3. Homogenous Transformation matrices at link 44p &amp; 4p5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12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368562-F717-4F9A-A3E6-5989F947BBA7}"/>
              </a:ext>
            </a:extLst>
          </p:cNvPr>
          <p:cNvGrpSpPr/>
          <p:nvPr/>
        </p:nvGrpSpPr>
        <p:grpSpPr>
          <a:xfrm>
            <a:off x="1363569" y="1348572"/>
            <a:ext cx="3784104" cy="3770141"/>
            <a:chOff x="1175990" y="1219703"/>
            <a:chExt cx="3457575" cy="332848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E53039-83AF-4116-A5C0-2F920856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8027" y="1219703"/>
              <a:ext cx="2172003" cy="12288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981F3F5-7D52-4610-B1F0-BFDC31610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5990" y="2309812"/>
              <a:ext cx="3457575" cy="223837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C0AC7-8DC5-430B-99E8-6ABA1DF28B74}"/>
              </a:ext>
            </a:extLst>
          </p:cNvPr>
          <p:cNvGrpSpPr/>
          <p:nvPr/>
        </p:nvGrpSpPr>
        <p:grpSpPr>
          <a:xfrm>
            <a:off x="6482545" y="1381863"/>
            <a:ext cx="3784104" cy="3647337"/>
            <a:chOff x="6247956" y="1983169"/>
            <a:chExt cx="3119082" cy="2862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147359B-D8A9-4F29-8297-22066AE18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0507" y="1983169"/>
              <a:ext cx="3086531" cy="6001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A601A50-2E2D-4D0D-B63F-85F759A55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7956" y="2740530"/>
              <a:ext cx="2314575" cy="2105025"/>
            </a:xfrm>
            <a:prstGeom prst="rect">
              <a:avLst/>
            </a:prstGeom>
          </p:spPr>
        </p:pic>
      </p:grp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8CC994B7-CCAA-41CE-A4C3-2404776C71B9}"/>
              </a:ext>
            </a:extLst>
          </p:cNvPr>
          <p:cNvSpPr/>
          <p:nvPr/>
        </p:nvSpPr>
        <p:spPr>
          <a:xfrm>
            <a:off x="473364" y="256394"/>
            <a:ext cx="7756236" cy="5690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II.3. Homogenous Transformation matrices at link 56 &amp; 67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81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13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CE91955-BED3-46AA-94A4-2B05E9E67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54" y="1023486"/>
            <a:ext cx="10373284" cy="660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20C610-F59E-402E-A152-B27A8F1010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513"/>
          <a:stretch/>
        </p:blipFill>
        <p:spPr>
          <a:xfrm>
            <a:off x="527365" y="1724662"/>
            <a:ext cx="11506283" cy="2723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0826D1-4E40-4C17-BBCE-7121DB9DE05B}"/>
                  </a:ext>
                </a:extLst>
              </p:cNvPr>
              <p:cNvSpPr txBox="1"/>
              <p:nvPr/>
            </p:nvSpPr>
            <p:spPr>
              <a:xfrm>
                <a:off x="1363569" y="3715334"/>
                <a:ext cx="8570791" cy="206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en-US" sz="20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  <m:sup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represent the orientation and position of 6-DOF robot arm.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element of position of end-effector frame.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0826D1-4E40-4C17-BBCE-7121DB9D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69" y="3715334"/>
                <a:ext cx="8570791" cy="2064732"/>
              </a:xfrm>
              <a:prstGeom prst="rect">
                <a:avLst/>
              </a:prstGeom>
              <a:blipFill>
                <a:blip r:embed="rId7"/>
                <a:stretch>
                  <a:fillRect l="-1138" b="-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2783DF80-BC80-4800-A7B0-1336CF8DB520}"/>
              </a:ext>
            </a:extLst>
          </p:cNvPr>
          <p:cNvSpPr/>
          <p:nvPr/>
        </p:nvSpPr>
        <p:spPr>
          <a:xfrm>
            <a:off x="473364" y="256394"/>
            <a:ext cx="7070436" cy="5690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II.3. Homogenous Transformation matrices all links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1031198"/>
            <a:chOff x="320964" y="6057222"/>
            <a:chExt cx="11516265" cy="10311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964782"/>
              <a:chOff x="5555541" y="5963532"/>
              <a:chExt cx="1080918" cy="144827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965582" y="6025757"/>
                <a:ext cx="260838" cy="138604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EBF9-2CC1-4727-96BC-B39602CA3873}"/>
              </a:ext>
            </a:extLst>
          </p:cNvPr>
          <p:cNvGrpSpPr/>
          <p:nvPr/>
        </p:nvGrpSpPr>
        <p:grpSpPr>
          <a:xfrm>
            <a:off x="1913083" y="990600"/>
            <a:ext cx="8069117" cy="3907561"/>
            <a:chOff x="1455883" y="1447800"/>
            <a:chExt cx="8069117" cy="3907561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B99D5DF-CEB8-4257-A617-1800A6F8EDBF}"/>
                </a:ext>
              </a:extLst>
            </p:cNvPr>
            <p:cNvSpPr/>
            <p:nvPr/>
          </p:nvSpPr>
          <p:spPr>
            <a:xfrm>
              <a:off x="1455883" y="1447800"/>
              <a:ext cx="5105400" cy="2620217"/>
            </a:xfrm>
            <a:prstGeom prst="homePlate">
              <a:avLst>
                <a:gd name="adj" fmla="val 2307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5400" dirty="0">
                  <a:latin typeface="Algerian" panose="04020705040A02060702" pitchFamily="82" charset="0"/>
                </a:rPr>
                <a:t>Inverse</a:t>
              </a:r>
              <a:endParaRPr lang="en-US" sz="3600" dirty="0">
                <a:latin typeface="Algerian" panose="04020705040A02060702" pitchFamily="82" charset="0"/>
              </a:endParaRPr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3758F8D7-27CF-4568-8EBC-16803E49F813}"/>
                </a:ext>
              </a:extLst>
            </p:cNvPr>
            <p:cNvSpPr/>
            <p:nvPr/>
          </p:nvSpPr>
          <p:spPr>
            <a:xfrm>
              <a:off x="4419600" y="2735144"/>
              <a:ext cx="5105400" cy="2620217"/>
            </a:xfrm>
            <a:prstGeom prst="homePlate">
              <a:avLst>
                <a:gd name="adj" fmla="val 2307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5400" dirty="0">
                  <a:latin typeface="Algerian" panose="04020705040A02060702" pitchFamily="82" charset="0"/>
                </a:rPr>
                <a:t>Kinematics</a:t>
              </a:r>
              <a:endParaRPr lang="en-US" sz="36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31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14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DF8CDF4-925B-4458-9082-1DB46795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4" y="129832"/>
            <a:ext cx="5210175" cy="876300"/>
          </a:xfrm>
          <a:prstGeom prst="rect">
            <a:avLst/>
          </a:prstGeom>
        </p:spPr>
      </p:pic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9497CB78-3258-4AB2-8B88-D81BE0863D71}"/>
              </a:ext>
            </a:extLst>
          </p:cNvPr>
          <p:cNvSpPr/>
          <p:nvPr/>
        </p:nvSpPr>
        <p:spPr>
          <a:xfrm>
            <a:off x="320964" y="1072385"/>
            <a:ext cx="5167628" cy="685436"/>
          </a:xfrm>
          <a:prstGeom prst="homePlate">
            <a:avLst>
              <a:gd name="adj" fmla="val 2307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link planar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DD7AC3-C63B-40D6-BA7D-F8B71B05C5FF}"/>
                  </a:ext>
                </a:extLst>
              </p:cNvPr>
              <p:cNvSpPr txBox="1"/>
              <p:nvPr/>
            </p:nvSpPr>
            <p:spPr>
              <a:xfrm>
                <a:off x="7662392" y="4780114"/>
                <a:ext cx="4208643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DD7AC3-C63B-40D6-BA7D-F8B71B05C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92" y="4780114"/>
                <a:ext cx="4208643" cy="614142"/>
              </a:xfrm>
              <a:prstGeom prst="rect">
                <a:avLst/>
              </a:prstGeom>
              <a:blipFill>
                <a:blip r:embed="rId6"/>
                <a:stretch>
                  <a:fillRect l="-3043"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C564F3C-0CDB-4DA0-BD61-9479E3B9A2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29" y="2127240"/>
                <a:ext cx="7824871" cy="37308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Elbow-Up: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𝒖𝒑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𝐚𝐭𝐚𝐧𝟐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Elbow-Down: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𝒅𝒐𝒘𝒏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𝐚𝐭𝐚𝐧𝟐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C564F3C-0CDB-4DA0-BD61-9479E3B9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" y="2127240"/>
                <a:ext cx="7824871" cy="3730867"/>
              </a:xfrm>
              <a:prstGeom prst="rect">
                <a:avLst/>
              </a:prstGeom>
              <a:blipFill>
                <a:blip r:embed="rId7"/>
                <a:stretch>
                  <a:fillRect l="-857"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36970B8-1664-4F4F-A6DB-BE24EB166553}"/>
              </a:ext>
            </a:extLst>
          </p:cNvPr>
          <p:cNvGrpSpPr/>
          <p:nvPr/>
        </p:nvGrpSpPr>
        <p:grpSpPr>
          <a:xfrm>
            <a:off x="6788239" y="93030"/>
            <a:ext cx="5380032" cy="3969711"/>
            <a:chOff x="6788239" y="93030"/>
            <a:chExt cx="5380032" cy="396971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462F3E-A5ED-4B10-B133-34E842EB70DE}"/>
                </a:ext>
              </a:extLst>
            </p:cNvPr>
            <p:cNvGrpSpPr/>
            <p:nvPr/>
          </p:nvGrpSpPr>
          <p:grpSpPr>
            <a:xfrm>
              <a:off x="6788239" y="93030"/>
              <a:ext cx="5380032" cy="3969711"/>
              <a:chOff x="6658376" y="583105"/>
              <a:chExt cx="5417713" cy="396971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A8F59B4-6C26-4990-AE61-6E0CC3D62E55}"/>
                  </a:ext>
                </a:extLst>
              </p:cNvPr>
              <p:cNvGrpSpPr/>
              <p:nvPr/>
            </p:nvGrpSpPr>
            <p:grpSpPr>
              <a:xfrm>
                <a:off x="6658376" y="583105"/>
                <a:ext cx="5417713" cy="3969711"/>
                <a:chOff x="6658376" y="583105"/>
                <a:chExt cx="5417713" cy="3969711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195DFB30-1BF7-48D7-A679-871CF1CDC7A2}"/>
                    </a:ext>
                  </a:extLst>
                </p:cNvPr>
                <p:cNvGrpSpPr/>
                <p:nvPr/>
              </p:nvGrpSpPr>
              <p:grpSpPr>
                <a:xfrm>
                  <a:off x="6658376" y="583105"/>
                  <a:ext cx="5417713" cy="3969711"/>
                  <a:chOff x="5722512" y="1677809"/>
                  <a:chExt cx="5417713" cy="3969711"/>
                </a:xfrm>
              </p:grpSpPr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2DDD2D8A-E998-4687-B4CB-1DA5EB4886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1301" r="3743"/>
                  <a:stretch/>
                </p:blipFill>
                <p:spPr>
                  <a:xfrm>
                    <a:off x="5722512" y="2008970"/>
                    <a:ext cx="5417713" cy="3638550"/>
                  </a:xfrm>
                  <a:prstGeom prst="rect">
                    <a:avLst/>
                  </a:prstGeom>
                </p:spPr>
              </p:pic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3E7B0088-2A06-4346-B644-570C3335FD2F}"/>
                      </a:ext>
                    </a:extLst>
                  </p:cNvPr>
                  <p:cNvSpPr/>
                  <p:nvPr/>
                </p:nvSpPr>
                <p:spPr>
                  <a:xfrm>
                    <a:off x="8436667" y="1677809"/>
                    <a:ext cx="2163650" cy="180304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9568323-B8C4-403E-8147-5BB02AFEF8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9458" y="1948763"/>
                      <a:ext cx="4662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9458" y="1948763"/>
                      <a:ext cx="466218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6C71B6F-E7C0-413E-92DA-02B93FE14FF2}"/>
                      </a:ext>
                    </a:extLst>
                  </p:cNvPr>
                  <p:cNvSpPr txBox="1"/>
                  <p:nvPr/>
                </p:nvSpPr>
                <p:spPr>
                  <a:xfrm>
                    <a:off x="8813440" y="386366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3440" y="386366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398F5EB-2301-4A8A-9069-373FE6ABA641}"/>
                    </a:ext>
                  </a:extLst>
                </p:cNvPr>
                <p:cNvSpPr/>
                <p:nvPr/>
              </p:nvSpPr>
              <p:spPr>
                <a:xfrm>
                  <a:off x="9873883" y="2778714"/>
                  <a:ext cx="304800" cy="4111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Kbalthom HighSchool" panose="02000500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5400" b="1" i="1" dirty="0">
                    <a:ln w="0"/>
                    <a:solidFill>
                      <a:schemeClr val="tx1"/>
                    </a:solidFill>
                    <a:latin typeface="AKbalthom HighSchool" panose="02000500000000000000" pitchFamily="2" charset="0"/>
                    <a:ea typeface="Adobe Gothic Std B" panose="020B0800000000000000" pitchFamily="34" charset="-128"/>
                    <a:cs typeface="AKbalthom HighSchool" panose="02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398F5EB-2301-4A8A-9069-373FE6ABA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3883" y="2778714"/>
                  <a:ext cx="304800" cy="411100"/>
                </a:xfrm>
                <a:prstGeom prst="rect">
                  <a:avLst/>
                </a:prstGeom>
                <a:blipFill>
                  <a:blip r:embed="rId11"/>
                  <a:stretch>
                    <a:fillRect l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953288E-EA76-46CE-AD29-99FD32B7966A}"/>
                    </a:ext>
                  </a:extLst>
                </p:cNvPr>
                <p:cNvSpPr/>
                <p:nvPr/>
              </p:nvSpPr>
              <p:spPr>
                <a:xfrm>
                  <a:off x="8867605" y="3739127"/>
                  <a:ext cx="193705" cy="27001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Kbalthom HighSchool" panose="02000500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5400" b="1" i="1" dirty="0">
                    <a:ln w="0"/>
                    <a:solidFill>
                      <a:schemeClr val="tx1"/>
                    </a:solidFill>
                    <a:latin typeface="AKbalthom HighSchool" panose="02000500000000000000" pitchFamily="2" charset="0"/>
                    <a:ea typeface="Adobe Gothic Std B" panose="020B0800000000000000" pitchFamily="34" charset="-128"/>
                    <a:cs typeface="AKbalthom HighSchool" panose="02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953288E-EA76-46CE-AD29-99FD32B79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605" y="3739127"/>
                  <a:ext cx="193705" cy="270014"/>
                </a:xfrm>
                <a:prstGeom prst="rect">
                  <a:avLst/>
                </a:prstGeom>
                <a:blipFill>
                  <a:blip r:embed="rId12"/>
                  <a:stretch>
                    <a:fillRect l="-48387" r="-96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4A6D39F-D685-46A6-9CFB-15F9D7900A8F}"/>
                    </a:ext>
                  </a:extLst>
                </p:cNvPr>
                <p:cNvSpPr/>
                <p:nvPr/>
              </p:nvSpPr>
              <p:spPr>
                <a:xfrm>
                  <a:off x="8290287" y="3739653"/>
                  <a:ext cx="320748" cy="304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Kbalthom HighSchool" panose="02000500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1" i="1" dirty="0">
                    <a:ln w="0"/>
                    <a:solidFill>
                      <a:schemeClr val="tx1"/>
                    </a:solidFill>
                    <a:latin typeface="AKbalthom HighSchool" panose="02000500000000000000" pitchFamily="2" charset="0"/>
                    <a:ea typeface="Adobe Gothic Std B" panose="020B0800000000000000" pitchFamily="34" charset="-128"/>
                    <a:cs typeface="AKbalthom HighSchool" panose="02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4A6D39F-D685-46A6-9CFB-15F9D7900A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87" y="3739653"/>
                  <a:ext cx="320748" cy="304800"/>
                </a:xfrm>
                <a:prstGeom prst="rect">
                  <a:avLst/>
                </a:prstGeom>
                <a:blipFill>
                  <a:blip r:embed="rId13"/>
                  <a:stretch>
                    <a:fillRect l="-75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DAD8CB3-8F25-4671-8D45-55444F551C49}"/>
                    </a:ext>
                  </a:extLst>
                </p:cNvPr>
                <p:cNvSpPr/>
                <p:nvPr/>
              </p:nvSpPr>
              <p:spPr>
                <a:xfrm>
                  <a:off x="8866416" y="1578221"/>
                  <a:ext cx="320748" cy="304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Kbalthom HighSchool" panose="02000500000000000000" pitchFamily="2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sz="14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AKbalthom HighSchool" panose="02000500000000000000" pitchFamily="2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1" i="1" dirty="0">
                    <a:ln w="0"/>
                    <a:solidFill>
                      <a:schemeClr val="tx1"/>
                    </a:solidFill>
                    <a:latin typeface="AKbalthom HighSchool" panose="02000500000000000000" pitchFamily="2" charset="0"/>
                    <a:ea typeface="Adobe Gothic Std B" panose="020B0800000000000000" pitchFamily="34" charset="-128"/>
                    <a:cs typeface="AKbalthom HighSchool" panose="02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DAD8CB3-8F25-4671-8D45-55444F551C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416" y="1578221"/>
                  <a:ext cx="320748" cy="304800"/>
                </a:xfrm>
                <a:prstGeom prst="rect">
                  <a:avLst/>
                </a:prstGeom>
                <a:blipFill>
                  <a:blip r:embed="rId14"/>
                  <a:stretch>
                    <a:fillRect l="-75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08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29832"/>
            <a:ext cx="5167628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III. Inverse kinematics</a:t>
            </a:r>
            <a:endParaRPr lang="en-US" dirty="0">
              <a:latin typeface="Algerian" panose="04020705040A02060702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15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83AABF8-30C7-4014-B00C-DB256C552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122" y="1359723"/>
            <a:ext cx="8162123" cy="45911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7E381D9-896F-4726-9C65-C0B65F85F3E8}"/>
              </a:ext>
            </a:extLst>
          </p:cNvPr>
          <p:cNvSpPr/>
          <p:nvPr/>
        </p:nvSpPr>
        <p:spPr>
          <a:xfrm>
            <a:off x="-489059" y="674287"/>
            <a:ext cx="5167628" cy="685436"/>
          </a:xfrm>
          <a:prstGeom prst="homePlate">
            <a:avLst>
              <a:gd name="adj" fmla="val 2307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link planar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4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16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1FE9179B-AB1A-437A-958F-F8319E1C7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139" y="1832441"/>
                <a:ext cx="10515600" cy="4156114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kinematics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and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we can use inverse kinematics of 2DOF links to calculate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1FE9179B-AB1A-437A-958F-F8319E1C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9" y="1832441"/>
                <a:ext cx="10515600" cy="4156114"/>
              </a:xfrm>
              <a:prstGeom prst="rect">
                <a:avLst/>
              </a:prstGeom>
              <a:blipFill>
                <a:blip r:embed="rId5"/>
                <a:stretch>
                  <a:fillRect l="-928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9A1CB8D-3124-42ED-A4FC-4F3F86A825B1}"/>
              </a:ext>
            </a:extLst>
          </p:cNvPr>
          <p:cNvGrpSpPr/>
          <p:nvPr/>
        </p:nvGrpSpPr>
        <p:grpSpPr>
          <a:xfrm>
            <a:off x="8038932" y="1471702"/>
            <a:ext cx="3679339" cy="3559629"/>
            <a:chOff x="7068081" y="1231312"/>
            <a:chExt cx="3679339" cy="35596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53E1F8-9971-4B04-9F58-3E46C1283295}"/>
                </a:ext>
              </a:extLst>
            </p:cNvPr>
            <p:cNvCxnSpPr/>
            <p:nvPr/>
          </p:nvCxnSpPr>
          <p:spPr>
            <a:xfrm flipV="1">
              <a:off x="7572777" y="2030626"/>
              <a:ext cx="1887139" cy="171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F279BD-2103-45FF-B3CB-F0DCF4C6686F}"/>
                </a:ext>
              </a:extLst>
            </p:cNvPr>
            <p:cNvCxnSpPr/>
            <p:nvPr/>
          </p:nvCxnSpPr>
          <p:spPr>
            <a:xfrm>
              <a:off x="7572777" y="3747752"/>
              <a:ext cx="1854558" cy="1043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5D8ACA-A4BA-4392-894B-FA7CBE65CF99}"/>
                </a:ext>
              </a:extLst>
            </p:cNvPr>
            <p:cNvCxnSpPr/>
            <p:nvPr/>
          </p:nvCxnSpPr>
          <p:spPr>
            <a:xfrm>
              <a:off x="7572777" y="3747752"/>
              <a:ext cx="2987899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2EC863-766E-4243-B82C-A23F6EA39CBB}"/>
                </a:ext>
              </a:extLst>
            </p:cNvPr>
            <p:cNvCxnSpPr/>
            <p:nvPr/>
          </p:nvCxnSpPr>
          <p:spPr>
            <a:xfrm flipV="1">
              <a:off x="7572777" y="1313645"/>
              <a:ext cx="0" cy="2434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CAD457-7E61-4C37-8671-5E16BAD22027}"/>
                </a:ext>
              </a:extLst>
            </p:cNvPr>
            <p:cNvCxnSpPr/>
            <p:nvPr/>
          </p:nvCxnSpPr>
          <p:spPr>
            <a:xfrm flipV="1">
              <a:off x="7572777" y="2704564"/>
              <a:ext cx="373488" cy="10431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43163E-F521-4124-A2C0-4DBDF2743365}"/>
                </a:ext>
              </a:extLst>
            </p:cNvPr>
            <p:cNvCxnSpPr/>
            <p:nvPr/>
          </p:nvCxnSpPr>
          <p:spPr>
            <a:xfrm flipV="1">
              <a:off x="7946265" y="2150772"/>
              <a:ext cx="888642" cy="5409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EB2B53-109E-42BC-B916-B714EE5B281B}"/>
                </a:ext>
              </a:extLst>
            </p:cNvPr>
            <p:cNvSpPr/>
            <p:nvPr/>
          </p:nvSpPr>
          <p:spPr>
            <a:xfrm>
              <a:off x="8795765" y="2114926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33EBD7-B073-490D-BFDA-E4E005EFB428}"/>
                </a:ext>
              </a:extLst>
            </p:cNvPr>
            <p:cNvSpPr/>
            <p:nvPr/>
          </p:nvSpPr>
          <p:spPr>
            <a:xfrm>
              <a:off x="7897987" y="2657184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BED60F-0482-4196-85E9-0E1AB5FC1CF5}"/>
                </a:ext>
              </a:extLst>
            </p:cNvPr>
            <p:cNvSpPr/>
            <p:nvPr/>
          </p:nvSpPr>
          <p:spPr>
            <a:xfrm>
              <a:off x="7534453" y="3688575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37EC35-31F9-4E08-ACA6-86F796EA01A8}"/>
                </a:ext>
              </a:extLst>
            </p:cNvPr>
            <p:cNvCxnSpPr/>
            <p:nvPr/>
          </p:nvCxnSpPr>
          <p:spPr>
            <a:xfrm flipH="1">
              <a:off x="8833343" y="2128803"/>
              <a:ext cx="12802" cy="160715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EE667CD-A1D7-4CE5-884F-6508F6E98C31}"/>
                </a:ext>
              </a:extLst>
            </p:cNvPr>
            <p:cNvCxnSpPr/>
            <p:nvPr/>
          </p:nvCxnSpPr>
          <p:spPr>
            <a:xfrm flipH="1" flipV="1">
              <a:off x="8093292" y="3251758"/>
              <a:ext cx="738410" cy="475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B2AA36-5BC9-4334-A9FC-0C3E2187A2FB}"/>
                </a:ext>
              </a:extLst>
            </p:cNvPr>
            <p:cNvCxnSpPr/>
            <p:nvPr/>
          </p:nvCxnSpPr>
          <p:spPr>
            <a:xfrm flipH="1">
              <a:off x="8356232" y="3745259"/>
              <a:ext cx="463639" cy="40085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B6B5DE2-8B38-4A9F-AEC0-832F4736A713}"/>
                    </a:ext>
                  </a:extLst>
                </p:cNvPr>
                <p:cNvSpPr txBox="1"/>
                <p:nvPr/>
              </p:nvSpPr>
              <p:spPr>
                <a:xfrm>
                  <a:off x="8138116" y="241555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116" y="2415550"/>
                  <a:ext cx="5537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1B56C82-2E6F-4D7F-9141-445372CFFBE0}"/>
                    </a:ext>
                  </a:extLst>
                </p:cNvPr>
                <p:cNvSpPr txBox="1"/>
                <p:nvPr/>
              </p:nvSpPr>
              <p:spPr>
                <a:xfrm>
                  <a:off x="7431615" y="2816758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15" y="2816758"/>
                  <a:ext cx="55379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04293A-73A8-4679-B370-AE8037045899}"/>
                    </a:ext>
                  </a:extLst>
                </p:cNvPr>
                <p:cNvSpPr txBox="1"/>
                <p:nvPr/>
              </p:nvSpPr>
              <p:spPr>
                <a:xfrm>
                  <a:off x="8779524" y="200279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524" y="2002796"/>
                  <a:ext cx="55379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A35BF70-B6CD-43EA-B344-6F5441661AB2}"/>
                </a:ext>
              </a:extLst>
            </p:cNvPr>
            <p:cNvSpPr/>
            <p:nvPr/>
          </p:nvSpPr>
          <p:spPr>
            <a:xfrm>
              <a:off x="7353449" y="3410750"/>
              <a:ext cx="657943" cy="676346"/>
            </a:xfrm>
            <a:prstGeom prst="arc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F7C8AF5-F6D1-4F33-BF67-DDDB43FDB83A}"/>
                </a:ext>
              </a:extLst>
            </p:cNvPr>
            <p:cNvSpPr/>
            <p:nvPr/>
          </p:nvSpPr>
          <p:spPr>
            <a:xfrm rot="3918604">
              <a:off x="7784835" y="3575378"/>
              <a:ext cx="404291" cy="534937"/>
            </a:xfrm>
            <a:prstGeom prst="arc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F020829-2D2F-4908-931C-B568A591DB48}"/>
                    </a:ext>
                  </a:extLst>
                </p:cNvPr>
                <p:cNvSpPr txBox="1"/>
                <p:nvPr/>
              </p:nvSpPr>
              <p:spPr>
                <a:xfrm>
                  <a:off x="8088592" y="374301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F020829-2D2F-4908-931C-B568A591D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592" y="3743016"/>
                  <a:ext cx="55379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3BA3769-922B-484D-AF97-40A68562EA88}"/>
                    </a:ext>
                  </a:extLst>
                </p:cNvPr>
                <p:cNvSpPr txBox="1"/>
                <p:nvPr/>
              </p:nvSpPr>
              <p:spPr>
                <a:xfrm>
                  <a:off x="7836896" y="3328873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3BA3769-922B-484D-AF97-40A68562E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896" y="3328873"/>
                  <a:ext cx="55379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86EB4E2-9653-4247-BB4E-22756ADE108F}"/>
                    </a:ext>
                  </a:extLst>
                </p:cNvPr>
                <p:cNvSpPr txBox="1"/>
                <p:nvPr/>
              </p:nvSpPr>
              <p:spPr>
                <a:xfrm>
                  <a:off x="8564469" y="181338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69" y="1813386"/>
                  <a:ext cx="5537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8AEEEB9-93FB-40EC-BF00-CFED376EEBAD}"/>
                    </a:ext>
                  </a:extLst>
                </p:cNvPr>
                <p:cNvSpPr txBox="1"/>
                <p:nvPr/>
              </p:nvSpPr>
              <p:spPr>
                <a:xfrm>
                  <a:off x="7573817" y="237768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817" y="2377686"/>
                  <a:ext cx="55379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95488F4-C39A-46DB-A36A-22AB22B64A57}"/>
                </a:ext>
              </a:extLst>
            </p:cNvPr>
            <p:cNvCxnSpPr/>
            <p:nvPr/>
          </p:nvCxnSpPr>
          <p:spPr>
            <a:xfrm flipV="1">
              <a:off x="7960355" y="1653436"/>
              <a:ext cx="316871" cy="1018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A632D13-0337-4960-B5AA-A4098BB8E277}"/>
                </a:ext>
              </a:extLst>
            </p:cNvPr>
            <p:cNvSpPr/>
            <p:nvPr/>
          </p:nvSpPr>
          <p:spPr>
            <a:xfrm>
              <a:off x="7702101" y="2248506"/>
              <a:ext cx="657943" cy="676346"/>
            </a:xfrm>
            <a:prstGeom prst="arc">
              <a:avLst>
                <a:gd name="adj1" fmla="val 16853183"/>
                <a:gd name="adj2" fmla="val 2014868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44FA0A-4703-4B75-8FC2-9E42C0DF11C0}"/>
                    </a:ext>
                  </a:extLst>
                </p:cNvPr>
                <p:cNvSpPr txBox="1"/>
                <p:nvPr/>
              </p:nvSpPr>
              <p:spPr>
                <a:xfrm>
                  <a:off x="8075076" y="2038343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44FA0A-4703-4B75-8FC2-9E42C0DF1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076" y="2038343"/>
                  <a:ext cx="5537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089D56-E51D-4070-9257-7B234B5E2393}"/>
                    </a:ext>
                  </a:extLst>
                </p:cNvPr>
                <p:cNvSpPr txBox="1"/>
                <p:nvPr/>
              </p:nvSpPr>
              <p:spPr>
                <a:xfrm>
                  <a:off x="9201741" y="441894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741" y="4418946"/>
                  <a:ext cx="55379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5D2F8E0-5985-447A-B93E-F815BA8E1BED}"/>
                    </a:ext>
                  </a:extLst>
                </p:cNvPr>
                <p:cNvSpPr txBox="1"/>
                <p:nvPr/>
              </p:nvSpPr>
              <p:spPr>
                <a:xfrm>
                  <a:off x="10193628" y="341400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628" y="3414000"/>
                  <a:ext cx="55379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B1D4D4-7540-4EF0-9F82-3F35FC1ED981}"/>
                    </a:ext>
                  </a:extLst>
                </p:cNvPr>
                <p:cNvSpPr txBox="1"/>
                <p:nvPr/>
              </p:nvSpPr>
              <p:spPr>
                <a:xfrm>
                  <a:off x="7068081" y="123131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081" y="1231312"/>
                  <a:ext cx="553792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F2125B4-C0D4-445A-BD32-DA094CBBA867}"/>
                    </a:ext>
                  </a:extLst>
                </p:cNvPr>
                <p:cNvSpPr txBox="1"/>
                <p:nvPr/>
              </p:nvSpPr>
              <p:spPr>
                <a:xfrm>
                  <a:off x="7537901" y="123131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901" y="1231312"/>
                  <a:ext cx="55379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2284869-9341-43E9-B473-4DFBEAA3BA11}"/>
                    </a:ext>
                  </a:extLst>
                </p:cNvPr>
                <p:cNvSpPr txBox="1"/>
                <p:nvPr/>
              </p:nvSpPr>
              <p:spPr>
                <a:xfrm>
                  <a:off x="9303459" y="173860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459" y="1738602"/>
                  <a:ext cx="553792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DB6C3A-7184-4405-BA81-DD45CFD63D03}"/>
                    </a:ext>
                  </a:extLst>
                </p:cNvPr>
                <p:cNvSpPr txBox="1"/>
                <p:nvPr/>
              </p:nvSpPr>
              <p:spPr>
                <a:xfrm>
                  <a:off x="8654806" y="364169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806" y="3641690"/>
                  <a:ext cx="553792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4F7B692-9A0D-44C4-B9ED-3A76B177D283}"/>
                    </a:ext>
                  </a:extLst>
                </p:cNvPr>
                <p:cNvSpPr txBox="1"/>
                <p:nvPr/>
              </p:nvSpPr>
              <p:spPr>
                <a:xfrm>
                  <a:off x="8005058" y="409264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058" y="4092640"/>
                  <a:ext cx="553792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836A9F-0368-41F0-9FE9-DB06B6C17281}"/>
                    </a:ext>
                  </a:extLst>
                </p:cNvPr>
                <p:cNvSpPr txBox="1"/>
                <p:nvPr/>
              </p:nvSpPr>
              <p:spPr>
                <a:xfrm>
                  <a:off x="8348954" y="4292129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954" y="4292129"/>
                  <a:ext cx="55379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1E95552-189D-465F-A2C9-404D2A188904}"/>
                    </a:ext>
                  </a:extLst>
                </p:cNvPr>
                <p:cNvSpPr txBox="1"/>
                <p:nvPr/>
              </p:nvSpPr>
              <p:spPr>
                <a:xfrm>
                  <a:off x="8075608" y="306787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608" y="3067872"/>
                  <a:ext cx="55379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5217430B-5BFA-4706-BF59-5634840C51F2}"/>
              </a:ext>
            </a:extLst>
          </p:cNvPr>
          <p:cNvSpPr/>
          <p:nvPr/>
        </p:nvSpPr>
        <p:spPr>
          <a:xfrm>
            <a:off x="320964" y="129832"/>
            <a:ext cx="5167628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III. Inverse kinematics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83BBB3F7-7784-40CD-9FEC-4536B9CA5B63}"/>
              </a:ext>
            </a:extLst>
          </p:cNvPr>
          <p:cNvSpPr/>
          <p:nvPr/>
        </p:nvSpPr>
        <p:spPr>
          <a:xfrm>
            <a:off x="-209785" y="938221"/>
            <a:ext cx="5167628" cy="685436"/>
          </a:xfrm>
          <a:prstGeom prst="homePlate">
            <a:avLst>
              <a:gd name="adj" fmla="val 2307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links in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6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1031198"/>
            <a:chOff x="320964" y="6057222"/>
            <a:chExt cx="11516265" cy="10311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964782"/>
              <a:chOff x="5555541" y="5963532"/>
              <a:chExt cx="1080918" cy="144827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965582" y="6025757"/>
                <a:ext cx="260838" cy="138604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76B4A9B-3E1A-4E17-BA7F-374515282C2E}"/>
              </a:ext>
            </a:extLst>
          </p:cNvPr>
          <p:cNvGrpSpPr/>
          <p:nvPr/>
        </p:nvGrpSpPr>
        <p:grpSpPr>
          <a:xfrm>
            <a:off x="1571947" y="909107"/>
            <a:ext cx="8105453" cy="3930325"/>
            <a:chOff x="1455882" y="1371600"/>
            <a:chExt cx="8105453" cy="3930325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A08281B2-45E4-46F5-9B0C-87DE1D7D520D}"/>
                </a:ext>
              </a:extLst>
            </p:cNvPr>
            <p:cNvSpPr/>
            <p:nvPr/>
          </p:nvSpPr>
          <p:spPr>
            <a:xfrm>
              <a:off x="1455882" y="1371600"/>
              <a:ext cx="5667053" cy="2620217"/>
            </a:xfrm>
            <a:prstGeom prst="homePlate">
              <a:avLst>
                <a:gd name="adj" fmla="val 2307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5400" dirty="0">
                  <a:latin typeface="Algerian" panose="04020705040A02060702" pitchFamily="82" charset="0"/>
                </a:rPr>
                <a:t>forward</a:t>
              </a:r>
              <a:endParaRPr lang="en-US" sz="3600" dirty="0">
                <a:latin typeface="Algerian" panose="04020705040A02060702" pitchFamily="82" charset="0"/>
              </a:endParaRPr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FF078739-4A77-4834-9D5F-F1EC220E9335}"/>
                </a:ext>
              </a:extLst>
            </p:cNvPr>
            <p:cNvSpPr/>
            <p:nvPr/>
          </p:nvSpPr>
          <p:spPr>
            <a:xfrm>
              <a:off x="4876800" y="2681708"/>
              <a:ext cx="4684535" cy="2620217"/>
            </a:xfrm>
            <a:prstGeom prst="homePlate">
              <a:avLst>
                <a:gd name="adj" fmla="val 2307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5400" dirty="0">
                  <a:latin typeface="Algerian" panose="04020705040A02060702" pitchFamily="82" charset="0"/>
                </a:rPr>
                <a:t>Kinematics</a:t>
              </a:r>
              <a:endParaRPr lang="en-US" sz="36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53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17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20878DE-EAE6-4791-BD37-F20932C01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67631934-002C-40CA-BC91-8FE40D0F7DF0}"/>
              </a:ext>
            </a:extLst>
          </p:cNvPr>
          <p:cNvSpPr/>
          <p:nvPr/>
        </p:nvSpPr>
        <p:spPr>
          <a:xfrm>
            <a:off x="320964" y="924575"/>
            <a:ext cx="5927436" cy="685436"/>
          </a:xfrm>
          <a:prstGeom prst="homePlate">
            <a:avLst>
              <a:gd name="adj" fmla="val 2307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Applying geometric approach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DF428D-E436-4FC0-A4A2-79726BEF08E7}"/>
              </a:ext>
            </a:extLst>
          </p:cNvPr>
          <p:cNvGrpSpPr/>
          <p:nvPr/>
        </p:nvGrpSpPr>
        <p:grpSpPr>
          <a:xfrm>
            <a:off x="4641135" y="1923891"/>
            <a:ext cx="6939096" cy="3620570"/>
            <a:chOff x="4898133" y="1738312"/>
            <a:chExt cx="6939096" cy="2681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3434F1F5-FA4D-471F-89B9-8B0E608DB20D}"/>
                    </a:ext>
                  </a:extLst>
                </p:cNvPr>
                <p:cNvSpPr/>
                <p:nvPr/>
              </p:nvSpPr>
              <p:spPr>
                <a:xfrm>
                  <a:off x="4898133" y="1738312"/>
                  <a:ext cx="6939096" cy="268128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Calculate</m:t>
                      </m:r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by</m:t>
                      </m:r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we</m:t>
                      </m:r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are</m:t>
                      </m:r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known</m:t>
                      </m:r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Xw</m:t>
                      </m:r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Yw</m:t>
                      </m:r>
                    </m:oMath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algn="just"/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𝑎𝑡𝑎𝑛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𝑌𝑤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</m:e>
                        </m:d>
                      </m:oMath>
                    </m:oMathPara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𝑤h𝑒𝑟𝑒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𝑋𝑤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𝑃𝑜𝑠𝑖𝑡𝑖𝑜𝑛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𝑤𝑟𝑖𝑠𝑡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𝑜𝑛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𝑌𝑤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𝑃𝑜𝑠𝑖𝑡𝑖𝑜𝑛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𝑤𝑟𝑖𝑠𝑡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𝑜𝑛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en-US" sz="2000" b="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Further</a:t>
                  </a:r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more </a:t>
                  </a: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800100" lvl="1" indent="-342900" algn="just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𝑋𝑤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𝑌𝑤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3434F1F5-FA4D-471F-89B9-8B0E608DB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133" y="1738312"/>
                  <a:ext cx="6939096" cy="2681287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1A66CC-D12C-49B4-8E54-D89F53878873}"/>
                </a:ext>
              </a:extLst>
            </p:cNvPr>
            <p:cNvSpPr/>
            <p:nvPr/>
          </p:nvSpPr>
          <p:spPr>
            <a:xfrm>
              <a:off x="6835867" y="2189028"/>
              <a:ext cx="2895600" cy="53339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54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588757-1518-4CC3-8622-7C640D925A85}"/>
              </a:ext>
            </a:extLst>
          </p:cNvPr>
          <p:cNvGrpSpPr/>
          <p:nvPr/>
        </p:nvGrpSpPr>
        <p:grpSpPr>
          <a:xfrm>
            <a:off x="172186" y="1911003"/>
            <a:ext cx="4403686" cy="3721348"/>
            <a:chOff x="58002" y="1923891"/>
            <a:chExt cx="4403686" cy="372134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F17474-EF82-44F7-B638-85FDA48B3849}"/>
                </a:ext>
              </a:extLst>
            </p:cNvPr>
            <p:cNvGrpSpPr/>
            <p:nvPr/>
          </p:nvGrpSpPr>
          <p:grpSpPr>
            <a:xfrm>
              <a:off x="76200" y="1981200"/>
              <a:ext cx="4250028" cy="3664039"/>
              <a:chOff x="76200" y="1981200"/>
              <a:chExt cx="4250028" cy="366403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9CE1D85-D715-4ABE-8DC5-50C4A636EA85}"/>
                  </a:ext>
                </a:extLst>
              </p:cNvPr>
              <p:cNvGrpSpPr/>
              <p:nvPr/>
            </p:nvGrpSpPr>
            <p:grpSpPr>
              <a:xfrm>
                <a:off x="76200" y="1981200"/>
                <a:ext cx="4250028" cy="3664039"/>
                <a:chOff x="76200" y="1921961"/>
                <a:chExt cx="4250028" cy="3664039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89DABE18-CC4B-4F80-9F96-8F4E28F4A3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200" y="1921961"/>
                  <a:ext cx="4250028" cy="3664039"/>
                </a:xfrm>
                <a:prstGeom prst="rect">
                  <a:avLst/>
                </a:prstGeom>
              </p:spPr>
            </p:pic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D6782EE-5CB3-4C0A-A595-CE374523E62B}"/>
                    </a:ext>
                  </a:extLst>
                </p:cNvPr>
                <p:cNvGrpSpPr/>
                <p:nvPr/>
              </p:nvGrpSpPr>
              <p:grpSpPr>
                <a:xfrm>
                  <a:off x="1455882" y="2134048"/>
                  <a:ext cx="2735117" cy="3254575"/>
                  <a:chOff x="1455882" y="2134048"/>
                  <a:chExt cx="2735117" cy="3254575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9834B165-BFC6-4ED2-BC6F-79621E276903}"/>
                      </a:ext>
                    </a:extLst>
                  </p:cNvPr>
                  <p:cNvSpPr/>
                  <p:nvPr/>
                </p:nvSpPr>
                <p:spPr>
                  <a:xfrm>
                    <a:off x="1455882" y="5013117"/>
                    <a:ext cx="846177" cy="37550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err="1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rPr>
                      <a:t>Xw</a:t>
                    </a:r>
                    <a:endParaRPr lang="en-US" sz="54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521B331-85DC-447B-A2B9-D9C4CCB1330A}"/>
                      </a:ext>
                    </a:extLst>
                  </p:cNvPr>
                  <p:cNvSpPr/>
                  <p:nvPr/>
                </p:nvSpPr>
                <p:spPr>
                  <a:xfrm>
                    <a:off x="3560308" y="3429000"/>
                    <a:ext cx="630691" cy="3638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err="1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rPr>
                      <a:t>Yw</a:t>
                    </a:r>
                    <a:endParaRPr lang="en-US" sz="54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C9762D1-C8A2-4035-B5F8-D9FF3BEDCE1B}"/>
                      </a:ext>
                    </a:extLst>
                  </p:cNvPr>
                  <p:cNvSpPr/>
                  <p:nvPr/>
                </p:nvSpPr>
                <p:spPr>
                  <a:xfrm>
                    <a:off x="3124200" y="2134048"/>
                    <a:ext cx="630691" cy="3854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rPr>
                      <a:t>w</a:t>
                    </a:r>
                    <a:endParaRPr lang="en-US" sz="54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C819954D-1047-40DA-A374-5AD0E0B24D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40629" y="4001849"/>
                        <a:ext cx="533400" cy="3048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n w="0"/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C819954D-1047-40DA-A374-5AD0E0B24D8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40629" y="4001849"/>
                        <a:ext cx="533400" cy="30480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8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9C8EFCC-5CD1-4D39-816D-4E18BF694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4572000"/>
                <a:ext cx="3200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B2DBED5-69FD-443D-9D80-D850A43B03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3448" y="2040887"/>
                <a:ext cx="43646" cy="253111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8855E0-D7F5-4DEF-B15B-D114872F8D72}"/>
                </a:ext>
              </a:extLst>
            </p:cNvPr>
            <p:cNvSpPr/>
            <p:nvPr/>
          </p:nvSpPr>
          <p:spPr>
            <a:xfrm>
              <a:off x="3615511" y="4624526"/>
              <a:ext cx="846177" cy="3755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X</a:t>
              </a:r>
              <a:endParaRPr lang="en-US" sz="5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0236DAD-1686-4830-88E3-D38999ABB96E}"/>
                </a:ext>
              </a:extLst>
            </p:cNvPr>
            <p:cNvSpPr/>
            <p:nvPr/>
          </p:nvSpPr>
          <p:spPr>
            <a:xfrm>
              <a:off x="58002" y="1923891"/>
              <a:ext cx="630691" cy="3638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Y</a:t>
              </a:r>
              <a:endParaRPr lang="en-US" sz="5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F983EFD8-9CCE-4DB6-894C-4CF6385FA620}"/>
              </a:ext>
            </a:extLst>
          </p:cNvPr>
          <p:cNvSpPr/>
          <p:nvPr/>
        </p:nvSpPr>
        <p:spPr>
          <a:xfrm>
            <a:off x="571722" y="5359380"/>
            <a:ext cx="3733461" cy="631272"/>
          </a:xfrm>
          <a:prstGeom prst="homePlate">
            <a:avLst>
              <a:gd name="adj" fmla="val 23074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view base to wrist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18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98DF83-109A-41B3-A617-0EF78CFEC738}"/>
              </a:ext>
            </a:extLst>
          </p:cNvPr>
          <p:cNvGrpSpPr/>
          <p:nvPr/>
        </p:nvGrpSpPr>
        <p:grpSpPr>
          <a:xfrm>
            <a:off x="5029200" y="661285"/>
            <a:ext cx="6841836" cy="5448114"/>
            <a:chOff x="5029200" y="661285"/>
            <a:chExt cx="6841836" cy="5448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0F3D684-7F39-43F7-B02F-FAC4DAEC81A3}"/>
                    </a:ext>
                  </a:extLst>
                </p:cNvPr>
                <p:cNvSpPr/>
                <p:nvPr/>
              </p:nvSpPr>
              <p:spPr>
                <a:xfrm>
                  <a:off x="5029200" y="661285"/>
                  <a:ext cx="6841836" cy="544811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 We known </a:t>
                  </a: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𝑍𝑤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Cosine law</a:t>
                  </a:r>
                </a:p>
                <a:p>
                  <a:pPr lvl="1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𝑤h𝑒𝑟𝑒</m:t>
                        </m:r>
                      </m:oMath>
                    </m:oMathPara>
                  </a14:m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algn="just"/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800100" lvl="1" indent="-342900" algn="just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atan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lvl="1" algn="just"/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800100" lvl="1" indent="-342900" algn="just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sz="200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acos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0F3D684-7F39-43F7-B02F-FAC4DAEC8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661285"/>
                  <a:ext cx="6841836" cy="544811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29F6AAE-DFE4-4E0D-9D3A-4BC9989BA99D}"/>
                </a:ext>
              </a:extLst>
            </p:cNvPr>
            <p:cNvSpPr/>
            <p:nvPr/>
          </p:nvSpPr>
          <p:spPr>
            <a:xfrm>
              <a:off x="5896334" y="1418499"/>
              <a:ext cx="3807808" cy="1427947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54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0773C14-39B4-457F-A719-5066172E371B}"/>
                </a:ext>
              </a:extLst>
            </p:cNvPr>
            <p:cNvSpPr/>
            <p:nvPr/>
          </p:nvSpPr>
          <p:spPr>
            <a:xfrm>
              <a:off x="6934200" y="3231430"/>
              <a:ext cx="2568656" cy="88336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54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AAF1931-E1AD-4808-9E0E-7398AAE2C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1FE9E4F-0780-4DFC-BBBD-5D4F8E94EAB0}"/>
              </a:ext>
            </a:extLst>
          </p:cNvPr>
          <p:cNvGrpSpPr/>
          <p:nvPr/>
        </p:nvGrpSpPr>
        <p:grpSpPr>
          <a:xfrm>
            <a:off x="421734" y="1060358"/>
            <a:ext cx="4258681" cy="4989548"/>
            <a:chOff x="421734" y="1060358"/>
            <a:chExt cx="4258681" cy="498954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4F570F-8F16-40C6-88B0-9103435F26B8}"/>
                </a:ext>
              </a:extLst>
            </p:cNvPr>
            <p:cNvGrpSpPr/>
            <p:nvPr/>
          </p:nvGrpSpPr>
          <p:grpSpPr>
            <a:xfrm>
              <a:off x="421734" y="1060358"/>
              <a:ext cx="4258681" cy="4502242"/>
              <a:chOff x="421734" y="1060357"/>
              <a:chExt cx="4497086" cy="481462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C3CAB56-4C28-4F29-9040-C3BE4DB0911E}"/>
                  </a:ext>
                </a:extLst>
              </p:cNvPr>
              <p:cNvGrpSpPr/>
              <p:nvPr/>
            </p:nvGrpSpPr>
            <p:grpSpPr>
              <a:xfrm>
                <a:off x="421734" y="1060357"/>
                <a:ext cx="4497086" cy="4814629"/>
                <a:chOff x="342258" y="1021685"/>
                <a:chExt cx="4497086" cy="4814629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F559131E-D5F2-4BB9-BFE0-2A2A0A391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258" y="1021685"/>
                  <a:ext cx="4497086" cy="48146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4080274-66AF-4FE5-8157-F9AFE4CB7B17}"/>
                    </a:ext>
                  </a:extLst>
                </p:cNvPr>
                <p:cNvSpPr/>
                <p:nvPr/>
              </p:nvSpPr>
              <p:spPr>
                <a:xfrm>
                  <a:off x="3810000" y="2855667"/>
                  <a:ext cx="990600" cy="304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C54E51F-5B43-4132-9B89-A36CF3C494C3}"/>
                    </a:ext>
                  </a:extLst>
                </p:cNvPr>
                <p:cNvSpPr/>
                <p:nvPr/>
              </p:nvSpPr>
              <p:spPr>
                <a:xfrm>
                  <a:off x="2324101" y="2286000"/>
                  <a:ext cx="533400" cy="304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A6E16A4C-B959-4CDE-B973-F1CCD361E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538" y="2514600"/>
                      <a:ext cx="389031" cy="23043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A6E16A4C-B959-4CDE-B973-F1CCD361E2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538" y="2514600"/>
                      <a:ext cx="389031" cy="2304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393" t="-11429" b="-4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81EEB259-D97B-4446-82A4-D3BC45082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399" y="2347129"/>
                      <a:ext cx="168417" cy="2685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81EEB259-D97B-4446-82A4-D3BC45082A3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95399" y="2347129"/>
                      <a:ext cx="168417" cy="26852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8462" t="-2439" r="-26923" b="-3414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8BB170A0-65FB-4F88-97A4-19EED0ED6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3265" y="1313689"/>
                      <a:ext cx="168417" cy="2685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8BB170A0-65FB-4F88-97A4-19EED0ED643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265" y="1313689"/>
                      <a:ext cx="168417" cy="26852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2308" t="-2439" r="-26923" b="-3414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9132042-12C2-4AF9-B7DB-E614DE0D9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8104" y="1606028"/>
                      <a:ext cx="1263792" cy="2685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9132042-12C2-4AF9-B7DB-E614DE0D99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8104" y="1606028"/>
                      <a:ext cx="1263792" cy="26852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9756" b="-5609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3ECB808-2172-4F7D-9603-2AB04E869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8382" y="1219200"/>
                      <a:ext cx="533400" cy="30480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3ECB808-2172-4F7D-9603-2AB04E8698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8382" y="1219200"/>
                      <a:ext cx="533400" cy="30480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340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4A4F540-2728-422F-A751-15178F51F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8766" y="5600128"/>
                <a:ext cx="3200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43EC0E-67E9-4A3D-A073-A56CA790B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4014" y="1562671"/>
                <a:ext cx="0" cy="403745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D31429C-5C4B-4C22-AB19-908ECD677B8C}"/>
                  </a:ext>
                </a:extLst>
              </p:cNvPr>
              <p:cNvSpPr/>
              <p:nvPr/>
            </p:nvSpPr>
            <p:spPr>
              <a:xfrm>
                <a:off x="3538599" y="5109751"/>
                <a:ext cx="846177" cy="375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X</a:t>
                </a:r>
                <a:endParaRPr lang="en-US" sz="5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AEDCA7-79C0-41DC-81E7-0643CFC88BBE}"/>
                  </a:ext>
                </a:extLst>
              </p:cNvPr>
              <p:cNvSpPr/>
              <p:nvPr/>
            </p:nvSpPr>
            <p:spPr>
              <a:xfrm>
                <a:off x="421734" y="1177590"/>
                <a:ext cx="846177" cy="375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Z</a:t>
                </a:r>
                <a:endParaRPr lang="en-US" sz="5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57E258B1-DC1F-4307-9CD4-A281E2BE9451}"/>
                </a:ext>
              </a:extLst>
            </p:cNvPr>
            <p:cNvSpPr/>
            <p:nvPr/>
          </p:nvSpPr>
          <p:spPr>
            <a:xfrm>
              <a:off x="946954" y="5418634"/>
              <a:ext cx="3733461" cy="631272"/>
            </a:xfrm>
            <a:prstGeom prst="homePlate">
              <a:avLst>
                <a:gd name="adj" fmla="val 23074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r>
                <a:rPr lang="en-US" sz="20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view base to wrist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19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98DF83-109A-41B3-A617-0EF78CFEC738}"/>
              </a:ext>
            </a:extLst>
          </p:cNvPr>
          <p:cNvGrpSpPr/>
          <p:nvPr/>
        </p:nvGrpSpPr>
        <p:grpSpPr>
          <a:xfrm>
            <a:off x="5029200" y="661285"/>
            <a:ext cx="6841836" cy="5448114"/>
            <a:chOff x="5029200" y="661285"/>
            <a:chExt cx="6841836" cy="5448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0F3D684-7F39-43F7-B02F-FAC4DAEC81A3}"/>
                    </a:ext>
                  </a:extLst>
                </p:cNvPr>
                <p:cNvSpPr/>
                <p:nvPr/>
              </p:nvSpPr>
              <p:spPr>
                <a:xfrm>
                  <a:off x="5029200" y="661285"/>
                  <a:ext cx="6841836" cy="544811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/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 We known </a:t>
                  </a: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𝑍𝑤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Cosine law</a:t>
                  </a:r>
                </a:p>
                <a:p>
                  <a:pPr lvl="1"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𝑤h𝑒𝑟𝑒</m:t>
                        </m:r>
                      </m:oMath>
                    </m:oMathPara>
                  </a14:m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algn="just"/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marL="800100" lvl="1" indent="-342900" algn="just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atan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4 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a14:m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lvl="1" algn="just"/>
                  <a:endParaRPr lang="en-US" sz="2000" b="0" i="1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marL="800100" lvl="1" indent="-342900" algn="just">
                    <a:buFont typeface="Wingdings" panose="05000000000000000000" pitchFamily="2" charset="2"/>
                    <a:buChar char="ü"/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0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acos</m:t>
                      </m:r>
                      <m:d>
                        <m:dPr>
                          <m:ctrlPr>
                            <a:rPr lang="en-US" sz="20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60F3D684-7F39-43F7-B02F-FAC4DAEC8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661285"/>
                  <a:ext cx="6841836" cy="544811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29F6AAE-DFE4-4E0D-9D3A-4BC9989BA99D}"/>
                </a:ext>
              </a:extLst>
            </p:cNvPr>
            <p:cNvSpPr/>
            <p:nvPr/>
          </p:nvSpPr>
          <p:spPr>
            <a:xfrm>
              <a:off x="5852732" y="1584520"/>
              <a:ext cx="3807808" cy="1427947"/>
            </a:xfrm>
            <a:prstGeom prst="round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54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0773C14-39B4-457F-A719-5066172E371B}"/>
                </a:ext>
              </a:extLst>
            </p:cNvPr>
            <p:cNvSpPr/>
            <p:nvPr/>
          </p:nvSpPr>
          <p:spPr>
            <a:xfrm>
              <a:off x="6934200" y="3231430"/>
              <a:ext cx="2568656" cy="883369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54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6460324-24E4-4FB2-B22D-3D3987A1A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FD5F173-F20D-41FB-AAA1-CABA7CB6DC3C}"/>
              </a:ext>
            </a:extLst>
          </p:cNvPr>
          <p:cNvGrpSpPr/>
          <p:nvPr/>
        </p:nvGrpSpPr>
        <p:grpSpPr>
          <a:xfrm>
            <a:off x="421734" y="1060358"/>
            <a:ext cx="4258681" cy="4989548"/>
            <a:chOff x="421734" y="1060358"/>
            <a:chExt cx="4258681" cy="498954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44C74EE-D15A-4417-8CE3-D2950F3B0C0A}"/>
                </a:ext>
              </a:extLst>
            </p:cNvPr>
            <p:cNvGrpSpPr/>
            <p:nvPr/>
          </p:nvGrpSpPr>
          <p:grpSpPr>
            <a:xfrm>
              <a:off x="421734" y="1060358"/>
              <a:ext cx="4258681" cy="4502242"/>
              <a:chOff x="421734" y="1060357"/>
              <a:chExt cx="4497086" cy="481462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99A2E6-5289-4559-B042-9957E08DB4C7}"/>
                  </a:ext>
                </a:extLst>
              </p:cNvPr>
              <p:cNvGrpSpPr/>
              <p:nvPr/>
            </p:nvGrpSpPr>
            <p:grpSpPr>
              <a:xfrm>
                <a:off x="421734" y="1060357"/>
                <a:ext cx="4497086" cy="4814629"/>
                <a:chOff x="342258" y="1021685"/>
                <a:chExt cx="4497086" cy="481462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CA7815B-214F-4240-8D10-1858EEFA38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258" y="1021685"/>
                  <a:ext cx="4497086" cy="48146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A513AAB-B7C2-43AA-AAB3-F64A8EC49DA7}"/>
                    </a:ext>
                  </a:extLst>
                </p:cNvPr>
                <p:cNvSpPr/>
                <p:nvPr/>
              </p:nvSpPr>
              <p:spPr>
                <a:xfrm>
                  <a:off x="3810000" y="2855667"/>
                  <a:ext cx="990600" cy="304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578234-B5D1-418D-85FA-DB07C317FDE9}"/>
                    </a:ext>
                  </a:extLst>
                </p:cNvPr>
                <p:cNvSpPr/>
                <p:nvPr/>
              </p:nvSpPr>
              <p:spPr>
                <a:xfrm>
                  <a:off x="2324101" y="2286000"/>
                  <a:ext cx="533400" cy="3048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dobe Gothic Std B" panose="020B0800000000000000" pitchFamily="34" charset="-128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4AC66351-6D39-485B-9830-664EE4D6F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4538" y="2514600"/>
                      <a:ext cx="389031" cy="23043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4AC66351-6D39-485B-9830-664EE4D6FD6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538" y="2514600"/>
                      <a:ext cx="389031" cy="2304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393" t="-11429" b="-4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15FFA0BC-7B32-4687-BFA4-06CED808A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95399" y="2347129"/>
                      <a:ext cx="168417" cy="2685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15FFA0BC-7B32-4687-BFA4-06CED808A7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95399" y="2347129"/>
                      <a:ext cx="168417" cy="26852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8462" t="-2439" r="-26923" b="-3414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3505EADB-AFC6-4615-BAE2-352AE2FB9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3265" y="1313689"/>
                      <a:ext cx="168417" cy="2685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3505EADB-AFC6-4615-BAE2-352AE2FB9D7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3265" y="1313689"/>
                      <a:ext cx="168417" cy="26852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2308" t="-2439" r="-26923" b="-3414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975E16AC-7920-4A41-AC80-233DD17597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8104" y="1606028"/>
                      <a:ext cx="1263792" cy="2685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975E16AC-7920-4A41-AC80-233DD17597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8104" y="1606028"/>
                      <a:ext cx="1263792" cy="26852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9756" b="-5609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095F1E09-09C9-4C73-BF14-699C191EE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8382" y="1219200"/>
                      <a:ext cx="533400" cy="30480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n w="0"/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obe Gothic Std B" panose="020B0800000000000000" pitchFamily="34" charset="-128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095F1E09-09C9-4C73-BF14-699C191EE4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8382" y="1219200"/>
                      <a:ext cx="533400" cy="30480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340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BEA8D6-C7EF-4B3B-B645-29AA86D45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8766" y="5600128"/>
                <a:ext cx="32004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00A35F1-03C2-44D8-A3A9-5A345B797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4014" y="1562671"/>
                <a:ext cx="0" cy="403745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483687-9658-4866-AB84-BA9A6D4F1761}"/>
                  </a:ext>
                </a:extLst>
              </p:cNvPr>
              <p:cNvSpPr/>
              <p:nvPr/>
            </p:nvSpPr>
            <p:spPr>
              <a:xfrm>
                <a:off x="3538599" y="5109751"/>
                <a:ext cx="846177" cy="375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X</a:t>
                </a:r>
                <a:endParaRPr lang="en-US" sz="5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708E25-D26D-4A30-9B8A-DD24736F4E2A}"/>
                  </a:ext>
                </a:extLst>
              </p:cNvPr>
              <p:cNvSpPr/>
              <p:nvPr/>
            </p:nvSpPr>
            <p:spPr>
              <a:xfrm>
                <a:off x="421734" y="1177590"/>
                <a:ext cx="846177" cy="375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rPr>
                  <a:t>Z</a:t>
                </a:r>
                <a:endParaRPr lang="en-US" sz="54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Arrow: Pentagon 42">
              <a:extLst>
                <a:ext uri="{FF2B5EF4-FFF2-40B4-BE49-F238E27FC236}">
                  <a16:creationId xmlns:a16="http://schemas.microsoft.com/office/drawing/2014/main" id="{B42419E7-710D-4102-8223-52366889ECC9}"/>
                </a:ext>
              </a:extLst>
            </p:cNvPr>
            <p:cNvSpPr/>
            <p:nvPr/>
          </p:nvSpPr>
          <p:spPr>
            <a:xfrm>
              <a:off x="946954" y="5418634"/>
              <a:ext cx="3733461" cy="631272"/>
            </a:xfrm>
            <a:prstGeom prst="homePlate">
              <a:avLst>
                <a:gd name="adj" fmla="val 23074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</a:t>
              </a:r>
              <a:r>
                <a:rPr lang="en-US" sz="2000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view base to wrist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9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7599" y="6025757"/>
                <a:ext cx="776807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20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22CF09D-B2C9-4D54-BB97-AC8F0E58F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771" y="1757821"/>
                <a:ext cx="10515600" cy="378613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 Decoupling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the desired end-effector pose: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𝑆𝑂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problem of inverse kinematics is quite difficult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manipulator has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last two joint axes intersecting at one point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(spherical wrist)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problem is decoupled into two sub-problems: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position kinematics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orientation kinematics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22CF09D-B2C9-4D54-BB97-AC8F0E58F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71" y="1757821"/>
                <a:ext cx="10515600" cy="3786135"/>
              </a:xfrm>
              <a:prstGeom prst="rect">
                <a:avLst/>
              </a:prstGeom>
              <a:blipFill>
                <a:blip r:embed="rId5"/>
                <a:stretch>
                  <a:fillRect l="-754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C687B63F-97ED-406C-A544-D54ED2D6D5F4}"/>
              </a:ext>
            </a:extLst>
          </p:cNvPr>
          <p:cNvSpPr/>
          <p:nvPr/>
        </p:nvSpPr>
        <p:spPr>
          <a:xfrm>
            <a:off x="320964" y="1041574"/>
            <a:ext cx="5167628" cy="476473"/>
          </a:xfrm>
          <a:prstGeom prst="homePlate">
            <a:avLst>
              <a:gd name="adj" fmla="val 2307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Kinematic Decoupling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B46E81-3B1C-4E64-80C4-0B6EE0321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800" y="2183431"/>
            <a:ext cx="3716377" cy="33576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FEC44AD-4A50-4FB0-9A9B-63A3F50CA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21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5718E0C-7A32-4C5B-8B4F-001F04669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0964" y="789430"/>
                <a:ext cx="10515600" cy="50369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 of wrist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position of the end-effector center,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is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by a translation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axis, we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choose the third column of the desired rotation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w.r.t. base frame.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Required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found by following inverse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Kinematics of 3DOF manipulator.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5718E0C-7A32-4C5B-8B4F-001F04669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4" y="789430"/>
                <a:ext cx="10515600" cy="5036928"/>
              </a:xfrm>
              <a:prstGeom prst="rect">
                <a:avLst/>
              </a:prstGeom>
              <a:blipFill>
                <a:blip r:embed="rId5"/>
                <a:stretch>
                  <a:fillRect l="-812" t="-1572" b="-9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0437868-6353-463A-B37A-2485197BE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479" y="1030083"/>
            <a:ext cx="3714750" cy="3362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2D0978-0FED-41A0-8E9A-8E68854D2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48275"/>
            <a:ext cx="5210175" cy="7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22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60552D0-B7B9-4094-946D-3533ED83B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695" y="1093610"/>
                <a:ext cx="10515600" cy="479892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 of the Orientation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so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the first three joints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variable, we can find its value by solving the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kinematics after knowing the three joints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values.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60552D0-B7B9-4094-946D-3533ED83B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95" y="1093610"/>
                <a:ext cx="10515600" cy="4798924"/>
              </a:xfrm>
              <a:prstGeom prst="rect">
                <a:avLst/>
              </a:prstGeom>
              <a:blipFill>
                <a:blip r:embed="rId5"/>
                <a:stretch>
                  <a:fillRect l="-754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CEC676F-2ABE-4487-B2E0-56B3396D2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227" y="1093610"/>
            <a:ext cx="3714750" cy="33623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5F8521-EDA6-4F95-92E7-EBDBE9998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23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668824-42E8-45D1-870D-684312534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319" y="868680"/>
                <a:ext cx="10515600" cy="512064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Rotation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from DH parameters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668824-42E8-45D1-870D-684312534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19" y="868680"/>
                <a:ext cx="10515600" cy="5120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4B165EF7-E3BA-4080-8EB9-87A78F6E57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552781"/>
                  </p:ext>
                </p:extLst>
              </p:nvPr>
            </p:nvGraphicFramePr>
            <p:xfrm>
              <a:off x="777763" y="2392857"/>
              <a:ext cx="6537037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4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33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474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433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34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theta1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Theta2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theta3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4B165EF7-E3BA-4080-8EB9-87A78F6E57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552781"/>
                  </p:ext>
                </p:extLst>
              </p:nvPr>
            </p:nvGraphicFramePr>
            <p:xfrm>
              <a:off x="777763" y="2392857"/>
              <a:ext cx="6537037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4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033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474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433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7534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6190" t="-10588" r="-290909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510" t="-10588" r="-229412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6471" t="-10588" r="-111765" b="-29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3802" t="-10588" r="-2066" b="-29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theta1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Theta2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link2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theta3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5B62EBF-73DB-4FEC-A091-C3F6C1B92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284" y="1230962"/>
            <a:ext cx="3714750" cy="3362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D0FFC5-AF8C-4323-BB62-BD396DF4E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24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D96004E-3D34-4978-87DB-AB7E234C3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692" y="1253331"/>
                <a:ext cx="11179629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6DOF manipulator in figure above, verify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6DOF manipulator, verify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 desire position of end-effector, verify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D96004E-3D34-4978-87DB-AB7E234C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2" y="1253331"/>
                <a:ext cx="11179629" cy="4351338"/>
              </a:xfrm>
              <a:prstGeom prst="rect">
                <a:avLst/>
              </a:prstGeom>
              <a:blipFill>
                <a:blip r:embed="rId5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A39A1D75-669E-4EC8-8E4C-40C220E5E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25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9D36578-CCCD-446A-B2BF-0125910585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5245" y="904649"/>
                <a:ext cx="7943357" cy="420075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sz="240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Rotation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from DH parameters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03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given rotation matrix of the end-effector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9D36578-CCCD-446A-B2BF-012591058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45" y="904649"/>
                <a:ext cx="7943357" cy="4200751"/>
              </a:xfrm>
              <a:prstGeom prst="rect">
                <a:avLst/>
              </a:prstGeom>
              <a:blipFill>
                <a:blip r:embed="rId5"/>
                <a:stretch>
                  <a:fillRect l="-997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C421952-597C-408A-9930-1A4672B24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30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26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B50B592-5103-435C-AB11-8DD13A8FCB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0" y="1137756"/>
                <a:ext cx="11811000" cy="45824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0B50B592-5103-435C-AB11-8DD13A8F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7756"/>
                <a:ext cx="11811000" cy="458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E6F3128-1B3D-4A57-80CB-742D3CA88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F63BC-B6FC-40ED-9094-F60B29BDB1EA}"/>
              </a:ext>
            </a:extLst>
          </p:cNvPr>
          <p:cNvSpPr/>
          <p:nvPr/>
        </p:nvSpPr>
        <p:spPr>
          <a:xfrm>
            <a:off x="3924300" y="4468576"/>
            <a:ext cx="4343400" cy="125166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9EF500-90DD-4809-8514-BE597D16C116}"/>
              </a:ext>
            </a:extLst>
          </p:cNvPr>
          <p:cNvSpPr/>
          <p:nvPr/>
        </p:nvSpPr>
        <p:spPr>
          <a:xfrm>
            <a:off x="5257346" y="2209799"/>
            <a:ext cx="426860" cy="457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6BF33-016F-4E81-BA8E-506D218F556D}"/>
              </a:ext>
            </a:extLst>
          </p:cNvPr>
          <p:cNvSpPr/>
          <p:nvPr/>
        </p:nvSpPr>
        <p:spPr>
          <a:xfrm>
            <a:off x="6478765" y="2209799"/>
            <a:ext cx="3122435" cy="30480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204C4-FCC2-4BA5-A596-A215E7E30EEE}"/>
              </a:ext>
            </a:extLst>
          </p:cNvPr>
          <p:cNvSpPr/>
          <p:nvPr/>
        </p:nvSpPr>
        <p:spPr>
          <a:xfrm>
            <a:off x="9753600" y="1904998"/>
            <a:ext cx="533400" cy="106680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3260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 Robot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6455645-6305-4C67-BD8A-9C02ECAA57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15" b="8199"/>
          <a:stretch/>
        </p:blipFill>
        <p:spPr>
          <a:xfrm>
            <a:off x="6159837" y="1447628"/>
            <a:ext cx="5677392" cy="396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00CF020-C873-4356-8D73-C033B9F5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71" y="1447628"/>
            <a:ext cx="5730737" cy="3962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4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27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3A68C8-9C2D-4333-A9F3-FF80ADA3C414}"/>
                  </a:ext>
                </a:extLst>
              </p:cNvPr>
              <p:cNvSpPr txBox="1"/>
              <p:nvPr/>
            </p:nvSpPr>
            <p:spPr>
              <a:xfrm>
                <a:off x="690208" y="2352637"/>
                <a:ext cx="10439399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Inverse Orientation Problem: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Else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3A68C8-9C2D-4333-A9F3-FF80ADA3C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08" y="2352637"/>
                <a:ext cx="10439399" cy="3785652"/>
              </a:xfrm>
              <a:prstGeom prst="rect">
                <a:avLst/>
              </a:prstGeom>
              <a:blipFill>
                <a:blip r:embed="rId5"/>
                <a:stretch>
                  <a:fillRect l="-876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477491E-5E04-46E3-B47F-47AD18484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88B2AF7-E6C1-4B1A-A0A3-39BA45738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0" y="211108"/>
                <a:ext cx="11811000" cy="229124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88B2AF7-E6C1-4B1A-A0A3-39BA4573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11108"/>
                <a:ext cx="11811000" cy="2291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201516-0F95-4082-A80D-B55B9DE44CC3}"/>
              </a:ext>
            </a:extLst>
          </p:cNvPr>
          <p:cNvSpPr/>
          <p:nvPr/>
        </p:nvSpPr>
        <p:spPr>
          <a:xfrm>
            <a:off x="5145523" y="851885"/>
            <a:ext cx="754861" cy="4572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F542AB-8EE5-44D0-818A-99FAE3CB854B}"/>
              </a:ext>
            </a:extLst>
          </p:cNvPr>
          <p:cNvSpPr/>
          <p:nvPr/>
        </p:nvSpPr>
        <p:spPr>
          <a:xfrm>
            <a:off x="5119019" y="1593979"/>
            <a:ext cx="754861" cy="4572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1782F7-0E79-4F1A-82C3-9B7D3461A455}"/>
              </a:ext>
            </a:extLst>
          </p:cNvPr>
          <p:cNvSpPr/>
          <p:nvPr/>
        </p:nvSpPr>
        <p:spPr>
          <a:xfrm>
            <a:off x="6512714" y="919051"/>
            <a:ext cx="3048000" cy="38451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82F3E8-8F17-4A85-B0D9-F4DF0273C5E3}"/>
              </a:ext>
            </a:extLst>
          </p:cNvPr>
          <p:cNvSpPr/>
          <p:nvPr/>
        </p:nvSpPr>
        <p:spPr>
          <a:xfrm>
            <a:off x="6512714" y="1635844"/>
            <a:ext cx="3048000" cy="384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B010BB-1BD1-414F-9BF4-87B81049AE50}"/>
              </a:ext>
            </a:extLst>
          </p:cNvPr>
          <p:cNvSpPr/>
          <p:nvPr/>
        </p:nvSpPr>
        <p:spPr>
          <a:xfrm>
            <a:off x="11119802" y="851885"/>
            <a:ext cx="614998" cy="128171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81D1D8-B93B-4B4C-8EE6-6BFB44D8F99E}"/>
              </a:ext>
            </a:extLst>
          </p:cNvPr>
          <p:cNvSpPr/>
          <p:nvPr/>
        </p:nvSpPr>
        <p:spPr>
          <a:xfrm>
            <a:off x="11049870" y="701156"/>
            <a:ext cx="754861" cy="15007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3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4" grpId="0" animBg="1"/>
      <p:bldP spid="3" grpId="0" animBg="1"/>
      <p:bldP spid="25" grpId="0" animBg="1"/>
      <p:bldP spid="13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7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28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C1F6C0B1-358C-4507-A054-8E0B546E83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539" y="2595943"/>
                <a:ext cx="11292840" cy="347106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C1F6C0B1-358C-4507-A054-8E0B546E8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9" y="2595943"/>
                <a:ext cx="11292840" cy="3471068"/>
              </a:xfrm>
              <a:prstGeom prst="rect">
                <a:avLst/>
              </a:prstGeom>
              <a:blipFill>
                <a:blip r:embed="rId5"/>
                <a:stretch>
                  <a:fillRect l="-864" t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C9D6F4D-CDA8-4E30-89A5-90EBA109E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8275"/>
            <a:ext cx="5210175" cy="87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A8691E8-870F-4764-9581-98A7F770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592" y="430113"/>
                <a:ext cx="11811000" cy="191024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A8691E8-870F-4764-9581-98A7F770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92" y="430113"/>
                <a:ext cx="11811000" cy="1910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22551FC-F9A9-4B30-AAFA-32B734042A71}"/>
              </a:ext>
            </a:extLst>
          </p:cNvPr>
          <p:cNvSpPr/>
          <p:nvPr/>
        </p:nvSpPr>
        <p:spPr>
          <a:xfrm>
            <a:off x="1239230" y="1502156"/>
            <a:ext cx="754861" cy="4572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C4DD79-492B-4DFE-A935-5CD1AAB40497}"/>
              </a:ext>
            </a:extLst>
          </p:cNvPr>
          <p:cNvSpPr/>
          <p:nvPr/>
        </p:nvSpPr>
        <p:spPr>
          <a:xfrm>
            <a:off x="3441892" y="1453181"/>
            <a:ext cx="914400" cy="45720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4AD43F-704D-4F7B-9926-D0E6F2EDB06F}"/>
              </a:ext>
            </a:extLst>
          </p:cNvPr>
          <p:cNvSpPr/>
          <p:nvPr/>
        </p:nvSpPr>
        <p:spPr>
          <a:xfrm>
            <a:off x="6478765" y="1502156"/>
            <a:ext cx="3274835" cy="40822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ABFA1-1484-4C91-9885-C57C21DA0113}"/>
              </a:ext>
            </a:extLst>
          </p:cNvPr>
          <p:cNvSpPr/>
          <p:nvPr/>
        </p:nvSpPr>
        <p:spPr>
          <a:xfrm>
            <a:off x="9878602" y="1143000"/>
            <a:ext cx="484598" cy="119735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6B2A0-8661-4F04-9A99-5CEC308480FE}"/>
              </a:ext>
            </a:extLst>
          </p:cNvPr>
          <p:cNvSpPr/>
          <p:nvPr/>
        </p:nvSpPr>
        <p:spPr>
          <a:xfrm>
            <a:off x="6372680" y="1453181"/>
            <a:ext cx="3505922" cy="50617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3A3869-326F-4517-98AD-6D349AE89CED}"/>
              </a:ext>
            </a:extLst>
          </p:cNvPr>
          <p:cNvSpPr/>
          <p:nvPr/>
        </p:nvSpPr>
        <p:spPr>
          <a:xfrm>
            <a:off x="10515600" y="1143000"/>
            <a:ext cx="604202" cy="119735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5400" b="1" i="1" dirty="0">
              <a:ln w="0"/>
              <a:solidFill>
                <a:schemeClr val="tx1"/>
              </a:solidFill>
              <a:latin typeface="AKbalthom HighSchool" panose="02000500000000000000" pitchFamily="2" charset="0"/>
              <a:ea typeface="Adobe Gothic Std B" panose="020B0800000000000000" pitchFamily="34" charset="-128"/>
              <a:cs typeface="AKbalthom HighSchoo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85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3" grpId="0" animBg="1"/>
      <p:bldP spid="3" grpId="0" animBg="1"/>
      <p:bldP spid="13" grpId="0" animBg="1"/>
      <p:bldP spid="15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29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6332FA1-FDFA-4D74-95DB-97E91B165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71" y="1066800"/>
            <a:ext cx="1216512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48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7598" y="6025757"/>
                <a:ext cx="776807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30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A433A15-E719-49E7-90E8-DBCB83F5D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65" y="1518583"/>
            <a:ext cx="12192000" cy="3476625"/>
          </a:xfrm>
          <a:prstGeom prst="rect">
            <a:avLst/>
          </a:prstGeom>
        </p:spPr>
      </p:pic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2D97B31C-00C2-460D-9688-40CAE5BFFDE2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12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31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B78F2AD-9DB9-4E38-90FD-1158D7358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4" y="1600200"/>
            <a:ext cx="12192000" cy="2596268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489173D7-5B58-461A-B2AA-11EF490B4450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32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1EEBCA9-E197-4638-AEE3-26C92DC0C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00" y="1105421"/>
            <a:ext cx="12192000" cy="3836112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46115757-B899-4F53-9D6E-B1998D0329F9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6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33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3C852-BFA4-4CEA-AF16-5AD84491F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71" y="919131"/>
            <a:ext cx="12146070" cy="3229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4A127B-7E1A-42E1-8B4D-27CC05A3C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57" y="4003205"/>
            <a:ext cx="12098438" cy="1971950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4F49BFB-FC1F-438F-90C8-FEB88A1B4C69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43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4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9DAD203-9635-4B96-9D0C-90622EDB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71" y="1524001"/>
            <a:ext cx="11837229" cy="2568108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50C3C82-A038-41EE-9D20-77C59DBE3745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64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35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11012-598F-418F-AB66-DA394A980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4" y="1371600"/>
            <a:ext cx="12172950" cy="2762250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DE470EB7-E5F5-419E-94CD-0F84BE036424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30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36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1D58BF0-5E7E-44CB-B3E6-8E09A642A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21" y="1600200"/>
            <a:ext cx="12041280" cy="2305372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712EFA5F-41FA-4633-BF6E-DEB99494C14A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3184236" cy="6854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 Robot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2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9B1B8-EE80-4AF4-91F5-1DB014B9E967}"/>
              </a:ext>
            </a:extLst>
          </p:cNvPr>
          <p:cNvGrpSpPr/>
          <p:nvPr/>
        </p:nvGrpSpPr>
        <p:grpSpPr>
          <a:xfrm>
            <a:off x="1363569" y="1116332"/>
            <a:ext cx="8973346" cy="4753479"/>
            <a:chOff x="574934" y="250354"/>
            <a:chExt cx="10141084" cy="627067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4097D68-349A-4A32-B32C-B031859A9598}"/>
                </a:ext>
              </a:extLst>
            </p:cNvPr>
            <p:cNvGrpSpPr/>
            <p:nvPr/>
          </p:nvGrpSpPr>
          <p:grpSpPr>
            <a:xfrm>
              <a:off x="1475982" y="885784"/>
              <a:ext cx="9240036" cy="5635241"/>
              <a:chOff x="1475982" y="885784"/>
              <a:chExt cx="9240036" cy="56352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974CC8-59AA-4CAF-BA06-AB068EA00D2A}"/>
                  </a:ext>
                </a:extLst>
              </p:cNvPr>
              <p:cNvGrpSpPr/>
              <p:nvPr/>
            </p:nvGrpSpPr>
            <p:grpSpPr>
              <a:xfrm>
                <a:off x="2334018" y="885784"/>
                <a:ext cx="8382000" cy="5635241"/>
                <a:chOff x="1905000" y="611379"/>
                <a:chExt cx="8382000" cy="5635241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66FB8FA-651E-4276-9581-2E3A43D22064}"/>
                    </a:ext>
                  </a:extLst>
                </p:cNvPr>
                <p:cNvGrpSpPr/>
                <p:nvPr/>
              </p:nvGrpSpPr>
              <p:grpSpPr>
                <a:xfrm>
                  <a:off x="1905000" y="2461540"/>
                  <a:ext cx="1826505" cy="3785080"/>
                  <a:chOff x="1905000" y="2461540"/>
                  <a:chExt cx="1826505" cy="3785080"/>
                </a:xfrm>
              </p:grpSpPr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0FA0E5E-34A9-485E-9262-4873D62F5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029" y="4032705"/>
                    <a:ext cx="0" cy="13456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8D592D99-62E5-46FF-9842-42B82014F6A4}"/>
                      </a:ext>
                    </a:extLst>
                  </p:cNvPr>
                  <p:cNvGrpSpPr/>
                  <p:nvPr/>
                </p:nvGrpSpPr>
                <p:grpSpPr>
                  <a:xfrm>
                    <a:off x="2031423" y="5246787"/>
                    <a:ext cx="1302187" cy="999833"/>
                    <a:chOff x="2234833" y="5029200"/>
                    <a:chExt cx="1402315" cy="1066800"/>
                  </a:xfrm>
                </p:grpSpPr>
                <p:sp>
                  <p:nvSpPr>
                    <p:cNvPr id="89" name="Flowchart: Direct Access Storage 88">
                      <a:extLst>
                        <a:ext uri="{FF2B5EF4-FFF2-40B4-BE49-F238E27FC236}">
                          <a16:creationId xmlns:a16="http://schemas.microsoft.com/office/drawing/2014/main" id="{6F09D6FC-58A9-46DF-AE48-BFC8F1FD236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87868" y="5260099"/>
                      <a:ext cx="982866" cy="688936"/>
                    </a:xfrm>
                    <a:prstGeom prst="flowChartMagneticDrum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C230DC84-3FCB-45EE-862F-35A27B07A8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58849" y="5943600"/>
                      <a:ext cx="1078299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3FD1D78A-6D43-4ECA-95B5-C9E29794D3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86553" y="5029200"/>
                      <a:ext cx="0" cy="91440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88098ADF-DFA5-4C8F-B82E-75A2B0974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1295" y="2461540"/>
                    <a:ext cx="0" cy="13456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7EED840D-8364-4397-9D1A-8F3D1D47EBDE}"/>
                      </a:ext>
                    </a:extLst>
                  </p:cNvPr>
                  <p:cNvGrpSpPr/>
                  <p:nvPr/>
                </p:nvGrpSpPr>
                <p:grpSpPr>
                  <a:xfrm>
                    <a:off x="1905000" y="2890039"/>
                    <a:ext cx="1826505" cy="1511131"/>
                    <a:chOff x="2098689" y="2514600"/>
                    <a:chExt cx="1966949" cy="1612344"/>
                  </a:xfrm>
                </p:grpSpPr>
                <p:cxnSp>
                  <p:nvCxnSpPr>
                    <p:cNvPr id="81" name="Straight Arrow Connector 80">
                      <a:extLst>
                        <a:ext uri="{FF2B5EF4-FFF2-40B4-BE49-F238E27FC236}">
                          <a16:creationId xmlns:a16="http://schemas.microsoft.com/office/drawing/2014/main" id="{B2EFB1F8-743F-47A8-824C-1ABDD5FE35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86553" y="2514600"/>
                      <a:ext cx="0" cy="79106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013F37AB-39FD-4275-B13B-3BB29ABCFB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98689" y="2819400"/>
                      <a:ext cx="1966949" cy="1307544"/>
                      <a:chOff x="2098689" y="2819400"/>
                      <a:chExt cx="1966949" cy="1307544"/>
                    </a:xfrm>
                  </p:grpSpPr>
                  <p:cxnSp>
                    <p:nvCxnSpPr>
                      <p:cNvPr id="83" name="Straight Arrow Connector 82">
                        <a:extLst>
                          <a:ext uri="{FF2B5EF4-FFF2-40B4-BE49-F238E27FC236}">
                            <a16:creationId xmlns:a16="http://schemas.microsoft.com/office/drawing/2014/main" id="{8C22CFE8-5ABC-44F8-9387-9FC646A017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1400" y="3733800"/>
                        <a:ext cx="484238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Flowchart: Direct Access Storage 83">
                        <a:extLst>
                          <a:ext uri="{FF2B5EF4-FFF2-40B4-BE49-F238E27FC236}">
                            <a16:creationId xmlns:a16="http://schemas.microsoft.com/office/drawing/2014/main" id="{79CBA2A8-41F9-4BC0-93EB-4046676D5B83}"/>
                          </a:ext>
                        </a:extLst>
                      </p:cNvPr>
                      <p:cNvSpPr/>
                      <p:nvPr/>
                    </p:nvSpPr>
                    <p:spPr>
                      <a:xfrm rot="8271483">
                        <a:off x="2098689" y="3427771"/>
                        <a:ext cx="968476" cy="699173"/>
                      </a:xfrm>
                      <a:prstGeom prst="flowChartMagneticDrum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5400" b="1" i="1" dirty="0">
                          <a:ln w="0"/>
                          <a:solidFill>
                            <a:schemeClr val="tx1"/>
                          </a:solidFill>
                          <a:latin typeface="AKbalthom HighSchool" panose="02000500000000000000" pitchFamily="2" charset="0"/>
                          <a:ea typeface="Adobe Gothic Std B" panose="020B0800000000000000" pitchFamily="34" charset="-128"/>
                          <a:cs typeface="AKbalthom HighSchool" panose="02000500000000000000" pitchFamily="2" charset="0"/>
                        </a:endParaRPr>
                      </a:p>
                    </p:txBody>
                  </p:sp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2F23752A-7AC0-4616-AC10-0840595B10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8849" y="2819401"/>
                        <a:ext cx="1078299" cy="914399"/>
                        <a:chOff x="2558849" y="2819401"/>
                        <a:chExt cx="1078299" cy="914399"/>
                      </a:xfrm>
                    </p:grpSpPr>
                    <p:cxnSp>
                      <p:nvCxnSpPr>
                        <p:cNvPr id="87" name="Straight Arrow Connector 86">
                          <a:extLst>
                            <a:ext uri="{FF2B5EF4-FFF2-40B4-BE49-F238E27FC236}">
                              <a16:creationId xmlns:a16="http://schemas.microsoft.com/office/drawing/2014/main" id="{20046F88-5411-4B01-9A83-3995DD59F5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2050" y="2819401"/>
                          <a:ext cx="1065098" cy="914399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Arrow Connector 87">
                          <a:extLst>
                            <a:ext uri="{FF2B5EF4-FFF2-40B4-BE49-F238E27FC236}">
                              <a16:creationId xmlns:a16="http://schemas.microsoft.com/office/drawing/2014/main" id="{CAD9C7F1-D461-4C14-848A-C9E8FE748AE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58849" y="3733800"/>
                          <a:ext cx="1078299" cy="0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6" name="Straight Arrow Connector 85">
                        <a:extLst>
                          <a:ext uri="{FF2B5EF4-FFF2-40B4-BE49-F238E27FC236}">
                            <a16:creationId xmlns:a16="http://schemas.microsoft.com/office/drawing/2014/main" id="{795C0C93-3544-4883-9753-8A2E8A759A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586553" y="2819400"/>
                        <a:ext cx="0" cy="9144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FA1A750-D100-4982-B4B9-A243B9E3F7EB}"/>
                    </a:ext>
                  </a:extLst>
                </p:cNvPr>
                <p:cNvGrpSpPr/>
                <p:nvPr/>
              </p:nvGrpSpPr>
              <p:grpSpPr>
                <a:xfrm>
                  <a:off x="1908367" y="611379"/>
                  <a:ext cx="8378633" cy="2226495"/>
                  <a:chOff x="1908367" y="611379"/>
                  <a:chExt cx="8378633" cy="2226495"/>
                </a:xfrm>
              </p:grpSpPr>
              <p:sp>
                <p:nvSpPr>
                  <p:cNvPr id="48" name="Flowchart: Direct Access Storage 47">
                    <a:extLst>
                      <a:ext uri="{FF2B5EF4-FFF2-40B4-BE49-F238E27FC236}">
                        <a16:creationId xmlns:a16="http://schemas.microsoft.com/office/drawing/2014/main" id="{DEB9B77E-5E30-4C63-8F87-56165D739B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86339" y="1091244"/>
                    <a:ext cx="899325" cy="655283"/>
                  </a:xfrm>
                  <a:prstGeom prst="flowChartMagneticDrum">
                    <a:avLst/>
                  </a:prstGeom>
                  <a:solidFill>
                    <a:schemeClr val="tx2"/>
                  </a:solidFill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b="1" i="1" dirty="0">
                      <a:ln w="0"/>
                      <a:solidFill>
                        <a:schemeClr val="tx1"/>
                      </a:solidFill>
                      <a:latin typeface="AKbalthom HighSchool" panose="02000500000000000000" pitchFamily="2" charset="0"/>
                      <a:ea typeface="Adobe Gothic Std B" panose="020B0800000000000000" pitchFamily="34" charset="-128"/>
                      <a:cs typeface="AKbalthom HighSchool" panose="02000500000000000000" pitchFamily="2" charset="0"/>
                    </a:endParaRPr>
                  </a:p>
                </p:txBody>
              </p:sp>
              <p:sp>
                <p:nvSpPr>
                  <p:cNvPr id="49" name="Flowchart: Direct Access Storage 48">
                    <a:extLst>
                      <a:ext uri="{FF2B5EF4-FFF2-40B4-BE49-F238E27FC236}">
                        <a16:creationId xmlns:a16="http://schemas.microsoft.com/office/drawing/2014/main" id="{1941014E-1552-4774-AB32-4498124C41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993420" y="1091245"/>
                    <a:ext cx="899325" cy="655283"/>
                  </a:xfrm>
                  <a:prstGeom prst="flowChartMagneticDrum">
                    <a:avLst/>
                  </a:prstGeom>
                  <a:solidFill>
                    <a:schemeClr val="tx2"/>
                  </a:solidFill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b="1" i="1" dirty="0">
                      <a:ln w="0"/>
                      <a:solidFill>
                        <a:schemeClr val="tx1"/>
                      </a:solidFill>
                      <a:latin typeface="AKbalthom HighSchool" panose="02000500000000000000" pitchFamily="2" charset="0"/>
                      <a:ea typeface="Adobe Gothic Std B" panose="020B0800000000000000" pitchFamily="34" charset="-128"/>
                      <a:cs typeface="AKbalthom HighSchool" panose="02000500000000000000" pitchFamily="2" charset="0"/>
                    </a:endParaRP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D37026DA-4BF6-442F-9F57-8806C112C39D}"/>
                      </a:ext>
                    </a:extLst>
                  </p:cNvPr>
                  <p:cNvGrpSpPr/>
                  <p:nvPr/>
                </p:nvGrpSpPr>
                <p:grpSpPr>
                  <a:xfrm>
                    <a:off x="8920652" y="961790"/>
                    <a:ext cx="1366348" cy="1214084"/>
                    <a:chOff x="9653791" y="457200"/>
                    <a:chExt cx="1471409" cy="1295402"/>
                  </a:xfrm>
                </p:grpSpPr>
                <p:sp>
                  <p:nvSpPr>
                    <p:cNvPr id="74" name="Cube 73">
                      <a:extLst>
                        <a:ext uri="{FF2B5EF4-FFF2-40B4-BE49-F238E27FC236}">
                          <a16:creationId xmlns:a16="http://schemas.microsoft.com/office/drawing/2014/main" id="{5B5342A4-3D9B-4A49-A81D-55F8DE99A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53791" y="457200"/>
                      <a:ext cx="1078297" cy="914399"/>
                    </a:xfrm>
                    <a:prstGeom prst="cube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66E68770-9741-4497-81E4-E9E30BD16E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809273" y="944913"/>
                      <a:ext cx="274115" cy="80768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41C08348-809F-4051-A891-52A8303BF2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034859" y="954936"/>
                      <a:ext cx="1090341" cy="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47C8721-791D-4ACD-AD52-F89E212D69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029" y="1376021"/>
                    <a:ext cx="0" cy="442767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5EFDAD0-0680-432E-BD05-5B889B8C209A}"/>
                      </a:ext>
                    </a:extLst>
                  </p:cNvPr>
                  <p:cNvGrpSpPr/>
                  <p:nvPr/>
                </p:nvGrpSpPr>
                <p:grpSpPr>
                  <a:xfrm>
                    <a:off x="1908367" y="1675956"/>
                    <a:ext cx="1425243" cy="1161918"/>
                    <a:chOff x="2102315" y="1219200"/>
                    <a:chExt cx="1534833" cy="1239741"/>
                  </a:xfrm>
                </p:grpSpPr>
                <p:sp>
                  <p:nvSpPr>
                    <p:cNvPr id="71" name="Flowchart: Direct Access Storage 70">
                      <a:extLst>
                        <a:ext uri="{FF2B5EF4-FFF2-40B4-BE49-F238E27FC236}">
                          <a16:creationId xmlns:a16="http://schemas.microsoft.com/office/drawing/2014/main" id="{DB1FB514-282D-43AF-9F43-CA33EB42BC9C}"/>
                        </a:ext>
                      </a:extLst>
                    </p:cNvPr>
                    <p:cNvSpPr/>
                    <p:nvPr/>
                  </p:nvSpPr>
                  <p:spPr>
                    <a:xfrm rot="8808434">
                      <a:off x="2102315" y="1759768"/>
                      <a:ext cx="968476" cy="699173"/>
                    </a:xfrm>
                    <a:prstGeom prst="flowChartMagneticDrum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B6ED37A8-9D42-4773-A974-4EA96FD88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2502" y="1298219"/>
                      <a:ext cx="1044646" cy="790117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7CD9761A-153E-47AE-9653-3DB4E81E38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79301" y="1219200"/>
                      <a:ext cx="7252" cy="8691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F6E4CA85-DF4E-40D5-9818-5C9398665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17882" y="1420448"/>
                    <a:ext cx="1068318" cy="16709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C856A42-71BE-44CC-A977-0F3211004E56}"/>
                      </a:ext>
                    </a:extLst>
                  </p:cNvPr>
                  <p:cNvGrpSpPr/>
                  <p:nvPr/>
                </p:nvGrpSpPr>
                <p:grpSpPr>
                  <a:xfrm>
                    <a:off x="2320871" y="811574"/>
                    <a:ext cx="753984" cy="619668"/>
                    <a:chOff x="2540841" y="303187"/>
                    <a:chExt cx="811959" cy="661173"/>
                  </a:xfrm>
                </p:grpSpPr>
                <p:cxnSp>
                  <p:nvCxnSpPr>
                    <p:cNvPr id="69" name="Straight Arrow Connector 68">
                      <a:extLst>
                        <a:ext uri="{FF2B5EF4-FFF2-40B4-BE49-F238E27FC236}">
                          <a16:creationId xmlns:a16="http://schemas.microsoft.com/office/drawing/2014/main" id="{476F13D2-07DF-46CE-B219-28AA7AE6CF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79301" y="303187"/>
                      <a:ext cx="0" cy="65826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F0C98704-1A99-443F-A07D-E7409E7A21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40841" y="961455"/>
                      <a:ext cx="811959" cy="290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8FD045EB-0DC0-4596-A990-663C09C433DB}"/>
                      </a:ext>
                    </a:extLst>
                  </p:cNvPr>
                  <p:cNvCxnSpPr>
                    <a:cxnSpLocks/>
                    <a:endCxn id="48" idx="1"/>
                  </p:cNvCxnSpPr>
                  <p:nvPr/>
                </p:nvCxnSpPr>
                <p:spPr>
                  <a:xfrm flipH="1" flipV="1">
                    <a:off x="4585664" y="1418885"/>
                    <a:ext cx="1001130" cy="5964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3554FF24-CDBD-4D8E-B4DC-762A9DD58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3200" y="1418885"/>
                    <a:ext cx="567020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3F2BF0DD-A33F-44C1-96AE-05C2FCD6B6A4}"/>
                      </a:ext>
                    </a:extLst>
                  </p:cNvPr>
                  <p:cNvGrpSpPr/>
                  <p:nvPr/>
                </p:nvGrpSpPr>
                <p:grpSpPr>
                  <a:xfrm>
                    <a:off x="5159171" y="611379"/>
                    <a:ext cx="1465228" cy="2042379"/>
                    <a:chOff x="5159171" y="611379"/>
                    <a:chExt cx="1465228" cy="2042379"/>
                  </a:xfrm>
                </p:grpSpPr>
                <p:sp>
                  <p:nvSpPr>
                    <p:cNvPr id="59" name="Flowchart: Direct Access Storage 58">
                      <a:extLst>
                        <a:ext uri="{FF2B5EF4-FFF2-40B4-BE49-F238E27FC236}">
                          <a16:creationId xmlns:a16="http://schemas.microsoft.com/office/drawing/2014/main" id="{83A90E38-70D9-4766-B61A-103E6FA7708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11435" y="1102501"/>
                      <a:ext cx="921167" cy="639744"/>
                    </a:xfrm>
                    <a:prstGeom prst="flowChartMagneticDrum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F308C1A8-B764-4377-A981-0F48DB0FE9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59171" y="1418887"/>
                      <a:ext cx="412847" cy="1234871"/>
                      <a:chOff x="5638800" y="944911"/>
                      <a:chExt cx="444592" cy="1317581"/>
                    </a:xfrm>
                  </p:grpSpPr>
                  <p:cxnSp>
                    <p:nvCxnSpPr>
                      <p:cNvPr id="66" name="Straight Arrow Connector 65">
                        <a:extLst>
                          <a:ext uri="{FF2B5EF4-FFF2-40B4-BE49-F238E27FC236}">
                            <a16:creationId xmlns:a16="http://schemas.microsoft.com/office/drawing/2014/main" id="{383C0831-3655-4CDF-95F5-09850BA9E5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38800" y="1957692"/>
                        <a:ext cx="101923" cy="3048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Arrow Connector 66">
                        <a:extLst>
                          <a:ext uri="{FF2B5EF4-FFF2-40B4-BE49-F238E27FC236}">
                            <a16:creationId xmlns:a16="http://schemas.microsoft.com/office/drawing/2014/main" id="{09E3989B-154A-409C-AA9B-1CA378334A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03206" y="1752600"/>
                        <a:ext cx="101923" cy="3048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>
                        <a:extLst>
                          <a:ext uri="{FF2B5EF4-FFF2-40B4-BE49-F238E27FC236}">
                            <a16:creationId xmlns:a16="http://schemas.microsoft.com/office/drawing/2014/main" id="{7E82596A-0121-4369-8D28-00A1C43B8F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88459" y="944911"/>
                        <a:ext cx="294933" cy="869036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7AE34DB4-2E8C-4F25-BC9E-A3C008AB7B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6956" y="611379"/>
                      <a:ext cx="1097443" cy="825778"/>
                      <a:chOff x="6047673" y="76200"/>
                      <a:chExt cx="1181828" cy="881088"/>
                    </a:xfrm>
                  </p:grpSpPr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61CDEDDB-DB83-4AFA-B6BE-592475F24A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47673" y="944095"/>
                        <a:ext cx="1181828" cy="3721"/>
                        <a:chOff x="6047673" y="944095"/>
                        <a:chExt cx="1181828" cy="3721"/>
                      </a:xfrm>
                    </p:grpSpPr>
                    <p:cxnSp>
                      <p:nvCxnSpPr>
                        <p:cNvPr id="64" name="Straight Arrow Connector 63">
                          <a:extLst>
                            <a:ext uri="{FF2B5EF4-FFF2-40B4-BE49-F238E27FC236}">
                              <a16:creationId xmlns:a16="http://schemas.microsoft.com/office/drawing/2014/main" id="{0807BAFF-22A5-4A10-B4B5-54D0A532AB2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47673" y="944911"/>
                          <a:ext cx="811959" cy="290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Arrow Connector 64">
                          <a:extLst>
                            <a:ext uri="{FF2B5EF4-FFF2-40B4-BE49-F238E27FC236}">
                              <a16:creationId xmlns:a16="http://schemas.microsoft.com/office/drawing/2014/main" id="{A5038148-A360-405C-A676-06A60C4E360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417542" y="944095"/>
                          <a:ext cx="811959" cy="290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EBEDE0EF-A7CB-493A-A6CA-B10245F518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83392" y="76200"/>
                        <a:ext cx="0" cy="88108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93BACFA3-8997-40FA-990A-E2202B7AC7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92745" y="1437157"/>
                    <a:ext cx="138176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E889EF5-AAAC-4C93-BE57-F593A30E27A9}"/>
                  </a:ext>
                </a:extLst>
              </p:cNvPr>
              <p:cNvGrpSpPr/>
              <p:nvPr/>
            </p:nvGrpSpPr>
            <p:grpSpPr>
              <a:xfrm>
                <a:off x="1475982" y="2836692"/>
                <a:ext cx="1272478" cy="3528982"/>
                <a:chOff x="1475982" y="2836692"/>
                <a:chExt cx="1272478" cy="3528982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B616556-DBEC-4FBA-A411-8F136B257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982" y="4292380"/>
                  <a:ext cx="1272478" cy="14730"/>
                </a:xfrm>
                <a:prstGeom prst="lin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FC264D-49A0-49D6-86C4-C810B19D2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982" y="6350944"/>
                  <a:ext cx="1272478" cy="14730"/>
                </a:xfrm>
                <a:prstGeom prst="lin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0812AC7-AE49-4E84-BF7B-A506E3EFD0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82" y="2836692"/>
                  <a:ext cx="0" cy="147041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EF65D50-C625-486D-A9DE-EB2B810D8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82" y="4389205"/>
                  <a:ext cx="0" cy="196173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0FA052-791A-4757-9DBA-0DCE428D54B9}"/>
                </a:ext>
              </a:extLst>
            </p:cNvPr>
            <p:cNvGrpSpPr/>
            <p:nvPr/>
          </p:nvGrpSpPr>
          <p:grpSpPr>
            <a:xfrm>
              <a:off x="1475982" y="685800"/>
              <a:ext cx="8272611" cy="2066903"/>
              <a:chOff x="1475982" y="685800"/>
              <a:chExt cx="8272611" cy="206690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BAFD545-C523-468F-9ED9-020F0C477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7411" y="1711562"/>
                <a:ext cx="1272478" cy="1473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7D1D2BF-DCD4-4FEF-ABFE-552EC9EAA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7411" y="2737973"/>
                <a:ext cx="1272478" cy="1473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20DFA04-E6F8-4FBC-BD72-5145B9F481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7047" y="685800"/>
                <a:ext cx="0" cy="1040494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F9A776C-D992-4A5D-AAA9-1C077BCFAE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5019" y="685800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2F0B4D-AD8E-4A06-970E-BCDC50CFD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1036" y="685800"/>
                <a:ext cx="0" cy="840509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2A6F2E-EC56-4BF4-8599-CF0CA85149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3058" y="746935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C0B8600-82D4-4433-AA42-BA5628E63C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8593" y="816359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C625313-2186-4440-8F32-C8EB6006A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82" y="1768196"/>
                <a:ext cx="0" cy="9203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5F3955F-014D-49BF-8E85-9C0EE99A5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1636" y="743694"/>
                <a:ext cx="172338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734921D-4337-43B4-B5C3-BB1F3C044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019" y="743694"/>
                <a:ext cx="1390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AB8CC94-A407-4BE1-B9E3-66743108C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1483" y="755877"/>
                <a:ext cx="190157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46F0B24-91AD-41D5-BA4E-68EEC18F1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058" y="751120"/>
                <a:ext cx="181553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0953F4-4C46-49AB-8226-35514ACA9D10}"/>
                </a:ext>
              </a:extLst>
            </p:cNvPr>
            <p:cNvSpPr/>
            <p:nvPr/>
          </p:nvSpPr>
          <p:spPr>
            <a:xfrm>
              <a:off x="574934" y="5215012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l1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DD3EBC-173B-4AAE-9A93-D88DD2DA446D}"/>
                </a:ext>
              </a:extLst>
            </p:cNvPr>
            <p:cNvSpPr/>
            <p:nvPr/>
          </p:nvSpPr>
          <p:spPr>
            <a:xfrm>
              <a:off x="574935" y="3456789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l2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281CFC-910A-4556-8771-9A8018FE0269}"/>
                </a:ext>
              </a:extLst>
            </p:cNvPr>
            <p:cNvSpPr/>
            <p:nvPr/>
          </p:nvSpPr>
          <p:spPr>
            <a:xfrm>
              <a:off x="574935" y="2056900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l3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194297-FEAB-4953-B586-A3332D215FFA}"/>
                </a:ext>
              </a:extLst>
            </p:cNvPr>
            <p:cNvSpPr/>
            <p:nvPr/>
          </p:nvSpPr>
          <p:spPr>
            <a:xfrm>
              <a:off x="3283394" y="280532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l4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F5FFF8-3517-49D5-8086-9517FADBCE0B}"/>
                </a:ext>
              </a:extLst>
            </p:cNvPr>
            <p:cNvSpPr/>
            <p:nvPr/>
          </p:nvSpPr>
          <p:spPr>
            <a:xfrm>
              <a:off x="4854839" y="256135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l4p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6D79CE-7EAA-4315-AE12-6E17AC388377}"/>
                </a:ext>
              </a:extLst>
            </p:cNvPr>
            <p:cNvSpPr/>
            <p:nvPr/>
          </p:nvSpPr>
          <p:spPr>
            <a:xfrm>
              <a:off x="6709957" y="256135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l5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D07CD0-7EBB-4D60-841D-F6CBCD812CE4}"/>
                </a:ext>
              </a:extLst>
            </p:cNvPr>
            <p:cNvSpPr/>
            <p:nvPr/>
          </p:nvSpPr>
          <p:spPr>
            <a:xfrm>
              <a:off x="8463833" y="250354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l6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184EF3C3-E649-4FCA-AC90-831926DDD796}"/>
              </a:ext>
            </a:extLst>
          </p:cNvPr>
          <p:cNvSpPr/>
          <p:nvPr/>
        </p:nvSpPr>
        <p:spPr>
          <a:xfrm>
            <a:off x="76075" y="5189524"/>
            <a:ext cx="1876072" cy="4651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1 = 276mm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78B4A07-EC21-48D1-9D0B-9609EB2F35FC}"/>
              </a:ext>
            </a:extLst>
          </p:cNvPr>
          <p:cNvSpPr/>
          <p:nvPr/>
        </p:nvSpPr>
        <p:spPr>
          <a:xfrm>
            <a:off x="76075" y="3887375"/>
            <a:ext cx="1876072" cy="426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2 = 306mm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A4CFE11-8853-451F-A433-B527259F76FA}"/>
              </a:ext>
            </a:extLst>
          </p:cNvPr>
          <p:cNvSpPr/>
          <p:nvPr/>
        </p:nvSpPr>
        <p:spPr>
          <a:xfrm>
            <a:off x="88254" y="2831409"/>
            <a:ext cx="1900528" cy="4932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3 = 79.75mm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593AD0-CD43-4A34-AC57-54248B62C9DB}"/>
              </a:ext>
            </a:extLst>
          </p:cNvPr>
          <p:cNvSpPr/>
          <p:nvPr/>
        </p:nvSpPr>
        <p:spPr>
          <a:xfrm>
            <a:off x="2115673" y="1015159"/>
            <a:ext cx="1790906" cy="445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4 = 160mm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0E0863-B966-462B-AFE4-AD5351462C69}"/>
              </a:ext>
            </a:extLst>
          </p:cNvPr>
          <p:cNvSpPr/>
          <p:nvPr/>
        </p:nvSpPr>
        <p:spPr>
          <a:xfrm>
            <a:off x="4610180" y="711597"/>
            <a:ext cx="1739591" cy="488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4p = 227mm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F198DF-106E-4636-9989-B5A1D35C8A77}"/>
              </a:ext>
            </a:extLst>
          </p:cNvPr>
          <p:cNvSpPr/>
          <p:nvPr/>
        </p:nvSpPr>
        <p:spPr>
          <a:xfrm>
            <a:off x="6574596" y="748084"/>
            <a:ext cx="1520039" cy="430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5 = 70mm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C6DCC5D-C986-4AE2-9A50-7BD06B53DA19}"/>
              </a:ext>
            </a:extLst>
          </p:cNvPr>
          <p:cNvSpPr/>
          <p:nvPr/>
        </p:nvSpPr>
        <p:spPr>
          <a:xfrm>
            <a:off x="8201328" y="735274"/>
            <a:ext cx="1754978" cy="4794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6 = 38mm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DD42A0-79D6-418E-83A9-A2827867F294}"/>
              </a:ext>
            </a:extLst>
          </p:cNvPr>
          <p:cNvSpPr/>
          <p:nvPr/>
        </p:nvSpPr>
        <p:spPr>
          <a:xfrm>
            <a:off x="5875133" y="3730366"/>
            <a:ext cx="3261892" cy="5589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44p = 160+227mm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115010-BA11-415E-B727-C73CE697961F}"/>
              </a:ext>
            </a:extLst>
          </p:cNvPr>
          <p:cNvSpPr/>
          <p:nvPr/>
        </p:nvSpPr>
        <p:spPr>
          <a:xfrm>
            <a:off x="5894344" y="4429765"/>
            <a:ext cx="2815049" cy="5759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56 = 70+38mm</a:t>
            </a:r>
          </a:p>
        </p:txBody>
      </p:sp>
    </p:spTree>
    <p:extLst>
      <p:ext uri="{BB962C8B-B14F-4D97-AF65-F5344CB8AC3E}">
        <p14:creationId xmlns:p14="http://schemas.microsoft.com/office/powerpoint/2010/main" val="2974891422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37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317863A-69FA-43F7-8E1B-C1DC3E81F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71" y="1752600"/>
            <a:ext cx="12060333" cy="2419688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AC3995A-0134-4363-B88F-1821F9EF03F7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31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38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56AA048-5D79-4E04-9866-98C0D5D2A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4" y="1600200"/>
            <a:ext cx="12136544" cy="2429214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6C281D5-FEE4-43F7-AF26-FFF4FDB8C600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46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5336" y="6025757"/>
                <a:ext cx="781333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39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8670123-1BCF-4BCE-91E6-59860610D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4" y="1371600"/>
            <a:ext cx="12174649" cy="3829584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6FDDC4D-9A53-4C85-983E-7B566900512F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lgerian" panose="04020705040A02060702" pitchFamily="82" charset="0"/>
              </a:rPr>
              <a:t>Matlab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63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2484581" y="1905000"/>
            <a:ext cx="7189029" cy="2514236"/>
          </a:xfrm>
          <a:prstGeom prst="homePlate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6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rPr>
              <a:t>End</a:t>
            </a:r>
            <a:endParaRPr lang="en-US" sz="88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lgerian" panose="04020705040A02060702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707598" y="6025757"/>
                <a:ext cx="776807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40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460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5167628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Robot Model</a:t>
            </a:r>
            <a:endParaRPr lang="en-US" dirty="0">
              <a:latin typeface="Algerian" panose="04020705040A02060702" pitchFamily="8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6983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3260436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 Robot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6455645-6305-4C67-BD8A-9C02ECAA57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15" b="8199"/>
          <a:stretch/>
        </p:blipFill>
        <p:spPr>
          <a:xfrm>
            <a:off x="6159837" y="1447628"/>
            <a:ext cx="5677392" cy="396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200CF020-C873-4356-8D73-C033B9F5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71" y="1447628"/>
            <a:ext cx="5730737" cy="3962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78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7E3AD5-D998-4625-8D23-F31E4EBF9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 b="8199"/>
          <a:stretch/>
        </p:blipFill>
        <p:spPr>
          <a:xfrm>
            <a:off x="418608" y="373118"/>
            <a:ext cx="5677392" cy="3962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CACFB-2FD0-4359-B65D-F4276C02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838200"/>
            <a:ext cx="5546913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414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A02803-41D0-4E3F-882B-BC6F1EFEFD16}"/>
              </a:ext>
            </a:extLst>
          </p:cNvPr>
          <p:cNvGrpSpPr/>
          <p:nvPr/>
        </p:nvGrpSpPr>
        <p:grpSpPr>
          <a:xfrm>
            <a:off x="320964" y="103993"/>
            <a:ext cx="11550072" cy="6650014"/>
            <a:chOff x="320964" y="103993"/>
            <a:chExt cx="11550072" cy="6650014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B99D5DF-CEB8-4257-A617-1800A6F8EDBF}"/>
                </a:ext>
              </a:extLst>
            </p:cNvPr>
            <p:cNvSpPr/>
            <p:nvPr/>
          </p:nvSpPr>
          <p:spPr>
            <a:xfrm>
              <a:off x="320964" y="103993"/>
              <a:ext cx="5167628" cy="790467"/>
            </a:xfrm>
            <a:prstGeom prst="homePlate">
              <a:avLst>
                <a:gd name="adj" fmla="val 2307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30B412-F2DD-446F-8DF8-7C83C622833D}"/>
                </a:ext>
              </a:extLst>
            </p:cNvPr>
            <p:cNvGrpSpPr/>
            <p:nvPr/>
          </p:nvGrpSpPr>
          <p:grpSpPr>
            <a:xfrm>
              <a:off x="320964" y="5860890"/>
              <a:ext cx="11550072" cy="893117"/>
              <a:chOff x="320964" y="5860890"/>
              <a:chExt cx="11550072" cy="89311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B813564-BC21-4277-BCF2-5EBF6AA5D8B6}"/>
                  </a:ext>
                </a:extLst>
              </p:cNvPr>
              <p:cNvGrpSpPr/>
              <p:nvPr/>
            </p:nvGrpSpPr>
            <p:grpSpPr>
              <a:xfrm>
                <a:off x="320964" y="5943847"/>
                <a:ext cx="3657700" cy="810160"/>
                <a:chOff x="65940" y="5813843"/>
                <a:chExt cx="3657700" cy="810160"/>
              </a:xfrm>
            </p:grpSpPr>
            <p:sp>
              <p:nvSpPr>
                <p:cNvPr id="11" name="Arrow: Pentagon 10">
                  <a:extLst>
                    <a:ext uri="{FF2B5EF4-FFF2-40B4-BE49-F238E27FC236}">
                      <a16:creationId xmlns:a16="http://schemas.microsoft.com/office/drawing/2014/main" id="{A0A9743B-7237-42B5-9E7E-A5A9E9ECB608}"/>
                    </a:ext>
                  </a:extLst>
                </p:cNvPr>
                <p:cNvSpPr/>
                <p:nvPr/>
              </p:nvSpPr>
              <p:spPr>
                <a:xfrm>
                  <a:off x="65940" y="5833529"/>
                  <a:ext cx="3657700" cy="770781"/>
                </a:xfrm>
                <a:prstGeom prst="homePlate">
                  <a:avLst>
                    <a:gd name="adj" fmla="val 23074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04E150A1-F327-40FF-93FC-3810B0C38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940" y="5813843"/>
                  <a:ext cx="814738" cy="81016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E5143635-A88A-4A0C-A182-1CEACFCFC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0678" y="5888570"/>
                  <a:ext cx="660705" cy="66070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C0F0216-23C5-4638-9CEE-82BA835F1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8649" y="5984254"/>
                  <a:ext cx="1621607" cy="469333"/>
                </a:xfrm>
                <a:prstGeom prst="rect">
                  <a:avLst/>
                </a:prstGeom>
              </p:spPr>
            </p:pic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FEEFCFD-BC09-4C0F-A13E-8D7345CCA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964" y="5860890"/>
                <a:ext cx="11550072" cy="0"/>
              </a:xfrm>
              <a:prstGeom prst="line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7A6BE2B-6904-4F23-8E29-341931CD08CC}"/>
                  </a:ext>
                </a:extLst>
              </p:cNvPr>
              <p:cNvGrpSpPr/>
              <p:nvPr/>
            </p:nvGrpSpPr>
            <p:grpSpPr>
              <a:xfrm>
                <a:off x="5555541" y="5963532"/>
                <a:ext cx="1080918" cy="770782"/>
                <a:chOff x="5555541" y="5963532"/>
                <a:chExt cx="1080918" cy="770782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85754C3-20AF-4F27-968B-1C5BF12D48A7}"/>
                    </a:ext>
                  </a:extLst>
                </p:cNvPr>
                <p:cNvSpPr/>
                <p:nvPr/>
              </p:nvSpPr>
              <p:spPr>
                <a:xfrm>
                  <a:off x="5555541" y="5963532"/>
                  <a:ext cx="1080918" cy="77078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A968ADC-1704-4879-8A07-86E6F75769B2}"/>
                    </a:ext>
                  </a:extLst>
                </p:cNvPr>
                <p:cNvSpPr/>
                <p:nvPr/>
              </p:nvSpPr>
              <p:spPr>
                <a:xfrm>
                  <a:off x="5865007" y="6025757"/>
                  <a:ext cx="461986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lgerian" panose="04020705040A02060702" pitchFamily="82" charset="0"/>
                    </a:rPr>
                    <a:t>1</a:t>
                  </a:r>
                  <a:endParaRPr 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endParaRP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8266105-D233-4623-A346-68A8406DFFE4}"/>
                  </a:ext>
                </a:extLst>
              </p:cNvPr>
              <p:cNvGrpSpPr/>
              <p:nvPr/>
            </p:nvGrpSpPr>
            <p:grpSpPr>
              <a:xfrm>
                <a:off x="8147398" y="5963539"/>
                <a:ext cx="3723638" cy="790467"/>
                <a:chOff x="8147398" y="5963539"/>
                <a:chExt cx="3723638" cy="790467"/>
              </a:xfrm>
            </p:grpSpPr>
            <p:sp>
              <p:nvSpPr>
                <p:cNvPr id="14" name="Arrow: Pentagon 13">
                  <a:extLst>
                    <a:ext uri="{FF2B5EF4-FFF2-40B4-BE49-F238E27FC236}">
                      <a16:creationId xmlns:a16="http://schemas.microsoft.com/office/drawing/2014/main" id="{AC86146E-E650-4B09-84D0-74679C0DC2A9}"/>
                    </a:ext>
                  </a:extLst>
                </p:cNvPr>
                <p:cNvSpPr/>
                <p:nvPr/>
              </p:nvSpPr>
              <p:spPr>
                <a:xfrm rot="10800000">
                  <a:off x="8147398" y="5963539"/>
                  <a:ext cx="3723638" cy="790467"/>
                </a:xfrm>
                <a:prstGeom prst="homePlate">
                  <a:avLst>
                    <a:gd name="adj" fmla="val 23074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8E366AE-8255-4AD6-9E01-165E4BA8B673}"/>
                    </a:ext>
                  </a:extLst>
                </p:cNvPr>
                <p:cNvSpPr/>
                <p:nvPr/>
              </p:nvSpPr>
              <p:spPr>
                <a:xfrm>
                  <a:off x="8935205" y="6026428"/>
                  <a:ext cx="2121093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Kbalthom HighSchool-Fun" panose="02000500000000000000" pitchFamily="2" charset="0"/>
                      <a:cs typeface="AKbalthom HighSchool-Fun" panose="02000500000000000000" pitchFamily="2" charset="0"/>
                    </a:rPr>
                    <a:t>PHLOUCH </a:t>
                  </a:r>
                  <a:r>
                    <a:rPr lang="en-US" sz="20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Kbalthom HighSchool-Fun" panose="02000500000000000000" pitchFamily="2" charset="0"/>
                      <a:cs typeface="AKbalthom HighSchool-Fun" panose="02000500000000000000" pitchFamily="2" charset="0"/>
                    </a:rPr>
                    <a:t>Sokchea</a:t>
                  </a:r>
                  <a:br>
                    <a:rPr lang="en-US" sz="2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Kbalthom HighSchool-Fun" panose="02000500000000000000" pitchFamily="2" charset="0"/>
                      <a:cs typeface="AKbalthom HighSchool-Fun" panose="02000500000000000000" pitchFamily="2" charset="0"/>
                    </a:rPr>
                  </a:br>
                  <a:r>
                    <a:rPr lang="en-US" sz="2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Kbalthom HighSchool-Fun" panose="02000500000000000000" pitchFamily="2" charset="0"/>
                      <a:cs typeface="AKbalthom HighSchool-Fun" panose="02000500000000000000" pitchFamily="2" charset="0"/>
                    </a:rPr>
                    <a:t>e20201275</a:t>
                  </a:r>
                  <a:endParaRPr lang="en-US" sz="36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endParaRPr>
                </a:p>
              </p:txBody>
            </p:sp>
          </p:grp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8C83B6E-C6D7-4F32-9815-22824F92FEC2}"/>
              </a:ext>
            </a:extLst>
          </p:cNvPr>
          <p:cNvGrpSpPr/>
          <p:nvPr/>
        </p:nvGrpSpPr>
        <p:grpSpPr>
          <a:xfrm>
            <a:off x="1378334" y="997109"/>
            <a:ext cx="8973346" cy="4753479"/>
            <a:chOff x="574934" y="250354"/>
            <a:chExt cx="10141084" cy="6270671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30AC672-1285-4E66-87DC-7F35A8D14BF5}"/>
                </a:ext>
              </a:extLst>
            </p:cNvPr>
            <p:cNvGrpSpPr/>
            <p:nvPr/>
          </p:nvGrpSpPr>
          <p:grpSpPr>
            <a:xfrm>
              <a:off x="1475982" y="885784"/>
              <a:ext cx="9240036" cy="5635241"/>
              <a:chOff x="1475982" y="885784"/>
              <a:chExt cx="9240036" cy="5635241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38D40E69-EC30-4FE4-9C1D-176AB6F36882}"/>
                  </a:ext>
                </a:extLst>
              </p:cNvPr>
              <p:cNvGrpSpPr/>
              <p:nvPr/>
            </p:nvGrpSpPr>
            <p:grpSpPr>
              <a:xfrm>
                <a:off x="2334018" y="885784"/>
                <a:ext cx="8382000" cy="5635241"/>
                <a:chOff x="1905000" y="611379"/>
                <a:chExt cx="8382000" cy="5635241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CD31D65A-17FF-462B-8A51-0F2F2AC058C2}"/>
                    </a:ext>
                  </a:extLst>
                </p:cNvPr>
                <p:cNvGrpSpPr/>
                <p:nvPr/>
              </p:nvGrpSpPr>
              <p:grpSpPr>
                <a:xfrm>
                  <a:off x="1905000" y="2461540"/>
                  <a:ext cx="1826505" cy="3785080"/>
                  <a:chOff x="1905000" y="2461540"/>
                  <a:chExt cx="1826505" cy="3785080"/>
                </a:xfrm>
              </p:grpSpPr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3B8EF1FA-D11A-4CB5-8B8E-54A0E0DBA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029" y="4032705"/>
                    <a:ext cx="0" cy="13456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CAB3C435-FC3D-465F-BF2F-95E5927ADF40}"/>
                      </a:ext>
                    </a:extLst>
                  </p:cNvPr>
                  <p:cNvGrpSpPr/>
                  <p:nvPr/>
                </p:nvGrpSpPr>
                <p:grpSpPr>
                  <a:xfrm>
                    <a:off x="2031423" y="5246787"/>
                    <a:ext cx="1302187" cy="999833"/>
                    <a:chOff x="2234833" y="5029200"/>
                    <a:chExt cx="1402315" cy="1066800"/>
                  </a:xfrm>
                </p:grpSpPr>
                <p:sp>
                  <p:nvSpPr>
                    <p:cNvPr id="216" name="Flowchart: Direct Access Storage 215">
                      <a:extLst>
                        <a:ext uri="{FF2B5EF4-FFF2-40B4-BE49-F238E27FC236}">
                          <a16:creationId xmlns:a16="http://schemas.microsoft.com/office/drawing/2014/main" id="{294C3E9C-5E67-469C-8B49-9AF672D513A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87868" y="5260099"/>
                      <a:ext cx="982866" cy="688936"/>
                    </a:xfrm>
                    <a:prstGeom prst="flowChartMagneticDrum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217" name="Straight Arrow Connector 216">
                      <a:extLst>
                        <a:ext uri="{FF2B5EF4-FFF2-40B4-BE49-F238E27FC236}">
                          <a16:creationId xmlns:a16="http://schemas.microsoft.com/office/drawing/2014/main" id="{854990E3-7257-471B-A448-F55223D95B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58849" y="5943600"/>
                      <a:ext cx="1078299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Arrow Connector 217">
                      <a:extLst>
                        <a:ext uri="{FF2B5EF4-FFF2-40B4-BE49-F238E27FC236}">
                          <a16:creationId xmlns:a16="http://schemas.microsoft.com/office/drawing/2014/main" id="{5C0C4D3B-4771-43FA-A23F-E9193729EC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86553" y="5029200"/>
                      <a:ext cx="0" cy="91440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F01A7750-0978-4968-9F73-6CA15DE61D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1295" y="2461540"/>
                    <a:ext cx="0" cy="13456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7B0F0C3A-0116-4D13-88EC-04D9B21D4CF6}"/>
                      </a:ext>
                    </a:extLst>
                  </p:cNvPr>
                  <p:cNvGrpSpPr/>
                  <p:nvPr/>
                </p:nvGrpSpPr>
                <p:grpSpPr>
                  <a:xfrm>
                    <a:off x="1905000" y="2890039"/>
                    <a:ext cx="1826505" cy="1511131"/>
                    <a:chOff x="2098689" y="2514600"/>
                    <a:chExt cx="1966949" cy="1612344"/>
                  </a:xfrm>
                </p:grpSpPr>
                <p:cxnSp>
                  <p:nvCxnSpPr>
                    <p:cNvPr id="208" name="Straight Arrow Connector 207">
                      <a:extLst>
                        <a:ext uri="{FF2B5EF4-FFF2-40B4-BE49-F238E27FC236}">
                          <a16:creationId xmlns:a16="http://schemas.microsoft.com/office/drawing/2014/main" id="{118954AD-2EC5-4059-890C-31CF8073E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86553" y="2514600"/>
                      <a:ext cx="0" cy="79106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9" name="Group 208">
                      <a:extLst>
                        <a:ext uri="{FF2B5EF4-FFF2-40B4-BE49-F238E27FC236}">
                          <a16:creationId xmlns:a16="http://schemas.microsoft.com/office/drawing/2014/main" id="{EA452164-6974-462D-BD0F-76D3738027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98689" y="2819400"/>
                      <a:ext cx="1966949" cy="1307544"/>
                      <a:chOff x="2098689" y="2819400"/>
                      <a:chExt cx="1966949" cy="1307544"/>
                    </a:xfrm>
                  </p:grpSpPr>
                  <p:cxnSp>
                    <p:nvCxnSpPr>
                      <p:cNvPr id="210" name="Straight Arrow Connector 209">
                        <a:extLst>
                          <a:ext uri="{FF2B5EF4-FFF2-40B4-BE49-F238E27FC236}">
                            <a16:creationId xmlns:a16="http://schemas.microsoft.com/office/drawing/2014/main" id="{943CDCBF-4297-44EF-A92C-72248E2C123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1400" y="3733800"/>
                        <a:ext cx="484238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Flowchart: Direct Access Storage 210">
                        <a:extLst>
                          <a:ext uri="{FF2B5EF4-FFF2-40B4-BE49-F238E27FC236}">
                            <a16:creationId xmlns:a16="http://schemas.microsoft.com/office/drawing/2014/main" id="{F6707DF8-F1A9-48C6-8151-A6B60A965276}"/>
                          </a:ext>
                        </a:extLst>
                      </p:cNvPr>
                      <p:cNvSpPr/>
                      <p:nvPr/>
                    </p:nvSpPr>
                    <p:spPr>
                      <a:xfrm rot="8271483">
                        <a:off x="2098689" y="3427771"/>
                        <a:ext cx="968476" cy="699173"/>
                      </a:xfrm>
                      <a:prstGeom prst="flowChartMagneticDrum">
                        <a:avLst/>
                      </a:prstGeom>
                      <a:solidFill>
                        <a:schemeClr val="tx2"/>
                      </a:solidFill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5400" b="1" i="1" dirty="0">
                          <a:ln w="0"/>
                          <a:solidFill>
                            <a:schemeClr val="tx1"/>
                          </a:solidFill>
                          <a:latin typeface="AKbalthom HighSchool" panose="02000500000000000000" pitchFamily="2" charset="0"/>
                          <a:ea typeface="Adobe Gothic Std B" panose="020B0800000000000000" pitchFamily="34" charset="-128"/>
                          <a:cs typeface="AKbalthom HighSchool" panose="02000500000000000000" pitchFamily="2" charset="0"/>
                        </a:endParaRPr>
                      </a:p>
                    </p:txBody>
                  </p: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id="{77D19706-8DD0-4AD0-9692-1C52E5E0B0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8849" y="2819401"/>
                        <a:ext cx="1078299" cy="914399"/>
                        <a:chOff x="2558849" y="2819401"/>
                        <a:chExt cx="1078299" cy="914399"/>
                      </a:xfrm>
                    </p:grpSpPr>
                    <p:cxnSp>
                      <p:nvCxnSpPr>
                        <p:cNvPr id="214" name="Straight Arrow Connector 213">
                          <a:extLst>
                            <a:ext uri="{FF2B5EF4-FFF2-40B4-BE49-F238E27FC236}">
                              <a16:creationId xmlns:a16="http://schemas.microsoft.com/office/drawing/2014/main" id="{56E72560-F1CB-41DA-A30B-6491C07031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2050" y="2819401"/>
                          <a:ext cx="1065098" cy="914399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5" name="Straight Arrow Connector 214">
                          <a:extLst>
                            <a:ext uri="{FF2B5EF4-FFF2-40B4-BE49-F238E27FC236}">
                              <a16:creationId xmlns:a16="http://schemas.microsoft.com/office/drawing/2014/main" id="{22FDA8DB-3404-4231-89CD-03416C02BF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58849" y="3733800"/>
                          <a:ext cx="1078299" cy="0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13" name="Straight Arrow Connector 212">
                        <a:extLst>
                          <a:ext uri="{FF2B5EF4-FFF2-40B4-BE49-F238E27FC236}">
                            <a16:creationId xmlns:a16="http://schemas.microsoft.com/office/drawing/2014/main" id="{689F58BB-2FF1-443C-9B8A-20C1624C2D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586553" y="2819400"/>
                        <a:ext cx="0" cy="9144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DFD18576-2A38-45C8-B5EA-8A8465DA99FD}"/>
                    </a:ext>
                  </a:extLst>
                </p:cNvPr>
                <p:cNvGrpSpPr/>
                <p:nvPr/>
              </p:nvGrpSpPr>
              <p:grpSpPr>
                <a:xfrm>
                  <a:off x="1908367" y="611379"/>
                  <a:ext cx="8378633" cy="2226495"/>
                  <a:chOff x="1908367" y="611379"/>
                  <a:chExt cx="8378633" cy="2226495"/>
                </a:xfrm>
              </p:grpSpPr>
              <p:sp>
                <p:nvSpPr>
                  <p:cNvPr id="175" name="Flowchart: Direct Access Storage 174">
                    <a:extLst>
                      <a:ext uri="{FF2B5EF4-FFF2-40B4-BE49-F238E27FC236}">
                        <a16:creationId xmlns:a16="http://schemas.microsoft.com/office/drawing/2014/main" id="{BA1D8AF3-39D5-4FB1-A13E-D9C0F7269D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86339" y="1091244"/>
                    <a:ext cx="899325" cy="655283"/>
                  </a:xfrm>
                  <a:prstGeom prst="flowChartMagneticDrum">
                    <a:avLst/>
                  </a:prstGeom>
                  <a:solidFill>
                    <a:schemeClr val="tx2"/>
                  </a:solidFill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b="1" i="1" dirty="0">
                      <a:ln w="0"/>
                      <a:solidFill>
                        <a:schemeClr val="tx1"/>
                      </a:solidFill>
                      <a:latin typeface="AKbalthom HighSchool" panose="02000500000000000000" pitchFamily="2" charset="0"/>
                      <a:ea typeface="Adobe Gothic Std B" panose="020B0800000000000000" pitchFamily="34" charset="-128"/>
                      <a:cs typeface="AKbalthom HighSchool" panose="02000500000000000000" pitchFamily="2" charset="0"/>
                    </a:endParaRPr>
                  </a:p>
                </p:txBody>
              </p:sp>
              <p:sp>
                <p:nvSpPr>
                  <p:cNvPr id="176" name="Flowchart: Direct Access Storage 175">
                    <a:extLst>
                      <a:ext uri="{FF2B5EF4-FFF2-40B4-BE49-F238E27FC236}">
                        <a16:creationId xmlns:a16="http://schemas.microsoft.com/office/drawing/2014/main" id="{1D9DDEBB-A106-4EA3-972B-827943994E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993420" y="1091245"/>
                    <a:ext cx="899325" cy="655283"/>
                  </a:xfrm>
                  <a:prstGeom prst="flowChartMagneticDrum">
                    <a:avLst/>
                  </a:prstGeom>
                  <a:solidFill>
                    <a:schemeClr val="tx2"/>
                  </a:solidFill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b="1" i="1" dirty="0">
                      <a:ln w="0"/>
                      <a:solidFill>
                        <a:schemeClr val="tx1"/>
                      </a:solidFill>
                      <a:latin typeface="AKbalthom HighSchool" panose="02000500000000000000" pitchFamily="2" charset="0"/>
                      <a:ea typeface="Adobe Gothic Std B" panose="020B0800000000000000" pitchFamily="34" charset="-128"/>
                      <a:cs typeface="AKbalthom HighSchool" panose="02000500000000000000" pitchFamily="2" charset="0"/>
                    </a:endParaRPr>
                  </a:p>
                </p:txBody>
              </p: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DC34A6A5-1DC1-4A32-A6F3-5C1461F5A323}"/>
                      </a:ext>
                    </a:extLst>
                  </p:cNvPr>
                  <p:cNvGrpSpPr/>
                  <p:nvPr/>
                </p:nvGrpSpPr>
                <p:grpSpPr>
                  <a:xfrm>
                    <a:off x="8920652" y="961790"/>
                    <a:ext cx="1366348" cy="1214084"/>
                    <a:chOff x="9653791" y="457200"/>
                    <a:chExt cx="1471409" cy="1295402"/>
                  </a:xfrm>
                </p:grpSpPr>
                <p:sp>
                  <p:nvSpPr>
                    <p:cNvPr id="201" name="Cube 200">
                      <a:extLst>
                        <a:ext uri="{FF2B5EF4-FFF2-40B4-BE49-F238E27FC236}">
                          <a16:creationId xmlns:a16="http://schemas.microsoft.com/office/drawing/2014/main" id="{F8B5A803-8FD8-46F0-9124-83B75EAF6D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53791" y="457200"/>
                      <a:ext cx="1078297" cy="914399"/>
                    </a:xfrm>
                    <a:prstGeom prst="cube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202" name="Straight Arrow Connector 201">
                      <a:extLst>
                        <a:ext uri="{FF2B5EF4-FFF2-40B4-BE49-F238E27FC236}">
                          <a16:creationId xmlns:a16="http://schemas.microsoft.com/office/drawing/2014/main" id="{05710A95-F24F-45E0-AAAE-B47541E583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809273" y="944913"/>
                      <a:ext cx="274115" cy="80768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Arrow Connector 202">
                      <a:extLst>
                        <a:ext uri="{FF2B5EF4-FFF2-40B4-BE49-F238E27FC236}">
                          <a16:creationId xmlns:a16="http://schemas.microsoft.com/office/drawing/2014/main" id="{10A33884-8B2A-4CB3-B8F3-64C2222832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034859" y="954936"/>
                      <a:ext cx="1090341" cy="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8591F68-1FE1-4AA7-91B5-1FF3B5A45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029" y="1376021"/>
                    <a:ext cx="0" cy="442767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5CB607A6-6306-4AAD-84E8-D99677E6A813}"/>
                      </a:ext>
                    </a:extLst>
                  </p:cNvPr>
                  <p:cNvGrpSpPr/>
                  <p:nvPr/>
                </p:nvGrpSpPr>
                <p:grpSpPr>
                  <a:xfrm>
                    <a:off x="1908367" y="1675956"/>
                    <a:ext cx="1425243" cy="1161918"/>
                    <a:chOff x="2102315" y="1219200"/>
                    <a:chExt cx="1534833" cy="1239741"/>
                  </a:xfrm>
                </p:grpSpPr>
                <p:sp>
                  <p:nvSpPr>
                    <p:cNvPr id="198" name="Flowchart: Direct Access Storage 197">
                      <a:extLst>
                        <a:ext uri="{FF2B5EF4-FFF2-40B4-BE49-F238E27FC236}">
                          <a16:creationId xmlns:a16="http://schemas.microsoft.com/office/drawing/2014/main" id="{2AA3266D-7D66-4EC3-A63A-DD89FB8B590F}"/>
                        </a:ext>
                      </a:extLst>
                    </p:cNvPr>
                    <p:cNvSpPr/>
                    <p:nvPr/>
                  </p:nvSpPr>
                  <p:spPr>
                    <a:xfrm rot="8808434">
                      <a:off x="2102315" y="1759768"/>
                      <a:ext cx="968476" cy="699173"/>
                    </a:xfrm>
                    <a:prstGeom prst="flowChartMagneticDrum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199" name="Straight Arrow Connector 198">
                      <a:extLst>
                        <a:ext uri="{FF2B5EF4-FFF2-40B4-BE49-F238E27FC236}">
                          <a16:creationId xmlns:a16="http://schemas.microsoft.com/office/drawing/2014/main" id="{1FC28949-7395-460F-9144-965998AB1E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2502" y="1298219"/>
                      <a:ext cx="1044646" cy="790117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Arrow Connector 199">
                      <a:extLst>
                        <a:ext uri="{FF2B5EF4-FFF2-40B4-BE49-F238E27FC236}">
                          <a16:creationId xmlns:a16="http://schemas.microsoft.com/office/drawing/2014/main" id="{F94E6E01-9B9D-4FFB-A0EF-8A77B1ACB3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79301" y="1219200"/>
                      <a:ext cx="7252" cy="8691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BD01DB70-A3B5-4829-B382-21A192A4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17882" y="1420448"/>
                    <a:ext cx="1068318" cy="16709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1A6FA36B-2A46-424E-A50A-08441ECBCAFE}"/>
                      </a:ext>
                    </a:extLst>
                  </p:cNvPr>
                  <p:cNvGrpSpPr/>
                  <p:nvPr/>
                </p:nvGrpSpPr>
                <p:grpSpPr>
                  <a:xfrm>
                    <a:off x="2320871" y="811574"/>
                    <a:ext cx="753984" cy="619668"/>
                    <a:chOff x="2540841" y="303187"/>
                    <a:chExt cx="811959" cy="661173"/>
                  </a:xfrm>
                </p:grpSpPr>
                <p:cxnSp>
                  <p:nvCxnSpPr>
                    <p:cNvPr id="196" name="Straight Arrow Connector 195">
                      <a:extLst>
                        <a:ext uri="{FF2B5EF4-FFF2-40B4-BE49-F238E27FC236}">
                          <a16:creationId xmlns:a16="http://schemas.microsoft.com/office/drawing/2014/main" id="{B3800060-ED06-42A1-A167-A1C2BA30D0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79301" y="303187"/>
                      <a:ext cx="0" cy="65826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Arrow Connector 196">
                      <a:extLst>
                        <a:ext uri="{FF2B5EF4-FFF2-40B4-BE49-F238E27FC236}">
                          <a16:creationId xmlns:a16="http://schemas.microsoft.com/office/drawing/2014/main" id="{DF20EFFD-3083-4309-BD26-1497432717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40841" y="961455"/>
                      <a:ext cx="811959" cy="290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71B28BB-5F22-441E-8E23-2D82C78584E4}"/>
                      </a:ext>
                    </a:extLst>
                  </p:cNvPr>
                  <p:cNvCxnSpPr>
                    <a:cxnSpLocks/>
                    <a:endCxn id="175" idx="1"/>
                  </p:cNvCxnSpPr>
                  <p:nvPr/>
                </p:nvCxnSpPr>
                <p:spPr>
                  <a:xfrm flipH="1" flipV="1">
                    <a:off x="4585664" y="1418885"/>
                    <a:ext cx="1001130" cy="5964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AAC5467D-43A3-4523-BA4E-FC49B1976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3200" y="1418885"/>
                    <a:ext cx="567020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610CCF48-284E-4549-826B-E8E35C3DE041}"/>
                      </a:ext>
                    </a:extLst>
                  </p:cNvPr>
                  <p:cNvGrpSpPr/>
                  <p:nvPr/>
                </p:nvGrpSpPr>
                <p:grpSpPr>
                  <a:xfrm>
                    <a:off x="5159171" y="611379"/>
                    <a:ext cx="1465228" cy="2042379"/>
                    <a:chOff x="5159171" y="611379"/>
                    <a:chExt cx="1465228" cy="2042379"/>
                  </a:xfrm>
                </p:grpSpPr>
                <p:sp>
                  <p:nvSpPr>
                    <p:cNvPr id="186" name="Flowchart: Direct Access Storage 185">
                      <a:extLst>
                        <a:ext uri="{FF2B5EF4-FFF2-40B4-BE49-F238E27FC236}">
                          <a16:creationId xmlns:a16="http://schemas.microsoft.com/office/drawing/2014/main" id="{12D9D865-B66D-4953-8A28-85A50E510B2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11435" y="1102501"/>
                      <a:ext cx="921167" cy="639744"/>
                    </a:xfrm>
                    <a:prstGeom prst="flowChartMagneticDrum">
                      <a:avLst/>
                    </a:prstGeom>
                    <a:solidFill>
                      <a:schemeClr val="tx2"/>
                    </a:solidFill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6ABE0331-79A7-4402-9CA0-B4C33A9E66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59171" y="1418887"/>
                      <a:ext cx="412847" cy="1234871"/>
                      <a:chOff x="5638800" y="944911"/>
                      <a:chExt cx="444592" cy="1317581"/>
                    </a:xfrm>
                  </p:grpSpPr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39870C69-5396-4F07-93F1-881480C817E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38800" y="1957692"/>
                        <a:ext cx="101923" cy="3048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Arrow Connector 193">
                        <a:extLst>
                          <a:ext uri="{FF2B5EF4-FFF2-40B4-BE49-F238E27FC236}">
                            <a16:creationId xmlns:a16="http://schemas.microsoft.com/office/drawing/2014/main" id="{F56A592B-A294-4EAC-A433-867348FEACA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03206" y="1752600"/>
                        <a:ext cx="101923" cy="3048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" name="Straight Arrow Connector 194">
                        <a:extLst>
                          <a:ext uri="{FF2B5EF4-FFF2-40B4-BE49-F238E27FC236}">
                            <a16:creationId xmlns:a16="http://schemas.microsoft.com/office/drawing/2014/main" id="{70F422A5-D193-4D07-807D-0F23951645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88459" y="944911"/>
                        <a:ext cx="294933" cy="869036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8" name="Group 187">
                      <a:extLst>
                        <a:ext uri="{FF2B5EF4-FFF2-40B4-BE49-F238E27FC236}">
                          <a16:creationId xmlns:a16="http://schemas.microsoft.com/office/drawing/2014/main" id="{01D37014-1047-4B4D-A32C-7DC42CE985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6956" y="611379"/>
                      <a:ext cx="1097443" cy="825778"/>
                      <a:chOff x="6047673" y="76200"/>
                      <a:chExt cx="1181828" cy="881088"/>
                    </a:xfrm>
                  </p:grpSpPr>
                  <p:grpSp>
                    <p:nvGrpSpPr>
                      <p:cNvPr id="189" name="Group 188">
                        <a:extLst>
                          <a:ext uri="{FF2B5EF4-FFF2-40B4-BE49-F238E27FC236}">
                            <a16:creationId xmlns:a16="http://schemas.microsoft.com/office/drawing/2014/main" id="{CCA06D87-C330-4BCC-8A9B-E82C0E14DA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47673" y="944095"/>
                        <a:ext cx="1181828" cy="3721"/>
                        <a:chOff x="6047673" y="944095"/>
                        <a:chExt cx="1181828" cy="3721"/>
                      </a:xfrm>
                    </p:grpSpPr>
                    <p:cxnSp>
                      <p:nvCxnSpPr>
                        <p:cNvPr id="191" name="Straight Arrow Connector 190">
                          <a:extLst>
                            <a:ext uri="{FF2B5EF4-FFF2-40B4-BE49-F238E27FC236}">
                              <a16:creationId xmlns:a16="http://schemas.microsoft.com/office/drawing/2014/main" id="{0C673780-E025-4610-8B8B-398E4E524E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47673" y="944911"/>
                          <a:ext cx="811959" cy="290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2" name="Straight Arrow Connector 191">
                          <a:extLst>
                            <a:ext uri="{FF2B5EF4-FFF2-40B4-BE49-F238E27FC236}">
                              <a16:creationId xmlns:a16="http://schemas.microsoft.com/office/drawing/2014/main" id="{AB5550CD-66F0-49AC-9BEB-F97D53BDD7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417542" y="944095"/>
                          <a:ext cx="811959" cy="290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90" name="Straight Arrow Connector 189">
                        <a:extLst>
                          <a:ext uri="{FF2B5EF4-FFF2-40B4-BE49-F238E27FC236}">
                            <a16:creationId xmlns:a16="http://schemas.microsoft.com/office/drawing/2014/main" id="{C0E853AF-1CFA-45F3-83FD-38531E92DA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83392" y="76200"/>
                        <a:ext cx="0" cy="88108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CC6D06A0-6B17-45E1-B872-A5236B23A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92745" y="1437157"/>
                    <a:ext cx="138176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BD57A10D-B883-4656-B0C1-86E1F67502C4}"/>
                  </a:ext>
                </a:extLst>
              </p:cNvPr>
              <p:cNvGrpSpPr/>
              <p:nvPr/>
            </p:nvGrpSpPr>
            <p:grpSpPr>
              <a:xfrm>
                <a:off x="1475982" y="2836692"/>
                <a:ext cx="1272478" cy="3528982"/>
                <a:chOff x="1475982" y="2836692"/>
                <a:chExt cx="1272478" cy="3528982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5EDB640E-BD5E-412F-8EB9-3AFB88DF0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982" y="4292380"/>
                  <a:ext cx="1272478" cy="14730"/>
                </a:xfrm>
                <a:prstGeom prst="lin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0FD43E30-7A22-41C9-98D2-681A05B89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982" y="6350944"/>
                  <a:ext cx="1272478" cy="14730"/>
                </a:xfrm>
                <a:prstGeom prst="lin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>
                  <a:extLst>
                    <a:ext uri="{FF2B5EF4-FFF2-40B4-BE49-F238E27FC236}">
                      <a16:creationId xmlns:a16="http://schemas.microsoft.com/office/drawing/2014/main" id="{6FC27A7B-360E-41B6-B5FF-716D85F1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82" y="2836692"/>
                  <a:ext cx="0" cy="147041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2938952A-C0D2-4364-9BBA-701314308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82" y="4389205"/>
                  <a:ext cx="0" cy="196173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45CB1FD-D5E7-44B5-AA8D-1F691D97770A}"/>
                </a:ext>
              </a:extLst>
            </p:cNvPr>
            <p:cNvGrpSpPr/>
            <p:nvPr/>
          </p:nvGrpSpPr>
          <p:grpSpPr>
            <a:xfrm>
              <a:off x="1475982" y="685800"/>
              <a:ext cx="8272611" cy="2066903"/>
              <a:chOff x="1475982" y="685800"/>
              <a:chExt cx="8272611" cy="2066903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4917E0EB-7242-488B-B8F5-D64A0EAC79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7411" y="1711562"/>
                <a:ext cx="1272478" cy="1473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BCABACE-71C0-4D67-8D9E-239F5FDCB6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7411" y="2737973"/>
                <a:ext cx="1272478" cy="1473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B122C62-ECDC-4F0B-9C44-1527497DE3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7047" y="685800"/>
                <a:ext cx="0" cy="1040494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DF8C538-3868-4723-88ED-01B770CE26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5019" y="685800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C09C3CB-5BC5-4C9F-A89C-AA0C0766A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1036" y="685800"/>
                <a:ext cx="0" cy="840509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8EE50B9-6297-4CA9-9DFB-DDB1492C7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3058" y="746935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68AD4EE-6D21-4285-98C2-925C34EA74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8593" y="816359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F73F1960-DCCD-4F44-9D1C-0496EAA74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82" y="1768196"/>
                <a:ext cx="0" cy="9203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6975CFB6-5DD2-4671-9024-134CAB167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1636" y="743694"/>
                <a:ext cx="172338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FFE46D9-65F8-417C-8006-928C63ED4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019" y="743694"/>
                <a:ext cx="1390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08E9A337-EE06-4BFE-8D3E-3C8C00A3A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1483" y="755877"/>
                <a:ext cx="190157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A6FDE2E9-5B5D-4A59-8334-95E343657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058" y="751120"/>
                <a:ext cx="181553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F9FEBF9-A320-4528-8856-34B2D10181E5}"/>
                </a:ext>
              </a:extLst>
            </p:cNvPr>
            <p:cNvSpPr/>
            <p:nvPr/>
          </p:nvSpPr>
          <p:spPr>
            <a:xfrm>
              <a:off x="574934" y="5215012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l1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E7A355-F896-49EA-8B86-1679503CEDE0}"/>
                </a:ext>
              </a:extLst>
            </p:cNvPr>
            <p:cNvSpPr/>
            <p:nvPr/>
          </p:nvSpPr>
          <p:spPr>
            <a:xfrm>
              <a:off x="574935" y="3456789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l2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6CE5063-85D6-41CD-9961-4AD12F3EB3F0}"/>
                </a:ext>
              </a:extLst>
            </p:cNvPr>
            <p:cNvSpPr/>
            <p:nvPr/>
          </p:nvSpPr>
          <p:spPr>
            <a:xfrm>
              <a:off x="574935" y="2056900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l3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5632583-C3E7-4CFE-A424-43E76CB4AE5C}"/>
                </a:ext>
              </a:extLst>
            </p:cNvPr>
            <p:cNvSpPr/>
            <p:nvPr/>
          </p:nvSpPr>
          <p:spPr>
            <a:xfrm>
              <a:off x="3283394" y="280532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l4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1180A53-3CE9-4CF7-B6F1-C6F49A035168}"/>
                </a:ext>
              </a:extLst>
            </p:cNvPr>
            <p:cNvSpPr/>
            <p:nvPr/>
          </p:nvSpPr>
          <p:spPr>
            <a:xfrm>
              <a:off x="4854839" y="256135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l4p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2580C0B-5D68-46EF-843C-DC5F31899143}"/>
                </a:ext>
              </a:extLst>
            </p:cNvPr>
            <p:cNvSpPr/>
            <p:nvPr/>
          </p:nvSpPr>
          <p:spPr>
            <a:xfrm>
              <a:off x="6709957" y="256135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l5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D901DB0-E434-4AA8-BBFF-39579881B14C}"/>
                </a:ext>
              </a:extLst>
            </p:cNvPr>
            <p:cNvSpPr/>
            <p:nvPr/>
          </p:nvSpPr>
          <p:spPr>
            <a:xfrm>
              <a:off x="8463833" y="250354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l6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258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5167628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DH Convention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1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32133EF8-2AE1-4910-8C05-4042CF48A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772"/>
              </p:ext>
            </p:extLst>
          </p:nvPr>
        </p:nvGraphicFramePr>
        <p:xfrm>
          <a:off x="1676400" y="1143000"/>
          <a:ext cx="8801100" cy="447604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19854434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72259440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52806708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1487376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72394791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166962798"/>
                    </a:ext>
                  </a:extLst>
                </a:gridCol>
              </a:tblGrid>
              <a:tr h="6965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Joint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 </a:t>
                      </a:r>
                      <a:r>
                        <a:rPr lang="en-US" sz="16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(i-1)</a:t>
                      </a:r>
                      <a:endParaRPr lang="en-US" sz="20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alpha </a:t>
                      </a:r>
                      <a:r>
                        <a:rPr lang="en-US" sz="16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(i-1)</a:t>
                      </a:r>
                      <a:endParaRPr lang="en-US" sz="20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d </a:t>
                      </a:r>
                      <a:r>
                        <a:rPr lang="en-US" sz="16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</a:t>
                      </a:r>
                      <a:r>
                        <a:rPr lang="en-US" sz="16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)</a:t>
                      </a:r>
                      <a:endParaRPr lang="en-US" sz="20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 </a:t>
                      </a:r>
                      <a:r>
                        <a:rPr lang="en-US" sz="16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</a:t>
                      </a:r>
                      <a:r>
                        <a:rPr lang="en-US" sz="16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)</a:t>
                      </a:r>
                      <a:endParaRPr lang="en-US" sz="20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31403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Theta1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349382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Theta2 - 90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19141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Theta3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06069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Theta4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66451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– 4p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Link44p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265683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 –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Theta5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03673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5 - 6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Theta6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012038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6 - 7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5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9AE9219-60B5-4BDF-94C2-619511627EA4}"/>
              </a:ext>
            </a:extLst>
          </p:cNvPr>
          <p:cNvGrpSpPr/>
          <p:nvPr/>
        </p:nvGrpSpPr>
        <p:grpSpPr>
          <a:xfrm>
            <a:off x="574934" y="250354"/>
            <a:ext cx="10141084" cy="6270671"/>
            <a:chOff x="574934" y="250354"/>
            <a:chExt cx="10141084" cy="627067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D73706D-D06E-4C4F-BEBF-DFDA077EC624}"/>
                </a:ext>
              </a:extLst>
            </p:cNvPr>
            <p:cNvGrpSpPr/>
            <p:nvPr/>
          </p:nvGrpSpPr>
          <p:grpSpPr>
            <a:xfrm>
              <a:off x="1475982" y="885784"/>
              <a:ext cx="9240036" cy="5635241"/>
              <a:chOff x="1475982" y="885784"/>
              <a:chExt cx="9240036" cy="563524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2F9FE86-F3EC-4473-AFD4-35446EF9E8FF}"/>
                  </a:ext>
                </a:extLst>
              </p:cNvPr>
              <p:cNvGrpSpPr/>
              <p:nvPr/>
            </p:nvGrpSpPr>
            <p:grpSpPr>
              <a:xfrm>
                <a:off x="2334018" y="885784"/>
                <a:ext cx="8382000" cy="5635241"/>
                <a:chOff x="1905000" y="611379"/>
                <a:chExt cx="8382000" cy="5635241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79ED7EF1-53C7-48A4-805D-B4824471C0AA}"/>
                    </a:ext>
                  </a:extLst>
                </p:cNvPr>
                <p:cNvGrpSpPr/>
                <p:nvPr/>
              </p:nvGrpSpPr>
              <p:grpSpPr>
                <a:xfrm>
                  <a:off x="1905000" y="2461540"/>
                  <a:ext cx="1826505" cy="3785080"/>
                  <a:chOff x="1905000" y="2461540"/>
                  <a:chExt cx="1826505" cy="3785080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B0DADDD5-FF07-43A1-A0E1-03B3213830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029" y="4032705"/>
                    <a:ext cx="0" cy="13456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4E7033D8-73CD-49A6-993D-15FDE9BE7F54}"/>
                      </a:ext>
                    </a:extLst>
                  </p:cNvPr>
                  <p:cNvGrpSpPr/>
                  <p:nvPr/>
                </p:nvGrpSpPr>
                <p:grpSpPr>
                  <a:xfrm>
                    <a:off x="2031423" y="5246787"/>
                    <a:ext cx="1302187" cy="999833"/>
                    <a:chOff x="2234833" y="5029200"/>
                    <a:chExt cx="1402315" cy="1066800"/>
                  </a:xfrm>
                </p:grpSpPr>
                <p:sp>
                  <p:nvSpPr>
                    <p:cNvPr id="4" name="Flowchart: Direct Access Storage 3">
                      <a:extLst>
                        <a:ext uri="{FF2B5EF4-FFF2-40B4-BE49-F238E27FC236}">
                          <a16:creationId xmlns:a16="http://schemas.microsoft.com/office/drawing/2014/main" id="{9AE9112E-457C-4B85-8FA8-FF4DC8B7AD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87868" y="5260099"/>
                      <a:ext cx="982866" cy="688936"/>
                    </a:xfrm>
                    <a:prstGeom prst="flowChartMagneticDrum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E55CD48F-1178-4FF5-83E8-7D0D025919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58849" y="5943600"/>
                      <a:ext cx="1078299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0222595A-F957-45E9-80E2-461152E11A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86553" y="5029200"/>
                      <a:ext cx="0" cy="91440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E6E6EF8B-5C4F-4C54-B2C9-F9C0081AE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1295" y="2461540"/>
                    <a:ext cx="0" cy="134562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C9A47280-0C8B-4342-9E66-82ED18E2D615}"/>
                      </a:ext>
                    </a:extLst>
                  </p:cNvPr>
                  <p:cNvGrpSpPr/>
                  <p:nvPr/>
                </p:nvGrpSpPr>
                <p:grpSpPr>
                  <a:xfrm>
                    <a:off x="1905000" y="2890039"/>
                    <a:ext cx="1826505" cy="1511131"/>
                    <a:chOff x="2098689" y="2514600"/>
                    <a:chExt cx="1966949" cy="1612344"/>
                  </a:xfrm>
                </p:grpSpPr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33AD51E3-A65A-4AD9-8D49-33524C472B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86553" y="2514600"/>
                      <a:ext cx="0" cy="791061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3857D8B9-F6EB-414D-AC4A-CFDA12F503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98689" y="2819400"/>
                      <a:ext cx="1966949" cy="1307544"/>
                      <a:chOff x="2098689" y="2819400"/>
                      <a:chExt cx="1966949" cy="1307544"/>
                    </a:xfrm>
                  </p:grpSpPr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E62BDCFB-31A0-4C21-B52A-AA56472433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1400" y="3733800"/>
                        <a:ext cx="484238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1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" name="Flowchart: Direct Access Storage 9">
                        <a:extLst>
                          <a:ext uri="{FF2B5EF4-FFF2-40B4-BE49-F238E27FC236}">
                            <a16:creationId xmlns:a16="http://schemas.microsoft.com/office/drawing/2014/main" id="{506F1C2D-C002-480F-91D6-62994A7F6C74}"/>
                          </a:ext>
                        </a:extLst>
                      </p:cNvPr>
                      <p:cNvSpPr/>
                      <p:nvPr/>
                    </p:nvSpPr>
                    <p:spPr>
                      <a:xfrm rot="8271483">
                        <a:off x="2098689" y="3427771"/>
                        <a:ext cx="968476" cy="699173"/>
                      </a:xfrm>
                      <a:prstGeom prst="flowChartMagneticDrum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5400" b="1" i="1" dirty="0">
                          <a:ln w="0"/>
                          <a:solidFill>
                            <a:schemeClr val="tx1"/>
                          </a:solidFill>
                          <a:latin typeface="AKbalthom HighSchool" panose="02000500000000000000" pitchFamily="2" charset="0"/>
                          <a:ea typeface="Adobe Gothic Std B" panose="020B0800000000000000" pitchFamily="34" charset="-128"/>
                          <a:cs typeface="AKbalthom HighSchool" panose="02000500000000000000" pitchFamily="2" charset="0"/>
                        </a:endParaRPr>
                      </a:p>
                    </p:txBody>
                  </p:sp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2E2F0E6E-AE84-4C76-92CF-687D75B594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58849" y="2819401"/>
                        <a:ext cx="1078299" cy="914399"/>
                        <a:chOff x="2558849" y="2819401"/>
                        <a:chExt cx="1078299" cy="914399"/>
                      </a:xfrm>
                    </p:grpSpPr>
                    <p:cxnSp>
                      <p:nvCxnSpPr>
                        <p:cNvPr id="28" name="Straight Arrow Connector 27">
                          <a:extLst>
                            <a:ext uri="{FF2B5EF4-FFF2-40B4-BE49-F238E27FC236}">
                              <a16:creationId xmlns:a16="http://schemas.microsoft.com/office/drawing/2014/main" id="{163BF645-B48A-4E23-86B2-79320087899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572050" y="2819401"/>
                          <a:ext cx="1065098" cy="914399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4ACA9C83-E76B-4C87-AAA7-DE869A515CF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558849" y="3733800"/>
                          <a:ext cx="1078299" cy="0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50" name="Straight Arrow Connector 49">
                        <a:extLst>
                          <a:ext uri="{FF2B5EF4-FFF2-40B4-BE49-F238E27FC236}">
                            <a16:creationId xmlns:a16="http://schemas.microsoft.com/office/drawing/2014/main" id="{FAC7C149-8215-49E1-803F-DA86909C9C4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586553" y="2819400"/>
                        <a:ext cx="0" cy="9144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E3824621-240A-4A9B-AF4F-DEDC7378379B}"/>
                    </a:ext>
                  </a:extLst>
                </p:cNvPr>
                <p:cNvGrpSpPr/>
                <p:nvPr/>
              </p:nvGrpSpPr>
              <p:grpSpPr>
                <a:xfrm>
                  <a:off x="1908367" y="611379"/>
                  <a:ext cx="8378633" cy="2226495"/>
                  <a:chOff x="1908367" y="611379"/>
                  <a:chExt cx="8378633" cy="2226495"/>
                </a:xfrm>
              </p:grpSpPr>
              <p:sp>
                <p:nvSpPr>
                  <p:cNvPr id="12" name="Flowchart: Direct Access Storage 11">
                    <a:extLst>
                      <a:ext uri="{FF2B5EF4-FFF2-40B4-BE49-F238E27FC236}">
                        <a16:creationId xmlns:a16="http://schemas.microsoft.com/office/drawing/2014/main" id="{DB2AE98C-454B-45A2-9416-F27337936A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86339" y="1091244"/>
                    <a:ext cx="899325" cy="655283"/>
                  </a:xfrm>
                  <a:prstGeom prst="flowChartMagneticDrum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b="1" i="1" dirty="0">
                      <a:ln w="0"/>
                      <a:solidFill>
                        <a:schemeClr val="tx1"/>
                      </a:solidFill>
                      <a:latin typeface="AKbalthom HighSchool" panose="02000500000000000000" pitchFamily="2" charset="0"/>
                      <a:ea typeface="Adobe Gothic Std B" panose="020B0800000000000000" pitchFamily="34" charset="-128"/>
                      <a:cs typeface="AKbalthom HighSchool" panose="02000500000000000000" pitchFamily="2" charset="0"/>
                    </a:endParaRPr>
                  </a:p>
                </p:txBody>
              </p:sp>
              <p:sp>
                <p:nvSpPr>
                  <p:cNvPr id="13" name="Flowchart: Direct Access Storage 12">
                    <a:extLst>
                      <a:ext uri="{FF2B5EF4-FFF2-40B4-BE49-F238E27FC236}">
                        <a16:creationId xmlns:a16="http://schemas.microsoft.com/office/drawing/2014/main" id="{CF36669E-6333-4E24-870C-23B29F5511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993420" y="1091245"/>
                    <a:ext cx="899325" cy="655283"/>
                  </a:xfrm>
                  <a:prstGeom prst="flowChartMagneticDrum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400" b="1" i="1" dirty="0">
                      <a:ln w="0"/>
                      <a:solidFill>
                        <a:schemeClr val="tx1"/>
                      </a:solidFill>
                      <a:latin typeface="AKbalthom HighSchool" panose="02000500000000000000" pitchFamily="2" charset="0"/>
                      <a:ea typeface="Adobe Gothic Std B" panose="020B0800000000000000" pitchFamily="34" charset="-128"/>
                      <a:cs typeface="AKbalthom HighSchool" panose="02000500000000000000" pitchFamily="2" charset="0"/>
                    </a:endParaRPr>
                  </a:p>
                </p:txBody>
              </p: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6C1FB6E-3861-45CC-B8EF-844548D507BB}"/>
                      </a:ext>
                    </a:extLst>
                  </p:cNvPr>
                  <p:cNvGrpSpPr/>
                  <p:nvPr/>
                </p:nvGrpSpPr>
                <p:grpSpPr>
                  <a:xfrm>
                    <a:off x="8920652" y="961790"/>
                    <a:ext cx="1366348" cy="1214084"/>
                    <a:chOff x="9653791" y="457200"/>
                    <a:chExt cx="1471409" cy="1295402"/>
                  </a:xfrm>
                </p:grpSpPr>
                <p:sp>
                  <p:nvSpPr>
                    <p:cNvPr id="98" name="Cube 97">
                      <a:extLst>
                        <a:ext uri="{FF2B5EF4-FFF2-40B4-BE49-F238E27FC236}">
                          <a16:creationId xmlns:a16="http://schemas.microsoft.com/office/drawing/2014/main" id="{5B10EC2C-7AD3-451C-B532-104A0DA7B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53791" y="457200"/>
                      <a:ext cx="1078297" cy="914399"/>
                    </a:xfrm>
                    <a:prstGeom prst="cub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EE7393CB-0C38-410A-82F2-ED2A7394E6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809273" y="944913"/>
                      <a:ext cx="274115" cy="80768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E2B35CB0-6CE0-4692-A8D9-92577371D6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034859" y="954936"/>
                      <a:ext cx="1090341" cy="1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5A7B8F95-5411-49CC-A2FC-5A4CC68B10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8029" y="1376021"/>
                    <a:ext cx="0" cy="442767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92F2C2E2-DE90-416E-953C-00D2FBB05C95}"/>
                      </a:ext>
                    </a:extLst>
                  </p:cNvPr>
                  <p:cNvGrpSpPr/>
                  <p:nvPr/>
                </p:nvGrpSpPr>
                <p:grpSpPr>
                  <a:xfrm>
                    <a:off x="1908367" y="1675956"/>
                    <a:ext cx="1425243" cy="1161918"/>
                    <a:chOff x="2102315" y="1219200"/>
                    <a:chExt cx="1534833" cy="1239741"/>
                  </a:xfrm>
                </p:grpSpPr>
                <p:sp>
                  <p:nvSpPr>
                    <p:cNvPr id="11" name="Flowchart: Direct Access Storage 10">
                      <a:extLst>
                        <a:ext uri="{FF2B5EF4-FFF2-40B4-BE49-F238E27FC236}">
                          <a16:creationId xmlns:a16="http://schemas.microsoft.com/office/drawing/2014/main" id="{1A6B3089-B871-416E-804A-76CB0811394F}"/>
                        </a:ext>
                      </a:extLst>
                    </p:cNvPr>
                    <p:cNvSpPr/>
                    <p:nvPr/>
                  </p:nvSpPr>
                  <p:spPr>
                    <a:xfrm rot="8808434">
                      <a:off x="2102315" y="1759768"/>
                      <a:ext cx="968476" cy="699173"/>
                    </a:xfrm>
                    <a:prstGeom prst="flowChartMagneticDrum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6834E377-49B0-4A90-B978-7F621B8AE3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92502" y="1298219"/>
                      <a:ext cx="1044646" cy="790117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35FE9CB0-A3E0-430E-B59A-A21CA43B0E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79301" y="1219200"/>
                      <a:ext cx="7252" cy="869135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CDB9D430-CFEE-4D17-BAF0-55B0C2418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17882" y="1420448"/>
                    <a:ext cx="1068318" cy="16709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FBE65B21-63D0-4576-B228-23CECEAB6041}"/>
                      </a:ext>
                    </a:extLst>
                  </p:cNvPr>
                  <p:cNvGrpSpPr/>
                  <p:nvPr/>
                </p:nvGrpSpPr>
                <p:grpSpPr>
                  <a:xfrm>
                    <a:off x="2320871" y="811574"/>
                    <a:ext cx="753984" cy="619668"/>
                    <a:chOff x="2540841" y="303187"/>
                    <a:chExt cx="811959" cy="661173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AB47F68F-7288-4560-B1CB-642122E4FF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79301" y="303187"/>
                      <a:ext cx="0" cy="65826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CA9DA12E-7053-452D-A0A3-1EDCE3152F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540841" y="961455"/>
                      <a:ext cx="811959" cy="2905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137E9A44-2748-411C-95F4-561E1500FB3B}"/>
                      </a:ext>
                    </a:extLst>
                  </p:cNvPr>
                  <p:cNvCxnSpPr>
                    <a:cxnSpLocks/>
                    <a:endCxn id="12" idx="1"/>
                  </p:cNvCxnSpPr>
                  <p:nvPr/>
                </p:nvCxnSpPr>
                <p:spPr>
                  <a:xfrm flipH="1" flipV="1">
                    <a:off x="4585664" y="1418885"/>
                    <a:ext cx="1001130" cy="5964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131E281E-9C2C-4975-ABC5-766E1C9A37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3200" y="1418885"/>
                    <a:ext cx="567020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76118EBF-83A1-4F0B-8F32-65DFDBD7D6D2}"/>
                      </a:ext>
                    </a:extLst>
                  </p:cNvPr>
                  <p:cNvGrpSpPr/>
                  <p:nvPr/>
                </p:nvGrpSpPr>
                <p:grpSpPr>
                  <a:xfrm>
                    <a:off x="5159171" y="611379"/>
                    <a:ext cx="1465228" cy="2042379"/>
                    <a:chOff x="5159171" y="611379"/>
                    <a:chExt cx="1465228" cy="2042379"/>
                  </a:xfrm>
                </p:grpSpPr>
                <p:sp>
                  <p:nvSpPr>
                    <p:cNvPr id="14" name="Flowchart: Direct Access Storage 13">
                      <a:extLst>
                        <a:ext uri="{FF2B5EF4-FFF2-40B4-BE49-F238E27FC236}">
                          <a16:creationId xmlns:a16="http://schemas.microsoft.com/office/drawing/2014/main" id="{3F585913-100A-4AA5-9E58-3E2E7ACE23D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111435" y="1102501"/>
                      <a:ext cx="921167" cy="639744"/>
                    </a:xfrm>
                    <a:prstGeom prst="flowChartMagneticDrum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b="1" i="1" dirty="0">
                        <a:ln w="0"/>
                        <a:solidFill>
                          <a:schemeClr val="tx1"/>
                        </a:solidFill>
                        <a:latin typeface="AKbalthom HighSchool" panose="02000500000000000000" pitchFamily="2" charset="0"/>
                        <a:ea typeface="Adobe Gothic Std B" panose="020B0800000000000000" pitchFamily="34" charset="-128"/>
                        <a:cs typeface="AKbalthom HighSchool" panose="02000500000000000000" pitchFamily="2" charset="0"/>
                      </a:endParaRPr>
                    </a:p>
                  </p:txBody>
                </p: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9A2A9B27-5ABC-4B0E-80C9-00D7BA94A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59171" y="1418887"/>
                      <a:ext cx="412847" cy="1234871"/>
                      <a:chOff x="5638800" y="944911"/>
                      <a:chExt cx="444592" cy="1317581"/>
                    </a:xfrm>
                  </p:grpSpPr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04905965-B340-4AE2-AC55-33848C1EEF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638800" y="1957692"/>
                        <a:ext cx="101923" cy="3048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Arrow Connector 68">
                        <a:extLst>
                          <a:ext uri="{FF2B5EF4-FFF2-40B4-BE49-F238E27FC236}">
                            <a16:creationId xmlns:a16="http://schemas.microsoft.com/office/drawing/2014/main" id="{20418948-4C92-41EC-9DB9-F613244A82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03206" y="1752600"/>
                        <a:ext cx="101923" cy="30480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Arrow Connector 64">
                        <a:extLst>
                          <a:ext uri="{FF2B5EF4-FFF2-40B4-BE49-F238E27FC236}">
                            <a16:creationId xmlns:a16="http://schemas.microsoft.com/office/drawing/2014/main" id="{55564D7F-3379-483E-AF2C-4735EDE1536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88459" y="944911"/>
                        <a:ext cx="294933" cy="869036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EBBFDD75-4383-414B-B7A1-628CAE55CD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6956" y="611379"/>
                      <a:ext cx="1097443" cy="825778"/>
                      <a:chOff x="6047673" y="76200"/>
                      <a:chExt cx="1181828" cy="881088"/>
                    </a:xfrm>
                  </p:grpSpPr>
                  <p:grpSp>
                    <p:nvGrpSpPr>
                      <p:cNvPr id="77" name="Group 76">
                        <a:extLst>
                          <a:ext uri="{FF2B5EF4-FFF2-40B4-BE49-F238E27FC236}">
                            <a16:creationId xmlns:a16="http://schemas.microsoft.com/office/drawing/2014/main" id="{8B4BF547-6D70-4F50-A112-7AD75D7C90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47673" y="944095"/>
                        <a:ext cx="1181828" cy="3721"/>
                        <a:chOff x="6047673" y="944095"/>
                        <a:chExt cx="1181828" cy="3721"/>
                      </a:xfrm>
                    </p:grpSpPr>
                    <p:cxnSp>
                      <p:nvCxnSpPr>
                        <p:cNvPr id="66" name="Straight Arrow Connector 65">
                          <a:extLst>
                            <a:ext uri="{FF2B5EF4-FFF2-40B4-BE49-F238E27FC236}">
                              <a16:creationId xmlns:a16="http://schemas.microsoft.com/office/drawing/2014/main" id="{9DBAEB4B-EE9B-499D-BD57-646620118FE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047673" y="944911"/>
                          <a:ext cx="811959" cy="290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Arrow Connector 72">
                          <a:extLst>
                            <a:ext uri="{FF2B5EF4-FFF2-40B4-BE49-F238E27FC236}">
                              <a16:creationId xmlns:a16="http://schemas.microsoft.com/office/drawing/2014/main" id="{BB067773-6C92-43C0-AB49-AD82717F975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417542" y="944095"/>
                          <a:ext cx="811959" cy="290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FFCCE181-C92D-409F-B4DC-89E246DB61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83392" y="76200"/>
                        <a:ext cx="0" cy="881088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7C17FDD5-980F-4734-B852-D80A5A5F3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92745" y="1437157"/>
                    <a:ext cx="1381766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AE22EE0C-C862-4448-95A1-79652193DDE7}"/>
                  </a:ext>
                </a:extLst>
              </p:cNvPr>
              <p:cNvGrpSpPr/>
              <p:nvPr/>
            </p:nvGrpSpPr>
            <p:grpSpPr>
              <a:xfrm>
                <a:off x="1475982" y="2836692"/>
                <a:ext cx="1272478" cy="3528982"/>
                <a:chOff x="1475982" y="2836692"/>
                <a:chExt cx="1272478" cy="3528982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414BED04-928D-49C9-A18E-F2C021794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982" y="4292380"/>
                  <a:ext cx="1272478" cy="14730"/>
                </a:xfrm>
                <a:prstGeom prst="lin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6A2E4812-A59E-434A-AD23-33A3E50C8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75982" y="6350944"/>
                  <a:ext cx="1272478" cy="14730"/>
                </a:xfrm>
                <a:prstGeom prst="line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9BD6B62B-1128-47BB-A95D-F37089A6A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82" y="2836692"/>
                  <a:ext cx="0" cy="147041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A91D3B76-83AB-400D-88A6-9209CCE3DE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5982" y="4389205"/>
                  <a:ext cx="0" cy="196173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4E34E063-C769-47C0-91CD-6EE435F778C7}"/>
                </a:ext>
              </a:extLst>
            </p:cNvPr>
            <p:cNvGrpSpPr/>
            <p:nvPr/>
          </p:nvGrpSpPr>
          <p:grpSpPr>
            <a:xfrm>
              <a:off x="1475982" y="685800"/>
              <a:ext cx="8272611" cy="2066903"/>
              <a:chOff x="1475982" y="685800"/>
              <a:chExt cx="8272611" cy="2066903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77513A6-792C-4F80-B7A3-6A161196A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7411" y="1711562"/>
                <a:ext cx="1272478" cy="1473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3365BBA-B8C2-487A-B372-118DA87BA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7411" y="2737973"/>
                <a:ext cx="1272478" cy="1473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289DB8B-57E0-40E4-974C-7D0E33F25C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7047" y="685800"/>
                <a:ext cx="0" cy="1040494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C17946A-8B48-4C90-B3DF-4D892305AD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5019" y="685800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DE1630A-3744-40A1-9885-E93860CD4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1036" y="685800"/>
                <a:ext cx="0" cy="840509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B03AE66-4C7A-4209-810C-537D4132B5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3058" y="746935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C6E0487-9BCE-4FB7-8791-031A654EB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8593" y="816359"/>
                <a:ext cx="0" cy="964627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9F8BEDFC-9DBC-4E5F-AC1F-BB12A2EFC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5982" y="1768196"/>
                <a:ext cx="0" cy="9203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7FA64E04-E84E-491F-AADB-3F03CDBDA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1636" y="743694"/>
                <a:ext cx="172338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C72A59CB-3548-49D9-B06F-210003B60E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5019" y="743694"/>
                <a:ext cx="139095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101C10C5-7407-4FE5-B376-E19D343EB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1483" y="755877"/>
                <a:ext cx="190157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C58A33FC-D6E4-49A6-A19C-C49B4CD4C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058" y="751120"/>
                <a:ext cx="181553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6DB23C2-883C-4EE9-A57D-67DEE50D54ED}"/>
                </a:ext>
              </a:extLst>
            </p:cNvPr>
            <p:cNvSpPr/>
            <p:nvPr/>
          </p:nvSpPr>
          <p:spPr>
            <a:xfrm>
              <a:off x="574934" y="5215012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l1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0F8967B-19CF-4468-8482-5F94EA682CCD}"/>
                </a:ext>
              </a:extLst>
            </p:cNvPr>
            <p:cNvSpPr/>
            <p:nvPr/>
          </p:nvSpPr>
          <p:spPr>
            <a:xfrm>
              <a:off x="574935" y="3456789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l2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01635AE1-9C60-4E83-A374-B356E4A73D84}"/>
                </a:ext>
              </a:extLst>
            </p:cNvPr>
            <p:cNvSpPr/>
            <p:nvPr/>
          </p:nvSpPr>
          <p:spPr>
            <a:xfrm>
              <a:off x="574935" y="2056900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l3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9846897-1AC6-4D3E-83EF-2C340BE6187D}"/>
                </a:ext>
              </a:extLst>
            </p:cNvPr>
            <p:cNvSpPr/>
            <p:nvPr/>
          </p:nvSpPr>
          <p:spPr>
            <a:xfrm>
              <a:off x="3283394" y="280532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l4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6D283DE-DB08-479F-87E1-BE9F72C2C91E}"/>
                </a:ext>
              </a:extLst>
            </p:cNvPr>
            <p:cNvSpPr/>
            <p:nvPr/>
          </p:nvSpPr>
          <p:spPr>
            <a:xfrm>
              <a:off x="4854839" y="256135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l4p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7AA9BD6-D294-4DFE-8184-6A14052A076D}"/>
                </a:ext>
              </a:extLst>
            </p:cNvPr>
            <p:cNvSpPr/>
            <p:nvPr/>
          </p:nvSpPr>
          <p:spPr>
            <a:xfrm>
              <a:off x="6709957" y="256135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l5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E48C2AF-CD8D-4038-863A-41C016130E3A}"/>
                </a:ext>
              </a:extLst>
            </p:cNvPr>
            <p:cNvSpPr/>
            <p:nvPr/>
          </p:nvSpPr>
          <p:spPr>
            <a:xfrm>
              <a:off x="8463833" y="250354"/>
              <a:ext cx="753983" cy="43772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i="1" dirty="0">
                  <a:ln w="0"/>
                  <a:solidFill>
                    <a:schemeClr val="tx1"/>
                  </a:solidFill>
                  <a:latin typeface="Adobe Devanagari" panose="02040503050201020203" pitchFamily="18" charset="0"/>
                  <a:ea typeface="Adobe Gothic Std B" panose="020B0800000000000000" pitchFamily="34" charset="-128"/>
                  <a:cs typeface="Adobe Devanagari" panose="02040503050201020203" pitchFamily="18" charset="0"/>
                </a:rPr>
                <a:t>l6</a:t>
              </a:r>
              <a:endParaRPr lang="en-US" sz="54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44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2879436" cy="6854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3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F4AA8C41-BC81-4F1D-B3C8-70D26483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08629"/>
              </p:ext>
            </p:extLst>
          </p:nvPr>
        </p:nvGraphicFramePr>
        <p:xfrm>
          <a:off x="2038705" y="5562600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6 - 7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link56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A99AF509-EC31-4051-9F80-6A3F023A2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98914"/>
              </p:ext>
            </p:extLst>
          </p:nvPr>
        </p:nvGraphicFramePr>
        <p:xfrm>
          <a:off x="2045412" y="5100324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5 - 6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9B2B7017-8AF2-482D-9B06-FD94824FA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65481"/>
              </p:ext>
            </p:extLst>
          </p:nvPr>
        </p:nvGraphicFramePr>
        <p:xfrm>
          <a:off x="2038705" y="4643383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4p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4B0811BF-7DAB-484B-A5F6-34D01813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75058"/>
              </p:ext>
            </p:extLst>
          </p:nvPr>
        </p:nvGraphicFramePr>
        <p:xfrm>
          <a:off x="2045412" y="4181107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4 – 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Link44p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F44B2C64-6C7B-45D9-81E8-372287858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98757"/>
              </p:ext>
            </p:extLst>
          </p:nvPr>
        </p:nvGraphicFramePr>
        <p:xfrm>
          <a:off x="2031998" y="3702266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link3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E1133C53-250D-47CB-B1CE-210410267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58988"/>
              </p:ext>
            </p:extLst>
          </p:nvPr>
        </p:nvGraphicFramePr>
        <p:xfrm>
          <a:off x="2038705" y="3239990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2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link2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5" name="Table 12">
            <a:extLst>
              <a:ext uri="{FF2B5EF4-FFF2-40B4-BE49-F238E27FC236}">
                <a16:creationId xmlns:a16="http://schemas.microsoft.com/office/drawing/2014/main" id="{DE43B723-EFB5-41B9-91B4-ED576A9F4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15424"/>
              </p:ext>
            </p:extLst>
          </p:nvPr>
        </p:nvGraphicFramePr>
        <p:xfrm>
          <a:off x="2031998" y="2783049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Theta2 - 90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43329EBA-30BF-4075-9CA2-F945C0BD5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71202"/>
              </p:ext>
            </p:extLst>
          </p:nvPr>
        </p:nvGraphicFramePr>
        <p:xfrm>
          <a:off x="2038705" y="2320773"/>
          <a:ext cx="8483604" cy="4154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41548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 –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link1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graphicFrame>
        <p:nvGraphicFramePr>
          <p:cNvPr id="27" name="Table 12">
            <a:extLst>
              <a:ext uri="{FF2B5EF4-FFF2-40B4-BE49-F238E27FC236}">
                <a16:creationId xmlns:a16="http://schemas.microsoft.com/office/drawing/2014/main" id="{9EA3C676-3709-4DC5-8C04-447A6E3D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8858"/>
              </p:ext>
            </p:extLst>
          </p:nvPr>
        </p:nvGraphicFramePr>
        <p:xfrm>
          <a:off x="2022305" y="1508088"/>
          <a:ext cx="8483604" cy="7576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3934">
                  <a:extLst>
                    <a:ext uri="{9D8B030D-6E8A-4147-A177-3AD203B41FA5}">
                      <a16:colId xmlns:a16="http://schemas.microsoft.com/office/drawing/2014/main" val="2449816048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143554496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264749994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3964442899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197895865"/>
                    </a:ext>
                  </a:extLst>
                </a:gridCol>
                <a:gridCol w="1413934">
                  <a:extLst>
                    <a:ext uri="{9D8B030D-6E8A-4147-A177-3AD203B41FA5}">
                      <a16:colId xmlns:a16="http://schemas.microsoft.com/office/drawing/2014/main" val="1095982266"/>
                    </a:ext>
                  </a:extLst>
                </a:gridCol>
              </a:tblGrid>
              <a:tr h="7576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Link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Joint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 </a:t>
                      </a:r>
                      <a:r>
                        <a:rPr lang="en-US" sz="18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(i-1)</a:t>
                      </a:r>
                      <a:endParaRPr lang="en-US" sz="24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alpha </a:t>
                      </a:r>
                      <a:r>
                        <a:rPr lang="en-US" sz="18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(i-1)</a:t>
                      </a:r>
                      <a:endParaRPr lang="en-US" sz="24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d </a:t>
                      </a:r>
                      <a:r>
                        <a:rPr lang="en-US" sz="18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</a:t>
                      </a:r>
                      <a:r>
                        <a:rPr lang="en-US" sz="1800" b="1" dirty="0" err="1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</a:t>
                      </a:r>
                      <a:r>
                        <a:rPr lang="en-US" sz="18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)</a:t>
                      </a:r>
                      <a:endParaRPr lang="en-US" sz="24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Theta </a:t>
                      </a:r>
                      <a:r>
                        <a:rPr lang="en-US" sz="18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(</a:t>
                      </a:r>
                      <a:r>
                        <a:rPr lang="en-US" sz="1800" b="1" dirty="0" err="1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i</a:t>
                      </a:r>
                      <a:r>
                        <a:rPr lang="en-US" sz="1800" b="1" dirty="0">
                          <a:latin typeface="Adobe Devanagari" panose="02040503050201020203" pitchFamily="18" charset="0"/>
                          <a:cs typeface="Adobe Devanagari" panose="02040503050201020203" pitchFamily="18" charset="0"/>
                        </a:rPr>
                        <a:t>)</a:t>
                      </a:r>
                      <a:endParaRPr lang="en-US" sz="2400" b="1" dirty="0">
                        <a:latin typeface="Adobe Devanagari" panose="02040503050201020203" pitchFamily="18" charset="0"/>
                        <a:cs typeface="Adobe Devanagari" panose="020405030502010202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9382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9A96E48-A341-4B85-A329-C532114C829C}"/>
              </a:ext>
            </a:extLst>
          </p:cNvPr>
          <p:cNvSpPr/>
          <p:nvPr/>
        </p:nvSpPr>
        <p:spPr>
          <a:xfrm>
            <a:off x="4402063" y="908027"/>
            <a:ext cx="3724088" cy="430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ln w="0"/>
                <a:solidFill>
                  <a:schemeClr val="tx1"/>
                </a:solidFill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DH parameters</a:t>
            </a:r>
          </a:p>
        </p:txBody>
      </p:sp>
    </p:spTree>
    <p:extLst>
      <p:ext uri="{BB962C8B-B14F-4D97-AF65-F5344CB8AC3E}">
        <p14:creationId xmlns:p14="http://schemas.microsoft.com/office/powerpoint/2010/main" val="11037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54455D-706B-42E5-A1C5-4C0D9AEF5FE7}"/>
              </a:ext>
            </a:extLst>
          </p:cNvPr>
          <p:cNvSpPr/>
          <p:nvPr/>
        </p:nvSpPr>
        <p:spPr>
          <a:xfrm>
            <a:off x="1143000" y="990600"/>
            <a:ext cx="3429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1 = 276mm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B60E7-A69B-4B08-BEB6-181329FEBDBA}"/>
              </a:ext>
            </a:extLst>
          </p:cNvPr>
          <p:cNvSpPr/>
          <p:nvPr/>
        </p:nvSpPr>
        <p:spPr>
          <a:xfrm>
            <a:off x="1143000" y="1981200"/>
            <a:ext cx="3429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2 = 306mm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3AD9E-6075-490C-89E5-0ED2609488B1}"/>
              </a:ext>
            </a:extLst>
          </p:cNvPr>
          <p:cNvSpPr/>
          <p:nvPr/>
        </p:nvSpPr>
        <p:spPr>
          <a:xfrm>
            <a:off x="1143000" y="3009900"/>
            <a:ext cx="3429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3 = 79.75mm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5E0C5-A625-4CB1-9D8B-7173F7E02C28}"/>
              </a:ext>
            </a:extLst>
          </p:cNvPr>
          <p:cNvSpPr/>
          <p:nvPr/>
        </p:nvSpPr>
        <p:spPr>
          <a:xfrm>
            <a:off x="1132114" y="4038600"/>
            <a:ext cx="3429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4 = 160mm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4BDE4E5-1AA1-4479-A346-AE683BB3D9D9}"/>
              </a:ext>
            </a:extLst>
          </p:cNvPr>
          <p:cNvSpPr/>
          <p:nvPr/>
        </p:nvSpPr>
        <p:spPr>
          <a:xfrm>
            <a:off x="1143000" y="5067300"/>
            <a:ext cx="3429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4p = 227mm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D36675-4A57-456A-9E83-C5A4449E307B}"/>
              </a:ext>
            </a:extLst>
          </p:cNvPr>
          <p:cNvSpPr/>
          <p:nvPr/>
        </p:nvSpPr>
        <p:spPr>
          <a:xfrm>
            <a:off x="5791200" y="990600"/>
            <a:ext cx="3429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5 = 70mm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2268A9-6A45-41B8-8564-5E5A93802763}"/>
              </a:ext>
            </a:extLst>
          </p:cNvPr>
          <p:cNvSpPr/>
          <p:nvPr/>
        </p:nvSpPr>
        <p:spPr>
          <a:xfrm>
            <a:off x="5791200" y="1981200"/>
            <a:ext cx="3429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6 = 38mm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A96C9F-0BDB-4E68-B7B5-EE219E107529}"/>
              </a:ext>
            </a:extLst>
          </p:cNvPr>
          <p:cNvSpPr/>
          <p:nvPr/>
        </p:nvSpPr>
        <p:spPr>
          <a:xfrm>
            <a:off x="5791200" y="2971800"/>
            <a:ext cx="4191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44p = 160+227mm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7A32FE-1CF5-42BB-9687-1433CC85A088}"/>
              </a:ext>
            </a:extLst>
          </p:cNvPr>
          <p:cNvSpPr/>
          <p:nvPr/>
        </p:nvSpPr>
        <p:spPr>
          <a:xfrm>
            <a:off x="5791200" y="3962400"/>
            <a:ext cx="4191000" cy="838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0"/>
                <a:solidFill>
                  <a:schemeClr val="tx1"/>
                </a:solidFill>
                <a:latin typeface="Adobe Devanagari" panose="02040503050201020203" pitchFamily="18" charset="0"/>
                <a:ea typeface="Adobe Gothic Std B" panose="020B0800000000000000" pitchFamily="34" charset="-128"/>
                <a:cs typeface="Adobe Devanagari" panose="02040503050201020203" pitchFamily="18" charset="0"/>
              </a:rPr>
              <a:t>Link 56 = 70+38mm</a:t>
            </a:r>
          </a:p>
        </p:txBody>
      </p:sp>
    </p:spTree>
    <p:extLst>
      <p:ext uri="{BB962C8B-B14F-4D97-AF65-F5344CB8AC3E}">
        <p14:creationId xmlns:p14="http://schemas.microsoft.com/office/powerpoint/2010/main" val="421475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B99D5DF-CEB8-4257-A617-1800A6F8EDBF}"/>
              </a:ext>
            </a:extLst>
          </p:cNvPr>
          <p:cNvSpPr/>
          <p:nvPr/>
        </p:nvSpPr>
        <p:spPr>
          <a:xfrm>
            <a:off x="320964" y="103994"/>
            <a:ext cx="5167628" cy="685436"/>
          </a:xfrm>
          <a:prstGeom prst="homePlate">
            <a:avLst>
              <a:gd name="adj" fmla="val 2307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II.  Forward kinematics</a:t>
            </a:r>
            <a:endParaRPr lang="en-US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4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C79DF56-DCC1-4457-89DF-9EA5495419E0}"/>
              </a:ext>
            </a:extLst>
          </p:cNvPr>
          <p:cNvSpPr/>
          <p:nvPr/>
        </p:nvSpPr>
        <p:spPr>
          <a:xfrm>
            <a:off x="685800" y="1342863"/>
            <a:ext cx="5968661" cy="5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Denavit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Hartenberg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convention</a:t>
            </a:r>
            <a:endParaRPr lang="en-US" sz="3200" b="1" i="1" u="sng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E4E935-7E31-4210-85EE-4B5F0D92E954}"/>
                  </a:ext>
                </a:extLst>
              </p:cNvPr>
              <p:cNvSpPr/>
              <p:nvPr/>
            </p:nvSpPr>
            <p:spPr>
              <a:xfrm>
                <a:off x="228600" y="3197361"/>
                <a:ext cx="11734800" cy="1395088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𝐻𝑖</m:t>
                      </m:r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𝐴𝑖</m:t>
                      </m:r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𝑇𝑖</m:t>
                      </m:r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𝑇𝑟𝑎𝑛𝑠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280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𝑅𝑜𝑡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𝑇𝑟𝑎𝑛𝑠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800" b="0" i="1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dobe Gothic Std B" panose="020B0800000000000000" pitchFamily="34" charset="-128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𝑅𝑜𝑡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n w="0"/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dobe Gothic Std B" panose="020B0800000000000000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n w="0"/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dobe Gothic Std B" panose="020B0800000000000000" pitchFamily="34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5400" i="1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E4E935-7E31-4210-85EE-4B5F0D92E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97361"/>
                <a:ext cx="11734800" cy="1395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7432850-FE31-41EB-986D-ED00C3C473DE}"/>
              </a:ext>
            </a:extLst>
          </p:cNvPr>
          <p:cNvSpPr/>
          <p:nvPr/>
        </p:nvSpPr>
        <p:spPr>
          <a:xfrm>
            <a:off x="2504261" y="2429696"/>
            <a:ext cx="5968661" cy="5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Homogenous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2800" i="1" u="sng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5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87765C-BBE6-44A8-B323-4FC63A11E581}"/>
              </a:ext>
            </a:extLst>
          </p:cNvPr>
          <p:cNvGrpSpPr/>
          <p:nvPr/>
        </p:nvGrpSpPr>
        <p:grpSpPr>
          <a:xfrm>
            <a:off x="1600200" y="1239244"/>
            <a:ext cx="7025937" cy="2165544"/>
            <a:chOff x="1600200" y="1239244"/>
            <a:chExt cx="7025937" cy="2165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FE5BA8C-EC4B-4B9F-96C7-668C5803E0E3}"/>
                    </a:ext>
                  </a:extLst>
                </p:cNvPr>
                <p:cNvSpPr/>
                <p:nvPr/>
              </p:nvSpPr>
              <p:spPr>
                <a:xfrm>
                  <a:off x="1600200" y="1239244"/>
                  <a:ext cx="7025937" cy="21655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𝑇𝑟𝑎𝑛𝑠</m:t>
                            </m:r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8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 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      </m:t>
                                            </m:r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   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  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i="1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FE5BA8C-EC4B-4B9F-96C7-668C5803E0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1239244"/>
                  <a:ext cx="7025937" cy="21655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F95B5A-F4EF-4EF1-8A69-0FA718E43236}"/>
                </a:ext>
              </a:extLst>
            </p:cNvPr>
            <p:cNvGrpSpPr/>
            <p:nvPr/>
          </p:nvGrpSpPr>
          <p:grpSpPr>
            <a:xfrm>
              <a:off x="4489807" y="1449258"/>
              <a:ext cx="3581400" cy="1752600"/>
              <a:chOff x="4495800" y="1447800"/>
              <a:chExt cx="3581400" cy="17526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5F8E813-D5EE-45F5-8C7F-308C75654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1447800"/>
                <a:ext cx="0" cy="1752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3CB32A-BE25-4F8B-BD2A-B9B38FF01328}"/>
                  </a:ext>
                </a:extLst>
              </p:cNvPr>
              <p:cNvCxnSpPr/>
              <p:nvPr/>
            </p:nvCxnSpPr>
            <p:spPr>
              <a:xfrm>
                <a:off x="4495800" y="2743200"/>
                <a:ext cx="3581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553B39-EBA5-44F1-AE8C-0F7ED18F6370}"/>
              </a:ext>
            </a:extLst>
          </p:cNvPr>
          <p:cNvGrpSpPr/>
          <p:nvPr/>
        </p:nvGrpSpPr>
        <p:grpSpPr>
          <a:xfrm>
            <a:off x="1600200" y="3453211"/>
            <a:ext cx="8991600" cy="2165544"/>
            <a:chOff x="1600200" y="3453211"/>
            <a:chExt cx="8991600" cy="2165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63BE3C3-0338-43C1-A68C-849C1F143B23}"/>
                    </a:ext>
                  </a:extLst>
                </p:cNvPr>
                <p:cNvSpPr/>
                <p:nvPr/>
              </p:nvSpPr>
              <p:spPr>
                <a:xfrm>
                  <a:off x="1600200" y="3453211"/>
                  <a:ext cx="8991600" cy="21655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𝑅𝑜𝑡</m:t>
                            </m:r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8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𝑐𝑜𝑠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8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   −</m:t>
                                            </m:r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𝑠𝑖𝑛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    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𝑠𝑖𝑛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8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  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𝑐𝑜𝑠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        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        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i="1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63BE3C3-0338-43C1-A68C-849C1F143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453211"/>
                  <a:ext cx="8991600" cy="21655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C86534-11AC-497D-AA0F-FB45D78670D5}"/>
                </a:ext>
              </a:extLst>
            </p:cNvPr>
            <p:cNvCxnSpPr>
              <a:cxnSpLocks/>
            </p:cNvCxnSpPr>
            <p:nvPr/>
          </p:nvCxnSpPr>
          <p:spPr>
            <a:xfrm>
              <a:off x="9180391" y="3733800"/>
              <a:ext cx="0" cy="1752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501B52-3128-40DF-818E-96E406DA95A2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5029200"/>
              <a:ext cx="5869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B58C0872-58C1-4D08-B47B-1B38BB1EC95C}"/>
              </a:ext>
            </a:extLst>
          </p:cNvPr>
          <p:cNvSpPr/>
          <p:nvPr/>
        </p:nvSpPr>
        <p:spPr>
          <a:xfrm>
            <a:off x="473364" y="256394"/>
            <a:ext cx="5239871" cy="581805"/>
          </a:xfrm>
          <a:prstGeom prst="homePlate">
            <a:avLst>
              <a:gd name="adj" fmla="val 230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II.1. Rotation &amp; Translation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x_axis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6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A7042F-3B77-4831-8D99-2AFB61AEE588}"/>
              </a:ext>
            </a:extLst>
          </p:cNvPr>
          <p:cNvGrpSpPr/>
          <p:nvPr/>
        </p:nvGrpSpPr>
        <p:grpSpPr>
          <a:xfrm>
            <a:off x="762000" y="3453211"/>
            <a:ext cx="8278402" cy="2165544"/>
            <a:chOff x="762000" y="3453211"/>
            <a:chExt cx="8278402" cy="2165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FF5B832-9A1B-4F61-B751-F5572D6CE75A}"/>
                    </a:ext>
                  </a:extLst>
                </p:cNvPr>
                <p:cNvSpPr/>
                <p:nvPr/>
              </p:nvSpPr>
              <p:spPr>
                <a:xfrm>
                  <a:off x="762000" y="3453211"/>
                  <a:ext cx="8278402" cy="21655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𝑅𝑜𝑡</m:t>
                            </m:r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US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𝑐𝑜𝑠</m:t>
                                        </m:r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       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0             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i="1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FF5B832-9A1B-4F61-B751-F5572D6CE7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3453211"/>
                  <a:ext cx="8278402" cy="21655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C465AA-F747-4319-86EC-2DD1C5A124DA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733800"/>
              <a:ext cx="0" cy="16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22CAEA-816D-4D59-8976-946C6E5A3F9B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029200"/>
              <a:ext cx="40541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08591A-7FB1-494B-A93A-6AF6C79397BC}"/>
              </a:ext>
            </a:extLst>
          </p:cNvPr>
          <p:cNvGrpSpPr/>
          <p:nvPr/>
        </p:nvGrpSpPr>
        <p:grpSpPr>
          <a:xfrm>
            <a:off x="762000" y="1263456"/>
            <a:ext cx="7025937" cy="2165544"/>
            <a:chOff x="762000" y="1263456"/>
            <a:chExt cx="7025937" cy="2165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CA0DCFD-E097-4F7A-A698-DC269CF6167E}"/>
                    </a:ext>
                  </a:extLst>
                </p:cNvPr>
                <p:cNvSpPr/>
                <p:nvPr/>
              </p:nvSpPr>
              <p:spPr>
                <a:xfrm>
                  <a:off x="762000" y="1263456"/>
                  <a:ext cx="7025937" cy="21655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𝑇𝑟𝑎𝑛𝑠</m:t>
                            </m:r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US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800" b="1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8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800" b="0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dobe Gothic Std B" panose="020B0800000000000000" pitchFamily="34" charset="-128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i="1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CA0DCFD-E097-4F7A-A698-DC269CF61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263456"/>
                  <a:ext cx="7025937" cy="21655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7A7E8B-E8B8-4FF4-A5AD-D78DA96A4830}"/>
                </a:ext>
              </a:extLst>
            </p:cNvPr>
            <p:cNvCxnSpPr>
              <a:cxnSpLocks/>
            </p:cNvCxnSpPr>
            <p:nvPr/>
          </p:nvCxnSpPr>
          <p:spPr>
            <a:xfrm>
              <a:off x="6067288" y="1600200"/>
              <a:ext cx="0" cy="152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2A6265-46C7-4E8A-92F1-F04AB6CEEB24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2819400"/>
              <a:ext cx="249388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75D50DA6-169F-4475-A2B7-BA776B6619C0}"/>
              </a:ext>
            </a:extLst>
          </p:cNvPr>
          <p:cNvSpPr/>
          <p:nvPr/>
        </p:nvSpPr>
        <p:spPr>
          <a:xfrm>
            <a:off x="473364" y="256394"/>
            <a:ext cx="5438131" cy="58180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II.2. Rotation &amp; Translation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z_axis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6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2C80C1-B004-4096-BB91-F50B61B98D33}"/>
              </a:ext>
            </a:extLst>
          </p:cNvPr>
          <p:cNvGrpSpPr/>
          <p:nvPr/>
        </p:nvGrpSpPr>
        <p:grpSpPr>
          <a:xfrm>
            <a:off x="320964" y="6196714"/>
            <a:ext cx="11516265" cy="579881"/>
            <a:chOff x="320964" y="6057222"/>
            <a:chExt cx="11516265" cy="5798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A2CE13-0F90-4357-97FC-0284CE1C0F25}"/>
                </a:ext>
              </a:extLst>
            </p:cNvPr>
            <p:cNvGrpSpPr/>
            <p:nvPr/>
          </p:nvGrpSpPr>
          <p:grpSpPr>
            <a:xfrm>
              <a:off x="320964" y="6123638"/>
              <a:ext cx="2269837" cy="513465"/>
              <a:chOff x="320963" y="5963533"/>
              <a:chExt cx="2269837" cy="513465"/>
            </a:xfrm>
          </p:grpSpPr>
          <p:sp>
            <p:nvSpPr>
              <p:cNvPr id="11" name="Arrow: Pentagon 10">
                <a:extLst>
                  <a:ext uri="{FF2B5EF4-FFF2-40B4-BE49-F238E27FC236}">
                    <a16:creationId xmlns:a16="http://schemas.microsoft.com/office/drawing/2014/main" id="{A0A9743B-7237-42B5-9E7E-A5A9E9ECB608}"/>
                  </a:ext>
                </a:extLst>
              </p:cNvPr>
              <p:cNvSpPr/>
              <p:nvPr/>
            </p:nvSpPr>
            <p:spPr>
              <a:xfrm>
                <a:off x="320963" y="5963533"/>
                <a:ext cx="2269837" cy="513465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4E150A1-F327-40FF-93FC-3810B0C38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770" y="5982683"/>
                <a:ext cx="459536" cy="4569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143635-A88A-4A0C-A182-1CEACFCFC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953" y="6011956"/>
                <a:ext cx="416615" cy="41661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0F0216-23C5-4638-9CEE-82BA835F1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215" y="6093234"/>
                <a:ext cx="877813" cy="254061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EEFCFD-BC09-4C0F-A13E-8D7345CCA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0964" y="6057222"/>
              <a:ext cx="11516265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6BE2B-6904-4F23-8E29-341931CD08CC}"/>
                </a:ext>
              </a:extLst>
            </p:cNvPr>
            <p:cNvGrpSpPr/>
            <p:nvPr/>
          </p:nvGrpSpPr>
          <p:grpSpPr>
            <a:xfrm>
              <a:off x="5713235" y="6123638"/>
              <a:ext cx="765530" cy="513464"/>
              <a:chOff x="5555541" y="5963532"/>
              <a:chExt cx="1080918" cy="77078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5754C3-20AF-4F27-968B-1C5BF12D48A7}"/>
                  </a:ext>
                </a:extLst>
              </p:cNvPr>
              <p:cNvSpPr/>
              <p:nvPr/>
            </p:nvSpPr>
            <p:spPr>
              <a:xfrm>
                <a:off x="5555541" y="5963532"/>
                <a:ext cx="1080918" cy="77078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68ADC-1704-4879-8A07-86E6F75769B2}"/>
                  </a:ext>
                </a:extLst>
              </p:cNvPr>
              <p:cNvSpPr/>
              <p:nvPr/>
            </p:nvSpPr>
            <p:spPr>
              <a:xfrm>
                <a:off x="5835481" y="6025757"/>
                <a:ext cx="521040" cy="6930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lgerian" panose="04020705040A02060702" pitchFamily="82" charset="0"/>
                  </a:rPr>
                  <a:t>7</a:t>
                </a:r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8266105-D233-4623-A346-68A8406DFFE4}"/>
                </a:ext>
              </a:extLst>
            </p:cNvPr>
            <p:cNvGrpSpPr/>
            <p:nvPr/>
          </p:nvGrpSpPr>
          <p:grpSpPr>
            <a:xfrm>
              <a:off x="9180391" y="6114532"/>
              <a:ext cx="2656838" cy="513463"/>
              <a:chOff x="8147398" y="5963539"/>
              <a:chExt cx="3723638" cy="790467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AC86146E-E650-4B09-84D0-74679C0DC2A9}"/>
                  </a:ext>
                </a:extLst>
              </p:cNvPr>
              <p:cNvSpPr/>
              <p:nvPr/>
            </p:nvSpPr>
            <p:spPr>
              <a:xfrm rot="10800000">
                <a:off x="8147398" y="5963539"/>
                <a:ext cx="3723638" cy="790467"/>
              </a:xfrm>
              <a:prstGeom prst="homePlate">
                <a:avLst>
                  <a:gd name="adj" fmla="val 23074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366AE-8255-4AD6-9E01-165E4BA8B673}"/>
                  </a:ext>
                </a:extLst>
              </p:cNvPr>
              <p:cNvSpPr/>
              <p:nvPr/>
            </p:nvSpPr>
            <p:spPr>
              <a:xfrm>
                <a:off x="9125962" y="6026428"/>
                <a:ext cx="1739579" cy="5931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PHLOUCH </a:t>
                </a:r>
                <a:r>
                  <a:rPr lang="en-US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Sokchea</a:t>
                </a:r>
                <a:b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</a:br>
                <a:r>
                  <a:rPr lang="en-US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Kbalthom HighSchool-Fun" panose="02000500000000000000" pitchFamily="2" charset="0"/>
                    <a:cs typeface="AKbalthom HighSchool-Fun" panose="02000500000000000000" pitchFamily="2" charset="0"/>
                  </a:rPr>
                  <a:t>e20201275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Kbalthom HighSchool-Fun" panose="02000500000000000000" pitchFamily="2" charset="0"/>
                  <a:cs typeface="AKbalthom HighSchool-Fun" panose="02000500000000000000" pitchFamily="2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DF6391-0707-48A5-AED0-9C759D3FA0CA}"/>
              </a:ext>
            </a:extLst>
          </p:cNvPr>
          <p:cNvGrpSpPr/>
          <p:nvPr/>
        </p:nvGrpSpPr>
        <p:grpSpPr>
          <a:xfrm>
            <a:off x="-76200" y="1327528"/>
            <a:ext cx="12268200" cy="4235072"/>
            <a:chOff x="-76200" y="1327528"/>
            <a:chExt cx="12268200" cy="4235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8CF21BC-E47F-4021-8503-58AA480720F6}"/>
                    </a:ext>
                  </a:extLst>
                </p:cNvPr>
                <p:cNvSpPr/>
                <p:nvPr/>
              </p:nvSpPr>
              <p:spPr>
                <a:xfrm>
                  <a:off x="-76200" y="1327528"/>
                  <a:ext cx="12268200" cy="42350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1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1" i="1" smtClean="0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dobe Gothic Std B" panose="020B08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dobe Gothic Std B" panose="020B08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𝑜𝑠</m:t>
                                        </m:r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𝑐𝑜𝑠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n w="0"/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Adobe Gothic Std B" panose="020B0800000000000000" pitchFamily="34" charset="-128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>
                                                    <a:ln w="0"/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>
                                                    <a:ln w="0"/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Adobe Gothic Std B" panose="020B0800000000000000" pitchFamily="34" charset="-128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𝑐𝑜𝑠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i</m:t>
                                            </m:r>
                                            <m:r>
                                              <a:rPr lang="en-US" sz="2800" b="0" i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𝑠𝑖𝑛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𝑠𝑖𝑛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𝑠𝑖𝑛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𝑐𝑜𝑠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n w="0"/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Adobe Gothic Std B" panose="020B0800000000000000" pitchFamily="34" charset="-128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n w="0"/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n w="0"/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Adobe Gothic Std B" panose="020B0800000000000000" pitchFamily="34" charset="-128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𝑠𝑖𝑛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0             </m:t>
                                        </m:r>
                                      </m:e>
                                      <m:e>
                                        <m:r>
                                          <a:rPr lang="en-US" sz="2800" b="0" i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n w="0"/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Adobe Gothic Std B" panose="020B0800000000000000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𝑐𝑜𝑠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𝑐𝑜𝑠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800" i="1">
                                                <a:ln w="0"/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Adobe Gothic Std B" panose="020B0800000000000000" pitchFamily="34" charset="-128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sz="2800" i="1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800" b="0" i="0" smtClean="0">
                                            <a:ln w="0"/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Adobe Gothic Std B" panose="020B08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 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b="1" i="1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Adobe Gothic Std B" panose="020B0800000000000000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8CF21BC-E47F-4021-8503-58AA48072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327528"/>
                  <a:ext cx="12268200" cy="42350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041181-33CB-46C1-B94D-049D3E37A7A6}"/>
                </a:ext>
              </a:extLst>
            </p:cNvPr>
            <p:cNvSpPr/>
            <p:nvPr/>
          </p:nvSpPr>
          <p:spPr>
            <a:xfrm>
              <a:off x="1155261" y="2618056"/>
              <a:ext cx="7696200" cy="1371600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sz="54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A3F721-8706-4E79-8715-B9689F3FB0E2}"/>
                </a:ext>
              </a:extLst>
            </p:cNvPr>
            <p:cNvSpPr/>
            <p:nvPr/>
          </p:nvSpPr>
          <p:spPr>
            <a:xfrm>
              <a:off x="9180391" y="2597711"/>
              <a:ext cx="2438400" cy="137160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 sz="5400" b="1" i="1" dirty="0">
                <a:ln w="0"/>
                <a:solidFill>
                  <a:schemeClr val="tx1"/>
                </a:solidFill>
                <a:latin typeface="AKbalthom HighSchool" panose="02000500000000000000" pitchFamily="2" charset="0"/>
                <a:ea typeface="Adobe Gothic Std B" panose="020B0800000000000000" pitchFamily="34" charset="-128"/>
                <a:cs typeface="AKbalthom HighSchool" panose="02000500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0A4D78-D50B-4291-8502-BEF7E5DA0FB6}"/>
                </a:ext>
              </a:extLst>
            </p:cNvPr>
            <p:cNvSpPr/>
            <p:nvPr/>
          </p:nvSpPr>
          <p:spPr>
            <a:xfrm>
              <a:off x="3353540" y="1839240"/>
              <a:ext cx="2286000" cy="5774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Rotation 3*3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3604FC-7AC2-490C-B9B6-75879A441881}"/>
                </a:ext>
              </a:extLst>
            </p:cNvPr>
            <p:cNvSpPr/>
            <p:nvPr/>
          </p:nvSpPr>
          <p:spPr>
            <a:xfrm>
              <a:off x="9180391" y="1906287"/>
              <a:ext cx="2438400" cy="49609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Adobe Gothic Std B" panose="020B0800000000000000" pitchFamily="34" charset="-128"/>
                  <a:cs typeface="Times New Roman" panose="02020603050405020304" pitchFamily="18" charset="0"/>
                </a:rPr>
                <a:t>Translation 3*1</a:t>
              </a:r>
              <a:endParaRPr lang="en-US" sz="5400" b="1" i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E996A033-5CBA-4895-8A91-2B4A97002DD8}"/>
              </a:ext>
            </a:extLst>
          </p:cNvPr>
          <p:cNvSpPr/>
          <p:nvPr/>
        </p:nvSpPr>
        <p:spPr>
          <a:xfrm>
            <a:off x="473364" y="256394"/>
            <a:ext cx="5622636" cy="569036"/>
          </a:xfrm>
          <a:prstGeom prst="homePlate">
            <a:avLst>
              <a:gd name="adj" fmla="val 230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II.3. Homogenous Transformation matrices</a:t>
            </a:r>
            <a:endParaRPr lang="en-US" sz="200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2619B-0A71-441C-9757-6C92747290C2}"/>
              </a:ext>
            </a:extLst>
          </p:cNvPr>
          <p:cNvSpPr/>
          <p:nvPr/>
        </p:nvSpPr>
        <p:spPr>
          <a:xfrm>
            <a:off x="2655209" y="1026774"/>
            <a:ext cx="5968661" cy="5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Homogenous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2800" i="1" u="sng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5400" b="1" i="1" dirty="0" smtClean="0">
            <a:ln w="0"/>
            <a:solidFill>
              <a:schemeClr val="tx1"/>
            </a:solidFill>
            <a:latin typeface="AKbalthom HighSchool" panose="02000500000000000000" pitchFamily="2" charset="0"/>
            <a:ea typeface="Adobe Gothic Std B" panose="020B0800000000000000" pitchFamily="34" charset="-128"/>
            <a:cs typeface="AKbalthom HighSchool" panose="02000500000000000000" pitchFamily="2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1515</Words>
  <Application>Microsoft Office PowerPoint</Application>
  <PresentationFormat>Widescreen</PresentationFormat>
  <Paragraphs>495</Paragraphs>
  <Slides>50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Adobe Arabic</vt:lpstr>
      <vt:lpstr>Adobe Devanagari</vt:lpstr>
      <vt:lpstr>AKbalthom HighSchool</vt:lpstr>
      <vt:lpstr>AKbalthom HighSchool-Fun</vt:lpstr>
      <vt:lpstr>AKbalthom KhmerGothic</vt:lpstr>
      <vt:lpstr>Algerian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PHLOUCH SOKCHEA</dc:creator>
  <cp:lastModifiedBy>Chhay Meng</cp:lastModifiedBy>
  <cp:revision>85</cp:revision>
  <dcterms:created xsi:type="dcterms:W3CDTF">2024-09-13T06:05:49Z</dcterms:created>
  <dcterms:modified xsi:type="dcterms:W3CDTF">2025-02-03T10:17:31Z</dcterms:modified>
</cp:coreProperties>
</file>