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  <p:embeddedFont>
      <p:font typeface="Average"/>
      <p:regular r:id="rId25"/>
    </p:embeddedFont>
    <p:embeddedFont>
      <p:font typeface="Oswald"/>
      <p:regular r:id="rId26"/>
      <p:bold r:id="rId27"/>
    </p:embeddedFont>
    <p:embeddedFont>
      <p:font typeface="Montserrat Thin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8" Type="http://schemas.openxmlformats.org/officeDocument/2006/relationships/font" Target="fonts/MontserratThin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Th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Thin-boldItalic.fntdata"/><Relationship Id="rId30" Type="http://schemas.openxmlformats.org/officeDocument/2006/relationships/font" Target="fonts/MontserratThin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b14e6283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b14e6283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b14e6283d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b14e6283d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b14e6283d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b14e6283d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b14e6283d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b14e6283d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b14e6283d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b14e6283d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b14e6283d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b14e6283d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71250" y="3817825"/>
            <a:ext cx="5952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185"/>
              <a:t>The Determinants,</a:t>
            </a:r>
            <a:endParaRPr b="1" sz="218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185"/>
              <a:t>Chhaya Tundwal, Yifan Gu &amp; Shubham Gaddi</a:t>
            </a:r>
            <a:endParaRPr b="1" sz="2185"/>
          </a:p>
        </p:txBody>
      </p:sp>
      <p:sp>
        <p:nvSpPr>
          <p:cNvPr id="60" name="Google Shape;60;p13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Data Mining Kaggle Contest - Bankruptcy Prediction</a:t>
            </a:r>
            <a:endParaRPr b="1" sz="63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2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Experiments with Data Preprocessing</a:t>
            </a:r>
            <a:endParaRPr b="1" sz="29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311674" y="3538785"/>
            <a:ext cx="8520500" cy="1259909"/>
            <a:chOff x="1593000" y="2322568"/>
            <a:chExt cx="5957975" cy="643500"/>
          </a:xfrm>
        </p:grpSpPr>
        <p:sp>
          <p:nvSpPr>
            <p:cNvPr id="67" name="Google Shape;67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Replacement &amp; Filtering</a:t>
              </a:r>
              <a:endParaRPr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Montserrat Thin"/>
                  <a:ea typeface="Montserrat Thin"/>
                  <a:cs typeface="Montserrat Thin"/>
                  <a:sym typeface="Montserrat Thin"/>
                </a:rPr>
                <a:t>03</a:t>
              </a:r>
              <a:endParaRPr sz="2600">
                <a:solidFill>
                  <a:srgbClr val="FFFFFF"/>
                </a:solidFill>
                <a:latin typeface="Montserrat Thin"/>
                <a:ea typeface="Montserrat Thin"/>
                <a:cs typeface="Montserrat Thin"/>
                <a:sym typeface="Montserrat Thin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387858" y="2323750"/>
              <a:ext cx="310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Replacement based on Extreme Percentiles &amp; MAD</a:t>
              </a:r>
              <a:endParaRPr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Filtering based on Extreme Percentiles &amp; MAD</a:t>
              </a:r>
              <a:endParaRPr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311674" y="2256125"/>
            <a:ext cx="8520500" cy="1259909"/>
            <a:chOff x="1593000" y="2322568"/>
            <a:chExt cx="5957975" cy="643500"/>
          </a:xfrm>
        </p:grpSpPr>
        <p:sp>
          <p:nvSpPr>
            <p:cNvPr id="75" name="Google Shape;75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Variable Selection</a:t>
              </a:r>
              <a:endPara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Montserrat Thin"/>
                  <a:ea typeface="Montserrat Thin"/>
                  <a:cs typeface="Montserrat Thin"/>
                  <a:sym typeface="Montserrat Thin"/>
                </a:rPr>
                <a:t>02</a:t>
              </a:r>
              <a:endParaRPr sz="2600">
                <a:solidFill>
                  <a:srgbClr val="FFFFFF"/>
                </a:solidFill>
                <a:latin typeface="Montserrat Thin"/>
                <a:ea typeface="Montserrat Thin"/>
                <a:cs typeface="Montserrat Thin"/>
                <a:sym typeface="Montserrat Thin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Chi Square</a:t>
              </a:r>
              <a:endParaRPr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Rejecting all Correlated Variables</a:t>
              </a:r>
              <a:endParaRPr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Rejecting </a:t>
              </a:r>
              <a:r>
                <a:rPr lang="en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selective Correlated Variables</a:t>
              </a:r>
              <a:endParaRPr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311674" y="973445"/>
            <a:ext cx="8520500" cy="1259909"/>
            <a:chOff x="1593000" y="2322568"/>
            <a:chExt cx="5957975" cy="643500"/>
          </a:xfrm>
        </p:grpSpPr>
        <p:sp>
          <p:nvSpPr>
            <p:cNvPr id="83" name="Google Shape;83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Data Transformations</a:t>
              </a:r>
              <a:endParaRPr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Montserrat Thin"/>
                  <a:ea typeface="Montserrat Thin"/>
                  <a:cs typeface="Montserrat Thin"/>
                  <a:sym typeface="Montserrat Thin"/>
                </a:rPr>
                <a:t>01</a:t>
              </a:r>
              <a:endParaRPr sz="2600">
                <a:solidFill>
                  <a:srgbClr val="FFFFFF"/>
                </a:solidFill>
                <a:latin typeface="Montserrat Thin"/>
                <a:ea typeface="Montserrat Thin"/>
                <a:cs typeface="Montserrat Thin"/>
                <a:sym typeface="Montserrat Thin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Tried different transformations based on skewness observed in fields</a:t>
              </a:r>
              <a:endParaRPr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For the most part, </a:t>
              </a:r>
              <a:r>
                <a:rPr lang="en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transformations</a:t>
              </a:r>
              <a:r>
                <a:rPr lang="en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did not help</a:t>
              </a:r>
              <a:endParaRPr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22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Data Preprocessing - Final Steps</a:t>
            </a:r>
            <a:endParaRPr b="1" sz="2900"/>
          </a:p>
        </p:txBody>
      </p:sp>
      <p:grpSp>
        <p:nvGrpSpPr>
          <p:cNvPr id="95" name="Google Shape;95;p15"/>
          <p:cNvGrpSpPr/>
          <p:nvPr/>
        </p:nvGrpSpPr>
        <p:grpSpPr>
          <a:xfrm>
            <a:off x="706431" y="1160441"/>
            <a:ext cx="2576930" cy="1938927"/>
            <a:chOff x="1660800" y="1171213"/>
            <a:chExt cx="1942800" cy="1569600"/>
          </a:xfrm>
        </p:grpSpPr>
        <p:sp>
          <p:nvSpPr>
            <p:cNvPr id="96" name="Google Shape;96;p15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1725595" y="1423587"/>
              <a:ext cx="1813200" cy="9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Manual Rejection of Selected Variables</a:t>
              </a:r>
              <a:endParaRPr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3279382" y="1160441"/>
            <a:ext cx="2576930" cy="2053916"/>
            <a:chOff x="3600600" y="1170963"/>
            <a:chExt cx="1942800" cy="1662686"/>
          </a:xfrm>
        </p:grpSpPr>
        <p:sp>
          <p:nvSpPr>
            <p:cNvPr id="99" name="Google Shape;99;p15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3669616" y="1445549"/>
              <a:ext cx="1804200" cy="13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Replacement based on MAD to fix Outliers</a:t>
              </a:r>
              <a:endParaRPr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5851582" y="1181311"/>
            <a:ext cx="2577049" cy="1917894"/>
            <a:chOff x="5539816" y="1171213"/>
            <a:chExt cx="1942890" cy="1569600"/>
          </a:xfrm>
        </p:grpSpPr>
        <p:sp>
          <p:nvSpPr>
            <p:cNvPr id="102" name="Google Shape;102;p15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5673405" y="1426206"/>
              <a:ext cx="1809300" cy="10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All fields left without any Transformations</a:t>
              </a:r>
              <a:endParaRPr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3111375" y="2094666"/>
            <a:ext cx="345368" cy="321612"/>
            <a:chOff x="3157188" y="909150"/>
            <a:chExt cx="470400" cy="470400"/>
          </a:xfrm>
        </p:grpSpPr>
        <p:sp>
          <p:nvSpPr>
            <p:cNvPr id="105" name="Google Shape;105;p1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5683406" y="2094666"/>
            <a:ext cx="345368" cy="321612"/>
            <a:chOff x="3157188" y="909150"/>
            <a:chExt cx="470400" cy="470400"/>
          </a:xfrm>
        </p:grpSpPr>
        <p:sp>
          <p:nvSpPr>
            <p:cNvPr id="108" name="Google Shape;108;p1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705680" y="3078522"/>
            <a:ext cx="7722831" cy="1542396"/>
            <a:chOff x="1660800" y="2723938"/>
            <a:chExt cx="5822400" cy="1248600"/>
          </a:xfrm>
        </p:grpSpPr>
        <p:sp>
          <p:nvSpPr>
            <p:cNvPr id="111" name="Google Shape;111;p15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1775807" y="2970691"/>
              <a:ext cx="5593500" cy="7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Used Filtering in combination </a:t>
              </a:r>
              <a:r>
                <a:rPr b="1" lang="en" sz="2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with Gradient Boosting for better results</a:t>
              </a:r>
              <a:endParaRPr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22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Classification - Models Used</a:t>
            </a:r>
            <a:endParaRPr b="1" sz="2900"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311625" y="1020975"/>
            <a:ext cx="2793348" cy="3711155"/>
            <a:chOff x="1118221" y="283725"/>
            <a:chExt cx="2090829" cy="4076400"/>
          </a:xfrm>
        </p:grpSpPr>
        <p:sp>
          <p:nvSpPr>
            <p:cNvPr id="119" name="Google Shape;119;p1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18221" y="341749"/>
              <a:ext cx="2048100" cy="1193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256137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41414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Polynomial Regression</a:t>
              </a:r>
              <a:endParaRPr sz="2300">
                <a:solidFill>
                  <a:srgbClr val="414141"/>
                </a:solidFill>
                <a:latin typeface="Montserrat Thin"/>
                <a:ea typeface="Montserrat Thin"/>
                <a:cs typeface="Montserrat Thin"/>
                <a:sym typeface="Montserrat Thin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 rot="5400000">
              <a:off x="1938965" y="1507244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118315" y="2043420"/>
              <a:ext cx="2030400" cy="22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ontserrat"/>
                <a:buChar char="●"/>
              </a:pPr>
              <a:r>
                <a:rPr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 Selection Enabled - Stepwise</a:t>
              </a:r>
              <a:endPara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ontserrat"/>
                <a:buChar char="●"/>
              </a:pPr>
              <a:r>
                <a:rPr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Optimization Technique changed to Quanew</a:t>
              </a:r>
              <a:endPara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ontserrat"/>
                <a:buChar char="●"/>
              </a:pPr>
              <a:r>
                <a:rPr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Degree set to 2</a:t>
              </a:r>
              <a:endPara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3175200" y="1020975"/>
            <a:ext cx="2793356" cy="3711155"/>
            <a:chOff x="1118214" y="283725"/>
            <a:chExt cx="2090836" cy="4076400"/>
          </a:xfrm>
        </p:grpSpPr>
        <p:sp>
          <p:nvSpPr>
            <p:cNvPr id="125" name="Google Shape;125;p1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118214" y="341749"/>
              <a:ext cx="2048100" cy="1181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233858" y="470593"/>
              <a:ext cx="1512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41414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Neural Networks</a:t>
              </a:r>
              <a:endParaRPr sz="2300">
                <a:solidFill>
                  <a:srgbClr val="414141"/>
                </a:solidFill>
                <a:latin typeface="Montserrat Thin"/>
                <a:ea typeface="Montserrat Thin"/>
                <a:cs typeface="Montserrat Thin"/>
                <a:sym typeface="Montserrat Thin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 rot="5400000">
              <a:off x="1938871" y="152989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6038800" y="1020975"/>
            <a:ext cx="2793340" cy="3711155"/>
            <a:chOff x="1118226" y="283725"/>
            <a:chExt cx="2090824" cy="4076400"/>
          </a:xfrm>
        </p:grpSpPr>
        <p:sp>
          <p:nvSpPr>
            <p:cNvPr id="130" name="Google Shape;130;p1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118226" y="341749"/>
              <a:ext cx="2048100" cy="1168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233851" y="470595"/>
              <a:ext cx="1815000" cy="5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41414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Gradient Boosting</a:t>
              </a:r>
              <a:endParaRPr sz="2300">
                <a:solidFill>
                  <a:srgbClr val="414141"/>
                </a:solidFill>
                <a:latin typeface="Montserrat Thin"/>
                <a:ea typeface="Montserrat Thin"/>
                <a:cs typeface="Montserrat Thin"/>
                <a:sym typeface="Montserrat Thin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 rot="5400000">
              <a:off x="1938871" y="152989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118301" y="1987126"/>
              <a:ext cx="2030400" cy="22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ontserrat"/>
                <a:buChar char="●"/>
              </a:pPr>
              <a:r>
                <a:rPr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Low Learning Rate (0.01)</a:t>
              </a:r>
              <a:endPara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ontserrat"/>
                <a:buChar char="●"/>
              </a:pPr>
              <a:r>
                <a:rPr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High Number of Trees (600)</a:t>
              </a:r>
              <a:endPara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ontserrat"/>
                <a:buChar char="●"/>
              </a:pPr>
              <a:r>
                <a:rPr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Medium tree depth of 6</a:t>
              </a:r>
              <a:endPara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5" name="Google Shape;135;p16"/>
          <p:cNvSpPr/>
          <p:nvPr/>
        </p:nvSpPr>
        <p:spPr>
          <a:xfrm>
            <a:off x="3207350" y="2546802"/>
            <a:ext cx="27126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Used 2 different approaches with Neural Networks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More Layers &amp; Less Nodes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Less Layers &amp; More Nodes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22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SAS Diagram Layout</a:t>
            </a:r>
            <a:endParaRPr b="1" sz="2900"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025"/>
            <a:ext cx="8839201" cy="264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11700" y="22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Best Submissions</a:t>
            </a:r>
            <a:endParaRPr b="1" sz="2900"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11700" y="1152475"/>
            <a:ext cx="383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Ensemble Model</a:t>
            </a:r>
            <a:endParaRPr b="1" sz="19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Montserrat SemiBold"/>
              <a:buChar char="●"/>
            </a:pPr>
            <a:r>
              <a:rPr lang="en" sz="1600">
                <a:solidFill>
                  <a:srgbClr val="CCCCC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Combination of 2 Neural Networks, 1 Gradient Boost &amp; 1 Polynomial Regression</a:t>
            </a:r>
            <a:endParaRPr sz="1600">
              <a:solidFill>
                <a:srgbClr val="CCCC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Montserrat SemiBold"/>
              <a:buChar char="●"/>
            </a:pPr>
            <a:r>
              <a:rPr lang="en" sz="1600">
                <a:solidFill>
                  <a:srgbClr val="CCCCC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Did consistently on all datasets - 97 on Train, 96 on Validate, 94.8 on Public and 94 on Private</a:t>
            </a:r>
            <a:endParaRPr sz="1600">
              <a:solidFill>
                <a:srgbClr val="CCCC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4572000" y="1152475"/>
            <a:ext cx="383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Polynomial Regression</a:t>
            </a:r>
            <a:endParaRPr b="1" sz="19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Montserrat SemiBold"/>
              <a:buChar char="●"/>
            </a:pPr>
            <a:r>
              <a:rPr lang="en" sz="1600">
                <a:solidFill>
                  <a:srgbClr val="CCCCC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Did surprisingly well with Stepwise feature selection </a:t>
            </a:r>
            <a:r>
              <a:rPr lang="en" sz="1600">
                <a:solidFill>
                  <a:srgbClr val="CCCCC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&amp; Quanew optimization</a:t>
            </a:r>
            <a:endParaRPr sz="1600">
              <a:solidFill>
                <a:srgbClr val="CCCC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Montserrat SemiBold"/>
              <a:buChar char="●"/>
            </a:pPr>
            <a:r>
              <a:rPr lang="en" sz="1600">
                <a:solidFill>
                  <a:srgbClr val="CCCCC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Performed consistently on all datasets but was outperformed by the </a:t>
            </a:r>
            <a:r>
              <a:rPr lang="en" sz="1600">
                <a:solidFill>
                  <a:srgbClr val="CCCCC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ensemble</a:t>
            </a:r>
            <a:r>
              <a:rPr lang="en" sz="1600">
                <a:solidFill>
                  <a:srgbClr val="CCCCC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1600">
              <a:solidFill>
                <a:srgbClr val="CCCC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Our Learnings</a:t>
            </a:r>
            <a:endParaRPr b="1" sz="2900"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Model selection did not help as much as variable selection did. We noticed significant jumps in our ROC scores every time we excluded a highly correlated variable</a:t>
            </a:r>
            <a:br>
              <a:rPr lang="en"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Less is more, meaning that tweaking too many hyper-parameters within nodes actually leads to poor performance. Only change necessary values and trust the defaults</a:t>
            </a:r>
            <a:br>
              <a:rPr lang="en"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Ensembling leads to better results that any 1 model. We noticed big jumps in our scores after introducing an ensemble node.</a:t>
            </a:r>
            <a:endParaRPr sz="19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