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67" r:id="rId1"/>
    <p:sldMasterId id="2147483680" r:id="rId2"/>
  </p:sldMasterIdLst>
  <p:notesMasterIdLst>
    <p:notesMasterId r:id="rId14"/>
  </p:notesMasterIdLst>
  <p:handoutMasterIdLst>
    <p:handoutMasterId r:id="rId15"/>
  </p:handoutMasterIdLst>
  <p:sldIdLst>
    <p:sldId id="1131" r:id="rId3"/>
    <p:sldId id="1118" r:id="rId4"/>
    <p:sldId id="1168" r:id="rId5"/>
    <p:sldId id="1166" r:id="rId6"/>
    <p:sldId id="1167" r:id="rId7"/>
    <p:sldId id="1169" r:id="rId8"/>
    <p:sldId id="1170" r:id="rId9"/>
    <p:sldId id="1172" r:id="rId10"/>
    <p:sldId id="1178" r:id="rId11"/>
    <p:sldId id="1179" r:id="rId12"/>
    <p:sldId id="1165" r:id="rId13"/>
  </p:sldIdLst>
  <p:sldSz cx="9906000" cy="6858000" type="A4"/>
  <p:notesSz cx="7104063" cy="10234613"/>
  <p:embeddedFontLst>
    <p:embeddedFont>
      <p:font typeface="맑은 고딕" panose="020B0503020000020004" pitchFamily="50" charset="-127"/>
      <p:regular r:id="rId16"/>
      <p:bold r:id="rId17"/>
    </p:embeddedFont>
    <p:embeddedFont>
      <p:font typeface="나눔바른고딕" panose="020B0603020101020101" pitchFamily="50" charset="-127"/>
      <p:regular r:id="rId18"/>
      <p:bold r:id="rId19"/>
    </p:embeddedFont>
    <p:embeddedFont>
      <p:font typeface="나눔고딕 ExtraBold" panose="020D0904000000000000" pitchFamily="50" charset="-127"/>
      <p:bold r:id="rId20"/>
    </p:embeddedFont>
    <p:embeddedFont>
      <p:font typeface="나눔고딕" panose="020D0604000000000000" pitchFamily="50" charset="-127"/>
      <p:regular r:id="rId21"/>
      <p:bold r:id="rId22"/>
    </p:embeddedFont>
  </p:embeddedFontLst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E6560DA-80B0-4828-95EC-0113D8698017}">
          <p14:sldIdLst>
            <p14:sldId id="1131"/>
            <p14:sldId id="1118"/>
            <p14:sldId id="1168"/>
            <p14:sldId id="1166"/>
            <p14:sldId id="1167"/>
            <p14:sldId id="1169"/>
            <p14:sldId id="1170"/>
            <p14:sldId id="1172"/>
            <p14:sldId id="1178"/>
            <p14:sldId id="1179"/>
            <p14:sldId id="11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orient="horz" pos="618">
          <p15:clr>
            <a:srgbClr val="A4A3A4"/>
          </p15:clr>
        </p15:guide>
        <p15:guide id="6" pos="6068">
          <p15:clr>
            <a:srgbClr val="A4A3A4"/>
          </p15:clr>
        </p15:guide>
        <p15:guide id="7" pos="3120">
          <p15:clr>
            <a:srgbClr val="A4A3A4"/>
          </p15:clr>
        </p15:guide>
        <p15:guide id="8" pos="172">
          <p15:clr>
            <a:srgbClr val="A4A3A4"/>
          </p15:clr>
        </p15:guide>
        <p15:guide id="9" pos="262">
          <p15:clr>
            <a:srgbClr val="A4A3A4"/>
          </p15:clr>
        </p15:guide>
        <p15:guide id="10" pos="5978">
          <p15:clr>
            <a:srgbClr val="A4A3A4"/>
          </p15:clr>
        </p15:guide>
        <p15:guide id="11" orient="horz" pos="4065">
          <p15:clr>
            <a:srgbClr val="A4A3A4"/>
          </p15:clr>
        </p15:guide>
        <p15:guide id="12" orient="horz" pos="2319">
          <p15:clr>
            <a:srgbClr val="A4A3A4"/>
          </p15:clr>
        </p15:guide>
        <p15:guide id="13" orient="horz" pos="550">
          <p15:clr>
            <a:srgbClr val="A4A3A4"/>
          </p15:clr>
        </p15:guide>
        <p15:guide id="14" orient="horz" pos="414" userDrawn="1">
          <p15:clr>
            <a:srgbClr val="A4A3A4"/>
          </p15:clr>
        </p15:guide>
        <p15:guide id="15" pos="217">
          <p15:clr>
            <a:srgbClr val="A4A3A4"/>
          </p15:clr>
        </p15:guide>
        <p15:guide id="16" pos="6023">
          <p15:clr>
            <a:srgbClr val="A4A3A4"/>
          </p15:clr>
        </p15:guide>
        <p15:guide id="17" pos="4980">
          <p15:clr>
            <a:srgbClr val="A4A3A4"/>
          </p15:clr>
        </p15:guide>
        <p15:guide id="18" orient="horz" pos="1706">
          <p15:clr>
            <a:srgbClr val="A4A3A4"/>
          </p15:clr>
        </p15:guide>
        <p15:guide id="19">
          <p15:clr>
            <a:srgbClr val="A4A3A4"/>
          </p15:clr>
        </p15:guide>
        <p15:guide id="20" orient="horz" pos="4042">
          <p15:clr>
            <a:srgbClr val="A4A3A4"/>
          </p15:clr>
        </p15:guide>
        <p15:guide id="21" orient="horz" pos="1911" userDrawn="1">
          <p15:clr>
            <a:srgbClr val="A4A3A4"/>
          </p15:clr>
        </p15:guide>
        <p15:guide id="22" orient="horz" pos="3816">
          <p15:clr>
            <a:srgbClr val="A4A3A4"/>
          </p15:clr>
        </p15:guide>
        <p15:guide id="23" orient="horz" pos="1162">
          <p15:clr>
            <a:srgbClr val="A4A3A4"/>
          </p15:clr>
        </p15:guide>
        <p15:guide id="24" orient="horz" pos="935">
          <p15:clr>
            <a:srgbClr val="A4A3A4"/>
          </p15:clr>
        </p15:guide>
        <p15:guide id="25" orient="horz" pos="1865" userDrawn="1">
          <p15:clr>
            <a:srgbClr val="A4A3A4"/>
          </p15:clr>
        </p15:guide>
        <p15:guide id="26" orient="horz" pos="4292">
          <p15:clr>
            <a:srgbClr val="A4A3A4"/>
          </p15:clr>
        </p15:guide>
        <p15:guide id="27" orient="horz" pos="1979">
          <p15:clr>
            <a:srgbClr val="A4A3A4"/>
          </p15:clr>
        </p15:guide>
        <p15:guide id="28" orient="horz" pos="3884">
          <p15:clr>
            <a:srgbClr val="A4A3A4"/>
          </p15:clr>
        </p15:guide>
        <p15:guide id="29" pos="3233">
          <p15:clr>
            <a:srgbClr val="A4A3A4"/>
          </p15:clr>
        </p15:guide>
        <p15:guide id="30" pos="149">
          <p15:clr>
            <a:srgbClr val="A4A3A4"/>
          </p15:clr>
        </p15:guide>
        <p15:guide id="31" pos="807">
          <p15:clr>
            <a:srgbClr val="A4A3A4"/>
          </p15:clr>
        </p15:guide>
        <p15:guide id="32" pos="285">
          <p15:clr>
            <a:srgbClr val="A4A3A4"/>
          </p15:clr>
        </p15:guide>
        <p15:guide id="33" pos="5728">
          <p15:clr>
            <a:srgbClr val="A4A3A4"/>
          </p15:clr>
        </p15:guide>
        <p15:guide id="34" pos="13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1" userDrawn="1">
          <p15:clr>
            <a:srgbClr val="A4A3A4"/>
          </p15:clr>
        </p15:guide>
        <p15:guide id="2" pos="2138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1" userDrawn="1">
          <p15:clr>
            <a:srgbClr val="A4A3A4"/>
          </p15:clr>
        </p15:guide>
        <p15:guide id="5" orient="horz" pos="3128">
          <p15:clr>
            <a:srgbClr val="A4A3A4"/>
          </p15:clr>
        </p15:guide>
        <p15:guide id="6" orient="horz" pos="3125">
          <p15:clr>
            <a:srgbClr val="A4A3A4"/>
          </p15:clr>
        </p15:guide>
        <p15:guide id="7" orient="horz" pos="3224">
          <p15:clr>
            <a:srgbClr val="A4A3A4"/>
          </p15:clr>
        </p15:guide>
        <p15:guide id="8" orient="horz" pos="3225">
          <p15:clr>
            <a:srgbClr val="A4A3A4"/>
          </p15:clr>
        </p15:guide>
        <p15:guide id="9" pos="2234">
          <p15:clr>
            <a:srgbClr val="A4A3A4"/>
          </p15:clr>
        </p15:guide>
        <p15:guide id="10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0C419A"/>
    <a:srgbClr val="E9EFF7"/>
    <a:srgbClr val="FFFFFF"/>
    <a:srgbClr val="333333"/>
    <a:srgbClr val="F8F8F8"/>
    <a:srgbClr val="EAEAEA"/>
    <a:srgbClr val="4F7CC4"/>
    <a:srgbClr val="0C4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9118" autoAdjust="0"/>
  </p:normalViewPr>
  <p:slideViewPr>
    <p:cSldViewPr>
      <p:cViewPr varScale="1">
        <p:scale>
          <a:sx n="111" d="100"/>
          <a:sy n="111" d="100"/>
        </p:scale>
        <p:origin x="1500" y="114"/>
      </p:cViewPr>
      <p:guideLst>
        <p:guide orient="horz" pos="4020"/>
        <p:guide orient="horz" pos="2160"/>
        <p:guide orient="horz" pos="981"/>
        <p:guide orient="horz" pos="618"/>
        <p:guide pos="6068"/>
        <p:guide pos="3120"/>
        <p:guide pos="172"/>
        <p:guide pos="262"/>
        <p:guide pos="5978"/>
        <p:guide orient="horz" pos="4065"/>
        <p:guide orient="horz" pos="2319"/>
        <p:guide orient="horz" pos="550"/>
        <p:guide orient="horz" pos="414"/>
        <p:guide pos="217"/>
        <p:guide pos="6023"/>
        <p:guide pos="4980"/>
        <p:guide orient="horz" pos="1706"/>
        <p:guide/>
        <p:guide orient="horz" pos="4042"/>
        <p:guide orient="horz" pos="1911"/>
        <p:guide orient="horz" pos="3816"/>
        <p:guide orient="horz" pos="1162"/>
        <p:guide orient="horz" pos="935"/>
        <p:guide orient="horz" pos="1865"/>
        <p:guide orient="horz" pos="4292"/>
        <p:guide orient="horz" pos="1979"/>
        <p:guide orient="horz" pos="3884"/>
        <p:guide pos="3233"/>
        <p:guide pos="149"/>
        <p:guide pos="807"/>
        <p:guide pos="285"/>
        <p:guide pos="5728"/>
        <p:guide pos="1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7368"/>
    </p:cViewPr>
  </p:sorterViewPr>
  <p:notesViewPr>
    <p:cSldViewPr>
      <p:cViewPr varScale="1">
        <p:scale>
          <a:sx n="82" d="100"/>
          <a:sy n="82" d="100"/>
        </p:scale>
        <p:origin x="-3522" y="-84"/>
      </p:cViewPr>
      <p:guideLst>
        <p:guide orient="horz" pos="3031"/>
        <p:guide pos="2138"/>
        <p:guide orient="horz" pos="3127"/>
        <p:guide pos="2141"/>
        <p:guide orient="horz" pos="3128"/>
        <p:guide orient="horz" pos="3125"/>
        <p:guide orient="horz" pos="3224"/>
        <p:guide orient="horz" pos="3225"/>
        <p:guide pos="2234"/>
        <p:guide pos="22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080861" cy="511731"/>
          </a:xfrm>
          <a:prstGeom prst="rect">
            <a:avLst/>
          </a:prstGeom>
        </p:spPr>
        <p:txBody>
          <a:bodyPr vert="horz" wrap="square" lIns="94713" tIns="47356" rIns="94713" bIns="47356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200" b="0">
                <a:latin typeface="굴림" pitchFamily="50" charset="-127"/>
                <a:ea typeface="맑은 고딕" pitchFamily="50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543" y="3"/>
            <a:ext cx="3080861" cy="511731"/>
          </a:xfrm>
          <a:prstGeom prst="rect">
            <a:avLst/>
          </a:prstGeom>
        </p:spPr>
        <p:txBody>
          <a:bodyPr vert="horz" wrap="square" lIns="94713" tIns="47356" rIns="94713" bIns="47356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 b="0">
                <a:latin typeface="굴림" pitchFamily="50" charset="-127"/>
              </a:defRPr>
            </a:lvl1pPr>
          </a:lstStyle>
          <a:p>
            <a:pPr>
              <a:defRPr/>
            </a:pPr>
            <a:fld id="{A0016863-E663-4D74-B68E-5EC6C9340986}" type="datetimeFigureOut">
              <a:rPr lang="ko-KR" altLang="en-US"/>
              <a:pPr>
                <a:defRPr/>
              </a:pPr>
              <a:t>2019-01-16</a:t>
            </a:fld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242"/>
            <a:ext cx="3080861" cy="511731"/>
          </a:xfrm>
          <a:prstGeom prst="rect">
            <a:avLst/>
          </a:prstGeom>
        </p:spPr>
        <p:txBody>
          <a:bodyPr vert="horz" wrap="square" lIns="94713" tIns="47356" rIns="94713" bIns="47356" numCol="1" anchor="b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200" b="0">
                <a:latin typeface="굴림" pitchFamily="50" charset="-127"/>
                <a:ea typeface="맑은 고딕" pitchFamily="50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543" y="9721242"/>
            <a:ext cx="3080861" cy="511731"/>
          </a:xfrm>
          <a:prstGeom prst="rect">
            <a:avLst/>
          </a:prstGeom>
        </p:spPr>
        <p:txBody>
          <a:bodyPr vert="horz" wrap="square" lIns="94713" tIns="47356" rIns="94713" bIns="47356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 b="0">
                <a:latin typeface="굴림" pitchFamily="50" charset="-127"/>
              </a:defRPr>
            </a:lvl1pPr>
          </a:lstStyle>
          <a:p>
            <a:pPr>
              <a:defRPr/>
            </a:pPr>
            <a:fld id="{CF5A61F0-B72D-4DF2-B123-D345D4FFEFF1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4604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3080861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21" tIns="47361" rIns="94721" bIns="4736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나눔고딕" pitchFamily="50" charset="-127"/>
                <a:ea typeface="맑은 고딕" pitchFamily="50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543" y="3"/>
            <a:ext cx="3080861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21" tIns="47361" rIns="94721" bIns="4736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나눔고딕" pitchFamily="50" charset="-127"/>
                <a:ea typeface="맑은 고딕" pitchFamily="50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2638" y="769938"/>
            <a:ext cx="554037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78" y="4862270"/>
            <a:ext cx="5683914" cy="460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21" tIns="47361" rIns="94721" bIns="473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242"/>
            <a:ext cx="3080861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21" tIns="47361" rIns="94721" bIns="4736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나눔고딕" pitchFamily="50" charset="-127"/>
                <a:ea typeface="맑은 고딕" pitchFamily="50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543" y="9721242"/>
            <a:ext cx="3080861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21" tIns="47361" rIns="94721" bIns="4736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DB209EA5-FA36-4878-B128-CAB0E4F9720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5346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굴림체" pitchFamily="49" charset="-127"/>
        <a:cs typeface="굴림체" pitchFamily="49" charset="-127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굴림체" pitchFamily="49" charset="-127"/>
        <a:cs typeface="굴림체" pitchFamily="49" charset="-127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굴림체" pitchFamily="49" charset="-127"/>
        <a:cs typeface="굴림체" pitchFamily="49" charset="-127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굴림체" pitchFamily="49" charset="-127"/>
        <a:cs typeface="굴림체" pitchFamily="49" charset="-127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굴림체" pitchFamily="49" charset="-127"/>
        <a:cs typeface="굴림체" pitchFamily="49" charset="-127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"/>
          <p:cNvGrpSpPr>
            <a:grpSpLocks/>
          </p:cNvGrpSpPr>
          <p:nvPr userDrawn="1"/>
        </p:nvGrpSpPr>
        <p:grpSpPr bwMode="auto">
          <a:xfrm>
            <a:off x="44450" y="6565900"/>
            <a:ext cx="9771063" cy="261938"/>
            <a:chOff x="44149" y="6566057"/>
            <a:chExt cx="9771698" cy="262151"/>
          </a:xfrm>
        </p:grpSpPr>
        <p:pic>
          <p:nvPicPr>
            <p:cNvPr id="7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6332" y="6585681"/>
              <a:ext cx="629515" cy="20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9" y="6566057"/>
              <a:ext cx="4974767" cy="262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273049" y="908050"/>
            <a:ext cx="9217025" cy="0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b="0" dirty="0">
              <a:solidFill>
                <a:srgbClr val="808080"/>
              </a:solidFill>
              <a:latin typeface="맑은 고딕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620214" y="6585508"/>
            <a:ext cx="6655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[ </a:t>
            </a:r>
            <a:fld id="{A3B627F6-CC23-4C86-BCD9-35484BC2193F}" type="slidenum">
              <a:rPr lang="ko-KR" altLang="en-US" sz="1000" b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ko-KR" altLang="en-US" sz="1000" b="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b="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000" b="0" dirty="0" smtClean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3307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85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DF79-A9D7-49BC-BD6E-295F3FBCD86C}" type="datetimeFigureOut">
              <a:rPr lang="ko-KR" altLang="en-US" smtClean="0"/>
              <a:pPr/>
              <a:t>2019-01-16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AA51-016E-4832-8019-310C876286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58794" y="612775"/>
            <a:ext cx="9632905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0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038" y="6585514"/>
            <a:ext cx="629474" cy="20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273049" y="908050"/>
            <a:ext cx="9217025" cy="0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b="0" dirty="0">
              <a:solidFill>
                <a:srgbClr val="808080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620214" y="6585508"/>
            <a:ext cx="6655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 smtClean="0">
                <a:solidFill>
                  <a:prstClr val="white">
                    <a:lumMod val="50000"/>
                  </a:prstClr>
                </a:solidFill>
                <a:latin typeface="나눔고딕" pitchFamily="50" charset="-127"/>
                <a:ea typeface="나눔고딕" pitchFamily="50" charset="-127"/>
              </a:rPr>
              <a:t>[ </a:t>
            </a:r>
            <a:fld id="{A3B627F6-CC23-4C86-BCD9-35484BC2193F}" type="slidenum">
              <a:rPr lang="ko-KR" altLang="en-US" sz="1000" b="0" smtClean="0">
                <a:solidFill>
                  <a:prstClr val="white">
                    <a:lumMod val="50000"/>
                  </a:prst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ko-KR" altLang="en-US" sz="1000" b="0" dirty="0" smtClean="0">
                <a:solidFill>
                  <a:prstClr val="white">
                    <a:lumMod val="50000"/>
                  </a:prst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b="0" dirty="0" smtClean="0">
                <a:solidFill>
                  <a:prstClr val="white">
                    <a:lumMod val="50000"/>
                  </a:prstClr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000" b="0" dirty="0" smtClean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467" y="6534706"/>
            <a:ext cx="3548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0" dirty="0" smtClean="0">
                <a:solidFill>
                  <a:prstClr val="white">
                    <a:lumMod val="75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No1. </a:t>
            </a:r>
            <a:r>
              <a:rPr lang="ko-KR" altLang="en-US" sz="1200" b="0" dirty="0" smtClean="0">
                <a:solidFill>
                  <a:prstClr val="white">
                    <a:lumMod val="75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경비지출관리 솔루션</a:t>
            </a:r>
          </a:p>
        </p:txBody>
      </p:sp>
    </p:spTree>
    <p:extLst>
      <p:ext uri="{BB962C8B-B14F-4D97-AF65-F5344CB8AC3E}">
        <p14:creationId xmlns:p14="http://schemas.microsoft.com/office/powerpoint/2010/main" val="2679439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331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A924D-9313-4E86-BE83-30B242ABDA06}" type="datetimeFigureOut">
              <a:rPr lang="ko-KR" altLang="en-US" smtClean="0"/>
              <a:pPr/>
              <a:t>2019-01-16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6174-E3C6-47DE-B8F2-A524829384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3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9" r:id="rId2"/>
    <p:sldLayoutId id="214748368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A924D-9313-4E86-BE83-30B242ABDA0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6174-E3C6-47DE-B8F2-A524829384C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62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hatismyipaddress.com/ip/211.217.152.203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hyperlink" Target="http://webankdev.appplay.co.kr/gateway.do" TargetMode="External"/><Relationship Id="rId7" Type="http://schemas.openxmlformats.org/officeDocument/2006/relationships/hyperlink" Target="http://jsonviewer.stack.hu/" TargetMode="Externa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hyperlink" Target="file:///C:\Users\&#50684;&#44600;&#49440;\Desktop\&#50629;&#47924;&#54028;&#51068;\&#53216;&#53080;&#48149;&#49828;2_ENT\&#53216;&#53080;&#48149;&#49828;2\%20https:\webankapi.appplay.co.kr\api_test.jsp" TargetMode="External"/><Relationship Id="rId5" Type="http://schemas.openxmlformats.org/officeDocument/2006/relationships/hyperlink" Target="https://webankapi.appplay.co.kr/gateway.do" TargetMode="External"/><Relationship Id="rId4" Type="http://schemas.openxmlformats.org/officeDocument/2006/relationships/hyperlink" Target="http://webankdev.appplay.co.kr/api_test.jsp" TargetMode="External"/><Relationship Id="rId9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ebankdev.appplay.co.kr/api_test.jsp" TargetMode="External"/><Relationship Id="rId2" Type="http://schemas.openxmlformats.org/officeDocument/2006/relationships/hyperlink" Target="http://webankdev.appplay.co.kr/gateway.do?JSONData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hyperlink" Target="http://jsonviewer.stack.hu/" TargetMode="External"/><Relationship Id="rId4" Type="http://schemas.openxmlformats.org/officeDocument/2006/relationships/hyperlink" Target="http://www.convertstring.com/ko/EncodeDecode/UrlEnco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"/>
          <p:cNvSpPr>
            <a:spLocks/>
          </p:cNvSpPr>
          <p:nvPr/>
        </p:nvSpPr>
        <p:spPr bwMode="auto">
          <a:xfrm>
            <a:off x="698241" y="2427973"/>
            <a:ext cx="8509518" cy="7448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비즈플레이 자료 연동</a:t>
            </a:r>
            <a:endParaRPr lang="en-US" altLang="ko-K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5" y="368660"/>
            <a:ext cx="1476164" cy="470967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2468724" y="3172792"/>
            <a:ext cx="5112568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6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0884" y="184666"/>
            <a:ext cx="4450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3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리바운드 전문</a:t>
            </a:r>
            <a:endParaRPr lang="en-US" altLang="ko-KR" sz="30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6516" y="1160748"/>
            <a:ext cx="88564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전문통신 특성상 응답을 무한정 길게 전송이 불가능 하기 때문에 일정 건 별로 </a:t>
            </a:r>
            <a:r>
              <a:rPr lang="ko-KR" altLang="en-US" b="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페이징</a:t>
            </a:r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하여 반복하여 전문을 호출 합니다</a:t>
            </a:r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04528" y="1902040"/>
            <a:ext cx="8208912" cy="3394248"/>
            <a:chOff x="704528" y="1902040"/>
            <a:chExt cx="8208912" cy="339424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536" y="1902040"/>
              <a:ext cx="6681192" cy="2219215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704528" y="4834623"/>
              <a:ext cx="71433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1200" b="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예제 법인카드 목록처럼 결과 헤더 부분에 </a:t>
              </a:r>
              <a:r>
                <a:rPr lang="en-US" altLang="ko-KR" sz="1200" b="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NEXT_KEY</a:t>
              </a:r>
              <a:r>
                <a:rPr lang="ko-KR" altLang="en-US" sz="1200" b="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값이 있는 경우 다음 페이지 존재하기 때문에 같은 전문에 </a:t>
              </a:r>
              <a:endPara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l"/>
              <a:r>
                <a:rPr lang="en-US" altLang="ko-KR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200" b="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NEXT_KEY </a:t>
              </a:r>
              <a:r>
                <a:rPr lang="ko-KR" altLang="en-US" sz="1200" b="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값을</a:t>
              </a:r>
              <a:r>
                <a:rPr lang="en-US" altLang="ko-KR" sz="1200" b="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b="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그대로 넣어 다시 요청 하여야 합니다</a:t>
              </a:r>
              <a:r>
                <a:rPr lang="en-US" altLang="ko-KR" sz="1200" b="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1200" b="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20752" y="3901204"/>
              <a:ext cx="1548172" cy="2160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276812" y="3901204"/>
              <a:ext cx="676188" cy="2160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12433" y="3088732"/>
              <a:ext cx="1158982" cy="12450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7076" y="2050056"/>
              <a:ext cx="3276364" cy="1703132"/>
            </a:xfrm>
            <a:prstGeom prst="rect">
              <a:avLst/>
            </a:prstGeom>
          </p:spPr>
        </p:pic>
        <p:sp>
          <p:nvSpPr>
            <p:cNvPr id="11" name="오른쪽 화살표 10"/>
            <p:cNvSpPr/>
            <p:nvPr/>
          </p:nvSpPr>
          <p:spPr>
            <a:xfrm>
              <a:off x="4700972" y="2814847"/>
              <a:ext cx="684076" cy="420833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cxnSp>
          <p:nvCxnSpPr>
            <p:cNvPr id="18" name="꺾인 연결선 17"/>
            <p:cNvCxnSpPr>
              <a:stCxn id="5" idx="0"/>
              <a:endCxn id="19" idx="2"/>
            </p:cNvCxnSpPr>
            <p:nvPr/>
          </p:nvCxnSpPr>
          <p:spPr>
            <a:xfrm rot="5400000" flipH="1" flipV="1">
              <a:off x="5018727" y="1556377"/>
              <a:ext cx="820939" cy="3868716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6209712" y="2918556"/>
              <a:ext cx="2307683" cy="1617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69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6400" y="1376772"/>
            <a:ext cx="6157455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8000" dirty="0" smtClean="0">
                <a:latin typeface="나눔고딕 ExtraBold" pitchFamily="50" charset="-127"/>
                <a:ea typeface="나눔고딕 ExtraBold" pitchFamily="50" charset="-127"/>
              </a:rPr>
              <a:t>감 사 합 니 다</a:t>
            </a:r>
            <a:endParaRPr lang="ko-KR" altLang="en-US" sz="8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222" y="5724149"/>
            <a:ext cx="2051557" cy="6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0884" y="184666"/>
            <a:ext cx="4450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Index</a:t>
            </a:r>
            <a:endParaRPr lang="en-US" altLang="ko-KR" sz="3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6576" y="1473919"/>
            <a:ext cx="53645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 방식 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-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엑셀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upload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-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에이전트 방식 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- OPEN API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-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및 기능 비교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 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방화벽 설정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</a:p>
          <a:p>
            <a:pPr marL="457200" indent="-457200" algn="l">
              <a:lnSpc>
                <a:spcPct val="150000"/>
              </a:lnSpc>
              <a:buAutoNum type="arabicPeriod" startAt="3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 API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 하기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457200" indent="-457200" algn="l">
              <a:lnSpc>
                <a:spcPct val="150000"/>
              </a:lnSpc>
              <a:buAutoNum type="arabicPeriod" startAt="3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리바운드 전문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4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0884" y="184666"/>
            <a:ext cx="4450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연동방식</a:t>
            </a:r>
            <a:endParaRPr lang="en-US" altLang="ko-KR" sz="30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385" y="886764"/>
            <a:ext cx="684076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엑셀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upload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99927" y="1381258"/>
            <a:ext cx="88564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수정이 어려운 </a:t>
            </a:r>
            <a:r>
              <a:rPr lang="ko-KR" altLang="en-US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</a:t>
            </a:r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키지 </a:t>
            </a:r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ERP</a:t>
            </a:r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이용하는 경우 비즈플레이에서 해당 </a:t>
            </a:r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ERP</a:t>
            </a:r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바로 </a:t>
            </a:r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upload</a:t>
            </a:r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가능한 고유 서식으로 자료를 </a:t>
            </a:r>
            <a:endParaRPr lang="en-US" altLang="ko-KR" b="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다운 하도록 기능을 제공 하여 직접 연동 하는 방식 입니다</a:t>
            </a:r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6536" y="1970838"/>
            <a:ext cx="8316664" cy="271830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2679" y="4883305"/>
            <a:ext cx="810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 비즈플레이 엑셀서식 다운로드에서 원하는 서식을 선택하고 </a:t>
            </a:r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download </a:t>
            </a:r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합니다</a:t>
            </a:r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 </a:t>
            </a:r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저장된 엑셀 서식을 </a:t>
            </a:r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ERP</a:t>
            </a:r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</a:t>
            </a:r>
            <a:r>
              <a:rPr lang="en-US" altLang="ko-KR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제공하는 </a:t>
            </a:r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upload</a:t>
            </a:r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기능을 활용하여 저장 합니다</a:t>
            </a:r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48489" y="347207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①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357156" y="347068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2678" y="5625534"/>
            <a:ext cx="5886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ko-KR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ERP</a:t>
            </a:r>
            <a:r>
              <a:rPr lang="ko-KR" altLang="en-US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upload</a:t>
            </a:r>
            <a:r>
              <a:rPr lang="ko-KR" altLang="en-US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 여부는 사용하시는 </a:t>
            </a:r>
            <a:r>
              <a:rPr lang="en-US" altLang="ko-KR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ERP </a:t>
            </a:r>
            <a:r>
              <a:rPr lang="ko-KR" altLang="en-US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운영사에 확인하여 주세요</a:t>
            </a:r>
            <a:r>
              <a:rPr lang="en-US" altLang="ko-KR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ko-KR" altLang="en-US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표준 서식 </a:t>
            </a:r>
            <a:r>
              <a:rPr lang="en-US" altLang="ko-KR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download</a:t>
            </a:r>
            <a:r>
              <a:rPr lang="ko-KR" altLang="en-US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 제공 하는 경우 요청 하시면 추가해 드립니다</a:t>
            </a:r>
            <a:r>
              <a:rPr lang="en-US" altLang="ko-KR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b="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20" y="3033030"/>
            <a:ext cx="1241098" cy="39597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4615274" y="2987972"/>
            <a:ext cx="512860" cy="568869"/>
            <a:chOff x="8679062" y="3686925"/>
            <a:chExt cx="833980" cy="855775"/>
          </a:xfrm>
        </p:grpSpPr>
        <p:sp>
          <p:nvSpPr>
            <p:cNvPr id="15" name="TextBox 14"/>
            <p:cNvSpPr txBox="1"/>
            <p:nvPr/>
          </p:nvSpPr>
          <p:spPr>
            <a:xfrm>
              <a:off x="8680023" y="4195449"/>
              <a:ext cx="832061" cy="347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담당자</a:t>
              </a:r>
            </a:p>
          </p:txBody>
        </p:sp>
        <p:pic>
          <p:nvPicPr>
            <p:cNvPr id="16" name="Picture 58" descr="원2 cop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9062" y="3908201"/>
              <a:ext cx="833980" cy="307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61" descr="MCj04315660000[1]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747112" y="3717073"/>
              <a:ext cx="421852" cy="425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98" descr="MCj0431641000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9931" y="3686925"/>
              <a:ext cx="412796" cy="411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7365268" y="2935136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ERP</a:t>
            </a:r>
            <a:endParaRPr lang="ko-KR" altLang="en-US" sz="2800" dirty="0" smtClean="0">
              <a:solidFill>
                <a:srgbClr val="0000F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20" name="꺾인 연결선 19"/>
          <p:cNvCxnSpPr>
            <a:stCxn id="13" idx="2"/>
            <a:endCxn id="21" idx="1"/>
          </p:cNvCxnSpPr>
          <p:nvPr/>
        </p:nvCxnSpPr>
        <p:spPr>
          <a:xfrm rot="16200000" flipH="1">
            <a:off x="3281560" y="2300608"/>
            <a:ext cx="318787" cy="25755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8738" y="3568963"/>
            <a:ext cx="350634" cy="357647"/>
          </a:xfrm>
          <a:prstGeom prst="rect">
            <a:avLst/>
          </a:prstGeom>
        </p:spPr>
      </p:pic>
      <p:cxnSp>
        <p:nvCxnSpPr>
          <p:cNvPr id="24" name="꺾인 연결선 23"/>
          <p:cNvCxnSpPr>
            <a:stCxn id="21" idx="3"/>
            <a:endCxn id="3" idx="2"/>
          </p:cNvCxnSpPr>
          <p:nvPr/>
        </p:nvCxnSpPr>
        <p:spPr>
          <a:xfrm flipV="1">
            <a:off x="5079372" y="3458356"/>
            <a:ext cx="2696426" cy="2894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61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0884" y="184666"/>
            <a:ext cx="4450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연동방식</a:t>
            </a:r>
            <a:endParaRPr lang="en-US" altLang="ko-KR" sz="30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385" y="886764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에이전트 방식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쿠콘박스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9927" y="1381258"/>
            <a:ext cx="88564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쿠콘박스</a:t>
            </a:r>
            <a:r>
              <a:rPr lang="en-US" altLang="ko-KR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ERP </a:t>
            </a:r>
            <a:r>
              <a:rPr lang="ko-KR" altLang="en-US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 독립적으로 설치되어 운영되는 </a:t>
            </a:r>
            <a:r>
              <a:rPr lang="en-US" altLang="ko-KR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Agent </a:t>
            </a:r>
            <a:r>
              <a:rPr lang="ko-KR" altLang="en-US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프로그램으로</a:t>
            </a:r>
            <a:r>
              <a:rPr lang="en-US" altLang="ko-KR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비즈플레이의 </a:t>
            </a:r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경비관리 데이터를 </a:t>
            </a:r>
            <a:endParaRPr lang="en-US" altLang="ko-KR" b="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배치 </a:t>
            </a:r>
            <a:r>
              <a:rPr lang="ko-KR" altLang="en-US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방식으로 </a:t>
            </a:r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고객사 </a:t>
            </a:r>
            <a:r>
              <a:rPr lang="ko-KR" altLang="en-US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내부의 임시 데이터베이스 테이블에 저장합니다</a:t>
            </a:r>
            <a:r>
              <a:rPr lang="en-US" altLang="ko-KR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93" y="2060848"/>
            <a:ext cx="7339013" cy="256586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76536" y="1970838"/>
            <a:ext cx="8316664" cy="271830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2679" y="4883305"/>
            <a:ext cx="81006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 제공된 에이전트 데몬이 작동하여 작업을 시작 </a:t>
            </a:r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일정시간 마다 배치 실행</a:t>
            </a:r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l"/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 비즈플레이 </a:t>
            </a:r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 API </a:t>
            </a:r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호출 하여 응답 받음</a:t>
            </a:r>
            <a:endParaRPr lang="en-US" altLang="ko-KR" b="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 고객 요청 </a:t>
            </a:r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 Table</a:t>
            </a:r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70899" y="320737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①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35179" y="342900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②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961112" y="3572933"/>
            <a:ext cx="426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③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2678" y="5625534"/>
            <a:ext cx="58865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ko-KR" altLang="en-US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고객사 </a:t>
            </a:r>
            <a:r>
              <a:rPr lang="en-US" altLang="ko-KR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DBMS</a:t>
            </a:r>
            <a:r>
              <a:rPr lang="ko-KR" altLang="en-US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Oracle, MS-Sql, DB2, </a:t>
            </a:r>
            <a:r>
              <a:rPr lang="ko-KR" altLang="en-US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</a:t>
            </a:r>
            <a:r>
              <a:rPr lang="en-US" altLang="ko-KR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 가능 함</a:t>
            </a:r>
            <a:r>
              <a:rPr lang="en-US" altLang="ko-KR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ko-KR" altLang="en-US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③번 </a:t>
            </a:r>
            <a:r>
              <a:rPr lang="en-US" altLang="ko-KR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 외 </a:t>
            </a:r>
            <a:r>
              <a:rPr lang="en-US" altLang="ko-KR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SAP RFC</a:t>
            </a:r>
            <a:r>
              <a:rPr lang="ko-KR" altLang="en-US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</a:t>
            </a:r>
            <a:r>
              <a:rPr lang="en-US" altLang="ko-KR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FTP(</a:t>
            </a:r>
            <a:r>
              <a:rPr lang="ko-KR" altLang="en-US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파일전송</a:t>
            </a:r>
            <a:r>
              <a:rPr lang="en-US" altLang="ko-KR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 가능 함</a:t>
            </a:r>
            <a:endParaRPr lang="en-US" altLang="ko-KR" sz="1000" b="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ko-KR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 Table</a:t>
            </a:r>
            <a:r>
              <a:rPr lang="ko-KR" altLang="en-US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내부에 활용하는 업무는 고객 또는 </a:t>
            </a:r>
            <a:r>
              <a:rPr lang="en-US" altLang="ko-KR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ERP</a:t>
            </a:r>
            <a:r>
              <a:rPr lang="ko-KR" altLang="en-US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업체가 작업 해야 합니다</a:t>
            </a:r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b="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42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583" y="2098643"/>
            <a:ext cx="5688632" cy="23718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0884" y="184666"/>
            <a:ext cx="4450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연동방식</a:t>
            </a:r>
            <a:endParaRPr lang="en-US" altLang="ko-KR" sz="30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385" y="886764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 API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9927" y="1381258"/>
            <a:ext cx="88564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(Application Programming Interface)</a:t>
            </a:r>
            <a:r>
              <a:rPr lang="ko-KR" altLang="en-US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비즈플레이 경비관리 서비스 내에 저장된 데이터를 다양한 개발 언어를 </a:t>
            </a:r>
            <a:endParaRPr lang="en-US" altLang="ko-KR" b="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통해서 데이터를 </a:t>
            </a:r>
            <a:r>
              <a:rPr lang="ko-KR" altLang="en-US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연동할 수 있도록 지원합니다</a:t>
            </a:r>
            <a:r>
              <a:rPr lang="en-US" altLang="ko-KR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Restful </a:t>
            </a:r>
            <a:r>
              <a:rPr lang="ko-KR" altLang="en-US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기반의 </a:t>
            </a:r>
            <a:r>
              <a:rPr lang="en-US" altLang="ko-KR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JSON </a:t>
            </a:r>
            <a:r>
              <a:rPr lang="ko-KR" altLang="en-US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방식으로 지원하는 웹 기반 </a:t>
            </a:r>
            <a:r>
              <a:rPr lang="en-US" altLang="ko-KR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76536" y="1970838"/>
            <a:ext cx="8316664" cy="271830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2679" y="4883305"/>
            <a:ext cx="81006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 </a:t>
            </a:r>
            <a:r>
              <a:rPr lang="en-US" altLang="ko-KR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Message API </a:t>
            </a:r>
            <a:r>
              <a:rPr lang="ko-KR" altLang="en-US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호출을 비즈플레이로 전송함</a:t>
            </a:r>
            <a:r>
              <a:rPr lang="en-US" altLang="ko-KR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r>
              <a:rPr lang="en-US" altLang="ko-KR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 </a:t>
            </a:r>
            <a:r>
              <a:rPr lang="ko-KR" altLang="en-US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조회</a:t>
            </a:r>
            <a:r>
              <a:rPr lang="en-US" altLang="ko-KR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전송을 수행함</a:t>
            </a:r>
            <a:r>
              <a:rPr lang="en-US" altLang="ko-KR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r>
              <a:rPr lang="en-US" altLang="ko-KR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 </a:t>
            </a:r>
            <a:r>
              <a:rPr lang="ko-KR" altLang="en-US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요청된 결과 값을 다시 전송 함</a:t>
            </a:r>
            <a:r>
              <a:rPr lang="en-US" altLang="ko-KR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2678" y="5625534"/>
            <a:ext cx="5886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ko-KR" altLang="en-US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고객을 식별할 수 있는 고유 키를 발급해 드립니다</a:t>
            </a:r>
            <a:r>
              <a:rPr lang="en-US" altLang="ko-KR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ko-KR" altLang="en-US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 환경은 </a:t>
            </a:r>
            <a:r>
              <a:rPr lang="en-US" altLang="ko-KR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 </a:t>
            </a:r>
            <a:r>
              <a:rPr lang="ko-KR" altLang="en-US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인증방식 암호화 합니다</a:t>
            </a:r>
            <a:r>
              <a:rPr lang="en-US" altLang="ko-KR" sz="10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b="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75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0884" y="184666"/>
            <a:ext cx="4450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연동방식</a:t>
            </a:r>
            <a:endParaRPr lang="en-US" altLang="ko-KR" sz="30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385" y="886764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및 기능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55677"/>
              </p:ext>
            </p:extLst>
          </p:nvPr>
        </p:nvGraphicFramePr>
        <p:xfrm>
          <a:off x="776536" y="1497866"/>
          <a:ext cx="8316664" cy="4559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9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9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9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엑셀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upload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에이전트 방식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OPEN API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방식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연동 실행 방식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작업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배치성 자동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ERP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이벤트 발생 시점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배치성 자동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7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ERP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 개발 여부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불필요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Temp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DB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부분 개발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API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호출 및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처리 개발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7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연동 소요 시간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예상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즉시 사용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 시간 소요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(1~2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달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 시간 소요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(1~2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달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7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패키지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ERP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7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자체개발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ERP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△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7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SAP RFC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방식 적용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△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0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비즈플레이 지원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서식 관리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에이전트 및 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temp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Table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자료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OPEN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API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가이드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API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 관리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67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방화벽 추가 오픈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불필요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API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 포트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OPEN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API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 포트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OPEN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7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유지보수 원격접속 허용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11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0884" y="184666"/>
            <a:ext cx="4450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방화벽 설정</a:t>
            </a:r>
            <a:endParaRPr lang="en-US" altLang="ko-KR" sz="30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385" y="886764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비즈플레이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IDC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센터와 고객사 간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9927" y="1381258"/>
            <a:ext cx="88564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비즈플레이는 </a:t>
            </a:r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 API </a:t>
            </a:r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연결 되어 아래와 같은 </a:t>
            </a:r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Out-Bound </a:t>
            </a:r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방화벽 설정이 필요 합니다</a:t>
            </a:r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(In-bound </a:t>
            </a:r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없음</a:t>
            </a:r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57592"/>
              </p:ext>
            </p:extLst>
          </p:nvPr>
        </p:nvGraphicFramePr>
        <p:xfrm>
          <a:off x="574674" y="1844675"/>
          <a:ext cx="8915401" cy="24452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5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5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4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5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용도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출발지 </a:t>
                      </a:r>
                      <a:r>
                        <a:rPr lang="en-US" altLang="ko-KR" sz="1400" u="none" strike="noStrike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도착지 </a:t>
                      </a:r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URL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도착지 </a:t>
                      </a:r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포트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5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 </a:t>
                      </a:r>
                      <a:r>
                        <a:rPr lang="en-US" altLang="ko-KR" sz="11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API </a:t>
                      </a:r>
                      <a:r>
                        <a:rPr lang="ko-KR" altLang="en-US" sz="11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전문테스트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API</a:t>
                      </a:r>
                      <a:r>
                        <a:rPr lang="en-US" altLang="ko-KR" sz="1100" u="none" strike="noStrike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u="none" strike="noStrike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호출</a:t>
                      </a:r>
                      <a:r>
                        <a:rPr lang="ko-KR" altLang="en-US" sz="1100" u="none" strike="noStrike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서버 </a:t>
                      </a:r>
                      <a:r>
                        <a:rPr lang="en-US" altLang="ko-KR" sz="1100" u="none" strike="noStrike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webankdev.appplay.co.kr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211.217.152.244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80, </a:t>
                      </a:r>
                      <a:r>
                        <a:rPr lang="en-US" altLang="ko-KR" sz="1100" u="none" strike="noStrike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443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리얼오픈 이전 까지 필요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5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첨부 이미지 서버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API</a:t>
                      </a:r>
                      <a:r>
                        <a:rPr lang="en-US" altLang="ko-KR" sz="1100" u="none" strike="noStrike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u="none" strike="noStrike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호출</a:t>
                      </a:r>
                      <a:r>
                        <a:rPr lang="ko-KR" altLang="en-US" sz="1100" u="none" strike="noStrike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서버 </a:t>
                      </a:r>
                      <a:r>
                        <a:rPr lang="en-US" altLang="ko-KR" sz="1100" u="none" strike="noStrike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platform.bizplay.co.kr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183.111.151.14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80, </a:t>
                      </a:r>
                      <a:r>
                        <a:rPr lang="en-US" altLang="ko-KR" sz="1100" u="none" strike="noStrike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443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리얼공통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5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 </a:t>
                      </a:r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API </a:t>
                      </a:r>
                      <a:r>
                        <a:rPr lang="ko-KR" alt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API</a:t>
                      </a:r>
                      <a:r>
                        <a:rPr lang="en-US" altLang="ko-KR" sz="110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호출</a:t>
                      </a: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서버 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webankapi.appplay.co.kr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183.111.151.122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80, 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443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5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 링크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 링크 필요서버 </a:t>
                      </a:r>
                      <a:r>
                        <a:rPr lang="en-US" altLang="ko-KR" sz="11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platform.bizplay.co.kr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183.111.151.14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80, </a:t>
                      </a:r>
                      <a:r>
                        <a:rPr lang="en-US" altLang="ko-KR" sz="1100" u="none" strike="noStrike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443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 링크 필요 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5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원격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hlinkClick r:id="rId2"/>
                        </a:rPr>
                        <a:t>211.217.152.203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2517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902680" y="4941168"/>
            <a:ext cx="81006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 </a:t>
            </a:r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비즈플레이는 목동 </a:t>
            </a:r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KT IDC</a:t>
            </a:r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센터에 금융 클라우드 센터로 운영 합니다</a:t>
            </a:r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 </a:t>
            </a:r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도착지 호출은 </a:t>
            </a:r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 </a:t>
            </a:r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방식으로 내부 서버에서 </a:t>
            </a:r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DNS</a:t>
            </a:r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찾을 수 없으면 </a:t>
            </a:r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HOSTS</a:t>
            </a:r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파일에 등록해야 합니다</a:t>
            </a:r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 </a:t>
            </a:r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</a:t>
            </a:r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전문테스트는 개발 작업 시 에만 필요 합니다</a:t>
            </a:r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④ 이미지 링크는 </a:t>
            </a:r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ERP</a:t>
            </a:r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 </a:t>
            </a:r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</a:t>
            </a:r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첨부 이미지 링크가 필요할 경우 사용 합니다</a:t>
            </a:r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9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0884" y="184666"/>
            <a:ext cx="4450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API </a:t>
            </a:r>
            <a:r>
              <a:rPr lang="ko-KR" altLang="en-US" sz="3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en-US" altLang="ko-KR" sz="30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05099" y="1038863"/>
            <a:ext cx="88564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</a:t>
            </a:r>
            <a:r>
              <a:rPr lang="ko-KR" altLang="en-US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방식으로 외부사이트 이용하여 실습을 합니다</a:t>
            </a:r>
            <a:endParaRPr lang="ko-KR" altLang="en-US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67272"/>
              </p:ext>
            </p:extLst>
          </p:nvPr>
        </p:nvGraphicFramePr>
        <p:xfrm>
          <a:off x="598416" y="1354455"/>
          <a:ext cx="8901136" cy="13538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5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5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5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5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Protocol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HTTP (</a:t>
                      </a: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)/HTTPS(</a:t>
                      </a: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데이터형식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JSON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Network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인터넷망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제공방식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5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 URL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508000"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en-US" sz="1000" u="sng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rId3"/>
                        </a:rPr>
                        <a:t>http://webankdev.appplay.co.kr/gateway.do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508000"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전문테스트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en-US" sz="1000" u="sng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rId4"/>
                        </a:rPr>
                        <a:t>http://</a:t>
                      </a:r>
                      <a:r>
                        <a:rPr lang="en-US" sz="1000" u="sng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rId4"/>
                        </a:rPr>
                        <a:t>webankdev.appplay.co.kr/api_test.jsp</a:t>
                      </a:r>
                      <a:r>
                        <a:rPr lang="en-US" sz="1000" u="sng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(POST</a:t>
                      </a:r>
                      <a:r>
                        <a:rPr lang="en-US" sz="1000" u="sng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000" u="sng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방식 </a:t>
                      </a:r>
                      <a:r>
                        <a:rPr lang="ko-KR" altLang="en-US" sz="1000" u="sng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소스보기 제공</a:t>
                      </a:r>
                      <a:r>
                        <a:rPr lang="en-US" altLang="ko-KR" sz="1000" u="sng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4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508000"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en-US" sz="1000" u="sng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rId5"/>
                        </a:rPr>
                        <a:t>https://webankapi.appplay.co.kr/gateway.do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508000"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전문테스트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en-US" sz="1000" u="sng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rId6"/>
                        </a:rPr>
                        <a:t> https://webankapi.appplay.co.kr/api_test.jsp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7933" y="3390672"/>
            <a:ext cx="705193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ⓐ 개발 전문을 테스트 페이지에서 확인 합니다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.</a:t>
            </a:r>
          </a:p>
          <a:p>
            <a:pPr algn="l"/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algn="l"/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0" u="sng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http://</a:t>
            </a:r>
            <a:r>
              <a:rPr lang="en-US" altLang="ko-KR" sz="1200" b="0" u="sng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webankdev.appplay.co.kr/api_test.jsp</a:t>
            </a:r>
            <a:r>
              <a:rPr lang="en-US" altLang="ko-KR" sz="1200" b="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온라인에서 열고  </a:t>
            </a:r>
            <a:endParaRPr lang="en-US" altLang="ko-KR" sz="1200" b="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코드 목록을  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카드영수증 처리내역 조회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(0411)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 쿼리전송 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팝업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)&gt;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잠시 대기 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보임</a:t>
            </a:r>
            <a:endParaRPr lang="en-US" altLang="ko-KR" sz="1200" b="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 결과 확인 </a:t>
            </a:r>
            <a:r>
              <a:rPr lang="en-US" altLang="ko-KR" sz="1200" b="0" u="sng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7"/>
              </a:rPr>
              <a:t>http://</a:t>
            </a:r>
            <a:r>
              <a:rPr lang="en-US" altLang="ko-KR" sz="1200" b="0" u="sng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7"/>
              </a:rPr>
              <a:t>jsonviewer.stack.hu/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접속 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②번 결과 전체 복사</a:t>
            </a:r>
            <a:endParaRPr lang="en-US" altLang="ko-KR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④ 결과 확인 페이지에  </a:t>
            </a:r>
            <a:r>
              <a:rPr lang="ko-KR" altLang="en-US" sz="1200" b="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붙여넣기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Format tab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이동  </a:t>
            </a:r>
            <a:endParaRPr lang="en-US" altLang="ko-KR" sz="1200" b="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825975"/>
              </p:ext>
            </p:extLst>
          </p:nvPr>
        </p:nvGraphicFramePr>
        <p:xfrm>
          <a:off x="8877436" y="184666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문서" showAsIcon="1" r:id="rId8" imgW="914400" imgH="792360" progId="Word.Document.12">
                  <p:embed/>
                </p:oleObj>
              </mc:Choice>
              <mc:Fallback>
                <p:oleObj name="문서" showAsIcon="1" r:id="rId8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77436" y="184666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22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0884" y="184666"/>
            <a:ext cx="4450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API </a:t>
            </a:r>
            <a:r>
              <a:rPr lang="ko-KR" altLang="en-US" sz="3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en-US" altLang="ko-KR" sz="30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7933" y="1237977"/>
            <a:ext cx="8377165" cy="4539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ⓑ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</a:t>
            </a:r>
          </a:p>
          <a:p>
            <a:pPr algn="l"/>
            <a:r>
              <a:rPr lang="en-US" altLang="ko-KR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</a:p>
          <a:p>
            <a:pPr algn="l"/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 메모장프로그램 실행 </a:t>
            </a:r>
            <a:endParaRPr lang="en-US" altLang="ko-KR" sz="1200" b="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- </a:t>
            </a:r>
            <a:r>
              <a:rPr lang="en-US" altLang="ko-KR" sz="1200" b="0" u="sng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http://webankdev.appplay.co.kr/gateway.do?JSONData</a:t>
            </a:r>
            <a:r>
              <a:rPr lang="en-US" altLang="ko-KR" sz="1200" b="0" u="sng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en-US" altLang="ko-KR" sz="1200" b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복사 붙여 넣기 </a:t>
            </a:r>
            <a:endParaRPr lang="en-US" altLang="ko-KR" sz="1200" b="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- </a:t>
            </a:r>
            <a:r>
              <a:rPr lang="ko-KR" altLang="en-US" sz="1200" b="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바로뒤에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 </a:t>
            </a:r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인코딩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된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값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넣을 예정 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</a:p>
          <a:p>
            <a:pPr algn="l"/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 </a:t>
            </a:r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인코딩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된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값 구하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http://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webankdev.appplay.co.kr/api_test.jsp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접속 </a:t>
            </a:r>
            <a:endParaRPr lang="en-US" altLang="ko-KR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원하는 </a:t>
            </a:r>
            <a:r>
              <a:rPr lang="ko-KR" altLang="en-US" sz="1200" b="0" u="sng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코드 목록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선택</a:t>
            </a:r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JSON_IN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오른쪽 </a:t>
            </a:r>
            <a:r>
              <a:rPr lang="ko-KR" altLang="en-US" sz="1200" b="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출력값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전체 복사</a:t>
            </a:r>
            <a:endParaRPr lang="en-US" altLang="ko-KR" sz="1200" b="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1200" b="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http://www.convertstring.com/ko/EncodeDecode/UrlEncode</a:t>
            </a:r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접속</a:t>
            </a:r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여기에 </a:t>
            </a:r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 </a:t>
            </a:r>
            <a:r>
              <a:rPr lang="ko-KR" altLang="en-US" sz="1200" b="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인코딩하고자하는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텍스트를 붙여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넣습니다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 부분에 </a:t>
            </a:r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JSON_IN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오른쪽 </a:t>
            </a:r>
            <a:r>
              <a:rPr lang="ko-KR" altLang="en-US" sz="1200" b="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출력값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붙여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넣기</a:t>
            </a:r>
            <a:endParaRPr lang="en-US" altLang="ko-KR" sz="1200" b="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→ </a:t>
            </a:r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 </a:t>
            </a:r>
            <a:r>
              <a:rPr lang="ko-KR" altLang="en-US" sz="1200" b="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인코딩</a:t>
            </a:r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</a:t>
            </a:r>
            <a:endParaRPr lang="en-US" altLang="ko-KR" sz="1200" b="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여기에 </a:t>
            </a:r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 </a:t>
            </a:r>
            <a:r>
              <a:rPr lang="ko-KR" altLang="en-US" sz="1200" b="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인코딩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된 텍스트를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복사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 부분에 출력된 내용 전체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복사</a:t>
            </a:r>
            <a:endParaRPr lang="en-US" altLang="ko-KR" sz="1200" b="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b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메모장에 적힌 </a:t>
            </a:r>
            <a:r>
              <a:rPr lang="en-US" altLang="ko-KR" sz="1200" b="0" u="sng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http://webankdev.appplay.co.kr/gateway.do?JSONData</a:t>
            </a:r>
            <a:r>
              <a:rPr lang="en-US" altLang="ko-KR" sz="1200" b="0" u="sng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바로 뒤에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띄어쓰기 없이 출력된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sz="1200" b="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붙여넣기</a:t>
            </a:r>
            <a:endParaRPr lang="en-US" altLang="ko-KR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④ 메모장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복사하여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크롬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웹브라우져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URL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ko-KR" altLang="en-US" sz="1200" b="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붙여넣고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엔터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200" b="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⑤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확인 </a:t>
            </a:r>
            <a:r>
              <a:rPr lang="en-US" altLang="ko-KR" sz="1200" b="0" u="sng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5"/>
              </a:rPr>
              <a:t>http</a:t>
            </a:r>
            <a:r>
              <a:rPr lang="en-US" altLang="ko-KR" sz="1200" b="0" u="sng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5"/>
              </a:rPr>
              <a:t>://jsonviewer.stack.hu/</a:t>
            </a:r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접속 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④번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전체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복사</a:t>
            </a:r>
            <a:endParaRPr lang="en-US" altLang="ko-KR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⑥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확인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페이지에  </a:t>
            </a:r>
            <a:r>
              <a:rPr lang="ko-KR" altLang="en-US" sz="1200" b="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붙여넣기</a:t>
            </a:r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Format tab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이동 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200" dirty="0">
              <a:latin typeface="나눔고딕 ExtraBold" pitchFamily="50" charset="-127"/>
              <a:ea typeface="나눔고딕 ExtraBold" pitchFamily="50" charset="-127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altLang="ko-KR" sz="900" dirty="0">
                <a:latin typeface="나눔고딕 ExtraBold" pitchFamily="50" charset="-127"/>
                <a:ea typeface="나눔고딕 ExtraBold" pitchFamily="50" charset="-127"/>
              </a:rPr>
              <a:t>URL</a:t>
            </a:r>
            <a:r>
              <a:rPr lang="ko-KR" altLang="en-US" sz="900" dirty="0" err="1">
                <a:latin typeface="나눔고딕 ExtraBold" pitchFamily="50" charset="-127"/>
                <a:ea typeface="나눔고딕 ExtraBold" pitchFamily="50" charset="-127"/>
              </a:rPr>
              <a:t>인코딩</a:t>
            </a:r>
            <a:r>
              <a:rPr lang="en-US" altLang="ko-KR" sz="900" dirty="0">
                <a:latin typeface="나눔고딕 ExtraBold" pitchFamily="50" charset="-127"/>
                <a:ea typeface="나눔고딕 ExtraBold" pitchFamily="50" charset="-127"/>
              </a:rPr>
              <a:t>(base64)</a:t>
            </a:r>
            <a:r>
              <a:rPr lang="ko-KR" altLang="en-US" sz="9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900" dirty="0">
                <a:latin typeface="나눔고딕 ExtraBold" pitchFamily="50" charset="-127"/>
                <a:ea typeface="나눔고딕 ExtraBold" pitchFamily="50" charset="-127"/>
              </a:rPr>
              <a:t>: Protocol</a:t>
            </a:r>
            <a:r>
              <a:rPr lang="ko-KR" altLang="en-US" sz="900" dirty="0">
                <a:latin typeface="나눔고딕 ExtraBold" pitchFamily="50" charset="-127"/>
                <a:ea typeface="나눔고딕 ExtraBold" pitchFamily="50" charset="-127"/>
              </a:rPr>
              <a:t>로 사용하는 </a:t>
            </a:r>
            <a:r>
              <a:rPr lang="en-US" altLang="ko-KR" sz="900" dirty="0">
                <a:latin typeface="나눔고딕 ExtraBold" pitchFamily="50" charset="-127"/>
                <a:ea typeface="나눔고딕 ExtraBold" pitchFamily="50" charset="-127"/>
              </a:rPr>
              <a:t>http URL</a:t>
            </a:r>
            <a:r>
              <a:rPr lang="ko-KR" altLang="en-US" sz="900" dirty="0">
                <a:latin typeface="나눔고딕 ExtraBold" pitchFamily="50" charset="-127"/>
                <a:ea typeface="나눔고딕 ExtraBold" pitchFamily="50" charset="-127"/>
              </a:rPr>
              <a:t>에는 의미를 가진 문자가 있음 해당문자를 </a:t>
            </a:r>
            <a:r>
              <a:rPr lang="en-US" altLang="ko-KR" sz="900" dirty="0">
                <a:latin typeface="나눔고딕 ExtraBold" pitchFamily="50" charset="-127"/>
                <a:ea typeface="나눔고딕 ExtraBold" pitchFamily="50" charset="-127"/>
              </a:rPr>
              <a:t>URL</a:t>
            </a:r>
            <a:r>
              <a:rPr lang="ko-KR" altLang="en-US" sz="900" dirty="0">
                <a:latin typeface="나눔고딕 ExtraBold" pitchFamily="50" charset="-127"/>
                <a:ea typeface="나눔고딕 ExtraBold" pitchFamily="50" charset="-127"/>
              </a:rPr>
              <a:t>에 명령어로 인식하지 못하도록 암호화 하는 방법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5025008" y="2420888"/>
            <a:ext cx="2052228" cy="994608"/>
            <a:chOff x="5169024" y="2249792"/>
            <a:chExt cx="2052228" cy="988336"/>
          </a:xfrm>
        </p:grpSpPr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024" y="2249792"/>
              <a:ext cx="1944216" cy="988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5601072" y="2632807"/>
              <a:ext cx="1620180" cy="5400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337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>
          <a:solidFill>
            <a:schemeClr val="bg1">
              <a:lumMod val="50000"/>
            </a:schemeClr>
          </a:solidFill>
        </a:ln>
      </a:spPr>
      <a:bodyPr lIns="0" rIns="0" rtlCol="0" anchor="ctr"/>
      <a:lstStyle>
        <a:defPPr algn="ctr">
          <a:defRPr dirty="0" smtClean="0">
            <a:solidFill>
              <a:schemeClr val="tx1">
                <a:lumMod val="75000"/>
                <a:lumOff val="25000"/>
              </a:schemeClr>
            </a:solidFill>
            <a:latin typeface="나눔고딕 ExtraBold" pitchFamily="50" charset="-127"/>
            <a:ea typeface="나눔고딕 ExtraBold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나눔고딕 ExtraBold" pitchFamily="50" charset="-127"/>
            <a:ea typeface="나눔고딕 ExtraBold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>
          <a:solidFill>
            <a:schemeClr val="bg1">
              <a:lumMod val="50000"/>
            </a:schemeClr>
          </a:solidFill>
        </a:ln>
      </a:spPr>
      <a:bodyPr lIns="0" rIns="0" rtlCol="0" anchor="ctr"/>
      <a:lstStyle>
        <a:defPPr algn="ctr">
          <a:defRPr dirty="0" smtClean="0">
            <a:solidFill>
              <a:schemeClr val="tx1">
                <a:lumMod val="75000"/>
                <a:lumOff val="25000"/>
              </a:schemeClr>
            </a:solidFill>
            <a:latin typeface="나눔고딕 ExtraBold" pitchFamily="50" charset="-127"/>
            <a:ea typeface="나눔고딕 ExtraBold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나눔고딕 ExtraBold" pitchFamily="50" charset="-127"/>
            <a:ea typeface="나눔고딕 ExtraBold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177482</TotalTime>
  <Words>796</Words>
  <Application>Microsoft Office PowerPoint</Application>
  <PresentationFormat>A4 용지(210x297mm)</PresentationFormat>
  <Paragraphs>172</Paragraphs>
  <Slides>11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3" baseType="lpstr">
      <vt:lpstr>굴림</vt:lpstr>
      <vt:lpstr>맑은 고딕</vt:lpstr>
      <vt:lpstr>나눔바른고딕</vt:lpstr>
      <vt:lpstr>굴림체</vt:lpstr>
      <vt:lpstr>Arial</vt:lpstr>
      <vt:lpstr>Wingdings</vt:lpstr>
      <vt:lpstr>나눔고딕 ExtraBold</vt:lpstr>
      <vt:lpstr>나눔고딕</vt:lpstr>
      <vt:lpstr>Times New Roman</vt:lpstr>
      <vt:lpstr>Office 테마</vt:lpstr>
      <vt:lpstr>1_Office 테마</vt:lpstr>
      <vt:lpstr>문서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....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user</dc:creator>
  <cp:lastModifiedBy>Park Jino</cp:lastModifiedBy>
  <cp:revision>4451</cp:revision>
  <cp:lastPrinted>2016-10-04T00:44:04Z</cp:lastPrinted>
  <dcterms:created xsi:type="dcterms:W3CDTF">2007-10-01T08:07:15Z</dcterms:created>
  <dcterms:modified xsi:type="dcterms:W3CDTF">2019-01-16T09:36:38Z</dcterms:modified>
</cp:coreProperties>
</file>