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Canda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6E4127-2CFC-47B3-890A-8B5ECD9AF521}">
  <a:tblStyle styleId="{896E4127-2CFC-47B3-890A-8B5ECD9AF521}" styleName="Table_0">
    <a:wholeTbl>
      <a:tcTxStyle b="off" i="off">
        <a:font>
          <a:latin typeface="Candara"/>
          <a:ea typeface="Candara"/>
          <a:cs typeface="Candara"/>
        </a:font>
        <a:schemeClr val="lt1"/>
      </a:tcTxStyle>
      <a:tcStyle>
        <a:tcBdr>
          <a:left>
            <a:ln cap="flat" cmpd="sng" w="9525">
              <a:solidFill>
                <a:srgbClr val="D7E5C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D7E5C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D7E5C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D7E5C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  <a:tblStyle styleId="{11E33A3D-8CE4-46DA-B6B9-DD307F0C5741}" styleName="Table_1">
    <a:wholeTbl>
      <a:tcTxStyle b="off" i="off">
        <a:font>
          <a:latin typeface="Candara"/>
          <a:ea typeface="Candara"/>
          <a:cs typeface="Candara"/>
        </a:font>
        <a:schemeClr val="lt1"/>
      </a:tcTxStyle>
      <a:tcStyle>
        <a:tcBdr>
          <a:left>
            <a:ln cap="flat" cmpd="sng" w="9525">
              <a:solidFill>
                <a:srgbClr val="C0E3D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0E3D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0E3D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0E3D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ndara-bold.fntdata"/><Relationship Id="rId23" Type="http://schemas.openxmlformats.org/officeDocument/2006/relationships/font" Target="fonts/Candar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boldItalic.fntdata"/><Relationship Id="rId25" Type="http://schemas.openxmlformats.org/officeDocument/2006/relationships/font" Target="fonts/Canda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ndara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ndar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ndara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andara"/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“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andara"/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”</a:t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ndara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andara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andara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andara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andara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andara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ndara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andara"/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“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andara"/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”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ndara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ndara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ndar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ndar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ndara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ndara"/>
              <a:buNone/>
              <a:defRPr b="0" i="0" sz="32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1408591" y="275206"/>
            <a:ext cx="9144000" cy="11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ndara"/>
              <a:buNone/>
            </a:pPr>
            <a:r>
              <a:rPr b="1" lang="en-IN" u="sng"/>
              <a:t>PROBLEM STATEMENT</a:t>
            </a:r>
            <a:endParaRPr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1177771" y="2281561"/>
            <a:ext cx="9144000" cy="4110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IN" sz="2600"/>
              <a:t>Read a picture pixel by pixel</a:t>
            </a:r>
            <a:r>
              <a:rPr lang="en-IN" sz="2600"/>
              <a:t>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IN" sz="2600"/>
              <a:t>Extract the corresponding RGB intensity values.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IN" sz="2600"/>
              <a:t>Convert them into corresponding Y  , R-Y , B-Y values , their respective frequencies and store in a text file.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IN" sz="2600"/>
              <a:t>Initiate USART in ATmega128A.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IN" sz="2600"/>
              <a:t>To give input and observe output using Pyserial.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IN" sz="2600"/>
              <a:t>To write the values in EEPROM.</a:t>
            </a:r>
            <a:endParaRPr/>
          </a:p>
          <a:p>
            <a:pPr indent="-209550" lvl="0" marL="342900" rtl="0" algn="ctr">
              <a:spcBef>
                <a:spcPts val="102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ndara"/>
              <a:buNone/>
            </a:pPr>
            <a:r>
              <a:rPr b="1" lang="en-IN" sz="4800"/>
              <a:t>THOUGHT</a:t>
            </a:r>
            <a:r>
              <a:rPr b="1" lang="en-IN" sz="4800"/>
              <a:t> ABOUT DECREASING FILE SIZE.</a:t>
            </a:r>
            <a:endParaRPr sz="4800"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1141413" y="2666999"/>
            <a:ext cx="9905998" cy="393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20"/>
              <a:buChar char="•"/>
            </a:pPr>
            <a:r>
              <a:rPr lang="en-IN" sz="2220"/>
              <a:t>Further we can decrease it to 2 characters combination.</a:t>
            </a:r>
            <a:endParaRPr/>
          </a:p>
          <a:p>
            <a:pPr indent="-144780" lvl="0" marL="28575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  <a:p>
            <a:pPr indent="-285750" lvl="0" marL="28575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ts val="2220"/>
              <a:buChar char="•"/>
            </a:pPr>
            <a:r>
              <a:rPr lang="en-IN" sz="2220"/>
              <a:t>By using appropriate and distinct ASCII combinations of 2 characters we can generate more than 8000 combinations .</a:t>
            </a:r>
            <a:endParaRPr/>
          </a:p>
          <a:p>
            <a:pPr indent="-144780" lvl="0" marL="28575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  <a:p>
            <a:pPr indent="-285750" lvl="0" marL="28575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ts val="2220"/>
              <a:buChar char="•"/>
            </a:pPr>
            <a:r>
              <a:rPr lang="en-IN" sz="2220"/>
              <a:t>So decreasing the file size to (656)*1/2 = 328 KB</a:t>
            </a:r>
            <a:endParaRPr/>
          </a:p>
          <a:p>
            <a:pPr indent="-144780" lvl="0" marL="28575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  <a:p>
            <a:pPr indent="-285750" lvl="0" marL="28575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ts val="2220"/>
              <a:buChar char="•"/>
            </a:pPr>
            <a:r>
              <a:rPr lang="en-IN" sz="2220"/>
              <a:t>But it will need a appropriate code to decode the values , if we wish to decrease the file size.</a:t>
            </a:r>
            <a:endParaRPr/>
          </a:p>
          <a:p>
            <a:pPr indent="-168275" lvl="0" marL="28575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1141413" y="243840"/>
            <a:ext cx="9905998" cy="114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ndara"/>
              <a:buNone/>
            </a:pPr>
            <a:r>
              <a:rPr b="1" lang="en-IN" sz="4000"/>
              <a:t>ATMEGA 128A USART CONCEPTS</a:t>
            </a:r>
            <a:endParaRPr sz="4000"/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1141412" y="1849438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64C8A3"/>
                    </a:gs>
                    <a:gs pos="100000">
                      <a:srgbClr val="399675"/>
                    </a:gs>
                  </a:gsLst>
                  <a:lin ang="5400000" scaled="0"/>
                </a:gradFill>
                <a:tableStyleId>{11E33A3D-8CE4-46DA-B6B9-DD307F0C5741}</a:tableStyleId>
              </a:tblPr>
              <a:tblGrid>
                <a:gridCol w="2450225"/>
                <a:gridCol w="2450225"/>
                <a:gridCol w="2450225"/>
                <a:gridCol w="2450225"/>
              </a:tblGrid>
              <a:tr h="11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CLASSIFICATION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DIFFERENT TYPES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HIGH OR LOW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START BIT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Only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To initialize sending data.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Always low.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DATA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Any value between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5-9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Carries number in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Binary form.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According to representation.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STOP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Can be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              1.5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             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To end the sending of data.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rgbClr val="40198B"/>
                          </a:solidFill>
                        </a:rPr>
                        <a:t>Always high.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143001" y="243840"/>
            <a:ext cx="9905998" cy="11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ndara"/>
              <a:buNone/>
            </a:pPr>
            <a:r>
              <a:rPr b="1" lang="en-IN" sz="4800"/>
              <a:t>ATMEGA 128A USART CONCEPTS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838200" y="1991359"/>
            <a:ext cx="10515600" cy="475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But what is 1.5 stop bit ? </a:t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It is a one stop bit transferred for 150% of time used to transmit one stop bit.</a:t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For ASCII 7 data bits are essential.</a:t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BAUD rate :- No. of  bits that can be transformed per second</a:t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1141413" y="609600"/>
            <a:ext cx="9905998" cy="119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ndara"/>
              <a:buNone/>
            </a:pPr>
            <a:r>
              <a:rPr b="1" lang="en-IN"/>
              <a:t>ATMEGA 128A USART CONCEPTS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1141413" y="1615441"/>
            <a:ext cx="9905998" cy="417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968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196850" lvl="0" marL="28575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196850" lvl="0" marL="28575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196850" lvl="0" marL="28575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196850" lvl="0" marL="28575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85750" lvl="0" marL="285750" rtl="0" algn="l">
              <a:lnSpc>
                <a:spcPct val="80000"/>
              </a:lnSpc>
              <a:spcBef>
                <a:spcPts val="1006"/>
              </a:spcBef>
              <a:spcAft>
                <a:spcPts val="0"/>
              </a:spcAft>
              <a:buSzPts val="2029"/>
              <a:buChar char="•"/>
            </a:pPr>
            <a:r>
              <a:rPr lang="en-IN" sz="2029"/>
              <a:t>Parity bit :- Use to detect corrupt data.</a:t>
            </a:r>
            <a:endParaRPr/>
          </a:p>
          <a:p>
            <a:pPr indent="-156845" lvl="0" marL="285750" rtl="0" algn="l">
              <a:lnSpc>
                <a:spcPct val="80000"/>
              </a:lnSpc>
              <a:spcBef>
                <a:spcPts val="1006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sz="2029"/>
          </a:p>
          <a:p>
            <a:pPr indent="-285750" lvl="0" marL="285750" rtl="0" algn="l">
              <a:lnSpc>
                <a:spcPct val="80000"/>
              </a:lnSpc>
              <a:spcBef>
                <a:spcPts val="1006"/>
              </a:spcBef>
              <a:spcAft>
                <a:spcPts val="0"/>
              </a:spcAft>
              <a:buSzPts val="2029"/>
              <a:buChar char="•"/>
            </a:pPr>
            <a:r>
              <a:rPr lang="en-IN" sz="2029"/>
              <a:t> </a:t>
            </a:r>
            <a:r>
              <a:rPr lang="en-IN" sz="2029" u="sng"/>
              <a:t>1</a:t>
            </a:r>
            <a:r>
              <a:rPr lang="en-IN" sz="2029"/>
              <a:t>00</a:t>
            </a:r>
            <a:r>
              <a:rPr lang="en-IN" sz="2029" u="sng"/>
              <a:t>1</a:t>
            </a:r>
            <a:r>
              <a:rPr lang="en-IN" sz="2029">
                <a:solidFill>
                  <a:srgbClr val="FF0000"/>
                </a:solidFill>
              </a:rPr>
              <a:t>0</a:t>
            </a:r>
            <a:r>
              <a:rPr lang="en-IN" sz="2029" u="sng"/>
              <a:t>11</a:t>
            </a:r>
            <a:r>
              <a:rPr lang="en-IN" sz="2029"/>
              <a:t>0 – generated data.</a:t>
            </a:r>
            <a:endParaRPr/>
          </a:p>
          <a:p>
            <a:pPr indent="-156845" lvl="0" marL="285750" rtl="0" algn="l">
              <a:lnSpc>
                <a:spcPct val="80000"/>
              </a:lnSpc>
              <a:spcBef>
                <a:spcPts val="1006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sz="2029"/>
          </a:p>
          <a:p>
            <a:pPr indent="-285750" lvl="0" marL="285750" rtl="0" algn="l">
              <a:lnSpc>
                <a:spcPct val="80000"/>
              </a:lnSpc>
              <a:spcBef>
                <a:spcPts val="1006"/>
              </a:spcBef>
              <a:spcAft>
                <a:spcPts val="0"/>
              </a:spcAft>
              <a:buSzPts val="2029"/>
              <a:buChar char="•"/>
            </a:pPr>
            <a:r>
              <a:rPr lang="en-IN" sz="2029" u="sng"/>
              <a:t>1</a:t>
            </a:r>
            <a:r>
              <a:rPr lang="en-IN" sz="2029"/>
              <a:t>00</a:t>
            </a:r>
            <a:r>
              <a:rPr lang="en-IN" sz="2029" u="sng"/>
              <a:t>1</a:t>
            </a:r>
            <a:r>
              <a:rPr lang="en-IN" sz="2029">
                <a:solidFill>
                  <a:srgbClr val="FF0000"/>
                </a:solidFill>
              </a:rPr>
              <a:t>0</a:t>
            </a:r>
            <a:r>
              <a:rPr lang="en-IN" sz="2029" u="sng"/>
              <a:t>11</a:t>
            </a:r>
            <a:r>
              <a:rPr lang="en-IN" sz="2029"/>
              <a:t>0 1 – data attached with parity bit.</a:t>
            </a:r>
            <a:endParaRPr/>
          </a:p>
          <a:p>
            <a:pPr indent="-156845" lvl="0" marL="285750" rtl="0" algn="l">
              <a:lnSpc>
                <a:spcPct val="80000"/>
              </a:lnSpc>
              <a:spcBef>
                <a:spcPts val="1006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sz="2029"/>
          </a:p>
          <a:p>
            <a:pPr indent="-285750" lvl="0" marL="285750" rtl="0" algn="l">
              <a:lnSpc>
                <a:spcPct val="80000"/>
              </a:lnSpc>
              <a:spcBef>
                <a:spcPts val="1006"/>
              </a:spcBef>
              <a:spcAft>
                <a:spcPts val="0"/>
              </a:spcAft>
              <a:buSzPts val="2029"/>
              <a:buChar char="•"/>
            </a:pPr>
            <a:r>
              <a:rPr lang="en-IN" sz="2029" u="sng"/>
              <a:t>1</a:t>
            </a:r>
            <a:r>
              <a:rPr lang="en-IN" sz="2029"/>
              <a:t>00</a:t>
            </a:r>
            <a:r>
              <a:rPr lang="en-IN" sz="2029" u="sng"/>
              <a:t>1</a:t>
            </a:r>
            <a:r>
              <a:rPr lang="en-IN" sz="2029" u="sng">
                <a:solidFill>
                  <a:srgbClr val="FF0000"/>
                </a:solidFill>
              </a:rPr>
              <a:t>1</a:t>
            </a:r>
            <a:r>
              <a:rPr lang="en-IN" sz="2029" u="sng"/>
              <a:t>11</a:t>
            </a:r>
            <a:r>
              <a:rPr lang="en-IN" sz="2029"/>
              <a:t>0 1 --  SENT DATA (RED BIT IS CORRUPTED).</a:t>
            </a:r>
            <a:endParaRPr/>
          </a:p>
          <a:p>
            <a:pPr indent="-196850" lvl="0" marL="28575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196850" lvl="0" marL="28575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196850" lvl="0" marL="28575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196850" lvl="0" marL="28575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196850" lvl="0" marL="28575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196850" lvl="0" marL="28575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141413" y="233680"/>
            <a:ext cx="9905998" cy="123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ndara"/>
              <a:buNone/>
            </a:pPr>
            <a:r>
              <a:rPr b="1" lang="en-IN" sz="4800"/>
              <a:t>USE OF PYSERIAL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1141413" y="1930401"/>
            <a:ext cx="9905998" cy="47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Why to use pyserial ?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Terminal is limited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Pyserial is vast and input can be given in many ways.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The output can also be processed , which can’t be done in terminal.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141413" y="345440"/>
            <a:ext cx="9905998" cy="144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ndara"/>
              <a:buNone/>
            </a:pPr>
            <a:r>
              <a:rPr b="1" lang="en-IN" sz="4800"/>
              <a:t>STEPS TO USE PYSERIAL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1141413" y="2082801"/>
            <a:ext cx="9905998" cy="442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Initialize the communication with parameters used in USART communication.</a:t>
            </a:r>
            <a:endParaRPr/>
          </a:p>
          <a:p>
            <a:pPr indent="-133350" lvl="0" marL="28575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Open the respective port .</a:t>
            </a:r>
            <a:endParaRPr/>
          </a:p>
          <a:p>
            <a:pPr indent="-133350" lvl="0" marL="28575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Using appropriate syntax you can write and read from the port.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141413" y="274320"/>
            <a:ext cx="9905998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ndara"/>
              <a:buNone/>
            </a:pPr>
            <a:r>
              <a:rPr lang="en-IN"/>
              <a:t>REFERENCE</a:t>
            </a:r>
            <a:endParaRPr/>
          </a:p>
        </p:txBody>
      </p:sp>
      <p:pic>
        <p:nvPicPr>
          <p:cNvPr id="220" name="Google Shape;220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633" y="1127125"/>
            <a:ext cx="7835560" cy="53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1141413" y="284480"/>
            <a:ext cx="9905998" cy="107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ndara"/>
              <a:buNone/>
            </a:pPr>
            <a:r>
              <a:rPr lang="en-IN"/>
              <a:t>REFERENCE</a:t>
            </a:r>
            <a:endParaRPr/>
          </a:p>
        </p:txBody>
      </p:sp>
      <p:pic>
        <p:nvPicPr>
          <p:cNvPr id="226" name="Google Shape;226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720" y="1361441"/>
            <a:ext cx="8808719" cy="521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143001" y="110971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ndara"/>
              <a:buNone/>
            </a:pPr>
            <a:r>
              <a:rPr b="1" lang="en-IN"/>
              <a:t>EXTRACTION OF RGB VALUES AND CONVERSION</a:t>
            </a:r>
            <a:endParaRPr/>
          </a:p>
        </p:txBody>
      </p:sp>
      <p:pic>
        <p:nvPicPr>
          <p:cNvPr id="135" name="Google Shape;13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969" y="1825625"/>
            <a:ext cx="9234505" cy="492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ndara"/>
              <a:buNone/>
            </a:pPr>
            <a:r>
              <a:rPr lang="en-IN"/>
              <a:t>IMAGE 186*271 </a:t>
            </a:r>
            <a:endParaRPr/>
          </a:p>
        </p:txBody>
      </p:sp>
      <p:pic>
        <p:nvPicPr>
          <p:cNvPr id="141" name="Google Shape;14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320" y="2667000"/>
            <a:ext cx="10342880" cy="392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1141413" y="233680"/>
            <a:ext cx="9905998" cy="114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ndara"/>
              <a:buNone/>
            </a:pPr>
            <a:r>
              <a:rPr lang="en-IN" sz="4000"/>
              <a:t>PD 90 PROTOCOL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1141413" y="1168400"/>
            <a:ext cx="9905998" cy="554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STARTING WITH 1200 HZ.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STARTING OF LINE WITH 1500HZ.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 PRINTING Y VALUES OF ODD LINE (LUMA/BRIGHTNESS).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PRINTING AVERAGE R-Y VALUE OF 2 LINES (RED – LUMINOUS SIGNAL).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PRINTING AVERAGE B-Y VALUE OF 2 LINES (BLUE-LUMINOUS SIGNAL).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PRINTING Y VALUES OF EVEN LINE (LUMA/BRIGHTNESS).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212434" y="84338"/>
            <a:ext cx="9905998" cy="136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ndara"/>
              <a:buNone/>
            </a:pPr>
            <a:r>
              <a:rPr b="1" lang="en-IN"/>
              <a:t>GENERATION OF TEXT FILE.</a:t>
            </a:r>
            <a:endParaRPr/>
          </a:p>
        </p:txBody>
      </p:sp>
      <p:pic>
        <p:nvPicPr>
          <p:cNvPr id="153" name="Google Shape;153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64816"/>
            <a:ext cx="9125656" cy="530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938213" y="71120"/>
            <a:ext cx="9905998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Candara"/>
              <a:buNone/>
            </a:pPr>
            <a:r>
              <a:t/>
            </a:r>
            <a:endParaRPr sz="2880"/>
          </a:p>
        </p:txBody>
      </p:sp>
      <p:pic>
        <p:nvPicPr>
          <p:cNvPr id="159" name="Google Shape;15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5195"/>
            <a:ext cx="5809861" cy="482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8053" y="71120"/>
            <a:ext cx="234615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 flipH="1" rot="10800000">
            <a:off x="1141413" y="563881"/>
            <a:ext cx="9905998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Candara"/>
              <a:buNone/>
            </a:pPr>
            <a:r>
              <a:t/>
            </a:r>
            <a:endParaRPr sz="2880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1141413" y="787400"/>
            <a:ext cx="9905998" cy="562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THE FIRST IMAGE SHOWS CHROMA (PURITY OR INTENSITY) Cr and CB.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THE SECOND IMAGE SHOWS Y COMPONENT , Cb COMPONENT , Cr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     OF AN IMAGE.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CLEARLY IT CAN BE SEEN THAT CB AND CR COMPONENTS ARE FADED.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ndara"/>
              <a:buNone/>
            </a:pPr>
            <a:r>
              <a:rPr b="1" lang="en-IN" sz="3600"/>
              <a:t>THAUGHT ABOUT DECREASING FILE SIZE.</a:t>
            </a:r>
            <a:endParaRPr sz="3600"/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1141413" y="2667000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ABCD66"/>
                    </a:gs>
                    <a:gs pos="100000">
                      <a:srgbClr val="7D9A3C"/>
                    </a:gs>
                  </a:gsLst>
                  <a:lin ang="5400000" scaled="0"/>
                </a:gradFill>
                <a:tableStyleId>{896E4127-2CFC-47B3-890A-8B5ECD9AF521}</a:tableStyleId>
              </a:tblPr>
              <a:tblGrid>
                <a:gridCol w="3302000"/>
                <a:gridCol w="3302000"/>
                <a:gridCol w="3302000"/>
              </a:tblGrid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811630"/>
                          </a:solidFill>
                        </a:rPr>
                        <a:t>REPRESENTATION OF FREQUENCY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HOW TO REPRESENT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FILE 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4 digit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Using extracted frequency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as it is.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656 KB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3 digit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Converting it in window of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100-900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492 KB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2 digit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Using combination of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ASCII characters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811630"/>
                          </a:solidFill>
                        </a:rPr>
                        <a:t>328KB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ndara"/>
              <a:buNone/>
            </a:pPr>
            <a:r>
              <a:rPr b="1" lang="en-IN" sz="4800"/>
              <a:t>THOUGHT</a:t>
            </a:r>
            <a:r>
              <a:rPr b="1" lang="en-IN" sz="4800"/>
              <a:t> ABOUT DECREASING FILE SIZE.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1141413" y="2666999"/>
            <a:ext cx="9905998" cy="3977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Actual size : - 256*320*4 + 128*320*4 + 128*320*4 + 256*4 = 656 KB.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Decreasing the size by decreasing number of digits.</a:t>
            </a:r>
            <a:endParaRPr/>
          </a:p>
          <a:p>
            <a:pPr indent="-133350" lvl="0" marL="28575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The window of 1500 – 2300 can be shifted to 100 – 900.</a:t>
            </a:r>
            <a:endParaRPr/>
          </a:p>
          <a:p>
            <a:pPr indent="-133350" lvl="0" marL="28575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So decreasing the size to (656)*3/4 = 492 KB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