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4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51" r:id="rId11"/>
    <p:sldId id="453" r:id="rId12"/>
    <p:sldId id="465" r:id="rId13"/>
    <p:sldId id="450" r:id="rId14"/>
    <p:sldId id="466" r:id="rId15"/>
    <p:sldId id="454" r:id="rId16"/>
    <p:sldId id="455" r:id="rId17"/>
    <p:sldId id="456" r:id="rId18"/>
    <p:sldId id="470" r:id="rId19"/>
    <p:sldId id="458" r:id="rId20"/>
    <p:sldId id="457" r:id="rId21"/>
    <p:sldId id="459" r:id="rId22"/>
    <p:sldId id="460" r:id="rId23"/>
    <p:sldId id="462" r:id="rId24"/>
    <p:sldId id="463" r:id="rId25"/>
    <p:sldId id="471" r:id="rId26"/>
    <p:sldId id="472" r:id="rId27"/>
    <p:sldId id="473" r:id="rId28"/>
    <p:sldId id="476" r:id="rId29"/>
    <p:sldId id="474" r:id="rId30"/>
    <p:sldId id="475" r:id="rId31"/>
    <p:sldId id="477" r:id="rId32"/>
    <p:sldId id="478" r:id="rId33"/>
    <p:sldId id="480" r:id="rId34"/>
    <p:sldId id="481" r:id="rId35"/>
    <p:sldId id="479" r:id="rId36"/>
    <p:sldId id="482" r:id="rId37"/>
    <p:sldId id="485" r:id="rId38"/>
    <p:sldId id="48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6" autoAdjust="0"/>
  </p:normalViewPr>
  <p:slideViewPr>
    <p:cSldViewPr snapToGrid="0">
      <p:cViewPr varScale="1">
        <p:scale>
          <a:sx n="57" d="100"/>
          <a:sy n="57" d="100"/>
        </p:scale>
        <p:origin x="4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5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1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A5AB-DEB3-49F5-B5CF-A722CBD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663BB-5A9A-42DF-BA80-8527B187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计算机科学与工程学院</a:t>
            </a:r>
          </a:p>
          <a:p>
            <a:r>
              <a:rPr lang="zh-CN" altLang="en-US" dirty="0"/>
              <a:t>余盛季</a:t>
            </a:r>
          </a:p>
        </p:txBody>
      </p:sp>
    </p:spTree>
    <p:extLst>
      <p:ext uri="{BB962C8B-B14F-4D97-AF65-F5344CB8AC3E}">
        <p14:creationId xmlns:p14="http://schemas.microsoft.com/office/powerpoint/2010/main" val="40260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课前预习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ICC</a:t>
            </a:r>
            <a:r>
              <a:rPr lang="zh-CN" altLang="en-US" dirty="0"/>
              <a:t>网址：</a:t>
            </a:r>
            <a:endParaRPr lang="en-US" altLang="zh-CN" dirty="0"/>
          </a:p>
          <a:p>
            <a:r>
              <a:rPr lang="en-US" altLang="zh-CN" dirty="0" err="1"/>
              <a:t>icc.hep.com.cn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视频学习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预习检测题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68AF9C-275F-4569-9BB5-FEC06B01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82" y="1825626"/>
            <a:ext cx="6910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码图网址：</a:t>
            </a:r>
            <a:endParaRPr lang="en-US" altLang="zh-CN" dirty="0"/>
          </a:p>
          <a:p>
            <a:r>
              <a:rPr lang="en-US" altLang="zh-CN" dirty="0" err="1"/>
              <a:t>matu.uestc.edu.cn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练习、题库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E57489-47CD-41F3-9D43-DEAEB3AA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11" y="1825625"/>
            <a:ext cx="6947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F8D5-4CAA-49AD-9342-EC3534D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一个</a:t>
            </a:r>
            <a:endParaRPr lang="en-US" altLang="zh-CN" dirty="0"/>
          </a:p>
          <a:p>
            <a:pPr algn="ctr"/>
            <a:r>
              <a:rPr lang="zh-CN" altLang="en-US" sz="13800" dirty="0"/>
              <a:t>大实验</a:t>
            </a:r>
            <a:endParaRPr lang="en-US" altLang="zh-CN" sz="13800" dirty="0"/>
          </a:p>
          <a:p>
            <a:pPr algn="ctr"/>
            <a:r>
              <a:rPr lang="zh-CN" altLang="en-US" dirty="0"/>
              <a:t>精灵游戏（增强版）</a:t>
            </a:r>
          </a:p>
        </p:txBody>
      </p:sp>
    </p:spTree>
    <p:extLst>
      <p:ext uri="{BB962C8B-B14F-4D97-AF65-F5344CB8AC3E}">
        <p14:creationId xmlns:p14="http://schemas.microsoft.com/office/powerpoint/2010/main" val="8665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平时成绩（</a:t>
            </a:r>
            <a:r>
              <a:rPr lang="en-US" altLang="zh-CN" dirty="0"/>
              <a:t>60</a:t>
            </a:r>
            <a:r>
              <a:rPr lang="zh-CN" altLang="en-US" dirty="0"/>
              <a:t>）</a:t>
            </a:r>
            <a:r>
              <a:rPr lang="en-US" altLang="zh-CN" dirty="0"/>
              <a:t>+  </a:t>
            </a:r>
            <a:r>
              <a:rPr lang="zh-CN" altLang="en-US" dirty="0"/>
              <a:t>期末考试（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平时成绩：课前预习（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课后作业（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实验成绩（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期末考试：上机考试（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16180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75DC-887F-4DE3-A457-7A5DDF7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A996-BD7D-4DFD-A04C-05CAF35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小</a:t>
            </a:r>
            <a:r>
              <a:rPr lang="en-US" altLang="zh-CN" dirty="0"/>
              <a:t>case</a:t>
            </a:r>
          </a:p>
          <a:p>
            <a:pPr algn="ctr"/>
            <a:r>
              <a:rPr lang="zh-CN" altLang="en-US" sz="16600" dirty="0"/>
              <a:t>大道理</a:t>
            </a:r>
          </a:p>
        </p:txBody>
      </p:sp>
    </p:spTree>
    <p:extLst>
      <p:ext uri="{BB962C8B-B14F-4D97-AF65-F5344CB8AC3E}">
        <p14:creationId xmlns:p14="http://schemas.microsoft.com/office/powerpoint/2010/main" val="912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A4D0-4E6A-4DA8-BC28-051C95EB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7911-DC70-4FC0-9BB2-1C716994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Hello World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C </a:t>
            </a:r>
            <a:r>
              <a:rPr lang="zh-CN" altLang="en-US" dirty="0"/>
              <a:t>到 </a:t>
            </a:r>
            <a:r>
              <a:rPr lang="en-US" altLang="zh-CN" dirty="0"/>
              <a:t>C++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/>
              <a:t>g++</a:t>
            </a:r>
          </a:p>
          <a:p>
            <a:r>
              <a:rPr lang="zh-CN" altLang="en-US" dirty="0"/>
              <a:t>头文件：</a:t>
            </a:r>
            <a:r>
              <a:rPr lang="en-US" altLang="zh-CN" dirty="0"/>
              <a:t>iostream</a:t>
            </a:r>
          </a:p>
          <a:p>
            <a:r>
              <a:rPr lang="zh-CN" altLang="en-US" dirty="0"/>
              <a:t>标准输出：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命名空间：</a:t>
            </a:r>
            <a:r>
              <a:rPr lang="en-US" altLang="zh-CN" dirty="0"/>
              <a:t>std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142AD-4C49-4690-AA9B-D7DD9873B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程序开发三部曲：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524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69E0-2C41-4142-96F8-5E065428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55B6-6229-47C9-92FA-BA2D342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的输入与输出运算符</a:t>
            </a:r>
          </a:p>
          <a:p>
            <a:r>
              <a:rPr lang="zh-CN" altLang="en-US" dirty="0"/>
              <a:t>返回值</a:t>
            </a:r>
          </a:p>
          <a:p>
            <a:r>
              <a:rPr lang="zh-CN" altLang="en-US" dirty="0"/>
              <a:t>左结合</a:t>
            </a:r>
          </a:p>
          <a:p>
            <a:r>
              <a:rPr lang="zh-CN" altLang="en-US" dirty="0"/>
              <a:t>连续调用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的换行符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1AA33-C0F6-49DB-9F23-BA4948819C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C++</a:t>
            </a:r>
            <a:r>
              <a:rPr lang="zh-CN" altLang="en-US" dirty="0"/>
              <a:t>的：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083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试运行</a:t>
            </a:r>
            <a:endParaRPr lang="en-US" altLang="zh-CN" dirty="0"/>
          </a:p>
          <a:p>
            <a:r>
              <a:rPr lang="zh-CN" altLang="en-US" dirty="0"/>
              <a:t>程序排错方法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No </a:t>
            </a:r>
            <a:r>
              <a:rPr lang="zh-CN" altLang="en-US" dirty="0"/>
              <a:t>！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Yes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3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设置编译选项：</a:t>
            </a:r>
            <a:r>
              <a:rPr lang="en-US" altLang="zh-CN" dirty="0"/>
              <a:t>-g</a:t>
            </a:r>
          </a:p>
          <a:p>
            <a:r>
              <a:rPr lang="zh-CN" altLang="en-US" dirty="0"/>
              <a:t>启动与退出：</a:t>
            </a:r>
            <a:r>
              <a:rPr lang="en-US" altLang="zh-CN" dirty="0"/>
              <a:t>run, quit</a:t>
            </a:r>
          </a:p>
          <a:p>
            <a:r>
              <a:rPr lang="zh-CN" altLang="en-US" dirty="0"/>
              <a:t>设置断点：</a:t>
            </a:r>
            <a:r>
              <a:rPr lang="en-US" altLang="zh-CN" dirty="0"/>
              <a:t>break, info, del, enable, disable, watch</a:t>
            </a:r>
          </a:p>
          <a:p>
            <a:r>
              <a:rPr lang="zh-CN" altLang="en-US" dirty="0"/>
              <a:t>控制程序执行：</a:t>
            </a:r>
            <a:r>
              <a:rPr lang="en-US" altLang="zh-CN" dirty="0"/>
              <a:t>next, step, continue, finish, set, call</a:t>
            </a:r>
          </a:p>
          <a:p>
            <a:r>
              <a:rPr lang="zh-CN" altLang="en-US" dirty="0"/>
              <a:t>查看程序状态：</a:t>
            </a:r>
            <a:r>
              <a:rPr lang="en-US" altLang="zh-CN" dirty="0"/>
              <a:t>list, </a:t>
            </a:r>
            <a:r>
              <a:rPr lang="en-US" altLang="zh-CN" dirty="0" err="1"/>
              <a:t>backtrace</a:t>
            </a:r>
            <a:r>
              <a:rPr lang="en-US" altLang="zh-CN" dirty="0"/>
              <a:t>, print, display, info</a:t>
            </a:r>
          </a:p>
          <a:p>
            <a:endParaRPr lang="en-US" altLang="zh-CN" dirty="0"/>
          </a:p>
          <a:p>
            <a:r>
              <a:rPr lang="zh-CN" altLang="en-US" dirty="0"/>
              <a:t>深入学习：搜索关键词（ </a:t>
            </a:r>
            <a:r>
              <a:rPr lang="en-US" altLang="zh-CN" dirty="0"/>
              <a:t>C++  </a:t>
            </a:r>
            <a:r>
              <a:rPr lang="en-US" altLang="zh-CN" dirty="0" err="1"/>
              <a:t>gdb</a:t>
            </a:r>
            <a:r>
              <a:rPr lang="en-US" altLang="zh-CN" dirty="0"/>
              <a:t>  </a:t>
            </a:r>
            <a:r>
              <a:rPr lang="zh-CN" altLang="en-US" dirty="0"/>
              <a:t>调试  </a:t>
            </a:r>
            <a:r>
              <a:rPr lang="en-US" altLang="zh-CN" dirty="0"/>
              <a:t>…… 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6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再运行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定位关键问题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&amp;xxx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xxx::</a:t>
            </a:r>
            <a:r>
              <a:rPr lang="en-US" altLang="zh-CN" dirty="0" err="1"/>
              <a:t>yyy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C89B2-602F-4862-8F32-0B30E26BAD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如何解决？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用指针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用引用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BCBC-6B09-4D9E-B84F-2CB1329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0588-B4D5-4D39-8792-3908F210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主讲课程：</a:t>
            </a:r>
            <a:r>
              <a:rPr lang="en-US" altLang="zh-CN" dirty="0"/>
              <a:t>C++</a:t>
            </a:r>
            <a:r>
              <a:rPr lang="zh-CN" altLang="en-US" dirty="0"/>
              <a:t>程序设计、编译原理、形式语言与自动机</a:t>
            </a:r>
            <a:endParaRPr lang="en-US" altLang="zh-CN" dirty="0"/>
          </a:p>
          <a:p>
            <a:r>
              <a:rPr lang="zh-CN" altLang="en-US" dirty="0"/>
              <a:t>研究方向：程序设计语言、编译系统、计算理论、云计算</a:t>
            </a:r>
            <a:endParaRPr lang="en-US" altLang="zh-CN" dirty="0"/>
          </a:p>
          <a:p>
            <a:r>
              <a:rPr lang="zh-CN" altLang="en-US" dirty="0"/>
              <a:t>办公地点：主楼</a:t>
            </a:r>
            <a:r>
              <a:rPr lang="en-US" altLang="zh-CN" dirty="0" err="1"/>
              <a:t>A2</a:t>
            </a:r>
            <a:r>
              <a:rPr lang="en-US" altLang="zh-CN" dirty="0"/>
              <a:t>-408</a:t>
            </a:r>
          </a:p>
          <a:p>
            <a:r>
              <a:rPr lang="zh-CN" altLang="en-US" dirty="0"/>
              <a:t>联系电话：</a:t>
            </a:r>
            <a:r>
              <a:rPr lang="en-US" altLang="zh-CN" dirty="0"/>
              <a:t>13348869531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语言的逻辑类型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的逻辑类型：</a:t>
            </a:r>
            <a:r>
              <a:rPr lang="en-US" altLang="zh-CN" dirty="0"/>
              <a:t>bool</a:t>
            </a:r>
            <a:r>
              <a:rPr lang="zh-CN" altLang="en-US" dirty="0"/>
              <a:t>（</a:t>
            </a:r>
            <a:r>
              <a:rPr lang="en-US" altLang="zh-CN" dirty="0"/>
              <a:t> true, false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类型转换：</a:t>
            </a:r>
            <a:r>
              <a:rPr lang="en-US" altLang="zh-CN" dirty="0"/>
              <a:t>bool, int, float, *</a:t>
            </a:r>
          </a:p>
          <a:p>
            <a:r>
              <a:rPr lang="zh-CN" altLang="en-US" dirty="0"/>
              <a:t>验证方法：</a:t>
            </a:r>
            <a:r>
              <a:rPr lang="en-US" altLang="zh-CN" dirty="0" err="1"/>
              <a:t>gdb</a:t>
            </a:r>
            <a:r>
              <a:rPr lang="en-US" altLang="zh-CN" dirty="0"/>
              <a:t>, print, </a:t>
            </a:r>
            <a:r>
              <a:rPr lang="zh-CN" altLang="en-US" dirty="0"/>
              <a:t>强制类型转换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3372-05CF-431A-98CB-FADD1D45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B49D-E1B3-4FB5-B0CB-0B0C564A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 and pi</a:t>
            </a:r>
          </a:p>
          <a:p>
            <a:r>
              <a:rPr lang="zh-CN" altLang="en-US" dirty="0"/>
              <a:t>变量、常量与宏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r>
              <a:rPr lang="zh-CN" altLang="en-US" dirty="0"/>
              <a:t>给变量或常量赋值：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源代码中赋值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调试器中赋值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2C734-F15C-4917-8A34-2ACE498F32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常量与变量的区别</a:t>
            </a:r>
            <a:endParaRPr lang="en-US" altLang="zh-CN" dirty="0"/>
          </a:p>
          <a:p>
            <a:r>
              <a:rPr lang="zh-CN" altLang="en-US" dirty="0"/>
              <a:t>常数与宏的区别</a:t>
            </a:r>
            <a:endParaRPr lang="en-US" altLang="zh-CN" dirty="0"/>
          </a:p>
          <a:p>
            <a:r>
              <a:rPr lang="zh-CN" altLang="en-US" dirty="0"/>
              <a:t>编译时与运行时的区别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 </a:t>
            </a:r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B1952-6F34-46F6-AE02-F630256A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B7C17-F1E1-4649-9F32-B3266324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 and pointer</a:t>
            </a:r>
          </a:p>
          <a:p>
            <a:r>
              <a:rPr lang="zh-CN" altLang="en-US" dirty="0"/>
              <a:t>指针常量（指针类型的常量）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常量指针（指向常量的指针）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别乱动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5298D-3285-439C-BF6D-4D64DBA196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指向常量的指针常量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 </a:t>
            </a:r>
            <a:r>
              <a:rPr lang="en-US" altLang="zh-CN" dirty="0"/>
              <a:t>+ </a:t>
            </a:r>
            <a:r>
              <a:rPr lang="zh-CN" altLang="en-US" dirty="0"/>
              <a:t>别乱动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E549-0783-4F07-9ACD-1262AA0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7C592-C1E6-4C53-AD47-E0F75D26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</a:t>
            </a:r>
          </a:p>
          <a:p>
            <a:r>
              <a:rPr lang="zh-CN" altLang="en-US" dirty="0"/>
              <a:t>相似的功能，不同的参数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函数名不同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10178-7A73-45C0-BF63-FCEE991D84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理解函数重载：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编译时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运行时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29DD-B141-4D7E-826D-5AC0454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C09CA-96FC-4BF2-915C-973E0464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and delete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的内存分配和释放（库函数）：</a:t>
            </a:r>
            <a:r>
              <a:rPr lang="en-US" altLang="zh-CN" dirty="0"/>
              <a:t>malloc,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的内存分配和释放：</a:t>
            </a:r>
            <a:r>
              <a:rPr lang="en-US" altLang="zh-CN" dirty="0"/>
              <a:t>new, delete</a:t>
            </a:r>
          </a:p>
          <a:p>
            <a:endParaRPr lang="en-US" altLang="zh-CN" dirty="0"/>
          </a:p>
          <a:p>
            <a:r>
              <a:rPr lang="zh-CN" altLang="en-US" dirty="0"/>
              <a:t>常见错误：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不释放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多次释放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7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16F1-E187-481B-A3CC-C73AD8E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DC450-D2CF-4F51-84F9-80F3B89C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</a:p>
          <a:p>
            <a:r>
              <a:rPr lang="zh-CN" altLang="en-US" dirty="0"/>
              <a:t>为什么要使用命名空间</a:t>
            </a:r>
            <a:endParaRPr lang="en-US" altLang="zh-CN" dirty="0"/>
          </a:p>
          <a:p>
            <a:r>
              <a:rPr lang="zh-CN" altLang="en-US" dirty="0"/>
              <a:t>命名空间中的变量</a:t>
            </a:r>
            <a:endParaRPr lang="en-US" altLang="zh-CN" dirty="0"/>
          </a:p>
          <a:p>
            <a:r>
              <a:rPr lang="zh-CN" altLang="en-US" dirty="0"/>
              <a:t>缺省命名空间</a:t>
            </a:r>
            <a:endParaRPr lang="en-US" altLang="zh-CN" dirty="0"/>
          </a:p>
          <a:p>
            <a:r>
              <a:rPr lang="zh-CN" altLang="en-US" dirty="0"/>
              <a:t>命名空间的冲突</a:t>
            </a:r>
            <a:endParaRPr lang="en-US" altLang="zh-CN" dirty="0"/>
          </a:p>
          <a:p>
            <a:r>
              <a:rPr lang="zh-CN" altLang="en-US" dirty="0"/>
              <a:t>命名空间的覆盖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ABE60-1025-46E3-AE87-6656754FAA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命名空间的调试</a:t>
            </a:r>
            <a:endParaRPr lang="en-US" altLang="zh-CN" dirty="0"/>
          </a:p>
          <a:p>
            <a:r>
              <a:rPr lang="zh-CN" altLang="en-US" dirty="0"/>
              <a:t>命名空间中的函数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5A7D-AB9D-4F4D-AD4F-7B12A058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面向对象与面向过程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8ECC8-09B9-431B-A71D-01F5A496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狗摇尾巴</a:t>
            </a:r>
            <a:endParaRPr lang="en-US" altLang="zh-CN" dirty="0"/>
          </a:p>
          <a:p>
            <a:pPr algn="ctr"/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面向对象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A4325-03A3-4B7F-94B0-CA3B311023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摇狗尾巴</a:t>
            </a:r>
            <a:endParaRPr lang="en-US" altLang="zh-CN" dirty="0"/>
          </a:p>
          <a:p>
            <a:pPr algn="ctr"/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面向过程</a:t>
            </a:r>
          </a:p>
        </p:txBody>
      </p:sp>
    </p:spTree>
    <p:extLst>
      <p:ext uri="{BB962C8B-B14F-4D97-AF65-F5344CB8AC3E}">
        <p14:creationId xmlns:p14="http://schemas.microsoft.com/office/powerpoint/2010/main" val="13334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C254-52DB-4538-88D1-7159F808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vs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AA63-E883-40AA-9B0A-552B346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struct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struct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struct</a:t>
            </a:r>
            <a:r>
              <a:rPr lang="zh-CN" altLang="en-US" dirty="0"/>
              <a:t>的安全性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的安全性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F8C3-AFE6-43BD-85CE-27B2DF9936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函数的地址与原型</a:t>
            </a:r>
            <a:endParaRPr lang="en-US" altLang="zh-CN" dirty="0"/>
          </a:p>
          <a:p>
            <a:r>
              <a:rPr lang="zh-CN" altLang="en-US" dirty="0"/>
              <a:t>成员函数的地址与原型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C++</a:t>
            </a:r>
            <a:r>
              <a:rPr lang="zh-CN" altLang="en-US" dirty="0"/>
              <a:t>成员函数到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关键：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DC39F1-4C31-47A1-BFF6-2827967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构造函数与析构函数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F322E7-C909-4E32-9CEA-DF0A54D0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 and</a:t>
            </a:r>
            <a:r>
              <a:rPr lang="zh-CN" altLang="en-US" dirty="0"/>
              <a:t> </a:t>
            </a:r>
            <a:r>
              <a:rPr lang="en-US" altLang="zh-CN" dirty="0"/>
              <a:t>destructor</a:t>
            </a:r>
          </a:p>
          <a:p>
            <a:r>
              <a:rPr lang="zh-CN" altLang="en-US" dirty="0"/>
              <a:t>内存分配</a:t>
            </a:r>
            <a:endParaRPr lang="en-US" altLang="zh-CN" dirty="0"/>
          </a:p>
          <a:p>
            <a:r>
              <a:rPr lang="zh-CN" altLang="en-US" dirty="0"/>
              <a:t>内存释放</a:t>
            </a:r>
            <a:endParaRPr lang="en-US" altLang="zh-CN" dirty="0"/>
          </a:p>
          <a:p>
            <a:r>
              <a:rPr lang="zh-CN" altLang="en-US" dirty="0"/>
              <a:t>普通类型和指针类型</a:t>
            </a:r>
            <a:endParaRPr lang="en-US" altLang="zh-CN" dirty="0"/>
          </a:p>
          <a:p>
            <a:r>
              <a:rPr lang="zh-CN" altLang="en-US" dirty="0"/>
              <a:t>拷贝构造函数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14CA-30D0-45AA-8AD2-0252AD9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常对象与常成员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E9245-854B-4624-B8E6-B7F7012A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普通对象与常对象：</a:t>
            </a:r>
            <a:r>
              <a:rPr lang="en-US" altLang="zh-CN" dirty="0"/>
              <a:t> </a:t>
            </a:r>
            <a:r>
              <a:rPr lang="en-US" altLang="zh-CN" dirty="0" err="1"/>
              <a:t>stu1</a:t>
            </a:r>
            <a:r>
              <a:rPr lang="zh-CN" altLang="en-US" dirty="0"/>
              <a:t>，</a:t>
            </a:r>
            <a:r>
              <a:rPr lang="en-US" altLang="zh-CN" dirty="0" err="1"/>
              <a:t>stu2</a:t>
            </a:r>
            <a:endParaRPr lang="en-US" altLang="zh-CN" dirty="0"/>
          </a:p>
          <a:p>
            <a:r>
              <a:rPr lang="zh-CN" altLang="en-US" dirty="0"/>
              <a:t>普通成员函数与常成员函数：</a:t>
            </a:r>
            <a:r>
              <a:rPr lang="en-US" altLang="zh-CN" dirty="0" err="1"/>
              <a:t>setscore</a:t>
            </a:r>
            <a:r>
              <a:rPr lang="zh-CN" altLang="en-US" dirty="0"/>
              <a:t>，</a:t>
            </a:r>
            <a:r>
              <a:rPr lang="en-US" altLang="zh-CN" dirty="0" err="1"/>
              <a:t>getscore</a:t>
            </a:r>
            <a:endParaRPr lang="en-US" altLang="zh-CN" dirty="0"/>
          </a:p>
          <a:p>
            <a:r>
              <a:rPr lang="zh-CN" altLang="en-US" dirty="0"/>
              <a:t>普通成员变量与常成员变量：</a:t>
            </a:r>
            <a:r>
              <a:rPr lang="en-US" altLang="zh-CN" dirty="0"/>
              <a:t> int score</a:t>
            </a:r>
            <a:r>
              <a:rPr lang="zh-CN" altLang="en-US" dirty="0"/>
              <a:t>，</a:t>
            </a:r>
            <a:r>
              <a:rPr lang="en-US" altLang="zh-CN" dirty="0"/>
              <a:t>const int score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A546-78B2-421E-9607-677AB2C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FC18-693C-41B6-8099-76CE1E2B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88A-0B9B-4C19-844D-815232A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C55BF-6E9C-4B6E-B6E1-6D8A6DFA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静态成员变量</a:t>
            </a:r>
            <a:endParaRPr lang="en-US" altLang="zh-CN" dirty="0"/>
          </a:p>
          <a:p>
            <a:r>
              <a:rPr lang="zh-CN" altLang="en-US" dirty="0"/>
              <a:t>必须初始化，相当于全局变量</a:t>
            </a:r>
            <a:endParaRPr lang="en-US" altLang="zh-CN" dirty="0"/>
          </a:p>
          <a:p>
            <a:r>
              <a:rPr lang="zh-CN" altLang="en-US" dirty="0"/>
              <a:t>所有对象共享静态成员变量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静态成员函数</a:t>
            </a:r>
            <a:endParaRPr lang="en-US" altLang="zh-CN" dirty="0"/>
          </a:p>
          <a:p>
            <a:r>
              <a:rPr lang="zh-CN" altLang="en-US" dirty="0"/>
              <a:t>可访问静态成员变量</a:t>
            </a:r>
            <a:endParaRPr lang="en-US" altLang="zh-CN" dirty="0"/>
          </a:p>
          <a:p>
            <a:r>
              <a:rPr lang="zh-CN" altLang="en-US" dirty="0"/>
              <a:t>不可访问普通成员变量</a:t>
            </a:r>
            <a:endParaRPr lang="en-US" altLang="zh-CN" dirty="0"/>
          </a:p>
          <a:p>
            <a:r>
              <a:rPr lang="zh-CN" altLang="en-US" dirty="0"/>
              <a:t>单件模式实例</a:t>
            </a:r>
          </a:p>
        </p:txBody>
      </p:sp>
    </p:spTree>
    <p:extLst>
      <p:ext uri="{BB962C8B-B14F-4D97-AF65-F5344CB8AC3E}">
        <p14:creationId xmlns:p14="http://schemas.microsoft.com/office/powerpoint/2010/main" val="11987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D9E-FA03-4CE9-B027-A327495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3DDE-6AF9-42CA-99BD-BE528134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对象与数组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初始化、构造函数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对象与指针</a:t>
            </a:r>
            <a:endParaRPr lang="en-US" altLang="zh-CN" dirty="0"/>
          </a:p>
          <a:p>
            <a:r>
              <a:rPr lang="en-US" altLang="zh-CN" dirty="0"/>
              <a:t>—— 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zh-CN" altLang="en-US" dirty="0"/>
              <a:t>对象与参数传递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复制、指针、引用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13C67C-6927-4EA8-9FDF-78E1BBF7E4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类的组合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初始化、释放</a:t>
            </a:r>
          </a:p>
          <a:p>
            <a:endParaRPr lang="en-US" altLang="zh-CN" dirty="0"/>
          </a:p>
          <a:p>
            <a:r>
              <a:rPr lang="zh-CN" altLang="en-US" dirty="0"/>
              <a:t>突破类的限制</a:t>
            </a:r>
            <a:endParaRPr lang="en-US" altLang="zh-CN" dirty="0"/>
          </a:p>
          <a:p>
            <a:r>
              <a:rPr lang="en-US" altLang="zh-CN"/>
              <a:t>—— </a:t>
            </a:r>
            <a:r>
              <a:rPr lang="zh-CN" altLang="en-US"/>
              <a:t>友</a:t>
            </a:r>
            <a:r>
              <a:rPr lang="zh-CN" altLang="en-US" dirty="0"/>
              <a:t>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9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411F-2EA8-417E-B994-E220C1B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继承、派生与多态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DFF94A-3582-4313-AB6D-09A74400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各种继承方式</a:t>
            </a:r>
            <a:endParaRPr lang="en-US" altLang="zh-CN" dirty="0"/>
          </a:p>
          <a:p>
            <a:r>
              <a:rPr lang="zh-CN" altLang="en-US" dirty="0"/>
              <a:t>静态多态：函数重载、运算符重载</a:t>
            </a:r>
            <a:endParaRPr lang="en-US" altLang="zh-CN" dirty="0"/>
          </a:p>
          <a:p>
            <a:r>
              <a:rPr lang="zh-CN" altLang="en-US" dirty="0"/>
              <a:t>动态</a:t>
            </a:r>
            <a:r>
              <a:rPr lang="zh-CN" altLang="en-US"/>
              <a:t>多态：赋值兼容规则、虚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zoo animal dog cat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4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59E92-6AB0-44D4-B6E7-98CA0844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2B99C-5C0F-408A-BB89-5779D6B1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template</a:t>
            </a:r>
          </a:p>
          <a:p>
            <a:r>
              <a:rPr lang="zh-CN" altLang="en-US" dirty="0"/>
              <a:t>函数模板与模板函数</a:t>
            </a:r>
          </a:p>
          <a:p>
            <a:r>
              <a:rPr lang="zh-CN" altLang="en-US" dirty="0"/>
              <a:t>模板函数与重载函数</a:t>
            </a:r>
          </a:p>
          <a:p>
            <a:r>
              <a:rPr lang="zh-CN" altLang="en-US" dirty="0"/>
              <a:t>重载函数的类型匹配</a:t>
            </a:r>
          </a:p>
          <a:p>
            <a:r>
              <a:rPr lang="zh-CN" altLang="en-US" dirty="0"/>
              <a:t>类模板与模板类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39644-8354-4FC5-A351-5D3BCC61AC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函数模板、类模板：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编译时可见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模板函数、模板类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运行时可见</a:t>
            </a:r>
          </a:p>
        </p:txBody>
      </p:sp>
    </p:spTree>
    <p:extLst>
      <p:ext uri="{BB962C8B-B14F-4D97-AF65-F5344CB8AC3E}">
        <p14:creationId xmlns:p14="http://schemas.microsoft.com/office/powerpoint/2010/main" val="34749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7DAB62B-C4DA-4B9A-92A9-85D0BB5A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44BAD-EF08-44A5-8CC8-C48F1664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</a:p>
          <a:p>
            <a:r>
              <a:rPr lang="zh-CN" altLang="en-US" dirty="0"/>
              <a:t>异常的发出</a:t>
            </a:r>
            <a:endParaRPr lang="en-US" altLang="zh-CN" dirty="0"/>
          </a:p>
          <a:p>
            <a:r>
              <a:rPr lang="zh-CN" altLang="en-US" dirty="0"/>
              <a:t>异常的捕获</a:t>
            </a:r>
          </a:p>
          <a:p>
            <a:r>
              <a:rPr lang="zh-CN" altLang="en-US" dirty="0"/>
              <a:t>异常的传递</a:t>
            </a:r>
            <a:endParaRPr lang="en-US" altLang="zh-CN" dirty="0"/>
          </a:p>
          <a:p>
            <a:r>
              <a:rPr lang="zh-CN" altLang="en-US" dirty="0"/>
              <a:t>异常的类型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2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531E-0A18-48F5-A94D-E299E157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9DC39-AB06-42A5-A0DE-4BB2B910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编译：针对一个源文件（加多个头文件）</a:t>
            </a:r>
          </a:p>
          <a:p>
            <a:r>
              <a:rPr lang="zh-CN" altLang="en-US" dirty="0"/>
              <a:t>连接：针对多个目标文件、库文件</a:t>
            </a:r>
            <a:endParaRPr lang="en-US" altLang="zh-CN" dirty="0"/>
          </a:p>
          <a:p>
            <a:r>
              <a:rPr lang="zh-CN" altLang="en-US" dirty="0"/>
              <a:t>库文件：发布与使用</a:t>
            </a:r>
            <a:endParaRPr lang="en-US" altLang="zh-CN" dirty="0"/>
          </a:p>
          <a:p>
            <a:r>
              <a:rPr lang="en-US" altLang="zh-CN" dirty="0" err="1"/>
              <a:t>ACLLib</a:t>
            </a:r>
            <a:r>
              <a:rPr lang="zh-CN" altLang="en-US" dirty="0"/>
              <a:t>库：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wengkai</a:t>
            </a:r>
            <a:r>
              <a:rPr lang="en-US" altLang="zh-CN" dirty="0"/>
              <a:t>/</a:t>
            </a:r>
            <a:r>
              <a:rPr lang="en-US" altLang="zh-CN" dirty="0" err="1"/>
              <a:t>acllib</a:t>
            </a:r>
            <a:endParaRPr lang="en-US" altLang="zh-CN" dirty="0"/>
          </a:p>
          <a:p>
            <a:r>
              <a:rPr lang="en-US" altLang="zh-CN" dirty="0"/>
              <a:t>clock</a:t>
            </a:r>
            <a:r>
              <a:rPr lang="zh-CN" altLang="en-US" dirty="0"/>
              <a:t>、</a:t>
            </a:r>
            <a:r>
              <a:rPr lang="en-US" altLang="zh-CN" dirty="0"/>
              <a:t>clocks</a:t>
            </a:r>
            <a:r>
              <a:rPr lang="zh-CN" altLang="en-US" dirty="0"/>
              <a:t>、</a:t>
            </a:r>
            <a:r>
              <a:rPr lang="en-US" altLang="zh-CN" dirty="0"/>
              <a:t>cube</a:t>
            </a:r>
            <a:r>
              <a:rPr lang="zh-CN" altLang="en-US" dirty="0"/>
              <a:t>、</a:t>
            </a:r>
            <a:r>
              <a:rPr lang="en-US" altLang="zh-CN" dirty="0"/>
              <a:t>snake</a:t>
            </a:r>
            <a:r>
              <a:rPr lang="zh-CN" altLang="en-US" dirty="0"/>
              <a:t>、</a:t>
            </a:r>
            <a:r>
              <a:rPr lang="en-US" altLang="zh-CN" dirty="0"/>
              <a:t>sprite</a:t>
            </a:r>
          </a:p>
        </p:txBody>
      </p:sp>
    </p:spTree>
    <p:extLst>
      <p:ext uri="{BB962C8B-B14F-4D97-AF65-F5344CB8AC3E}">
        <p14:creationId xmlns:p14="http://schemas.microsoft.com/office/powerpoint/2010/main" val="128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8CFA-9AD4-4D8A-BB41-C8A5D2FE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76DB5-AD03-43BC-A620-0EF0A755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实验分四关，任选一关攻克：</a:t>
            </a:r>
            <a:endParaRPr lang="en-US" altLang="zh-CN" dirty="0"/>
          </a:p>
          <a:p>
            <a:r>
              <a:rPr lang="zh-CN" altLang="en-US" dirty="0"/>
              <a:t>第一关  封装（满分：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第二关  封装</a:t>
            </a:r>
            <a:r>
              <a:rPr lang="en-US" altLang="zh-CN" dirty="0"/>
              <a:t>+</a:t>
            </a:r>
            <a:r>
              <a:rPr lang="zh-CN" altLang="en-US" dirty="0"/>
              <a:t>继承（满分：</a:t>
            </a:r>
            <a:r>
              <a:rPr lang="en-US" altLang="zh-CN" dirty="0"/>
              <a:t>50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第三关  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多态（满分：</a:t>
            </a:r>
            <a:r>
              <a:rPr lang="en-US" altLang="zh-CN" dirty="0"/>
              <a:t>70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第四关  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</a:t>
            </a:r>
            <a:r>
              <a:rPr lang="en-US" altLang="zh-CN" dirty="0"/>
              <a:t>+</a:t>
            </a:r>
            <a:r>
              <a:rPr lang="zh-CN" altLang="en-US" dirty="0"/>
              <a:t>新增功能（满分：</a:t>
            </a:r>
            <a:r>
              <a:rPr lang="en-US" altLang="zh-CN" dirty="0"/>
              <a:t>100</a:t>
            </a:r>
            <a:r>
              <a:rPr lang="zh-CN" altLang="en-US" dirty="0"/>
              <a:t>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注：提交代码和实验报告。实验报告中注明选择哪一关，如果选择第四关，注明新增功能。每新增一个功能，总分增加</a:t>
            </a:r>
            <a:r>
              <a:rPr lang="en-US" altLang="zh-CN" dirty="0"/>
              <a:t>1~10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36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BBB8-92A3-48DD-B64B-95DBED09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A70CE-C709-486D-8BE5-11B2415D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参考代码下载地址：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misterfishing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en-US" altLang="zh-CN" dirty="0"/>
          </a:p>
          <a:p>
            <a:r>
              <a:rPr lang="en-US" altLang="zh-CN" dirty="0"/>
              <a:t>sprite &gt; encapsulation / inheritance / polymorphism</a:t>
            </a:r>
          </a:p>
          <a:p>
            <a:endParaRPr lang="en-US" altLang="zh-CN" dirty="0"/>
          </a:p>
          <a:p>
            <a:r>
              <a:rPr lang="zh-CN" altLang="en-US" dirty="0"/>
              <a:t>参考代码编译环境：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sourceforge.net</a:t>
            </a:r>
            <a:r>
              <a:rPr lang="en-US" altLang="zh-CN" dirty="0"/>
              <a:t>/projects/</a:t>
            </a:r>
            <a:r>
              <a:rPr lang="en-US" altLang="zh-CN" dirty="0" err="1"/>
              <a:t>mingw-w64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Files &gt; MinGW-</a:t>
            </a:r>
            <a:r>
              <a:rPr lang="en-US" altLang="zh-CN" dirty="0" err="1"/>
              <a:t>W64</a:t>
            </a:r>
            <a:r>
              <a:rPr lang="en-US" altLang="zh-CN" dirty="0"/>
              <a:t> GCC-8.1.0 &gt; </a:t>
            </a:r>
            <a:r>
              <a:rPr lang="en-US" altLang="zh-CN" dirty="0" err="1"/>
              <a:t>i686</a:t>
            </a:r>
            <a:r>
              <a:rPr lang="en-US" altLang="zh-CN" dirty="0"/>
              <a:t>-</a:t>
            </a:r>
            <a:r>
              <a:rPr lang="en-US" altLang="zh-CN" dirty="0" err="1"/>
              <a:t>win32</a:t>
            </a:r>
            <a:r>
              <a:rPr lang="en-US" altLang="zh-CN" dirty="0"/>
              <a:t>-dwarf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2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8C330-6237-403A-AC10-58C2F576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7DE6A-8B75-448C-B07A-35EFF966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注意事项：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学习、理解参考代码，然后自己独立编写代码完成实验。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鼓励学习、讨论、借鉴好的思路和方法；禁止拷贝、粘贴代码。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如发现拷贝、粘贴代码的现象，一律扣除相关部分得分。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组队学习，每组</a:t>
            </a:r>
            <a:r>
              <a:rPr lang="en-US" altLang="zh-CN" dirty="0"/>
              <a:t>4~5</a:t>
            </a:r>
            <a:r>
              <a:rPr lang="zh-CN" altLang="en-US" dirty="0"/>
              <a:t>人。如果全组成员得分都</a:t>
            </a:r>
            <a:r>
              <a:rPr lang="en-US" altLang="zh-CN" dirty="0"/>
              <a:t>&gt;80</a:t>
            </a:r>
            <a:r>
              <a:rPr lang="zh-CN" altLang="en-US" dirty="0"/>
              <a:t>分，则组长获得（小组人数*</a:t>
            </a:r>
            <a:r>
              <a:rPr lang="en-US" altLang="zh-CN" dirty="0"/>
              <a:t>2</a:t>
            </a:r>
            <a:r>
              <a:rPr lang="zh-CN" altLang="en-US" dirty="0"/>
              <a:t>）的加分；如果全组成员得分都</a:t>
            </a:r>
            <a:r>
              <a:rPr lang="en-US" altLang="zh-CN" dirty="0"/>
              <a:t>&gt;60</a:t>
            </a:r>
            <a:r>
              <a:rPr lang="zh-CN" altLang="en-US" dirty="0"/>
              <a:t>分，则组长获得（小组人数*</a:t>
            </a:r>
            <a:r>
              <a:rPr lang="en-US" altLang="zh-CN" dirty="0"/>
              <a:t>1</a:t>
            </a:r>
            <a:r>
              <a:rPr lang="zh-CN" altLang="en-US" dirty="0"/>
              <a:t>）的加分，实验总分不超过</a:t>
            </a:r>
            <a:r>
              <a:rPr lang="en-US" altLang="zh-CN" dirty="0"/>
              <a:t>100</a:t>
            </a:r>
            <a:r>
              <a:rPr lang="zh-CN" altLang="en-US"/>
              <a:t>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AE680-B1CF-429E-AA4F-3FE218DB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94" y="1799745"/>
            <a:ext cx="9207612" cy="4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73883-C1AF-4B4E-94B9-5DF34AEF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08" y="1690688"/>
            <a:ext cx="3888184" cy="4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8BB0-EDC7-4574-9096-16BC1E1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9B720-9502-431C-96E0-1183C95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  <a:p>
            <a:r>
              <a:rPr lang="zh-CN" altLang="en-US" dirty="0"/>
              <a:t>教材 </a:t>
            </a:r>
            <a:r>
              <a:rPr lang="en-US" altLang="zh-CN" dirty="0"/>
              <a:t>+ </a:t>
            </a:r>
            <a:r>
              <a:rPr lang="zh-CN" altLang="en-US" dirty="0"/>
              <a:t>参考书</a:t>
            </a:r>
          </a:p>
          <a:p>
            <a:endParaRPr lang="zh-CN" altLang="en-US" dirty="0"/>
          </a:p>
          <a:p>
            <a:r>
              <a:rPr lang="zh-CN" altLang="en-US" dirty="0"/>
              <a:t>实践</a:t>
            </a:r>
          </a:p>
          <a:p>
            <a:r>
              <a:rPr lang="zh-CN" altLang="en-US" dirty="0"/>
              <a:t>读程序 </a:t>
            </a:r>
            <a:r>
              <a:rPr lang="en-US" altLang="zh-CN" dirty="0"/>
              <a:t>+ </a:t>
            </a:r>
            <a:r>
              <a:rPr lang="zh-CN" altLang="en-US" dirty="0"/>
              <a:t>写程序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1F5-85BA-4461-A60C-5966E50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35CE-C466-4FA2-877A-CAF6A3A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程序设计（戴波）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r>
              <a:rPr lang="en-US" altLang="zh-CN" dirty="0"/>
              <a:t>The C++ Programming Language</a:t>
            </a:r>
            <a:r>
              <a:rPr lang="zh-CN" altLang="en-US" dirty="0"/>
              <a:t>（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C++ Primer</a:t>
            </a:r>
            <a:r>
              <a:rPr lang="zh-CN" altLang="en-US" dirty="0"/>
              <a:t>（</a:t>
            </a:r>
            <a:r>
              <a:rPr lang="en-US" altLang="zh-CN" dirty="0"/>
              <a:t>Stanley B. Lippman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58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6B9A-41C8-41F3-BEBC-BFB7ED4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70A2-86C1-4171-AEDB-E79EE07A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 </a:t>
            </a:r>
            <a:r>
              <a:rPr lang="en-US" altLang="zh-CN" dirty="0"/>
              <a:t>= </a:t>
            </a:r>
            <a:r>
              <a:rPr lang="zh-CN" altLang="en-US" dirty="0"/>
              <a:t>操作系统 </a:t>
            </a:r>
            <a:r>
              <a:rPr lang="en-US" altLang="zh-CN" dirty="0"/>
              <a:t>+ </a:t>
            </a:r>
            <a:r>
              <a:rPr lang="zh-CN" altLang="en-US" dirty="0"/>
              <a:t>编辑器 </a:t>
            </a:r>
            <a:r>
              <a:rPr lang="en-US" altLang="zh-CN" dirty="0"/>
              <a:t>+ </a:t>
            </a:r>
            <a:r>
              <a:rPr lang="zh-CN" altLang="en-US" dirty="0"/>
              <a:t>编译器 </a:t>
            </a:r>
            <a:r>
              <a:rPr lang="en-US" altLang="zh-CN" dirty="0"/>
              <a:t>+ </a:t>
            </a:r>
            <a:r>
              <a:rPr lang="zh-CN" altLang="en-US" dirty="0"/>
              <a:t>调试器</a:t>
            </a:r>
            <a:endParaRPr lang="en-US" altLang="zh-CN" dirty="0"/>
          </a:p>
          <a:p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</a:p>
          <a:p>
            <a:r>
              <a:rPr lang="zh-CN" altLang="en-US" dirty="0"/>
              <a:t>编辑器：</a:t>
            </a:r>
            <a:r>
              <a:rPr lang="en-US" altLang="zh-CN" dirty="0"/>
              <a:t>Notepad++</a:t>
            </a:r>
            <a:r>
              <a:rPr lang="zh-CN" altLang="en-US" dirty="0"/>
              <a:t>（ </a:t>
            </a:r>
            <a:r>
              <a:rPr lang="en-US" altLang="zh-CN" dirty="0"/>
              <a:t>notepad-plus-</a:t>
            </a:r>
            <a:r>
              <a:rPr lang="en-US" altLang="zh-CN" dirty="0" err="1"/>
              <a:t>plus.org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编译器：</a:t>
            </a:r>
            <a:r>
              <a:rPr lang="en-US" altLang="zh-CN" dirty="0"/>
              <a:t>g++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调试器：</a:t>
            </a:r>
            <a:r>
              <a:rPr lang="en-US" altLang="zh-CN" dirty="0" err="1"/>
              <a:t>gdb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8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39AE-BB3C-418C-8540-F4573AD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1FCF-4EB9-4AF0-8485-FF43BFC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学时分配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（总学时）</a:t>
            </a:r>
            <a:r>
              <a:rPr lang="en-US" altLang="zh-CN" dirty="0"/>
              <a:t>= 16</a:t>
            </a:r>
            <a:r>
              <a:rPr lang="zh-CN" altLang="en-US" dirty="0"/>
              <a:t>（课堂讲授）</a:t>
            </a:r>
            <a:r>
              <a:rPr lang="en-US" altLang="zh-CN" dirty="0"/>
              <a:t>+ 16</a:t>
            </a:r>
            <a:r>
              <a:rPr lang="zh-CN" altLang="en-US" dirty="0"/>
              <a:t>（上机实验）</a:t>
            </a:r>
          </a:p>
          <a:p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周：课堂讲授（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周：上机实验（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2365</TotalTime>
  <Words>1323</Words>
  <Application>Microsoft Office PowerPoint</Application>
  <PresentationFormat>宽屏</PresentationFormat>
  <Paragraphs>279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微软雅黑</vt:lpstr>
      <vt:lpstr>Arial</vt:lpstr>
      <vt:lpstr>Wingdings</vt:lpstr>
      <vt:lpstr>Office Theme</vt:lpstr>
      <vt:lpstr>C++程序设计</vt:lpstr>
      <vt:lpstr>个人简介</vt:lpstr>
      <vt:lpstr>什么是C++</vt:lpstr>
      <vt:lpstr>为什么要学习C++</vt:lpstr>
      <vt:lpstr>为什么要学习C++</vt:lpstr>
      <vt:lpstr>如何学习C++</vt:lpstr>
      <vt:lpstr>理论</vt:lpstr>
      <vt:lpstr>实践</vt:lpstr>
      <vt:lpstr>课程安排</vt:lpstr>
      <vt:lpstr>课前预习</vt:lpstr>
      <vt:lpstr>课后作业</vt:lpstr>
      <vt:lpstr>实验内容</vt:lpstr>
      <vt:lpstr>考核方式</vt:lpstr>
      <vt:lpstr>课堂讲什么</vt:lpstr>
      <vt:lpstr>第一个C++程序</vt:lpstr>
      <vt:lpstr>C++的输入与输出</vt:lpstr>
      <vt:lpstr>程序调试</vt:lpstr>
      <vt:lpstr>程序调试</vt:lpstr>
      <vt:lpstr>引用类型</vt:lpstr>
      <vt:lpstr>逻辑类型</vt:lpstr>
      <vt:lpstr>常量</vt:lpstr>
      <vt:lpstr>常量与指针</vt:lpstr>
      <vt:lpstr>函数重载</vt:lpstr>
      <vt:lpstr>动态内存分配</vt:lpstr>
      <vt:lpstr>命名空间</vt:lpstr>
      <vt:lpstr>面向对象与面向过程</vt:lpstr>
      <vt:lpstr>struct vs class</vt:lpstr>
      <vt:lpstr>构造函数与析构函数</vt:lpstr>
      <vt:lpstr>常对象与常成员</vt:lpstr>
      <vt:lpstr>静态成员</vt:lpstr>
      <vt:lpstr>对象的使用</vt:lpstr>
      <vt:lpstr>继承、派生与多态</vt:lpstr>
      <vt:lpstr>模板</vt:lpstr>
      <vt:lpstr>异常处理</vt:lpstr>
      <vt:lpstr>编译与连接</vt:lpstr>
      <vt:lpstr>实验内容</vt:lpstr>
      <vt:lpstr>实验内容</vt:lpstr>
      <vt:lpstr>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561</cp:revision>
  <dcterms:created xsi:type="dcterms:W3CDTF">2019-08-28T15:23:04Z</dcterms:created>
  <dcterms:modified xsi:type="dcterms:W3CDTF">2019-09-30T05:03:12Z</dcterms:modified>
</cp:coreProperties>
</file>