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54" r:id="rId16"/>
    <p:sldId id="455" r:id="rId17"/>
    <p:sldId id="456" r:id="rId18"/>
    <p:sldId id="470" r:id="rId19"/>
    <p:sldId id="458" r:id="rId20"/>
    <p:sldId id="457" r:id="rId21"/>
    <p:sldId id="459" r:id="rId22"/>
    <p:sldId id="460" r:id="rId23"/>
    <p:sldId id="462" r:id="rId24"/>
    <p:sldId id="463" r:id="rId25"/>
    <p:sldId id="471" r:id="rId26"/>
    <p:sldId id="472" r:id="rId27"/>
    <p:sldId id="473" r:id="rId28"/>
    <p:sldId id="476" r:id="rId29"/>
    <p:sldId id="474" r:id="rId30"/>
    <p:sldId id="475" r:id="rId31"/>
    <p:sldId id="47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 snapToGrid="0">
      <p:cViewPr varScale="1">
        <p:scale>
          <a:sx n="57" d="100"/>
          <a:sy n="57" d="100"/>
        </p:scale>
        <p:origin x="4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5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计算机科学与工程学院</a:t>
            </a:r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ICC</a:t>
            </a:r>
            <a:r>
              <a:rPr lang="zh-CN" altLang="en-US" dirty="0"/>
              <a:t>网址：</a:t>
            </a:r>
            <a:endParaRPr lang="en-US" altLang="zh-CN" dirty="0"/>
          </a:p>
          <a:p>
            <a:r>
              <a:rPr lang="en-US" altLang="zh-CN" dirty="0" err="1"/>
              <a:t>icc.hep.com.cn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视频学习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预习检测题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8AF9C-275F-4569-9BB5-FEC06B01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82" y="1825626"/>
            <a:ext cx="6910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码图网址：</a:t>
            </a:r>
            <a:endParaRPr lang="en-US" altLang="zh-CN" dirty="0"/>
          </a:p>
          <a:p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练习、题库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57489-47CD-41F3-9D43-DEAEB3AA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1" y="1825625"/>
            <a:ext cx="6947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平时成绩：课前预习（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课后作业（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实验成绩（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小</a:t>
            </a:r>
            <a:r>
              <a:rPr lang="en-US" altLang="zh-CN" dirty="0"/>
              <a:t>case</a:t>
            </a:r>
          </a:p>
          <a:p>
            <a:pPr algn="ctr"/>
            <a:r>
              <a:rPr lang="zh-CN" altLang="en-US" sz="16600" dirty="0"/>
              <a:t>大道理</a:t>
            </a:r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4D0-4E6A-4DA8-BC28-051C95EB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7911-DC70-4FC0-9BB2-1C716994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Hello World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C </a:t>
            </a:r>
            <a:r>
              <a:rPr lang="zh-CN" altLang="en-US" dirty="0"/>
              <a:t>到 </a:t>
            </a:r>
            <a:r>
              <a:rPr lang="en-US" altLang="zh-CN" dirty="0"/>
              <a:t>C++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</a:p>
          <a:p>
            <a:r>
              <a:rPr lang="zh-CN" altLang="en-US" dirty="0"/>
              <a:t>头文件：</a:t>
            </a:r>
            <a:r>
              <a:rPr lang="en-US" altLang="zh-CN" dirty="0"/>
              <a:t>iostream</a:t>
            </a:r>
          </a:p>
          <a:p>
            <a:r>
              <a:rPr lang="zh-CN" altLang="en-US" dirty="0"/>
              <a:t>标准输出：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命名空间：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142AD-4C49-4690-AA9B-D7DD9873B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程序开发三部曲：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5240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69E0-2C41-4142-96F8-5E065428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55B6-6229-47C9-92FA-BA2D342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的输入与输出运算符</a:t>
            </a:r>
          </a:p>
          <a:p>
            <a:r>
              <a:rPr lang="zh-CN" altLang="en-US" dirty="0"/>
              <a:t>返回值</a:t>
            </a:r>
          </a:p>
          <a:p>
            <a:r>
              <a:rPr lang="zh-CN" altLang="en-US" dirty="0"/>
              <a:t>左结合</a:t>
            </a:r>
          </a:p>
          <a:p>
            <a:r>
              <a:rPr lang="zh-CN" altLang="en-US" dirty="0"/>
              <a:t>连续调用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的换行符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1AA33-C0F6-49DB-9F23-BA4948819C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C++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0830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试运行</a:t>
            </a:r>
            <a:endParaRPr lang="en-US" altLang="zh-CN" dirty="0"/>
          </a:p>
          <a:p>
            <a:r>
              <a:rPr lang="zh-CN" altLang="en-US" dirty="0"/>
              <a:t>程序排错方法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No </a:t>
            </a:r>
            <a:r>
              <a:rPr lang="zh-CN" altLang="en-US" dirty="0"/>
              <a:t>！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Yes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4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设置编译选项：</a:t>
            </a:r>
            <a:r>
              <a:rPr lang="en-US" altLang="zh-CN" dirty="0"/>
              <a:t>-g</a:t>
            </a:r>
          </a:p>
          <a:p>
            <a:r>
              <a:rPr lang="zh-CN" altLang="en-US" dirty="0"/>
              <a:t>启动与退出：</a:t>
            </a:r>
            <a:r>
              <a:rPr lang="en-US" altLang="zh-CN" dirty="0"/>
              <a:t>run, quit</a:t>
            </a:r>
          </a:p>
          <a:p>
            <a:r>
              <a:rPr lang="zh-CN" altLang="en-US" dirty="0"/>
              <a:t>设置断点：</a:t>
            </a:r>
            <a:r>
              <a:rPr lang="en-US" altLang="zh-CN" dirty="0"/>
              <a:t>break, info, del, enable, disable, watch</a:t>
            </a:r>
          </a:p>
          <a:p>
            <a:r>
              <a:rPr lang="zh-CN" altLang="en-US" dirty="0"/>
              <a:t>控制程序执行：</a:t>
            </a:r>
            <a:r>
              <a:rPr lang="en-US" altLang="zh-CN" dirty="0"/>
              <a:t>next, step, continue, finish, set, call</a:t>
            </a:r>
          </a:p>
          <a:p>
            <a:r>
              <a:rPr lang="zh-CN" altLang="en-US" dirty="0"/>
              <a:t>查看程序状态：</a:t>
            </a:r>
            <a:r>
              <a:rPr lang="en-US" altLang="zh-CN" dirty="0"/>
              <a:t>list, </a:t>
            </a:r>
            <a:r>
              <a:rPr lang="en-US" altLang="zh-CN" dirty="0" err="1"/>
              <a:t>backtrace</a:t>
            </a:r>
            <a:r>
              <a:rPr lang="en-US" altLang="zh-CN" dirty="0"/>
              <a:t>, print, display, info</a:t>
            </a:r>
          </a:p>
          <a:p>
            <a:endParaRPr lang="en-US" altLang="zh-CN" dirty="0"/>
          </a:p>
          <a:p>
            <a:r>
              <a:rPr lang="zh-CN" altLang="en-US" dirty="0"/>
              <a:t>深入学习：搜索关键词（ </a:t>
            </a:r>
            <a:r>
              <a:rPr lang="en-US" altLang="zh-CN" dirty="0"/>
              <a:t>C++  </a:t>
            </a:r>
            <a:r>
              <a:rPr lang="en-US" altLang="zh-CN" dirty="0" err="1"/>
              <a:t>gdb</a:t>
            </a:r>
            <a:r>
              <a:rPr lang="en-US" altLang="zh-CN" dirty="0"/>
              <a:t>  </a:t>
            </a:r>
            <a:r>
              <a:rPr lang="zh-CN" altLang="en-US" dirty="0"/>
              <a:t>调试  </a:t>
            </a:r>
            <a:r>
              <a:rPr lang="en-US" altLang="zh-CN" dirty="0"/>
              <a:t>…… 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65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再运行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定位关键问题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&amp;xxx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xxx::</a:t>
            </a:r>
            <a:r>
              <a:rPr lang="en-US" altLang="zh-CN" dirty="0" err="1"/>
              <a:t>yyy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C89B2-602F-4862-8F32-0B30E26BAD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如何解决？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用指针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用引用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2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研究方向：程序设计语言、编译系统、计算理论、云计算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语言的逻辑类型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的逻辑类型：</a:t>
            </a:r>
            <a:r>
              <a:rPr lang="en-US" altLang="zh-CN" dirty="0"/>
              <a:t>bool</a:t>
            </a:r>
            <a:r>
              <a:rPr lang="zh-CN" altLang="en-US" dirty="0"/>
              <a:t>（</a:t>
            </a:r>
            <a:r>
              <a:rPr lang="en-US" altLang="zh-CN" dirty="0"/>
              <a:t> true, false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类型转换：</a:t>
            </a:r>
            <a:r>
              <a:rPr lang="en-US" altLang="zh-CN" dirty="0"/>
              <a:t>bool, int, float, *</a:t>
            </a:r>
          </a:p>
          <a:p>
            <a:r>
              <a:rPr lang="zh-CN" altLang="en-US" dirty="0"/>
              <a:t>验证方法：</a:t>
            </a:r>
            <a:r>
              <a:rPr lang="en-US" altLang="zh-CN" dirty="0" err="1"/>
              <a:t>gdb</a:t>
            </a:r>
            <a:r>
              <a:rPr lang="en-US" altLang="zh-CN" dirty="0"/>
              <a:t>, print, </a:t>
            </a:r>
            <a:r>
              <a:rPr lang="zh-CN" altLang="en-US" dirty="0"/>
              <a:t>强制类型转换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7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3372-05CF-431A-98CB-FADD1D4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B49D-E1B3-4FB5-B0CB-0B0C564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 and pi</a:t>
            </a:r>
          </a:p>
          <a:p>
            <a:r>
              <a:rPr lang="zh-CN" altLang="en-US" dirty="0"/>
              <a:t>变量、常量与宏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r>
              <a:rPr lang="zh-CN" altLang="en-US" dirty="0"/>
              <a:t>给变量或常量赋值：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源代码中赋值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调试器中赋值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2C734-F15C-4917-8A34-2ACE498F32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常量与变量的区别</a:t>
            </a:r>
            <a:endParaRPr lang="en-US" altLang="zh-CN" dirty="0"/>
          </a:p>
          <a:p>
            <a:r>
              <a:rPr lang="zh-CN" altLang="en-US" dirty="0"/>
              <a:t>常数与宏的区别</a:t>
            </a:r>
            <a:endParaRPr lang="en-US" altLang="zh-CN" dirty="0"/>
          </a:p>
          <a:p>
            <a:r>
              <a:rPr lang="zh-CN" altLang="en-US" dirty="0"/>
              <a:t>编译时与运行时的区别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 </a:t>
            </a:r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1952-6F34-46F6-AE02-F630256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B7C17-F1E1-4649-9F32-B3266324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and pointer</a:t>
            </a:r>
          </a:p>
          <a:p>
            <a:r>
              <a:rPr lang="zh-CN" altLang="en-US" dirty="0"/>
              <a:t>指针常量（指针类型的常量）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常量指针（指向常量的指针）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别乱动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298D-3285-439C-BF6D-4D64DBA196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指向常量的指针常量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 </a:t>
            </a:r>
            <a:r>
              <a:rPr lang="en-US" altLang="zh-CN" dirty="0"/>
              <a:t>+ </a:t>
            </a:r>
            <a:r>
              <a:rPr lang="zh-CN" altLang="en-US" dirty="0"/>
              <a:t>别乱动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9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E549-0783-4F07-9ACD-1262AA0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7C592-C1E6-4C53-AD47-E0F75D26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</a:t>
            </a:r>
          </a:p>
          <a:p>
            <a:r>
              <a:rPr lang="zh-CN" altLang="en-US" dirty="0"/>
              <a:t>相似的功能，不同的参数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函数名不同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10178-7A73-45C0-BF63-FCEE991D84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理解函数重载：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编译时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运行时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1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29DD-B141-4D7E-826D-5AC0454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C09CA-96FC-4BF2-915C-973E0464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and delete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的内存分配和释放（库函数）：</a:t>
            </a:r>
            <a:r>
              <a:rPr lang="en-US" altLang="zh-CN" dirty="0"/>
              <a:t>malloc,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的内存分配和释放：</a:t>
            </a:r>
            <a:r>
              <a:rPr lang="en-US" altLang="zh-CN" dirty="0"/>
              <a:t>new, delete</a:t>
            </a:r>
          </a:p>
          <a:p>
            <a:endParaRPr lang="en-US" altLang="zh-CN" dirty="0"/>
          </a:p>
          <a:p>
            <a:r>
              <a:rPr lang="zh-CN" altLang="en-US" dirty="0"/>
              <a:t>常见错误：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不释放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多次释放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70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16F1-E187-481B-A3CC-C73AD8E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DC450-D2CF-4F51-84F9-80F3B89C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</a:p>
          <a:p>
            <a:r>
              <a:rPr lang="zh-CN" altLang="en-US" dirty="0"/>
              <a:t>为什么要使用命名空间</a:t>
            </a:r>
            <a:endParaRPr lang="en-US" altLang="zh-CN" dirty="0"/>
          </a:p>
          <a:p>
            <a:r>
              <a:rPr lang="zh-CN" altLang="en-US" dirty="0"/>
              <a:t>命名空间中的变量</a:t>
            </a:r>
            <a:endParaRPr lang="en-US" altLang="zh-CN" dirty="0"/>
          </a:p>
          <a:p>
            <a:r>
              <a:rPr lang="zh-CN" altLang="en-US" dirty="0"/>
              <a:t>缺省命名空间</a:t>
            </a:r>
            <a:endParaRPr lang="en-US" altLang="zh-CN" dirty="0"/>
          </a:p>
          <a:p>
            <a:r>
              <a:rPr lang="zh-CN" altLang="en-US" dirty="0"/>
              <a:t>命名空间的冲突</a:t>
            </a:r>
            <a:endParaRPr lang="en-US" altLang="zh-CN" dirty="0"/>
          </a:p>
          <a:p>
            <a:r>
              <a:rPr lang="zh-CN" altLang="en-US" dirty="0"/>
              <a:t>命名空间的覆盖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E60-1025-46E3-AE87-6656754FAA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命名空间的调试</a:t>
            </a:r>
            <a:endParaRPr lang="en-US" altLang="zh-CN" dirty="0"/>
          </a:p>
          <a:p>
            <a:r>
              <a:rPr lang="zh-CN" altLang="en-US" dirty="0"/>
              <a:t>命名空间中的函数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4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5A7D-AB9D-4F4D-AD4F-7B12A058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面向对象与面向过程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8ECC8-09B9-431B-A71D-01F5A496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狗摇尾巴</a:t>
            </a:r>
            <a:endParaRPr lang="en-US" altLang="zh-CN" dirty="0"/>
          </a:p>
          <a:p>
            <a:pPr algn="ctr"/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面向对象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A4325-03A3-4B7F-94B0-CA3B311023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摇狗尾巴</a:t>
            </a:r>
            <a:endParaRPr lang="en-US" altLang="zh-CN" dirty="0"/>
          </a:p>
          <a:p>
            <a:pPr algn="ctr"/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面向过程</a:t>
            </a:r>
          </a:p>
        </p:txBody>
      </p:sp>
    </p:spTree>
    <p:extLst>
      <p:ext uri="{BB962C8B-B14F-4D97-AF65-F5344CB8AC3E}">
        <p14:creationId xmlns:p14="http://schemas.microsoft.com/office/powerpoint/2010/main" val="133349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C254-52DB-4538-88D1-7159F80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vs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AA63-E883-40AA-9B0A-552B346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struct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struct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struct</a:t>
            </a:r>
            <a:r>
              <a:rPr lang="zh-CN" altLang="en-US" dirty="0"/>
              <a:t>的安全性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的安全性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8C3-AFE6-43BD-85CE-27B2DF993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函数的地址与原型</a:t>
            </a:r>
            <a:endParaRPr lang="en-US" altLang="zh-CN" dirty="0"/>
          </a:p>
          <a:p>
            <a:r>
              <a:rPr lang="zh-CN" altLang="en-US" dirty="0"/>
              <a:t>成员函数的地址与原型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C++</a:t>
            </a:r>
            <a:r>
              <a:rPr lang="zh-CN" altLang="en-US" dirty="0"/>
              <a:t>成员函数到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关键：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2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DC39F1-4C31-47A1-BFF6-2827967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F322E7-C909-4E32-9CEA-DF0A54D0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 and</a:t>
            </a:r>
            <a:r>
              <a:rPr lang="zh-CN" altLang="en-US" dirty="0"/>
              <a:t> </a:t>
            </a:r>
            <a:r>
              <a:rPr lang="en-US" altLang="zh-CN" dirty="0"/>
              <a:t>destructor</a:t>
            </a:r>
          </a:p>
          <a:p>
            <a:r>
              <a:rPr lang="zh-CN" altLang="en-US" dirty="0"/>
              <a:t>内存分配</a:t>
            </a:r>
            <a:endParaRPr lang="en-US" altLang="zh-CN" dirty="0"/>
          </a:p>
          <a:p>
            <a:r>
              <a:rPr lang="zh-CN" altLang="en-US" dirty="0"/>
              <a:t>内存释放</a:t>
            </a:r>
            <a:endParaRPr lang="en-US" altLang="zh-CN" dirty="0"/>
          </a:p>
          <a:p>
            <a:r>
              <a:rPr lang="zh-CN" altLang="en-US" dirty="0"/>
              <a:t>普通类型和指针类型</a:t>
            </a:r>
            <a:endParaRPr lang="en-US" altLang="zh-CN" dirty="0"/>
          </a:p>
          <a:p>
            <a:r>
              <a:rPr lang="zh-CN" altLang="en-US" dirty="0"/>
              <a:t>拷贝构造函数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14CA-30D0-45AA-8AD2-0252AD9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常对象与常成员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E9245-854B-4624-B8E6-B7F7012A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普通对象与常对象：</a:t>
            </a:r>
            <a:r>
              <a:rPr lang="en-US" altLang="zh-CN" dirty="0"/>
              <a:t> </a:t>
            </a:r>
            <a:r>
              <a:rPr lang="en-US" altLang="zh-CN" dirty="0" err="1"/>
              <a:t>stu1</a:t>
            </a:r>
            <a:r>
              <a:rPr lang="zh-CN" altLang="en-US" dirty="0"/>
              <a:t>，</a:t>
            </a:r>
            <a:r>
              <a:rPr lang="en-US" altLang="zh-CN" dirty="0" err="1"/>
              <a:t>stu2</a:t>
            </a:r>
            <a:endParaRPr lang="en-US" altLang="zh-CN" dirty="0"/>
          </a:p>
          <a:p>
            <a:r>
              <a:rPr lang="zh-CN" altLang="en-US" dirty="0"/>
              <a:t>普通成员函数与常成员函数：</a:t>
            </a:r>
            <a:r>
              <a:rPr lang="en-US" altLang="zh-CN" dirty="0" err="1"/>
              <a:t>setscore</a:t>
            </a:r>
            <a:r>
              <a:rPr lang="zh-CN" altLang="en-US" dirty="0"/>
              <a:t>，</a:t>
            </a:r>
            <a:r>
              <a:rPr lang="en-US" altLang="zh-CN" dirty="0" err="1"/>
              <a:t>getscore</a:t>
            </a:r>
            <a:endParaRPr lang="en-US" altLang="zh-CN" dirty="0"/>
          </a:p>
          <a:p>
            <a:r>
              <a:rPr lang="zh-CN" altLang="en-US" dirty="0"/>
              <a:t>普通成员变量与常成员变量：</a:t>
            </a:r>
            <a:r>
              <a:rPr lang="en-US" altLang="zh-CN" dirty="0"/>
              <a:t> int score</a:t>
            </a:r>
            <a:r>
              <a:rPr lang="zh-CN" altLang="en-US" dirty="0"/>
              <a:t>，</a:t>
            </a:r>
            <a:r>
              <a:rPr lang="en-US" altLang="zh-CN" dirty="0"/>
              <a:t>const int score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5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88A-0B9B-4C19-844D-815232A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C55BF-6E9C-4B6E-B6E1-6D8A6DFA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r>
              <a:rPr lang="zh-CN" altLang="en-US" dirty="0"/>
              <a:t>必须初始化，相当于全局变量</a:t>
            </a:r>
            <a:endParaRPr lang="en-US" altLang="zh-CN" dirty="0"/>
          </a:p>
          <a:p>
            <a:r>
              <a:rPr lang="zh-CN" altLang="en-US" dirty="0"/>
              <a:t>所有对象共享静态成员变量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静态成员函数</a:t>
            </a:r>
            <a:endParaRPr lang="en-US" altLang="zh-CN" dirty="0"/>
          </a:p>
          <a:p>
            <a:r>
              <a:rPr lang="zh-CN" altLang="en-US" dirty="0"/>
              <a:t>可访问静态成员变量</a:t>
            </a:r>
            <a:endParaRPr lang="en-US" altLang="zh-CN" dirty="0"/>
          </a:p>
          <a:p>
            <a:r>
              <a:rPr lang="zh-CN" altLang="en-US" dirty="0"/>
              <a:t>不可访问普通成员变量</a:t>
            </a:r>
            <a:endParaRPr lang="en-US" altLang="zh-CN" dirty="0"/>
          </a:p>
          <a:p>
            <a:r>
              <a:rPr lang="zh-CN" altLang="en-US" dirty="0"/>
              <a:t>单件模式实例</a:t>
            </a:r>
          </a:p>
        </p:txBody>
      </p:sp>
    </p:spTree>
    <p:extLst>
      <p:ext uri="{BB962C8B-B14F-4D97-AF65-F5344CB8AC3E}">
        <p14:creationId xmlns:p14="http://schemas.microsoft.com/office/powerpoint/2010/main" val="119871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D9E-FA03-4CE9-B027-A327495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3DDE-6AF9-42CA-99BD-BE52813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对象与数组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对象与指针</a:t>
            </a:r>
            <a:endParaRPr lang="en-US" altLang="zh-CN" dirty="0"/>
          </a:p>
          <a:p>
            <a:r>
              <a:rPr lang="en-US" altLang="zh-CN" dirty="0"/>
              <a:t>—— 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zh-CN" altLang="en-US" dirty="0"/>
              <a:t>对象与参数传递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复制、指针、引用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13C67C-6927-4EA8-9FDF-78E1BBF7E4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类的组合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初始化、释放</a:t>
            </a:r>
          </a:p>
          <a:p>
            <a:endParaRPr lang="en-US" altLang="zh-CN" dirty="0"/>
          </a:p>
          <a:p>
            <a:r>
              <a:rPr lang="zh-CN" altLang="en-US" dirty="0"/>
              <a:t>突破类的限制</a:t>
            </a:r>
            <a:endParaRPr lang="en-US" altLang="zh-CN" dirty="0"/>
          </a:p>
          <a:p>
            <a:r>
              <a:rPr lang="en-US" altLang="zh-CN"/>
              <a:t>—— </a:t>
            </a:r>
            <a:r>
              <a:rPr lang="zh-CN" altLang="en-US"/>
              <a:t>友</a:t>
            </a:r>
            <a:r>
              <a:rPr lang="zh-CN" altLang="en-US" dirty="0"/>
              <a:t>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2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AE680-B1CF-429E-AA4F-3FE218DB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4" y="1799745"/>
            <a:ext cx="9207612" cy="4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  <a:r>
              <a:rPr lang="zh-CN" altLang="en-US" dirty="0"/>
              <a:t>（ </a:t>
            </a:r>
            <a:r>
              <a:rPr lang="en-US" altLang="zh-CN" dirty="0"/>
              <a:t>notepad-plus-</a:t>
            </a:r>
            <a:r>
              <a:rPr lang="en-US" altLang="zh-CN" dirty="0" err="1"/>
              <a:t>plus.org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g++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周：课堂讲授（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周：上机实验（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2202</TotalTime>
  <Words>933</Words>
  <Application>Microsoft Office PowerPoint</Application>
  <PresentationFormat>宽屏</PresentationFormat>
  <Paragraphs>228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实验内容</vt:lpstr>
      <vt:lpstr>考核方式</vt:lpstr>
      <vt:lpstr>课堂讲什么</vt:lpstr>
      <vt:lpstr>第一个C++程序</vt:lpstr>
      <vt:lpstr>C++的输入与输出</vt:lpstr>
      <vt:lpstr>程序调试</vt:lpstr>
      <vt:lpstr>程序调试</vt:lpstr>
      <vt:lpstr>引用类型</vt:lpstr>
      <vt:lpstr>逻辑类型</vt:lpstr>
      <vt:lpstr>常量</vt:lpstr>
      <vt:lpstr>常量与指针</vt:lpstr>
      <vt:lpstr>函数重载</vt:lpstr>
      <vt:lpstr>动态内存分配</vt:lpstr>
      <vt:lpstr>命名空间</vt:lpstr>
      <vt:lpstr>面向对象与面向过程</vt:lpstr>
      <vt:lpstr>struct vs class</vt:lpstr>
      <vt:lpstr>构造函数与析构函数</vt:lpstr>
      <vt:lpstr>常对象与常成员</vt:lpstr>
      <vt:lpstr>静态成员</vt:lpstr>
      <vt:lpstr>对象的使用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506</cp:revision>
  <dcterms:created xsi:type="dcterms:W3CDTF">2019-08-28T15:23:04Z</dcterms:created>
  <dcterms:modified xsi:type="dcterms:W3CDTF">2019-09-15T05:11:49Z</dcterms:modified>
</cp:coreProperties>
</file>