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4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451" r:id="rId11"/>
    <p:sldId id="453" r:id="rId12"/>
    <p:sldId id="465" r:id="rId13"/>
    <p:sldId id="450" r:id="rId14"/>
    <p:sldId id="466" r:id="rId15"/>
    <p:sldId id="454" r:id="rId16"/>
    <p:sldId id="455" r:id="rId17"/>
    <p:sldId id="456" r:id="rId18"/>
    <p:sldId id="470" r:id="rId19"/>
    <p:sldId id="458" r:id="rId20"/>
    <p:sldId id="457" r:id="rId21"/>
    <p:sldId id="459" r:id="rId22"/>
    <p:sldId id="460" r:id="rId23"/>
    <p:sldId id="462" r:id="rId24"/>
    <p:sldId id="463" r:id="rId25"/>
    <p:sldId id="471" r:id="rId26"/>
    <p:sldId id="472" r:id="rId27"/>
    <p:sldId id="473" r:id="rId28"/>
    <p:sldId id="476" r:id="rId29"/>
    <p:sldId id="474" r:id="rId30"/>
    <p:sldId id="475" r:id="rId31"/>
    <p:sldId id="477" r:id="rId32"/>
    <p:sldId id="478" r:id="rId33"/>
    <p:sldId id="4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6" autoAdjust="0"/>
  </p:normalViewPr>
  <p:slideViewPr>
    <p:cSldViewPr snapToGrid="0">
      <p:cViewPr varScale="1">
        <p:scale>
          <a:sx n="57" d="100"/>
          <a:sy n="57" d="100"/>
        </p:scale>
        <p:origin x="43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5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1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9A74C-8EA0-4A67-80CE-60A3FF2F2C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C7CBFF-F427-406A-A0D8-D32F975E15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40270-5A69-4EA1-887B-3C8BF78B79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33800" y="1825625"/>
            <a:ext cx="5220000" cy="442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  <a:p>
            <a:pPr lvl="3"/>
            <a:r>
              <a:rPr lang="zh-CN" altLang="en-US" dirty="0"/>
              <a:t>四级样式</a:t>
            </a:r>
            <a:endParaRPr lang="en-US" altLang="zh-CN" dirty="0"/>
          </a:p>
          <a:p>
            <a:pPr lvl="4"/>
            <a:r>
              <a:rPr lang="zh-CN" altLang="en-US" dirty="0"/>
              <a:t>五级样式</a:t>
            </a:r>
            <a:endParaRPr lang="en-US" altLang="zh-CN" dirty="0"/>
          </a:p>
          <a:p>
            <a:pPr lvl="5"/>
            <a:r>
              <a:rPr lang="zh-CN" altLang="en-US" dirty="0"/>
              <a:t>六级样式</a:t>
            </a:r>
            <a:endParaRPr lang="en-US" altLang="zh-CN" dirty="0"/>
          </a:p>
          <a:p>
            <a:pPr lvl="6"/>
            <a:r>
              <a:rPr lang="zh-CN" altLang="en-US" dirty="0"/>
              <a:t>七级样式</a:t>
            </a:r>
            <a:endParaRPr lang="en-US" altLang="zh-CN" dirty="0"/>
          </a:p>
          <a:p>
            <a:pPr lvl="7"/>
            <a:r>
              <a:rPr lang="zh-CN" altLang="en-US" dirty="0"/>
              <a:t>八级样式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Tx/>
        <a:buNone/>
        <a:tabLst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6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32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504000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Tx/>
        <a:buNone/>
        <a:defRPr lang="en-US" altLang="zh-CN" sz="2800" b="1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A5AB-DEB3-49F5-B5CF-A722CBD7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663BB-5A9A-42DF-BA80-8527B187E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计算机科学与工程学院</a:t>
            </a:r>
          </a:p>
          <a:p>
            <a:r>
              <a:rPr lang="zh-CN" altLang="en-US" dirty="0"/>
              <a:t>余盛季</a:t>
            </a:r>
          </a:p>
        </p:txBody>
      </p:sp>
    </p:spTree>
    <p:extLst>
      <p:ext uri="{BB962C8B-B14F-4D97-AF65-F5344CB8AC3E}">
        <p14:creationId xmlns:p14="http://schemas.microsoft.com/office/powerpoint/2010/main" val="402606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课前预习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ICC</a:t>
            </a:r>
            <a:r>
              <a:rPr lang="zh-CN" altLang="en-US" dirty="0"/>
              <a:t>网址：</a:t>
            </a:r>
            <a:endParaRPr lang="en-US" altLang="zh-CN" dirty="0"/>
          </a:p>
          <a:p>
            <a:r>
              <a:rPr lang="en-US" altLang="zh-CN" dirty="0" err="1"/>
              <a:t>icc.hep.com.cn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视频学习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预习检测题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68AF9C-275F-4569-9BB5-FEC06B01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82" y="1825626"/>
            <a:ext cx="6910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7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C0F9-E44B-45E9-B6F1-53A25E3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F9760-2C7F-4D4F-BAF6-B9467D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码图网址：</a:t>
            </a:r>
            <a:endParaRPr lang="en-US" altLang="zh-CN" dirty="0"/>
          </a:p>
          <a:p>
            <a:r>
              <a:rPr lang="en-US" altLang="zh-CN" dirty="0" err="1"/>
              <a:t>matu.uestc.edu.cn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作业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练习、题库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E57489-47CD-41F3-9D43-DEAEB3AA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11" y="1825625"/>
            <a:ext cx="6947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F8D5-4CAA-49AD-9342-EC3534D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A1B2-DBE4-4CD2-886B-0F0E6330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一个</a:t>
            </a:r>
            <a:endParaRPr lang="en-US" altLang="zh-CN" dirty="0"/>
          </a:p>
          <a:p>
            <a:pPr algn="ctr"/>
            <a:r>
              <a:rPr lang="zh-CN" altLang="en-US" sz="13800" dirty="0"/>
              <a:t>大实验</a:t>
            </a:r>
            <a:endParaRPr lang="en-US" altLang="zh-CN" sz="13800" dirty="0"/>
          </a:p>
          <a:p>
            <a:pPr algn="ctr"/>
            <a:r>
              <a:rPr lang="zh-CN" altLang="en-US" dirty="0"/>
              <a:t>精灵游戏（增强版）</a:t>
            </a:r>
          </a:p>
        </p:txBody>
      </p:sp>
    </p:spTree>
    <p:extLst>
      <p:ext uri="{BB962C8B-B14F-4D97-AF65-F5344CB8AC3E}">
        <p14:creationId xmlns:p14="http://schemas.microsoft.com/office/powerpoint/2010/main" val="8665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平时成绩（</a:t>
            </a:r>
            <a:r>
              <a:rPr lang="en-US" altLang="zh-CN" dirty="0"/>
              <a:t>60</a:t>
            </a:r>
            <a:r>
              <a:rPr lang="zh-CN" altLang="en-US" dirty="0"/>
              <a:t>）</a:t>
            </a:r>
            <a:r>
              <a:rPr lang="en-US" altLang="zh-CN" dirty="0"/>
              <a:t>+  </a:t>
            </a:r>
            <a:r>
              <a:rPr lang="zh-CN" altLang="en-US" dirty="0"/>
              <a:t>期末考试（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r>
              <a:rPr lang="zh-CN" altLang="en-US" dirty="0"/>
              <a:t>平时成绩：课前预习（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课后作业（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实验成绩（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期末考试：上机考试（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考核方式</a:t>
            </a:r>
          </a:p>
        </p:txBody>
      </p:sp>
    </p:spTree>
    <p:extLst>
      <p:ext uri="{BB962C8B-B14F-4D97-AF65-F5344CB8AC3E}">
        <p14:creationId xmlns:p14="http://schemas.microsoft.com/office/powerpoint/2010/main" val="16180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75DC-887F-4DE3-A457-7A5DDF72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课堂讲什么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1A996-BD7D-4DFD-A04C-05CAF35F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小</a:t>
            </a:r>
            <a:r>
              <a:rPr lang="en-US" altLang="zh-CN" dirty="0"/>
              <a:t>case</a:t>
            </a:r>
          </a:p>
          <a:p>
            <a:pPr algn="ctr"/>
            <a:r>
              <a:rPr lang="zh-CN" altLang="en-US" sz="16600" dirty="0"/>
              <a:t>大道理</a:t>
            </a:r>
          </a:p>
        </p:txBody>
      </p:sp>
    </p:spTree>
    <p:extLst>
      <p:ext uri="{BB962C8B-B14F-4D97-AF65-F5344CB8AC3E}">
        <p14:creationId xmlns:p14="http://schemas.microsoft.com/office/powerpoint/2010/main" val="9126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A4D0-4E6A-4DA8-BC28-051C95EB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7911-DC70-4FC0-9BB2-1C716994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Hello World</a:t>
            </a:r>
          </a:p>
          <a:p>
            <a:r>
              <a:rPr lang="zh-CN" altLang="en-US" dirty="0"/>
              <a:t>从 </a:t>
            </a:r>
            <a:r>
              <a:rPr lang="en-US" altLang="zh-CN" dirty="0"/>
              <a:t>C </a:t>
            </a:r>
            <a:r>
              <a:rPr lang="zh-CN" altLang="en-US" dirty="0"/>
              <a:t>到 </a:t>
            </a:r>
            <a:r>
              <a:rPr lang="en-US" altLang="zh-CN" dirty="0"/>
              <a:t>C++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：</a:t>
            </a:r>
            <a:r>
              <a:rPr lang="en-US" altLang="zh-CN" dirty="0"/>
              <a:t>g++</a:t>
            </a:r>
          </a:p>
          <a:p>
            <a:r>
              <a:rPr lang="zh-CN" altLang="en-US" dirty="0"/>
              <a:t>头文件：</a:t>
            </a:r>
            <a:r>
              <a:rPr lang="en-US" altLang="zh-CN" dirty="0"/>
              <a:t>iostream</a:t>
            </a:r>
          </a:p>
          <a:p>
            <a:r>
              <a:rPr lang="zh-CN" altLang="en-US" dirty="0"/>
              <a:t>标准输出：</a:t>
            </a:r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命名空间：</a:t>
            </a:r>
            <a:r>
              <a:rPr lang="en-US" altLang="zh-CN" dirty="0"/>
              <a:t>std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142AD-4C49-4690-AA9B-D7DD9873B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程序开发三部曲：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1524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169E0-2C41-4142-96F8-5E065428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的输入与输出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55B6-6229-47C9-92FA-BA2D342F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的输入与输出函数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的输入与输出运算符</a:t>
            </a:r>
          </a:p>
          <a:p>
            <a:r>
              <a:rPr lang="zh-CN" altLang="en-US" dirty="0"/>
              <a:t>返回值</a:t>
            </a:r>
          </a:p>
          <a:p>
            <a:r>
              <a:rPr lang="zh-CN" altLang="en-US" dirty="0"/>
              <a:t>左结合</a:t>
            </a:r>
          </a:p>
          <a:p>
            <a:r>
              <a:rPr lang="zh-CN" altLang="en-US" dirty="0"/>
              <a:t>连续调用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的换行符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1AA33-C0F6-49DB-9F23-BA4948819C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C++</a:t>
            </a:r>
            <a:r>
              <a:rPr lang="zh-CN" altLang="en-US" dirty="0"/>
              <a:t>的：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输入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6083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试运行</a:t>
            </a:r>
            <a:endParaRPr lang="en-US" altLang="zh-CN" dirty="0"/>
          </a:p>
          <a:p>
            <a:r>
              <a:rPr lang="zh-CN" altLang="en-US" dirty="0"/>
              <a:t>程序排错方法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No </a:t>
            </a:r>
            <a:r>
              <a:rPr lang="zh-CN" altLang="en-US" dirty="0"/>
              <a:t>！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Yes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43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A1E1-7CDF-4AF4-A0E9-72E773F9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F6209-D7C1-44BC-BE8E-05F9D584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设置编译选项：</a:t>
            </a:r>
            <a:r>
              <a:rPr lang="en-US" altLang="zh-CN" dirty="0"/>
              <a:t>-g</a:t>
            </a:r>
          </a:p>
          <a:p>
            <a:r>
              <a:rPr lang="zh-CN" altLang="en-US" dirty="0"/>
              <a:t>启动与退出：</a:t>
            </a:r>
            <a:r>
              <a:rPr lang="en-US" altLang="zh-CN" dirty="0"/>
              <a:t>run, quit</a:t>
            </a:r>
          </a:p>
          <a:p>
            <a:r>
              <a:rPr lang="zh-CN" altLang="en-US" dirty="0"/>
              <a:t>设置断点：</a:t>
            </a:r>
            <a:r>
              <a:rPr lang="en-US" altLang="zh-CN" dirty="0"/>
              <a:t>break, info, del, enable, disable, watch</a:t>
            </a:r>
          </a:p>
          <a:p>
            <a:r>
              <a:rPr lang="zh-CN" altLang="en-US" dirty="0"/>
              <a:t>控制程序执行：</a:t>
            </a:r>
            <a:r>
              <a:rPr lang="en-US" altLang="zh-CN" dirty="0"/>
              <a:t>next, step, continue, finish, set, call</a:t>
            </a:r>
          </a:p>
          <a:p>
            <a:r>
              <a:rPr lang="zh-CN" altLang="en-US" dirty="0"/>
              <a:t>查看程序状态：</a:t>
            </a:r>
            <a:r>
              <a:rPr lang="en-US" altLang="zh-CN" dirty="0"/>
              <a:t>list, </a:t>
            </a:r>
            <a:r>
              <a:rPr lang="en-US" altLang="zh-CN" dirty="0" err="1"/>
              <a:t>backtrace</a:t>
            </a:r>
            <a:r>
              <a:rPr lang="en-US" altLang="zh-CN" dirty="0"/>
              <a:t>, print, display, info</a:t>
            </a:r>
          </a:p>
          <a:p>
            <a:endParaRPr lang="en-US" altLang="zh-CN" dirty="0"/>
          </a:p>
          <a:p>
            <a:r>
              <a:rPr lang="zh-CN" altLang="en-US" dirty="0"/>
              <a:t>深入学习：搜索关键词（ </a:t>
            </a:r>
            <a:r>
              <a:rPr lang="en-US" altLang="zh-CN" dirty="0"/>
              <a:t>C++  </a:t>
            </a:r>
            <a:r>
              <a:rPr lang="en-US" altLang="zh-CN" dirty="0" err="1"/>
              <a:t>gdb</a:t>
            </a:r>
            <a:r>
              <a:rPr lang="en-US" altLang="zh-CN" dirty="0"/>
              <a:t>  </a:t>
            </a:r>
            <a:r>
              <a:rPr lang="zh-CN" altLang="en-US" dirty="0"/>
              <a:t>调试  </a:t>
            </a:r>
            <a:r>
              <a:rPr lang="en-US" altLang="zh-CN" dirty="0"/>
              <a:t>…… 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6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SWAP</a:t>
            </a:r>
            <a:r>
              <a:rPr lang="zh-CN" altLang="en-US" dirty="0"/>
              <a:t>再运行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定位关键问题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&amp;xxx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p xxx::</a:t>
            </a:r>
            <a:r>
              <a:rPr lang="en-US" altLang="zh-CN" dirty="0" err="1"/>
              <a:t>yyy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C89B2-602F-4862-8F32-0B30E26BAD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如何解决？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用指针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用引用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5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BCBC-6B09-4D9E-B84F-2CB13293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30588-B4D5-4D39-8792-3908F210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主讲课程：</a:t>
            </a:r>
            <a:r>
              <a:rPr lang="en-US" altLang="zh-CN" dirty="0"/>
              <a:t>C++</a:t>
            </a:r>
            <a:r>
              <a:rPr lang="zh-CN" altLang="en-US" dirty="0"/>
              <a:t>程序设计、编译原理、形式语言与自动机</a:t>
            </a:r>
            <a:endParaRPr lang="en-US" altLang="zh-CN" dirty="0"/>
          </a:p>
          <a:p>
            <a:r>
              <a:rPr lang="zh-CN" altLang="en-US" dirty="0"/>
              <a:t>研究方向：程序设计语言、编译系统、计算理论、云计算</a:t>
            </a:r>
            <a:endParaRPr lang="en-US" altLang="zh-CN" dirty="0"/>
          </a:p>
          <a:p>
            <a:r>
              <a:rPr lang="zh-CN" altLang="en-US" dirty="0"/>
              <a:t>办公地点：主楼</a:t>
            </a:r>
            <a:r>
              <a:rPr lang="en-US" altLang="zh-CN" dirty="0" err="1"/>
              <a:t>A2</a:t>
            </a:r>
            <a:r>
              <a:rPr lang="en-US" altLang="zh-CN" dirty="0"/>
              <a:t>-408</a:t>
            </a:r>
          </a:p>
          <a:p>
            <a:r>
              <a:rPr lang="zh-CN" altLang="en-US" dirty="0"/>
              <a:t>联系电话：</a:t>
            </a:r>
            <a:r>
              <a:rPr lang="en-US" altLang="zh-CN" dirty="0"/>
              <a:t>13348869531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0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6070-B4B5-4E44-A622-A9CA85F6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ECCE6-A987-42B1-BDB3-BD5DF8E7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语言的逻辑类型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的逻辑类型：</a:t>
            </a:r>
            <a:r>
              <a:rPr lang="en-US" altLang="zh-CN" dirty="0"/>
              <a:t>bool</a:t>
            </a:r>
            <a:r>
              <a:rPr lang="zh-CN" altLang="en-US" dirty="0"/>
              <a:t>（</a:t>
            </a:r>
            <a:r>
              <a:rPr lang="en-US" altLang="zh-CN" dirty="0"/>
              <a:t> true, false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类型转换：</a:t>
            </a:r>
            <a:r>
              <a:rPr lang="en-US" altLang="zh-CN" dirty="0"/>
              <a:t>bool, int, float, *</a:t>
            </a:r>
          </a:p>
          <a:p>
            <a:r>
              <a:rPr lang="zh-CN" altLang="en-US" dirty="0"/>
              <a:t>验证方法：</a:t>
            </a:r>
            <a:r>
              <a:rPr lang="en-US" altLang="zh-CN" dirty="0" err="1"/>
              <a:t>gdb</a:t>
            </a:r>
            <a:r>
              <a:rPr lang="en-US" altLang="zh-CN" dirty="0"/>
              <a:t>, print, </a:t>
            </a:r>
            <a:r>
              <a:rPr lang="zh-CN" altLang="en-US" dirty="0"/>
              <a:t>强制类型转换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5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43372-05CF-431A-98CB-FADD1D45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CB49D-E1B3-4FB5-B0CB-0B0C564A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PI and pi</a:t>
            </a:r>
          </a:p>
          <a:p>
            <a:r>
              <a:rPr lang="zh-CN" altLang="en-US" dirty="0"/>
              <a:t>变量、常量与宏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r>
              <a:rPr lang="zh-CN" altLang="en-US" dirty="0"/>
              <a:t>给变量或常量赋值：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源代码中赋值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调试器中赋值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2C734-F15C-4917-8A34-2ACE498F320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常量与变量的区别</a:t>
            </a:r>
            <a:endParaRPr lang="en-US" altLang="zh-CN" dirty="0"/>
          </a:p>
          <a:p>
            <a:r>
              <a:rPr lang="zh-CN" altLang="en-US" dirty="0"/>
              <a:t>常数与宏的区别</a:t>
            </a:r>
            <a:endParaRPr lang="en-US" altLang="zh-CN" dirty="0"/>
          </a:p>
          <a:p>
            <a:r>
              <a:rPr lang="zh-CN" altLang="en-US" dirty="0"/>
              <a:t>编译时与运行时的区别</a:t>
            </a:r>
            <a:endParaRPr lang="en-US" altLang="zh-CN" dirty="0"/>
          </a:p>
          <a:p>
            <a:r>
              <a:rPr lang="zh-CN" altLang="en-US" dirty="0"/>
              <a:t>存储空间与地址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 </a:t>
            </a:r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B1952-6F34-46F6-AE02-F630256A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B7C17-F1E1-4649-9F32-B3266324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 and pointer</a:t>
            </a:r>
          </a:p>
          <a:p>
            <a:r>
              <a:rPr lang="zh-CN" altLang="en-US" dirty="0"/>
              <a:t>指针常量（指针类型的常量）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常量指针（指向常量的指针）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别乱动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5298D-3285-439C-BF6D-4D64DBA196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0" y="1825625"/>
            <a:ext cx="52200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指向常量的指针常量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别乱指 </a:t>
            </a:r>
            <a:r>
              <a:rPr lang="en-US" altLang="zh-CN" dirty="0"/>
              <a:t>+ </a:t>
            </a:r>
            <a:r>
              <a:rPr lang="zh-CN" altLang="en-US" dirty="0"/>
              <a:t>别乱动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程序调试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没有规则的世界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7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E549-0783-4F07-9ACD-1262AA03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7C592-C1E6-4C53-AD47-E0F75D26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</a:t>
            </a:r>
          </a:p>
          <a:p>
            <a:r>
              <a:rPr lang="zh-CN" altLang="en-US" dirty="0"/>
              <a:t>相似的功能，不同的参数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函数名不同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函数名相同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10178-7A73-45C0-BF63-FCEE991D84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理解函数重载：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编译时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运行时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5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D29DD-B141-4D7E-826D-5AC0454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C09CA-96FC-4BF2-915C-973E0464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and delete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的内存分配和释放（库函数）：</a:t>
            </a:r>
            <a:r>
              <a:rPr lang="en-US" altLang="zh-CN" dirty="0"/>
              <a:t>malloc,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的内存分配和释放：</a:t>
            </a:r>
            <a:r>
              <a:rPr lang="en-US" altLang="zh-CN" dirty="0"/>
              <a:t>new, delete</a:t>
            </a:r>
          </a:p>
          <a:p>
            <a:endParaRPr lang="en-US" altLang="zh-CN" dirty="0"/>
          </a:p>
          <a:p>
            <a:r>
              <a:rPr lang="zh-CN" altLang="en-US" dirty="0"/>
              <a:t>常见错误：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不释放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多次释放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07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716F1-E187-481B-A3CC-C73AD8E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DC450-D2CF-4F51-84F9-80F3B89C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</a:p>
          <a:p>
            <a:r>
              <a:rPr lang="zh-CN" altLang="en-US" dirty="0"/>
              <a:t>为什么要使用命名空间</a:t>
            </a:r>
            <a:endParaRPr lang="en-US" altLang="zh-CN" dirty="0"/>
          </a:p>
          <a:p>
            <a:r>
              <a:rPr lang="zh-CN" altLang="en-US" dirty="0"/>
              <a:t>命名空间中的变量</a:t>
            </a:r>
            <a:endParaRPr lang="en-US" altLang="zh-CN" dirty="0"/>
          </a:p>
          <a:p>
            <a:r>
              <a:rPr lang="zh-CN" altLang="en-US" dirty="0"/>
              <a:t>缺省命名空间</a:t>
            </a:r>
            <a:endParaRPr lang="en-US" altLang="zh-CN" dirty="0"/>
          </a:p>
          <a:p>
            <a:r>
              <a:rPr lang="zh-CN" altLang="en-US" dirty="0"/>
              <a:t>命名空间的冲突</a:t>
            </a:r>
            <a:endParaRPr lang="en-US" altLang="zh-CN" dirty="0"/>
          </a:p>
          <a:p>
            <a:r>
              <a:rPr lang="zh-CN" altLang="en-US" dirty="0"/>
              <a:t>命名空间的覆盖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ABE60-1025-46E3-AE87-6656754FAA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命名空间的调试</a:t>
            </a:r>
            <a:endParaRPr lang="en-US" altLang="zh-CN" dirty="0"/>
          </a:p>
          <a:p>
            <a:r>
              <a:rPr lang="zh-CN" altLang="en-US" dirty="0"/>
              <a:t>命名空间中的函数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5A7D-AB9D-4F4D-AD4F-7B12A058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面向对象与面向过程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8ECC8-09B9-431B-A71D-01F5A496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狗摇尾巴</a:t>
            </a:r>
            <a:endParaRPr lang="en-US" altLang="zh-CN" dirty="0"/>
          </a:p>
          <a:p>
            <a:pPr algn="ctr"/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面向对象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A4325-03A3-4B7F-94B0-CA3B311023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摇狗尾巴</a:t>
            </a:r>
            <a:endParaRPr lang="en-US" altLang="zh-CN" dirty="0"/>
          </a:p>
          <a:p>
            <a:pPr algn="ctr"/>
            <a:r>
              <a:rPr lang="zh-CN" altLang="en-US" sz="6000" dirty="0"/>
              <a:t>谓</a:t>
            </a:r>
            <a:r>
              <a:rPr lang="en-US" altLang="zh-CN" sz="6000" dirty="0"/>
              <a:t>-</a:t>
            </a:r>
            <a:r>
              <a:rPr lang="zh-CN" altLang="en-US" sz="6000" dirty="0"/>
              <a:t>主</a:t>
            </a:r>
            <a:r>
              <a:rPr lang="en-US" altLang="zh-CN" sz="6000" dirty="0"/>
              <a:t>-</a:t>
            </a:r>
            <a:r>
              <a:rPr lang="zh-CN" altLang="en-US" sz="6000" dirty="0"/>
              <a:t>宾</a:t>
            </a:r>
            <a:endParaRPr lang="en-US" altLang="zh-CN" sz="6000" dirty="0"/>
          </a:p>
          <a:p>
            <a:pPr algn="ctr"/>
            <a:r>
              <a:rPr lang="zh-CN" altLang="en-US" sz="8800" dirty="0"/>
              <a:t>面向过程</a:t>
            </a:r>
          </a:p>
        </p:txBody>
      </p:sp>
    </p:spTree>
    <p:extLst>
      <p:ext uri="{BB962C8B-B14F-4D97-AF65-F5344CB8AC3E}">
        <p14:creationId xmlns:p14="http://schemas.microsoft.com/office/powerpoint/2010/main" val="13334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C254-52DB-4538-88D1-7159F808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 vs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1AA63-E883-40AA-9B0A-552B3467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struct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class</a:t>
            </a:r>
          </a:p>
          <a:p>
            <a:r>
              <a:rPr lang="en-US" altLang="zh-CN" dirty="0"/>
              <a:t>struct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en-US" altLang="zh-CN" dirty="0"/>
              <a:t>struct</a:t>
            </a:r>
            <a:r>
              <a:rPr lang="zh-CN" altLang="en-US" dirty="0"/>
              <a:t>的安全性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的安全性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7F8C3-AFE6-43BD-85CE-27B2DF9936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函数的地址与原型</a:t>
            </a:r>
            <a:endParaRPr lang="en-US" altLang="zh-CN" dirty="0"/>
          </a:p>
          <a:p>
            <a:r>
              <a:rPr lang="zh-CN" altLang="en-US" dirty="0"/>
              <a:t>成员函数的地址与原型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C++</a:t>
            </a:r>
            <a:r>
              <a:rPr lang="zh-CN" altLang="en-US" dirty="0"/>
              <a:t>成员函数到</a:t>
            </a:r>
            <a:r>
              <a:rPr lang="en-US" altLang="zh-CN" dirty="0"/>
              <a:t>C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关键：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DDC39F1-4C31-47A1-BFF6-28279676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构造函数与析构函数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F322E7-C909-4E32-9CEA-DF0A54D0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 and</a:t>
            </a:r>
            <a:r>
              <a:rPr lang="zh-CN" altLang="en-US" dirty="0"/>
              <a:t> </a:t>
            </a:r>
            <a:r>
              <a:rPr lang="en-US" altLang="zh-CN" dirty="0"/>
              <a:t>destructor</a:t>
            </a:r>
          </a:p>
          <a:p>
            <a:r>
              <a:rPr lang="zh-CN" altLang="en-US" dirty="0"/>
              <a:t>内存分配</a:t>
            </a:r>
            <a:endParaRPr lang="en-US" altLang="zh-CN" dirty="0"/>
          </a:p>
          <a:p>
            <a:r>
              <a:rPr lang="zh-CN" altLang="en-US" dirty="0"/>
              <a:t>内存释放</a:t>
            </a:r>
            <a:endParaRPr lang="en-US" altLang="zh-CN" dirty="0"/>
          </a:p>
          <a:p>
            <a:r>
              <a:rPr lang="zh-CN" altLang="en-US" dirty="0"/>
              <a:t>普通类型和指针类型</a:t>
            </a:r>
            <a:endParaRPr lang="en-US" altLang="zh-CN" dirty="0"/>
          </a:p>
          <a:p>
            <a:r>
              <a:rPr lang="zh-CN" altLang="en-US" dirty="0"/>
              <a:t>拷贝构造函数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14CA-30D0-45AA-8AD2-0252AD98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常对象与常成员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E9245-854B-4624-B8E6-B7F7012A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普通对象与常对象：</a:t>
            </a:r>
            <a:r>
              <a:rPr lang="en-US" altLang="zh-CN" dirty="0"/>
              <a:t> </a:t>
            </a:r>
            <a:r>
              <a:rPr lang="en-US" altLang="zh-CN" dirty="0" err="1"/>
              <a:t>stu1</a:t>
            </a:r>
            <a:r>
              <a:rPr lang="zh-CN" altLang="en-US" dirty="0"/>
              <a:t>，</a:t>
            </a:r>
            <a:r>
              <a:rPr lang="en-US" altLang="zh-CN" dirty="0" err="1"/>
              <a:t>stu2</a:t>
            </a:r>
            <a:endParaRPr lang="en-US" altLang="zh-CN" dirty="0"/>
          </a:p>
          <a:p>
            <a:r>
              <a:rPr lang="zh-CN" altLang="en-US" dirty="0"/>
              <a:t>普通成员函数与常成员函数：</a:t>
            </a:r>
            <a:r>
              <a:rPr lang="en-US" altLang="zh-CN" dirty="0" err="1"/>
              <a:t>setscore</a:t>
            </a:r>
            <a:r>
              <a:rPr lang="zh-CN" altLang="en-US" dirty="0"/>
              <a:t>，</a:t>
            </a:r>
            <a:r>
              <a:rPr lang="en-US" altLang="zh-CN" dirty="0" err="1"/>
              <a:t>getscore</a:t>
            </a:r>
            <a:endParaRPr lang="en-US" altLang="zh-CN" dirty="0"/>
          </a:p>
          <a:p>
            <a:r>
              <a:rPr lang="zh-CN" altLang="en-US" dirty="0"/>
              <a:t>普通成员变量与常成员变量：</a:t>
            </a:r>
            <a:r>
              <a:rPr lang="en-US" altLang="zh-CN" dirty="0"/>
              <a:t> int score</a:t>
            </a:r>
            <a:r>
              <a:rPr lang="zh-CN" altLang="en-US" dirty="0"/>
              <a:t>，</a:t>
            </a:r>
            <a:r>
              <a:rPr lang="en-US" altLang="zh-CN" dirty="0"/>
              <a:t>const int score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A546-78B2-421E-9607-677AB2C1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EFC18-693C-41B6-8099-76CE1E2B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C++</a:t>
            </a:r>
          </a:p>
          <a:p>
            <a:pPr algn="ctr"/>
            <a:r>
              <a:rPr lang="en-US" altLang="zh-CN" dirty="0"/>
              <a:t>=</a:t>
            </a:r>
          </a:p>
          <a:p>
            <a:pPr algn="ctr"/>
            <a:r>
              <a:rPr lang="en-US" altLang="zh-CN" dirty="0"/>
              <a:t>C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zh-CN" altLang="en-US" dirty="0"/>
              <a:t>面向对象</a:t>
            </a:r>
            <a:endParaRPr lang="en-US" altLang="zh-CN" dirty="0"/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14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F88A-0B9B-4C19-844D-815232A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C55BF-6E9C-4B6E-B6E1-6D8A6DFA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静态成员变量</a:t>
            </a:r>
            <a:endParaRPr lang="en-US" altLang="zh-CN" dirty="0"/>
          </a:p>
          <a:p>
            <a:r>
              <a:rPr lang="zh-CN" altLang="en-US" dirty="0"/>
              <a:t>必须初始化，相当于全局变量</a:t>
            </a:r>
            <a:endParaRPr lang="en-US" altLang="zh-CN" dirty="0"/>
          </a:p>
          <a:p>
            <a:r>
              <a:rPr lang="zh-CN" altLang="en-US" dirty="0"/>
              <a:t>所有对象共享静态成员变量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静态成员函数</a:t>
            </a:r>
            <a:endParaRPr lang="en-US" altLang="zh-CN" dirty="0"/>
          </a:p>
          <a:p>
            <a:r>
              <a:rPr lang="zh-CN" altLang="en-US" dirty="0"/>
              <a:t>可访问静态成员变量</a:t>
            </a:r>
            <a:endParaRPr lang="en-US" altLang="zh-CN" dirty="0"/>
          </a:p>
          <a:p>
            <a:r>
              <a:rPr lang="zh-CN" altLang="en-US" dirty="0"/>
              <a:t>不可访问普通成员变量</a:t>
            </a:r>
            <a:endParaRPr lang="en-US" altLang="zh-CN" dirty="0"/>
          </a:p>
          <a:p>
            <a:r>
              <a:rPr lang="zh-CN" altLang="en-US" dirty="0"/>
              <a:t>单件模式实例</a:t>
            </a:r>
          </a:p>
        </p:txBody>
      </p:sp>
    </p:spTree>
    <p:extLst>
      <p:ext uri="{BB962C8B-B14F-4D97-AF65-F5344CB8AC3E}">
        <p14:creationId xmlns:p14="http://schemas.microsoft.com/office/powerpoint/2010/main" val="119871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2DD9E-FA03-4CE9-B027-A3274956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3DDE-6AF9-42CA-99BD-BE528134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对象与数组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初始化、构造函数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对象与指针</a:t>
            </a:r>
            <a:endParaRPr lang="en-US" altLang="zh-CN" dirty="0"/>
          </a:p>
          <a:p>
            <a:r>
              <a:rPr lang="en-US" altLang="zh-CN" dirty="0"/>
              <a:t>—— new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r>
              <a:rPr lang="zh-CN" altLang="en-US" dirty="0"/>
              <a:t>对象与参数传递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复制、指针、引用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13C67C-6927-4EA8-9FDF-78E1BBF7E4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类的组合</a:t>
            </a:r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初始化、释放</a:t>
            </a:r>
          </a:p>
          <a:p>
            <a:endParaRPr lang="en-US" altLang="zh-CN" dirty="0"/>
          </a:p>
          <a:p>
            <a:r>
              <a:rPr lang="zh-CN" altLang="en-US" dirty="0"/>
              <a:t>突破类的限制</a:t>
            </a:r>
            <a:endParaRPr lang="en-US" altLang="zh-CN" dirty="0"/>
          </a:p>
          <a:p>
            <a:r>
              <a:rPr lang="en-US" altLang="zh-CN"/>
              <a:t>—— </a:t>
            </a:r>
            <a:r>
              <a:rPr lang="zh-CN" altLang="en-US"/>
              <a:t>友</a:t>
            </a:r>
            <a:r>
              <a:rPr lang="zh-CN" altLang="en-US" dirty="0"/>
              <a:t>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9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411F-2EA8-417E-B994-E220C1B3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继承、派生与多态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DFF94A-3582-4313-AB6D-09A74400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各种继承方式</a:t>
            </a:r>
            <a:endParaRPr lang="en-US" altLang="zh-CN" dirty="0"/>
          </a:p>
          <a:p>
            <a:r>
              <a:rPr lang="zh-CN" altLang="en-US" dirty="0"/>
              <a:t>静态多态：函数重载、运算符重载</a:t>
            </a:r>
            <a:endParaRPr lang="en-US" altLang="zh-CN" dirty="0"/>
          </a:p>
          <a:p>
            <a:r>
              <a:rPr lang="zh-CN" altLang="en-US" dirty="0"/>
              <a:t>动态</a:t>
            </a:r>
            <a:r>
              <a:rPr lang="zh-CN" altLang="en-US"/>
              <a:t>多态：赋值兼容规则、虚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zoo animal dog cat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4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531E-0A18-48F5-A94D-E299E157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编译与连接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9DC39-AB06-42A5-A0DE-4BB2B910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编译：针对一个源文件（加多个头文件）</a:t>
            </a:r>
          </a:p>
          <a:p>
            <a:r>
              <a:rPr lang="zh-CN" altLang="en-US" dirty="0"/>
              <a:t>连接：针对多个目标文件、库文件</a:t>
            </a:r>
            <a:endParaRPr lang="en-US" altLang="zh-CN" dirty="0"/>
          </a:p>
          <a:p>
            <a:r>
              <a:rPr lang="zh-CN" altLang="en-US" dirty="0"/>
              <a:t>库文件：发布与使用</a:t>
            </a:r>
            <a:endParaRPr lang="en-US" altLang="zh-CN" dirty="0"/>
          </a:p>
          <a:p>
            <a:r>
              <a:rPr lang="en-US" altLang="zh-CN" dirty="0" err="1"/>
              <a:t>ACLLib</a:t>
            </a:r>
            <a:r>
              <a:rPr lang="zh-CN" altLang="en-US" dirty="0"/>
              <a:t>库：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wengkai</a:t>
            </a:r>
            <a:r>
              <a:rPr lang="en-US" altLang="zh-CN" dirty="0"/>
              <a:t>/</a:t>
            </a:r>
            <a:r>
              <a:rPr lang="en-US" altLang="zh-CN" dirty="0" err="1"/>
              <a:t>acllib</a:t>
            </a:r>
            <a:endParaRPr lang="en-US" altLang="zh-CN" dirty="0"/>
          </a:p>
          <a:p>
            <a:r>
              <a:rPr lang="en-US" altLang="zh-CN" dirty="0"/>
              <a:t>clock</a:t>
            </a:r>
            <a:r>
              <a:rPr lang="zh-CN" altLang="en-US" dirty="0"/>
              <a:t>、</a:t>
            </a:r>
            <a:r>
              <a:rPr lang="en-US" altLang="zh-CN" dirty="0"/>
              <a:t>clocks</a:t>
            </a:r>
            <a:r>
              <a:rPr lang="zh-CN" altLang="en-US" dirty="0"/>
              <a:t>、</a:t>
            </a:r>
            <a:r>
              <a:rPr lang="en-US" altLang="zh-CN" dirty="0"/>
              <a:t>cube</a:t>
            </a:r>
            <a:r>
              <a:rPr lang="zh-CN" altLang="en-US" dirty="0"/>
              <a:t>、</a:t>
            </a:r>
            <a:r>
              <a:rPr lang="en-US" altLang="zh-CN" dirty="0"/>
              <a:t>snake</a:t>
            </a:r>
            <a:r>
              <a:rPr lang="zh-CN" altLang="en-US" dirty="0"/>
              <a:t>、</a:t>
            </a:r>
            <a:r>
              <a:rPr lang="en-US" altLang="zh-CN" dirty="0"/>
              <a:t>sprite</a:t>
            </a:r>
          </a:p>
        </p:txBody>
      </p:sp>
    </p:spTree>
    <p:extLst>
      <p:ext uri="{BB962C8B-B14F-4D97-AF65-F5344CB8AC3E}">
        <p14:creationId xmlns:p14="http://schemas.microsoft.com/office/powerpoint/2010/main" val="12845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6AE680-B1CF-429E-AA4F-3FE218DB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94" y="1799745"/>
            <a:ext cx="9207612" cy="4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A36F8-B9D9-49DD-A8C4-B7CC014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为什么要学习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373883-C1AF-4B4E-94B9-5DF34AEF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08" y="1690688"/>
            <a:ext cx="3888184" cy="44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8BB0-EDC7-4574-9096-16BC1E12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如何学习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9B720-9502-431C-96E0-1183C956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</a:p>
          <a:p>
            <a:r>
              <a:rPr lang="zh-CN" altLang="en-US" dirty="0"/>
              <a:t>教材 </a:t>
            </a:r>
            <a:r>
              <a:rPr lang="en-US" altLang="zh-CN" dirty="0"/>
              <a:t>+ </a:t>
            </a:r>
            <a:r>
              <a:rPr lang="zh-CN" altLang="en-US" dirty="0"/>
              <a:t>参考书</a:t>
            </a:r>
          </a:p>
          <a:p>
            <a:endParaRPr lang="zh-CN" altLang="en-US" dirty="0"/>
          </a:p>
          <a:p>
            <a:r>
              <a:rPr lang="zh-CN" altLang="en-US" dirty="0"/>
              <a:t>实践</a:t>
            </a:r>
          </a:p>
          <a:p>
            <a:r>
              <a:rPr lang="zh-CN" altLang="en-US" dirty="0"/>
              <a:t>读程序 </a:t>
            </a:r>
            <a:r>
              <a:rPr lang="en-US" altLang="zh-CN" dirty="0"/>
              <a:t>+ </a:t>
            </a:r>
            <a:r>
              <a:rPr lang="zh-CN" altLang="en-US" dirty="0"/>
              <a:t>写程序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561F5-85BA-4461-A60C-5966E50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035CE-C466-4FA2-877A-CAF6A3A8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程序设计（戴波）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r>
              <a:rPr lang="en-US" altLang="zh-CN" dirty="0"/>
              <a:t>The C++ Programming Language</a:t>
            </a:r>
            <a:r>
              <a:rPr lang="zh-CN" altLang="en-US" dirty="0"/>
              <a:t>（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C++ Primer</a:t>
            </a:r>
            <a:r>
              <a:rPr lang="zh-CN" altLang="en-US" dirty="0"/>
              <a:t>（</a:t>
            </a:r>
            <a:r>
              <a:rPr lang="en-US" altLang="zh-CN" dirty="0"/>
              <a:t>Stanley B. Lippman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58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6B9A-41C8-41F3-BEBC-BFB7ED4E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870A2-86C1-4171-AEDB-E79EE07A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开发环境 </a:t>
            </a:r>
            <a:r>
              <a:rPr lang="en-US" altLang="zh-CN" dirty="0"/>
              <a:t>= </a:t>
            </a:r>
            <a:r>
              <a:rPr lang="zh-CN" altLang="en-US" dirty="0"/>
              <a:t>操作系统 </a:t>
            </a:r>
            <a:r>
              <a:rPr lang="en-US" altLang="zh-CN" dirty="0"/>
              <a:t>+ </a:t>
            </a:r>
            <a:r>
              <a:rPr lang="zh-CN" altLang="en-US" dirty="0"/>
              <a:t>编辑器 </a:t>
            </a:r>
            <a:r>
              <a:rPr lang="en-US" altLang="zh-CN" dirty="0"/>
              <a:t>+ </a:t>
            </a:r>
            <a:r>
              <a:rPr lang="zh-CN" altLang="en-US" dirty="0"/>
              <a:t>编译器 </a:t>
            </a:r>
            <a:r>
              <a:rPr lang="en-US" altLang="zh-CN" dirty="0"/>
              <a:t>+ </a:t>
            </a:r>
            <a:r>
              <a:rPr lang="zh-CN" altLang="en-US" dirty="0"/>
              <a:t>调试器</a:t>
            </a:r>
            <a:endParaRPr lang="en-US" altLang="zh-CN" dirty="0"/>
          </a:p>
          <a:p>
            <a:r>
              <a:rPr lang="zh-CN" altLang="en-US" dirty="0"/>
              <a:t>操作系统：</a:t>
            </a:r>
            <a:r>
              <a:rPr lang="en-US" altLang="zh-CN" dirty="0"/>
              <a:t>Windows</a:t>
            </a:r>
          </a:p>
          <a:p>
            <a:r>
              <a:rPr lang="zh-CN" altLang="en-US" dirty="0"/>
              <a:t>编辑器：</a:t>
            </a:r>
            <a:r>
              <a:rPr lang="en-US" altLang="zh-CN" dirty="0"/>
              <a:t>Notepad++</a:t>
            </a:r>
            <a:r>
              <a:rPr lang="zh-CN" altLang="en-US" dirty="0"/>
              <a:t>（ </a:t>
            </a:r>
            <a:r>
              <a:rPr lang="en-US" altLang="zh-CN" dirty="0"/>
              <a:t>notepad-plus-</a:t>
            </a:r>
            <a:r>
              <a:rPr lang="en-US" altLang="zh-CN" dirty="0" err="1"/>
              <a:t>plus.org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编译器：</a:t>
            </a:r>
            <a:r>
              <a:rPr lang="en-US" altLang="zh-CN" dirty="0"/>
              <a:t>g++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调试器：</a:t>
            </a:r>
            <a:r>
              <a:rPr lang="en-US" altLang="zh-CN" dirty="0" err="1"/>
              <a:t>gdb</a:t>
            </a:r>
            <a:r>
              <a:rPr lang="zh-CN" altLang="en-US" dirty="0"/>
              <a:t>（ </a:t>
            </a:r>
            <a:r>
              <a:rPr lang="en-US" altLang="zh-CN" dirty="0" err="1"/>
              <a:t>mingw-w64.org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8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39AE-BB3C-418C-8540-F4573ADE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1FCF-4EB9-4AF0-8485-FF43BFCE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学时分配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（总学时）</a:t>
            </a:r>
            <a:r>
              <a:rPr lang="en-US" altLang="zh-CN" dirty="0"/>
              <a:t>= 16</a:t>
            </a:r>
            <a:r>
              <a:rPr lang="zh-CN" altLang="en-US" dirty="0"/>
              <a:t>（课堂讲授）</a:t>
            </a:r>
            <a:r>
              <a:rPr lang="en-US" altLang="zh-CN" dirty="0"/>
              <a:t>+ 16</a:t>
            </a:r>
            <a:r>
              <a:rPr lang="zh-CN" altLang="en-US" dirty="0"/>
              <a:t>（上机实验）</a:t>
            </a:r>
          </a:p>
          <a:p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周：课堂讲授（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周 </a:t>
            </a:r>
            <a:r>
              <a:rPr lang="en-US" altLang="zh-CN" dirty="0"/>
              <a:t>~ 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周：上机实验（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r>
              <a:rPr lang="en-US" altLang="zh-CN" dirty="0"/>
              <a:t>/</a:t>
            </a:r>
            <a:r>
              <a:rPr lang="zh-CN" altLang="en-US" dirty="0"/>
              <a:t>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defTabSz="360000">
          <a:spcBef>
            <a:spcPts val="500"/>
          </a:spcBef>
          <a:spcAft>
            <a:spcPts val="500"/>
          </a:spcAft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2222</TotalTime>
  <Words>1014</Words>
  <Application>Microsoft Office PowerPoint</Application>
  <PresentationFormat>宽屏</PresentationFormat>
  <Paragraphs>239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微软雅黑</vt:lpstr>
      <vt:lpstr>Arial</vt:lpstr>
      <vt:lpstr>Wingdings</vt:lpstr>
      <vt:lpstr>Office Theme</vt:lpstr>
      <vt:lpstr>C++程序设计</vt:lpstr>
      <vt:lpstr>个人简介</vt:lpstr>
      <vt:lpstr>什么是C++</vt:lpstr>
      <vt:lpstr>为什么要学习C++</vt:lpstr>
      <vt:lpstr>为什么要学习C++</vt:lpstr>
      <vt:lpstr>如何学习C++</vt:lpstr>
      <vt:lpstr>理论</vt:lpstr>
      <vt:lpstr>实践</vt:lpstr>
      <vt:lpstr>课程安排</vt:lpstr>
      <vt:lpstr>课前预习</vt:lpstr>
      <vt:lpstr>课后作业</vt:lpstr>
      <vt:lpstr>实验内容</vt:lpstr>
      <vt:lpstr>考核方式</vt:lpstr>
      <vt:lpstr>课堂讲什么</vt:lpstr>
      <vt:lpstr>第一个C++程序</vt:lpstr>
      <vt:lpstr>C++的输入与输出</vt:lpstr>
      <vt:lpstr>程序调试</vt:lpstr>
      <vt:lpstr>程序调试</vt:lpstr>
      <vt:lpstr>引用类型</vt:lpstr>
      <vt:lpstr>逻辑类型</vt:lpstr>
      <vt:lpstr>常量</vt:lpstr>
      <vt:lpstr>常量与指针</vt:lpstr>
      <vt:lpstr>函数重载</vt:lpstr>
      <vt:lpstr>动态内存分配</vt:lpstr>
      <vt:lpstr>命名空间</vt:lpstr>
      <vt:lpstr>面向对象与面向过程</vt:lpstr>
      <vt:lpstr>struct vs class</vt:lpstr>
      <vt:lpstr>构造函数与析构函数</vt:lpstr>
      <vt:lpstr>常对象与常成员</vt:lpstr>
      <vt:lpstr>静态成员</vt:lpstr>
      <vt:lpstr>对象的使用</vt:lpstr>
      <vt:lpstr>继承、派生与多态</vt:lpstr>
      <vt:lpstr>编译与连接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522</cp:revision>
  <dcterms:created xsi:type="dcterms:W3CDTF">2019-08-28T15:23:04Z</dcterms:created>
  <dcterms:modified xsi:type="dcterms:W3CDTF">2019-09-22T13:31:37Z</dcterms:modified>
</cp:coreProperties>
</file>