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3" r:id="rId2"/>
    <p:sldId id="258" r:id="rId3"/>
    <p:sldId id="259" r:id="rId4"/>
    <p:sldId id="261" r:id="rId5"/>
    <p:sldId id="295" r:id="rId6"/>
    <p:sldId id="299" r:id="rId7"/>
    <p:sldId id="300" r:id="rId8"/>
    <p:sldId id="296" r:id="rId9"/>
    <p:sldId id="297" r:id="rId10"/>
    <p:sldId id="267" r:id="rId11"/>
    <p:sldId id="298" r:id="rId12"/>
    <p:sldId id="301" r:id="rId13"/>
    <p:sldId id="273" r:id="rId14"/>
    <p:sldId id="312" r:id="rId15"/>
    <p:sldId id="313" r:id="rId16"/>
    <p:sldId id="321" r:id="rId17"/>
    <p:sldId id="314" r:id="rId18"/>
    <p:sldId id="322" r:id="rId19"/>
    <p:sldId id="315" r:id="rId20"/>
    <p:sldId id="323" r:id="rId21"/>
    <p:sldId id="271" r:id="rId22"/>
    <p:sldId id="275" r:id="rId23"/>
    <p:sldId id="277" r:id="rId24"/>
    <p:sldId id="278" r:id="rId25"/>
    <p:sldId id="279" r:id="rId26"/>
    <p:sldId id="305" r:id="rId27"/>
    <p:sldId id="307" r:id="rId28"/>
    <p:sldId id="284" r:id="rId29"/>
    <p:sldId id="308" r:id="rId30"/>
    <p:sldId id="309" r:id="rId31"/>
    <p:sldId id="316" r:id="rId32"/>
    <p:sldId id="317" r:id="rId33"/>
    <p:sldId id="311" r:id="rId34"/>
    <p:sldId id="318" r:id="rId35"/>
    <p:sldId id="319" r:id="rId36"/>
    <p:sldId id="310" r:id="rId37"/>
    <p:sldId id="320" r:id="rId38"/>
    <p:sldId id="291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429AB5-48B0-408D-A4FF-9993B258F359}">
          <p14:sldIdLst>
            <p14:sldId id="293"/>
            <p14:sldId id="258"/>
          </p14:sldIdLst>
        </p14:section>
        <p14:section name="quiz" id="{023744A3-C862-4C56-9D89-AC0B0E856ED3}">
          <p14:sldIdLst>
            <p14:sldId id="259"/>
            <p14:sldId id="261"/>
            <p14:sldId id="295"/>
            <p14:sldId id="299"/>
            <p14:sldId id="300"/>
            <p14:sldId id="296"/>
            <p14:sldId id="297"/>
            <p14:sldId id="267"/>
            <p14:sldId id="298"/>
          </p14:sldIdLst>
        </p14:section>
        <p14:section name="Inheritence" id="{8CAC9D35-3740-40DC-A9AB-A2117073C815}">
          <p14:sldIdLst>
            <p14:sldId id="301"/>
            <p14:sldId id="273"/>
            <p14:sldId id="312"/>
            <p14:sldId id="313"/>
            <p14:sldId id="321"/>
            <p14:sldId id="314"/>
            <p14:sldId id="322"/>
            <p14:sldId id="315"/>
            <p14:sldId id="323"/>
            <p14:sldId id="271"/>
            <p14:sldId id="275"/>
            <p14:sldId id="277"/>
            <p14:sldId id="278"/>
            <p14:sldId id="279"/>
          </p14:sldIdLst>
        </p14:section>
        <p14:section name="class and ID" id="{CF2E3F36-D1F1-4AEA-95CA-FDC028EA7E0E}">
          <p14:sldIdLst>
            <p14:sldId id="305"/>
            <p14:sldId id="307"/>
            <p14:sldId id="284"/>
            <p14:sldId id="308"/>
            <p14:sldId id="309"/>
            <p14:sldId id="316"/>
            <p14:sldId id="317"/>
            <p14:sldId id="311"/>
            <p14:sldId id="318"/>
            <p14:sldId id="319"/>
            <p14:sldId id="310"/>
            <p14:sldId id="32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ne Peyssard" initials="JP" lastIdx="1" clrIdx="0">
    <p:extLst>
      <p:ext uri="{19B8F6BF-5375-455C-9EA6-DF929625EA0E}">
        <p15:presenceInfo xmlns:p15="http://schemas.microsoft.com/office/powerpoint/2012/main" userId="09f4cc74ac4c35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9" autoAdjust="0"/>
  </p:normalViewPr>
  <p:slideViewPr>
    <p:cSldViewPr snapToGrid="0" showGuides="1">
      <p:cViewPr varScale="1">
        <p:scale>
          <a:sx n="73" d="100"/>
          <a:sy n="73" d="100"/>
        </p:scale>
        <p:origin x="594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E752-5C47-43D0-B608-616DA6AEAB79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7CC1C-85CC-4EBB-B927-D24F48DF4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11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5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73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742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28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206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056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66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478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06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772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20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882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452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251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898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604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873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807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821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8897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84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278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938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069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444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8577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013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9995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140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38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05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1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50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23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96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1F48-F078-458E-B98F-F7C2394C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5678-2B86-4DB4-9C59-FA1D8B0E8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75062-0C00-4AAB-96E7-875394F9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993D1-1217-46F7-BD73-2C644001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9F94-B944-49BF-AD8F-7240C87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40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196E-6D40-4155-AF97-039836BA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F20B0-D520-41FF-A6FF-33BE6D78E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6936-D1A6-419E-A6E2-1A1870D0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7C47F-6EAE-45A1-A150-DCAC325E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229C6-331D-4DC9-9B56-D723D03F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3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D79FE-ABD0-4AC5-8CC6-BCDA1C5B1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A0604-7E14-4600-B493-F7E46B554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5A3AA-1612-424A-AF05-DD0EB67C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8386-1A1C-47B9-9C61-3948E508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FEE28-0387-4EE8-BA2C-0D333FB9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26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25BD-203F-4E49-BE0B-BA4D147E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911C-1604-418E-9372-F32E8232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6C3F-4DC6-4947-A3B7-63DDEF6E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0CF85-D63F-4F80-ABC4-507D6045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C2F15-572E-4525-BB09-20C2D435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91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6819-7647-403D-9CEF-BB1946A4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6D9BB-9AA8-42EF-9B9B-A2EC8C86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54192-232F-4CDC-9DF5-572A9E37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A2841-9E66-41F9-81B2-4494A855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9205-7ACB-4D57-95E9-5842E8FD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0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9D2E-F559-4060-AD04-06EA9431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5BFB-E8E6-4CA3-BB5A-A561E7A2F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C182F-4380-40E3-8D94-CA5D9E2CD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12C5B-D075-4BB3-801C-F8811666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67CD1-4747-48C7-8805-D02A5815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C782B-05FC-4895-B04B-876E8055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06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3F92-0857-4259-832B-BB4AC429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3E2C-5553-4FA5-8B6F-418097EA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EE4D0-6E4A-43D4-82C0-FEDD871D2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966D7-652E-4F9C-979B-006307D78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69DE2-E366-494E-B75E-9F8939CA0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F6D24-4202-445D-B0DC-52593E22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15D03-7B31-4E2C-88D8-2E9567F5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7B2B6-74AA-4EF0-8487-CD71529D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13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40BF-21A4-44B4-9AB3-909D590E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378CE-3446-4744-97BD-49CB451D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8B56A-277F-4F5F-B36D-F2BCACBB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7D5A7-CEAD-413E-B36F-B3A515D1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C271-4C9A-4707-9EBE-949F0C9C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92B91-E03C-407D-9DC2-DF67C8E5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86190-C373-4D41-ABC8-C790E95E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77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F5C3-445C-4C78-B757-E0FD11BB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0890-7372-49E1-8849-18D7C5D17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0DB35-1867-48AE-A8B8-4A241E801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3D34C-2521-40EF-859B-59248601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94368-53EE-4944-8F4E-1BE66868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DE460-7344-4943-BBCB-983C1B42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91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BC91-6E31-47A1-BB37-002EB531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45BD2-EED5-4209-8706-892AC5554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72A2D-92E9-425C-8D16-1E7BA7C4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DE936-E4AE-445F-8FEF-3FDF38D6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A577-8972-4E26-881C-C8A2EDA0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B413D-BF17-42ED-BC23-E0B8620F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12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3801A-4ACD-4142-9734-D1F4E393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52497-98C8-4678-98F3-E8E1D04FD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20832-EF85-406C-B49B-218E66E65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B99AA-6736-4F33-826B-07DC5ED3D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AD73D-BEF5-4529-81AA-8FE6C1AC5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0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434431" y="1980376"/>
            <a:ext cx="74041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INHERITANCE, CLASS &amp; ID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5180286" y="509588"/>
            <a:ext cx="165045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2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/>
        </p:nvSpPr>
        <p:spPr>
          <a:xfrm>
            <a:off x="2725737" y="338300"/>
            <a:ext cx="70897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HTML element used to include an external style sheet.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FFCF-572B-4EA4-A04F-B56C6187F9B1}"/>
              </a:ext>
            </a:extLst>
          </p:cNvPr>
          <p:cNvSpPr txBox="1"/>
          <p:nvPr/>
        </p:nvSpPr>
        <p:spPr>
          <a:xfrm>
            <a:off x="4061051" y="2286001"/>
            <a:ext cx="4069897" cy="369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&lt;style&gt;   &lt;/style&gt;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link</a:t>
            </a:r>
            <a:r>
              <a:rPr lang="fr-FR" sz="4000" dirty="0"/>
              <a:t> ………/&gt;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meta</a:t>
            </a:r>
            <a:r>
              <a:rPr lang="fr-FR" sz="4000" dirty="0"/>
              <a:t> ……./&gt;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 …… /&gt;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/>
        </p:nvSpPr>
        <p:spPr>
          <a:xfrm>
            <a:off x="2725737" y="338300"/>
            <a:ext cx="70897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HTML element used to include an external style sheet.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238AF-CA65-4EFF-9AAC-52B4CDC61C51}"/>
              </a:ext>
            </a:extLst>
          </p:cNvPr>
          <p:cNvSpPr txBox="1"/>
          <p:nvPr/>
        </p:nvSpPr>
        <p:spPr>
          <a:xfrm>
            <a:off x="4061051" y="2286001"/>
            <a:ext cx="4069897" cy="369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&lt;style&gt;   &lt;/style&gt;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link</a:t>
            </a:r>
            <a:r>
              <a:rPr lang="fr-FR" sz="4000" dirty="0"/>
              <a:t> ………/&gt;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meta</a:t>
            </a:r>
            <a:r>
              <a:rPr lang="fr-FR" sz="4000" dirty="0"/>
              <a:t> ……./&gt;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 …… /&gt;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BC5D5D-63FF-44D0-A8A3-41996A4DFF0C}"/>
              </a:ext>
            </a:extLst>
          </p:cNvPr>
          <p:cNvSpPr/>
          <p:nvPr/>
        </p:nvSpPr>
        <p:spPr>
          <a:xfrm>
            <a:off x="4032475" y="3522213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514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303462" y="2672873"/>
            <a:ext cx="74041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 INHERITANCE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568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1805994" y="5193440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q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304071" y="1970497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1EBFD3-4C0A-4E8B-9CA2-39E41875DA8E}"/>
              </a:ext>
            </a:extLst>
          </p:cNvPr>
          <p:cNvSpPr/>
          <p:nvPr/>
        </p:nvSpPr>
        <p:spPr>
          <a:xfrm>
            <a:off x="6508577" y="5141559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757296" y="975060"/>
            <a:ext cx="950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rule is the best to have </a:t>
            </a:r>
            <a:r>
              <a:rPr lang="en-US" sz="3600" b="1" dirty="0"/>
              <a:t>all texts </a:t>
            </a:r>
            <a:r>
              <a:rPr lang="en-US" sz="3600" dirty="0"/>
              <a:t>in </a:t>
            </a:r>
            <a:r>
              <a:rPr lang="en-US" sz="3600" b="1" dirty="0">
                <a:solidFill>
                  <a:schemeClr val="accent6"/>
                </a:solidFill>
              </a:rPr>
              <a:t>GREEN</a:t>
            </a:r>
            <a:r>
              <a:rPr lang="en-US" sz="3600" dirty="0"/>
              <a:t>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3070834" y="4495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144907" y="45592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C91C1A-6E9F-4981-B1A0-1A5AB81D2B5E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CB15E-D9B8-4A5E-B217-1E22DA34548A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79E254-7216-44D1-8EE5-C19768E45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E2BD50-B07F-4449-940D-CA019BE861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1805994" y="5193440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q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1EBFD3-4C0A-4E8B-9CA2-39E41875DA8E}"/>
              </a:ext>
            </a:extLst>
          </p:cNvPr>
          <p:cNvSpPr/>
          <p:nvPr/>
        </p:nvSpPr>
        <p:spPr>
          <a:xfrm>
            <a:off x="6508577" y="5141559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381338" y="461428"/>
            <a:ext cx="950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rule is the best to have all texts in </a:t>
            </a:r>
            <a:r>
              <a:rPr lang="en-US" sz="3600" b="1" dirty="0">
                <a:solidFill>
                  <a:schemeClr val="accent6"/>
                </a:solidFill>
              </a:rPr>
              <a:t>GREEN</a:t>
            </a:r>
            <a:r>
              <a:rPr lang="en-US" sz="3600" dirty="0"/>
              <a:t>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3070834" y="4495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144907" y="45592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7897059" y="4361193"/>
            <a:ext cx="914400" cy="9144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87432" y="5991074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every children  of body</a:t>
            </a:r>
          </a:p>
          <a:p>
            <a:r>
              <a:rPr lang="en-US" b="1" dirty="0">
                <a:solidFill>
                  <a:schemeClr val="accent6"/>
                </a:solidFill>
              </a:rPr>
              <a:t>will be green 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811459" y="5003800"/>
            <a:ext cx="1064207" cy="85323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30134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am happy </a:t>
            </a:r>
            <a:r>
              <a:rPr lang="en-US" dirty="0">
                <a:latin typeface="Consolas" panose="020B0609020204030204" pitchFamily="49" charset="0"/>
              </a:rPr>
              <a:t>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 am happy’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17741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am happy </a:t>
            </a:r>
            <a:r>
              <a:rPr lang="en-US" dirty="0">
                <a:latin typeface="Consolas" panose="020B0609020204030204" pitchFamily="49" charset="0"/>
              </a:rPr>
              <a:t>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 am happy’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ABE42F-530B-43E0-BBA7-D8955C2DFFB8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8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this page’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23009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this page’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7D5E9-2042-4BF5-B8F8-9721010628DF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279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.org</a:t>
            </a:r>
            <a:r>
              <a:rPr lang="en-US" b="1" dirty="0">
                <a:latin typeface="Consolas" panose="020B0609020204030204" pitchFamily="49" charset="0"/>
              </a:rPr>
              <a:t>/&gt;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rgbClr val="000000"/>
                </a:solidFill>
                <a:latin typeface="Consolas" panose="020B0609020204030204" pitchFamily="49" charset="0"/>
              </a:rPr>
              <a:t>Wikipedia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07786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4119562" y="3690938"/>
            <a:ext cx="37084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>
                <a:solidFill>
                  <a:schemeClr val="dk1"/>
                </a:solidFill>
              </a:rPr>
              <a:t>Back to</a:t>
            </a:r>
            <a:endParaRPr/>
          </a:p>
          <a:p>
            <a:pPr algn="ctr">
              <a:buClr>
                <a:schemeClr val="dk1"/>
              </a:buClr>
              <a:buSzPts val="6000"/>
            </a:pPr>
            <a:r>
              <a:rPr lang="en-US" sz="6000">
                <a:solidFill>
                  <a:schemeClr val="dk1"/>
                </a:solidFill>
              </a:rPr>
              <a:t>homework…</a:t>
            </a:r>
            <a:endParaRPr/>
          </a:p>
        </p:txBody>
      </p:sp>
      <p:pic>
        <p:nvPicPr>
          <p:cNvPr id="101" name="Google Shape;101;p3" descr="https://cdn4.iconfinder.com/data/icons/Pretty_office_icon_part_2/256/Briefca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1676" y="1255713"/>
            <a:ext cx="2473325" cy="24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0193FC-2FC3-4664-9E70-11744605A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58" y="492282"/>
            <a:ext cx="571991" cy="617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B0909D-4592-4AFD-B2DD-E14E387E5FE5}"/>
              </a:ext>
            </a:extLst>
          </p:cNvPr>
          <p:cNvSpPr txBox="1"/>
          <p:nvPr/>
        </p:nvSpPr>
        <p:spPr>
          <a:xfrm>
            <a:off x="-1" y="0"/>
            <a:ext cx="1714501" cy="369332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DE870-8F25-4A35-B99E-36F2F9C9C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75" y="492282"/>
            <a:ext cx="306215" cy="6090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8F4017-B410-4E09-8513-92C3DF7599BF}"/>
              </a:ext>
            </a:extLst>
          </p:cNvPr>
          <p:cNvSpPr txBox="1"/>
          <p:nvPr/>
        </p:nvSpPr>
        <p:spPr>
          <a:xfrm>
            <a:off x="855303" y="1095648"/>
            <a:ext cx="54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.org</a:t>
            </a:r>
            <a:r>
              <a:rPr lang="en-US" b="1" dirty="0">
                <a:latin typeface="Consolas" panose="020B0609020204030204" pitchFamily="49" charset="0"/>
              </a:rPr>
              <a:t>/&gt;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rgbClr val="000000"/>
                </a:solidFill>
                <a:latin typeface="Consolas" panose="020B0609020204030204" pitchFamily="49" charset="0"/>
              </a:rPr>
              <a:t>Wikipedia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693E26-B3CE-43F5-A0C0-B697FB7F3AB1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52ACE8-B0B2-4C4A-9A24-8FB150941AB4}"/>
              </a:ext>
            </a:extLst>
          </p:cNvPr>
          <p:cNvSpPr/>
          <p:nvPr/>
        </p:nvSpPr>
        <p:spPr>
          <a:xfrm>
            <a:off x="10463306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63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/>
        </p:nvSpPr>
        <p:spPr>
          <a:xfrm>
            <a:off x="4606925" y="2314575"/>
            <a:ext cx="792300" cy="368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html</a:t>
            </a:r>
            <a:endParaRPr/>
          </a:p>
        </p:txBody>
      </p:sp>
      <p:sp>
        <p:nvSpPr>
          <p:cNvPr id="190" name="Google Shape;190;p16"/>
          <p:cNvSpPr txBox="1"/>
          <p:nvPr/>
        </p:nvSpPr>
        <p:spPr>
          <a:xfrm>
            <a:off x="2590800" y="2973387"/>
            <a:ext cx="792300" cy="368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head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5256212" y="2949575"/>
            <a:ext cx="7905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body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2590800" y="3952875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title</a:t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4143375" y="38877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h1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5208587" y="3865562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img</a:t>
            </a:r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6167437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p</a:t>
            </a:r>
            <a:endParaRPr/>
          </a:p>
        </p:txBody>
      </p:sp>
      <p:sp>
        <p:nvSpPr>
          <p:cNvPr id="196" name="Google Shape;196;p16"/>
          <p:cNvSpPr txBox="1"/>
          <p:nvPr/>
        </p:nvSpPr>
        <p:spPr>
          <a:xfrm>
            <a:off x="6167437" y="45481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q</a:t>
            </a:r>
            <a:endParaRPr/>
          </a:p>
        </p:txBody>
      </p:sp>
      <p:sp>
        <p:nvSpPr>
          <p:cNvPr id="197" name="Google Shape;197;p16"/>
          <p:cNvSpPr txBox="1"/>
          <p:nvPr/>
        </p:nvSpPr>
        <p:spPr>
          <a:xfrm>
            <a:off x="7199312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h1</a:t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8135937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p</a:t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8135937" y="45481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9072562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h3</a:t>
            </a:r>
            <a:endParaRPr/>
          </a:p>
        </p:txBody>
      </p:sp>
      <p:cxnSp>
        <p:nvCxnSpPr>
          <p:cNvPr id="201" name="Google Shape;201;p16"/>
          <p:cNvCxnSpPr/>
          <p:nvPr/>
        </p:nvCxnSpPr>
        <p:spPr>
          <a:xfrm flipH="1">
            <a:off x="2987712" y="2682875"/>
            <a:ext cx="2014500" cy="290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2" name="Google Shape;202;p16"/>
          <p:cNvCxnSpPr/>
          <p:nvPr/>
        </p:nvCxnSpPr>
        <p:spPr>
          <a:xfrm>
            <a:off x="5002212" y="2682875"/>
            <a:ext cx="649200" cy="2667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3" name="Google Shape;203;p16"/>
          <p:cNvCxnSpPr/>
          <p:nvPr/>
        </p:nvCxnSpPr>
        <p:spPr>
          <a:xfrm>
            <a:off x="2987675" y="3341687"/>
            <a:ext cx="0" cy="6111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4" name="Google Shape;204;p16"/>
          <p:cNvCxnSpPr/>
          <p:nvPr/>
        </p:nvCxnSpPr>
        <p:spPr>
          <a:xfrm flipH="1">
            <a:off x="4538799" y="3319462"/>
            <a:ext cx="1112700" cy="568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5" name="Google Shape;205;p16"/>
          <p:cNvCxnSpPr/>
          <p:nvPr/>
        </p:nvCxnSpPr>
        <p:spPr>
          <a:xfrm flipH="1">
            <a:off x="5603800" y="3319462"/>
            <a:ext cx="47700" cy="5460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6" name="Google Shape;206;p16"/>
          <p:cNvCxnSpPr/>
          <p:nvPr/>
        </p:nvCxnSpPr>
        <p:spPr>
          <a:xfrm>
            <a:off x="5651500" y="3319462"/>
            <a:ext cx="9129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7" name="Google Shape;207;p16"/>
          <p:cNvCxnSpPr/>
          <p:nvPr/>
        </p:nvCxnSpPr>
        <p:spPr>
          <a:xfrm>
            <a:off x="5651500" y="3319462"/>
            <a:ext cx="19446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8" name="Google Shape;208;p16"/>
          <p:cNvCxnSpPr/>
          <p:nvPr/>
        </p:nvCxnSpPr>
        <p:spPr>
          <a:xfrm>
            <a:off x="5651500" y="3319462"/>
            <a:ext cx="28797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9" name="Google Shape;209;p16"/>
          <p:cNvCxnSpPr/>
          <p:nvPr/>
        </p:nvCxnSpPr>
        <p:spPr>
          <a:xfrm>
            <a:off x="5651500" y="3319462"/>
            <a:ext cx="38163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0" name="Google Shape;210;p16"/>
          <p:cNvCxnSpPr/>
          <p:nvPr/>
        </p:nvCxnSpPr>
        <p:spPr>
          <a:xfrm>
            <a:off x="6564312" y="4230687"/>
            <a:ext cx="0" cy="317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1" name="Google Shape;211;p16"/>
          <p:cNvCxnSpPr/>
          <p:nvPr/>
        </p:nvCxnSpPr>
        <p:spPr>
          <a:xfrm>
            <a:off x="8531225" y="4230687"/>
            <a:ext cx="0" cy="317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2" name="Google Shape;212;p16"/>
          <p:cNvCxnSpPr/>
          <p:nvPr/>
        </p:nvCxnSpPr>
        <p:spPr>
          <a:xfrm rot="10800000">
            <a:off x="6061125" y="3135449"/>
            <a:ext cx="730200" cy="731700"/>
          </a:xfrm>
          <a:prstGeom prst="straightConnector1">
            <a:avLst/>
          </a:prstGeom>
          <a:noFill/>
          <a:ln w="76200" cap="flat" cmpd="sng">
            <a:solidFill>
              <a:srgbClr val="4A7EBB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3" name="Google Shape;213;p16"/>
          <p:cNvSpPr txBox="1"/>
          <p:nvPr/>
        </p:nvSpPr>
        <p:spPr>
          <a:xfrm>
            <a:off x="6176962" y="2649537"/>
            <a:ext cx="2695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p</a:t>
            </a:r>
            <a:r>
              <a:rPr lang="en-US" sz="1800" dirty="0">
                <a:solidFill>
                  <a:schemeClr val="dk1"/>
                </a:solidFill>
              </a:rPr>
              <a:t> inherits from </a:t>
            </a:r>
            <a:r>
              <a:rPr lang="en-US" b="1" dirty="0">
                <a:solidFill>
                  <a:schemeClr val="dk1"/>
                </a:solidFill>
              </a:rPr>
              <a:t>body</a:t>
            </a:r>
            <a:r>
              <a:rPr lang="en-US" sz="1800" dirty="0">
                <a:solidFill>
                  <a:schemeClr val="dk1"/>
                </a:solidFill>
              </a:rPr>
              <a:t> properties</a:t>
            </a:r>
            <a:endParaRPr dirty="0"/>
          </a:p>
        </p:txBody>
      </p:sp>
      <p:sp>
        <p:nvSpPr>
          <p:cNvPr id="214" name="Google Shape;214;p16"/>
          <p:cNvSpPr txBox="1"/>
          <p:nvPr/>
        </p:nvSpPr>
        <p:spPr>
          <a:xfrm>
            <a:off x="2516187" y="669926"/>
            <a:ext cx="633095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3200"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Inheritance ?</a:t>
            </a:r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FEFC88-EAE1-49F7-9F20-DA5E1A536E9E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38DCEF4-355F-423D-8A5A-1372AA96F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6" y="740707"/>
            <a:ext cx="464925" cy="48352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CF7EEC-1E5B-484A-8BBC-711E0443EA7C}"/>
              </a:ext>
            </a:extLst>
          </p:cNvPr>
          <p:cNvSpPr txBox="1"/>
          <p:nvPr/>
        </p:nvSpPr>
        <p:spPr>
          <a:xfrm>
            <a:off x="98842" y="130696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3A220B5-5B14-4153-BC0F-4B13E723DB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594926"/>
            <a:ext cx="607924" cy="660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8E7FD11-E34C-426C-9241-3043FB635799}"/>
              </a:ext>
            </a:extLst>
          </p:cNvPr>
          <p:cNvSpPr txBox="1"/>
          <p:nvPr/>
        </p:nvSpPr>
        <p:spPr>
          <a:xfrm>
            <a:off x="763505" y="130696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Google Shape;213;p16">
            <a:extLst>
              <a:ext uri="{FF2B5EF4-FFF2-40B4-BE49-F238E27FC236}">
                <a16:creationId xmlns:a16="http://schemas.microsoft.com/office/drawing/2014/main" id="{083B9D6A-521F-4014-B5AA-8F57AE2CCDD9}"/>
              </a:ext>
            </a:extLst>
          </p:cNvPr>
          <p:cNvSpPr txBox="1"/>
          <p:nvPr/>
        </p:nvSpPr>
        <p:spPr>
          <a:xfrm>
            <a:off x="4303662" y="5235574"/>
            <a:ext cx="2695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</a:rPr>
              <a:t>q</a:t>
            </a:r>
            <a:r>
              <a:rPr lang="en-US" sz="1800" dirty="0">
                <a:solidFill>
                  <a:schemeClr val="dk1"/>
                </a:solidFill>
              </a:rPr>
              <a:t> inherits from </a:t>
            </a:r>
            <a:r>
              <a:rPr lang="en-US" sz="1800" b="1" dirty="0">
                <a:solidFill>
                  <a:schemeClr val="dk1"/>
                </a:solidFill>
              </a:rPr>
              <a:t>p</a:t>
            </a:r>
            <a:r>
              <a:rPr lang="en-US" sz="1800" dirty="0">
                <a:solidFill>
                  <a:schemeClr val="dk1"/>
                </a:solidFill>
              </a:rPr>
              <a:t> properties</a:t>
            </a:r>
            <a:endParaRPr dirty="0"/>
          </a:p>
        </p:txBody>
      </p:sp>
      <p:cxnSp>
        <p:nvCxnSpPr>
          <p:cNvPr id="34" name="Google Shape;212;p16">
            <a:extLst>
              <a:ext uri="{FF2B5EF4-FFF2-40B4-BE49-F238E27FC236}">
                <a16:creationId xmlns:a16="http://schemas.microsoft.com/office/drawing/2014/main" id="{9BD1A25B-410D-46F9-A32D-5890628E0688}"/>
              </a:ext>
            </a:extLst>
          </p:cNvPr>
          <p:cNvCxnSpPr>
            <a:cxnSpLocks/>
          </p:cNvCxnSpPr>
          <p:nvPr/>
        </p:nvCxnSpPr>
        <p:spPr>
          <a:xfrm flipV="1">
            <a:off x="6621018" y="4145295"/>
            <a:ext cx="0" cy="365672"/>
          </a:xfrm>
          <a:prstGeom prst="straightConnector1">
            <a:avLst/>
          </a:prstGeom>
          <a:noFill/>
          <a:ln w="76200" cap="flat" cmpd="sng">
            <a:solidFill>
              <a:srgbClr val="4A7EBB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/>
        </p:nvSpPr>
        <p:spPr>
          <a:xfrm>
            <a:off x="6966743" y="2774413"/>
            <a:ext cx="3602037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body</a:t>
            </a:r>
            <a:r>
              <a:rPr lang="en-US" sz="2400" dirty="0">
                <a:latin typeface="Consolas" panose="020B0609020204030204" pitchFamily="49" charset="0"/>
                <a:sym typeface="Consolas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	color : red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chemeClr val="dk1"/>
              </a:buClr>
              <a:buSzPts val="2000"/>
            </a:pP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q {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 	color : green;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  <a:endParaRPr sz="2400" dirty="0">
              <a:latin typeface="Consolas" panose="020B0609020204030204" pitchFamily="49" charset="0"/>
            </a:endParaRPr>
          </a:p>
          <a:p>
            <a:endParaRPr sz="24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2535238" y="971893"/>
            <a:ext cx="677703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Show on the graph which elements will be concerned by these rules :</a:t>
            </a:r>
            <a:endParaRPr dirty="0"/>
          </a:p>
        </p:txBody>
      </p:sp>
      <p:pic>
        <p:nvPicPr>
          <p:cNvPr id="13" name="Google Shape;272;p23">
            <a:extLst>
              <a:ext uri="{FF2B5EF4-FFF2-40B4-BE49-F238E27FC236}">
                <a16:creationId xmlns:a16="http://schemas.microsoft.com/office/drawing/2014/main" id="{7DA82295-29A1-46E7-B381-B4095D6CAF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89" y="2774413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E2D60-E78A-450D-B947-D0545A8247B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/>
        </p:nvSpPr>
        <p:spPr>
          <a:xfrm>
            <a:off x="3287713" y="1930401"/>
            <a:ext cx="5978525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body {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 	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color:		gray;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h1, h2 {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	 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{ 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	 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color:		red;	 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2489201" y="556615"/>
            <a:ext cx="67770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Remove useless rule :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448E7-F777-4752-8A3B-FC861B0B18E4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/>
        </p:nvSpPr>
        <p:spPr>
          <a:xfrm>
            <a:off x="2279651" y="1508125"/>
            <a:ext cx="6777037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 {</a:t>
            </a:r>
            <a:endParaRPr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font-family: sans-serif</a:t>
            </a:r>
            <a:endParaRPr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}</a:t>
            </a:r>
            <a:endParaRPr dirty="0"/>
          </a:p>
        </p:txBody>
      </p:sp>
      <p:pic>
        <p:nvPicPr>
          <p:cNvPr id="272" name="Google Shape;27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7712" y="3243263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/>
          <p:nvPr/>
        </p:nvSpPr>
        <p:spPr>
          <a:xfrm>
            <a:off x="4010026" y="302160"/>
            <a:ext cx="483235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dk1"/>
                </a:solidFill>
              </a:rPr>
              <a:t>Which element will be Sans-Serif ?</a:t>
            </a:r>
            <a:endParaRPr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D2F05-C38A-43F1-A6B4-56815F2C4FDB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/>
        </p:nvSpPr>
        <p:spPr>
          <a:xfrm>
            <a:off x="7551737" y="2995250"/>
            <a:ext cx="388937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fr-FR"/>
            </a:defPPr>
            <a:lvl1pPr>
              <a:buClr>
                <a:schemeClr val="dk1"/>
              </a:buClr>
              <a:buSzPts val="2400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dirty="0">
                <a:sym typeface="Consolas"/>
              </a:rPr>
              <a:t>body {</a:t>
            </a:r>
            <a:endParaRPr dirty="0"/>
          </a:p>
          <a:p>
            <a:r>
              <a:rPr lang="en-US" dirty="0">
                <a:sym typeface="Consolas"/>
              </a:rPr>
              <a:t>	color: green;	</a:t>
            </a:r>
            <a:endParaRPr dirty="0"/>
          </a:p>
          <a:p>
            <a:r>
              <a:rPr lang="en-US" dirty="0">
                <a:sym typeface="Consolas"/>
              </a:rPr>
              <a:t>}</a:t>
            </a:r>
            <a:endParaRPr dirty="0"/>
          </a:p>
          <a:p>
            <a:r>
              <a:rPr lang="en-US" dirty="0">
                <a:sym typeface="Consolas"/>
              </a:rPr>
              <a:t>p {</a:t>
            </a:r>
            <a:endParaRPr dirty="0"/>
          </a:p>
          <a:p>
            <a:r>
              <a:rPr lang="en-US" dirty="0">
                <a:sym typeface="Consolas"/>
              </a:rPr>
              <a:t>	color: black;</a:t>
            </a:r>
          </a:p>
          <a:p>
            <a:r>
              <a:rPr lang="en-US" dirty="0">
                <a:sym typeface="Consolas"/>
              </a:rPr>
              <a:t>}		</a:t>
            </a:r>
            <a:endParaRPr dirty="0"/>
          </a:p>
        </p:txBody>
      </p:sp>
      <p:pic>
        <p:nvPicPr>
          <p:cNvPr id="281" name="Google Shape;28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2995250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 txBox="1"/>
          <p:nvPr/>
        </p:nvSpPr>
        <p:spPr>
          <a:xfrm>
            <a:off x="4151312" y="302160"/>
            <a:ext cx="4876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400">
                <a:solidFill>
                  <a:schemeClr val="dk1"/>
                </a:solidFill>
              </a:rPr>
              <a:t>Which element will be green?</a:t>
            </a:r>
            <a:endParaRPr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055DB-3814-41B1-A1B6-E962CF573105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303462" y="2672873"/>
            <a:ext cx="74041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 CLASS AND ID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2714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FA881-6276-4D8F-B754-EC7D17ADE0A2}"/>
              </a:ext>
            </a:extLst>
          </p:cNvPr>
          <p:cNvSpPr txBox="1"/>
          <p:nvPr/>
        </p:nvSpPr>
        <p:spPr>
          <a:xfrm>
            <a:off x="2497579" y="371475"/>
            <a:ext cx="7348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 class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an ID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the </a:t>
            </a:r>
            <a:r>
              <a:rPr lang="fr-FR" sz="2400" b="1" dirty="0" err="1"/>
              <a:t>difference</a:t>
            </a:r>
            <a:r>
              <a:rPr lang="fr-FR" sz="2400" b="1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CAED9-E2ED-4350-A7BD-748F38E8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" y="591377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565E4-DE53-4AEE-9F42-ACB5821180B7}"/>
              </a:ext>
            </a:extLst>
          </p:cNvPr>
          <p:cNvSpPr txBox="1"/>
          <p:nvPr/>
        </p:nvSpPr>
        <p:spPr>
          <a:xfrm>
            <a:off x="0" y="115763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96775-4C8F-41E1-9820-704B8CAE65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387" y="502746"/>
            <a:ext cx="607924" cy="660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6DA69-A65E-4560-ACF5-AED253403ECA}"/>
              </a:ext>
            </a:extLst>
          </p:cNvPr>
          <p:cNvSpPr txBox="1"/>
          <p:nvPr/>
        </p:nvSpPr>
        <p:spPr>
          <a:xfrm>
            <a:off x="664663" y="115763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AE85F-3BBC-42FE-9525-FC66FECB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47" y="1998001"/>
            <a:ext cx="1638301" cy="3258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F1B2E0-B19A-49D6-9F40-C9D2F1FED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523" y="1998001"/>
            <a:ext cx="1638301" cy="325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12C4-B691-4EA7-ABE7-8034BD5C9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799" y="1998001"/>
            <a:ext cx="1638301" cy="3258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837869-5D18-4690-8E27-989F6762B436}"/>
              </a:ext>
            </a:extLst>
          </p:cNvPr>
          <p:cNvSpPr txBox="1"/>
          <p:nvPr/>
        </p:nvSpPr>
        <p:spPr>
          <a:xfrm>
            <a:off x="258748" y="5304085"/>
            <a:ext cx="2301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class = « 2023C »</a:t>
            </a:r>
          </a:p>
          <a:p>
            <a:r>
              <a:rPr lang="fr-FR" dirty="0"/>
              <a:t>        id = « student1 »&gt;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DAF63-A6D4-406F-ACE7-B52DFC5CC1C9}"/>
              </a:ext>
            </a:extLst>
          </p:cNvPr>
          <p:cNvSpPr txBox="1"/>
          <p:nvPr/>
        </p:nvSpPr>
        <p:spPr>
          <a:xfrm>
            <a:off x="4834732" y="5256402"/>
            <a:ext cx="227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id = « student2 »&gt;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6E696-DD31-4C5C-B6E3-429ECBFDEADD}"/>
              </a:ext>
            </a:extLst>
          </p:cNvPr>
          <p:cNvSpPr txBox="1"/>
          <p:nvPr/>
        </p:nvSpPr>
        <p:spPr>
          <a:xfrm>
            <a:off x="9068742" y="5256402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  class = « 2023C»&gt;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828348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F3313D-F399-402F-97FE-F846280B976D}"/>
              </a:ext>
            </a:extLst>
          </p:cNvPr>
          <p:cNvSpPr/>
          <p:nvPr/>
        </p:nvSpPr>
        <p:spPr>
          <a:xfrm>
            <a:off x="4412455" y="1905506"/>
            <a:ext cx="3845719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4212431" y="411742"/>
            <a:ext cx="3767138" cy="61247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#student2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267387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 descr="https://encrypted-tbn3.gstatic.com/images?q=tbn:ANd9GcRFV1ncMaMkJrkXOAHmzSzDH4WrSty1u3i3mh-7_ZAPIHOR4pENm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500000">
            <a:off x="1501391" y="3698820"/>
            <a:ext cx="1285875" cy="19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 descr="https://encrypted-tbn3.gstatic.com/images?q=tbn:ANd9GcRFV1ncMaMkJrkXOAHmzSzDH4WrSty1u3i3mh-7_ZAPIHOR4pENm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380000">
            <a:off x="7615238" y="1016001"/>
            <a:ext cx="2414587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C91C1A-6E9F-4981-B1A0-1A5AB81D2B5E}"/>
              </a:ext>
            </a:extLst>
          </p:cNvPr>
          <p:cNvSpPr txBox="1"/>
          <p:nvPr/>
        </p:nvSpPr>
        <p:spPr>
          <a:xfrm>
            <a:off x="81209" y="1080402"/>
            <a:ext cx="68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CB15E-D9B8-4A5E-B217-1E22DA34548A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79E254-7216-44D1-8EE5-C19768E45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E2BD50-B07F-4449-940D-CA019BE8611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107" name="Google Shape;107;p4"/>
          <p:cNvSpPr txBox="1"/>
          <p:nvPr/>
        </p:nvSpPr>
        <p:spPr>
          <a:xfrm rot="-313942">
            <a:off x="3219488" y="2230357"/>
            <a:ext cx="4926484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E5B8B7"/>
              </a:buClr>
              <a:buSzPts val="11000"/>
            </a:pPr>
            <a:r>
              <a:rPr lang="en-US" sz="11000" b="1" dirty="0">
                <a:solidFill>
                  <a:srgbClr val="E5B8B7"/>
                </a:solidFill>
                <a:latin typeface="Baumans"/>
                <a:ea typeface="Baumans"/>
                <a:cs typeface="Baumans"/>
                <a:sym typeface="Baumans"/>
              </a:rPr>
              <a:t>&lt;QUIZ&gt;</a:t>
            </a:r>
            <a:endParaRPr sz="11000" b="1" dirty="0">
              <a:solidFill>
                <a:srgbClr val="E5B8B7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4212431" y="1659285"/>
            <a:ext cx="3767138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p.2023C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273004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032259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FA881-6276-4D8F-B754-EC7D17ADE0A2}"/>
              </a:ext>
            </a:extLst>
          </p:cNvPr>
          <p:cNvSpPr txBox="1"/>
          <p:nvPr/>
        </p:nvSpPr>
        <p:spPr>
          <a:xfrm>
            <a:off x="2497579" y="371475"/>
            <a:ext cx="7348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 class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an ID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the </a:t>
            </a:r>
            <a:r>
              <a:rPr lang="fr-FR" sz="2400" b="1" dirty="0" err="1"/>
              <a:t>difference</a:t>
            </a:r>
            <a:r>
              <a:rPr lang="fr-FR" sz="2400" b="1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CAED9-E2ED-4350-A7BD-748F38E8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" y="591377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565E4-DE53-4AEE-9F42-ACB5821180B7}"/>
              </a:ext>
            </a:extLst>
          </p:cNvPr>
          <p:cNvSpPr txBox="1"/>
          <p:nvPr/>
        </p:nvSpPr>
        <p:spPr>
          <a:xfrm>
            <a:off x="0" y="115763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96775-4C8F-41E1-9820-704B8CAE65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387" y="502746"/>
            <a:ext cx="607924" cy="660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6DA69-A65E-4560-ACF5-AED253403ECA}"/>
              </a:ext>
            </a:extLst>
          </p:cNvPr>
          <p:cNvSpPr txBox="1"/>
          <p:nvPr/>
        </p:nvSpPr>
        <p:spPr>
          <a:xfrm>
            <a:off x="664663" y="115763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AE85F-3BBC-42FE-9525-FC66FECB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47" y="1998001"/>
            <a:ext cx="1638301" cy="3258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F1B2E0-B19A-49D6-9F40-C9D2F1FED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86" y="1998000"/>
            <a:ext cx="1638301" cy="325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12C4-B691-4EA7-ABE7-8034BD5C9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525" y="1984553"/>
            <a:ext cx="1638301" cy="3258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837869-5D18-4690-8E27-989F6762B436}"/>
              </a:ext>
            </a:extLst>
          </p:cNvPr>
          <p:cNvSpPr txBox="1"/>
          <p:nvPr/>
        </p:nvSpPr>
        <p:spPr>
          <a:xfrm>
            <a:off x="90704" y="5206638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class = «</a:t>
            </a:r>
            <a:r>
              <a:rPr lang="fr-FR" dirty="0" err="1"/>
              <a:t>music_club</a:t>
            </a:r>
            <a:r>
              <a:rPr lang="fr-FR" dirty="0"/>
              <a:t>  2023C »</a:t>
            </a:r>
          </a:p>
          <a:p>
            <a:r>
              <a:rPr lang="fr-FR" dirty="0"/>
              <a:t>        id = « student1 »&gt;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DAF63-A6D4-406F-ACE7-B52DFC5CC1C9}"/>
              </a:ext>
            </a:extLst>
          </p:cNvPr>
          <p:cNvSpPr txBox="1"/>
          <p:nvPr/>
        </p:nvSpPr>
        <p:spPr>
          <a:xfrm>
            <a:off x="5882347" y="5133523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  class = « music club »</a:t>
            </a:r>
          </a:p>
          <a:p>
            <a:r>
              <a:rPr lang="fr-FR" dirty="0"/>
              <a:t>          id = « student3 »&gt;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6E696-DD31-4C5C-B6E3-429ECBFDEADD}"/>
              </a:ext>
            </a:extLst>
          </p:cNvPr>
          <p:cNvSpPr txBox="1"/>
          <p:nvPr/>
        </p:nvSpPr>
        <p:spPr>
          <a:xfrm>
            <a:off x="8620597" y="5256401"/>
            <a:ext cx="357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  class = « 2023B </a:t>
            </a:r>
            <a:r>
              <a:rPr lang="fr-FR" dirty="0" err="1"/>
              <a:t>music_club</a:t>
            </a:r>
            <a:r>
              <a:rPr lang="fr-FR" dirty="0"/>
              <a:t>»&gt;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122915-8FAF-4B3D-B201-67F6D8022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164" y="1984552"/>
            <a:ext cx="1638301" cy="32584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CC8E09-3CE9-411A-8C35-494D8AEB2FE6}"/>
              </a:ext>
            </a:extLst>
          </p:cNvPr>
          <p:cNvSpPr txBox="1"/>
          <p:nvPr/>
        </p:nvSpPr>
        <p:spPr>
          <a:xfrm>
            <a:off x="3433143" y="5456689"/>
            <a:ext cx="237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  id = « student2 »</a:t>
            </a:r>
          </a:p>
        </p:txBody>
      </p:sp>
    </p:spTree>
    <p:extLst>
      <p:ext uri="{BB962C8B-B14F-4D97-AF65-F5344CB8AC3E}">
        <p14:creationId xmlns:p14="http://schemas.microsoft.com/office/powerpoint/2010/main" val="290705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117964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.2023C, 2023B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text-style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italic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419998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580209" y="582067"/>
            <a:ext cx="5031582" cy="569386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#student1, #student2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	text-syle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italic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584020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1A5B6D-FEBD-454B-8210-8AF974BE9108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21978-807A-471E-B516-96C997027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2" y="698541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2E826-471C-449D-8277-A078FC7C9A3F}"/>
              </a:ext>
            </a:extLst>
          </p:cNvPr>
          <p:cNvSpPr txBox="1"/>
          <p:nvPr/>
        </p:nvSpPr>
        <p:spPr>
          <a:xfrm>
            <a:off x="161392" y="126479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6F16ED-6323-4865-A7BA-685BB956900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505" y="609910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66696C-C89E-4C79-832B-AFBEE79CE803}"/>
              </a:ext>
            </a:extLst>
          </p:cNvPr>
          <p:cNvSpPr txBox="1"/>
          <p:nvPr/>
        </p:nvSpPr>
        <p:spPr>
          <a:xfrm>
            <a:off x="786781" y="126479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5E7B1-B9DA-467F-9947-EB40D23AB5FF}"/>
              </a:ext>
            </a:extLst>
          </p:cNvPr>
          <p:cNvSpPr txBox="1"/>
          <p:nvPr/>
        </p:nvSpPr>
        <p:spPr>
          <a:xfrm>
            <a:off x="4835728" y="645281"/>
            <a:ext cx="1699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/>
              <a:t>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8C068-6818-4854-A214-75E9395FEE59}"/>
              </a:ext>
            </a:extLst>
          </p:cNvPr>
          <p:cNvSpPr txBox="1"/>
          <p:nvPr/>
        </p:nvSpPr>
        <p:spPr>
          <a:xfrm>
            <a:off x="1584971" y="2924829"/>
            <a:ext cx="84044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</a:t>
            </a:r>
            <a:r>
              <a:rPr lang="fr-FR" sz="3200" dirty="0" err="1"/>
              <a:t>element</a:t>
            </a:r>
            <a:r>
              <a:rPr lang="fr-FR" sz="3200" dirty="0"/>
              <a:t>                   1 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</a:t>
            </a:r>
            <a:r>
              <a:rPr lang="fr-FR" sz="3200" dirty="0" err="1"/>
              <a:t>element</a:t>
            </a:r>
            <a:r>
              <a:rPr lang="fr-FR" sz="3200" dirty="0"/>
              <a:t>                   1 or more classes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class                	 1 or more </a:t>
            </a:r>
            <a:r>
              <a:rPr lang="fr-FR" sz="3200" dirty="0" err="1"/>
              <a:t>elements</a:t>
            </a:r>
            <a:endParaRPr lang="fr-F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ID have the </a:t>
            </a:r>
            <a:r>
              <a:rPr lang="fr-FR" sz="3200" dirty="0" err="1"/>
              <a:t>priority</a:t>
            </a:r>
            <a:r>
              <a:rPr lang="fr-FR" sz="3200" dirty="0"/>
              <a:t> on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If 2 class or more, the last one has the </a:t>
            </a:r>
            <a:r>
              <a:rPr lang="fr-FR" sz="3200" dirty="0" err="1"/>
              <a:t>priority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132224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008CD-E015-4143-BFB1-2BC641423F47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05270-778F-460B-97E5-91420FFE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32972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3FCA8A-6CBA-42FE-B283-8E4C00E52366}"/>
              </a:ext>
            </a:extLst>
          </p:cNvPr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EF2A0-3A75-40FD-BED7-5C497941E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23" y="470219"/>
            <a:ext cx="306215" cy="609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2F153-EDBF-44D7-B31B-D5D4ED0A1640}"/>
              </a:ext>
            </a:extLst>
          </p:cNvPr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8969" y="1079247"/>
            <a:ext cx="33730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Activity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14617">
            <a:off x="2940742" y="2559207"/>
            <a:ext cx="6181725" cy="3362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9549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/>
          <p:nvPr/>
        </p:nvSpPr>
        <p:spPr>
          <a:xfrm>
            <a:off x="1919288" y="2755900"/>
            <a:ext cx="835342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800"/>
            </a:pPr>
            <a:r>
              <a:rPr lang="en-US" sz="4800">
                <a:solidFill>
                  <a:schemeClr val="dk1"/>
                </a:solidFill>
              </a:rPr>
              <a:t>After class what to do ?</a:t>
            </a:r>
            <a:endParaRPr/>
          </a:p>
        </p:txBody>
      </p:sp>
      <p:pic>
        <p:nvPicPr>
          <p:cNvPr id="389" name="Google Shape;389;p36" descr="https://cdn4.iconfinder.com/data/icons/Pretty_office_icon_part_2/256/Briefca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9463" y="188913"/>
            <a:ext cx="2568575" cy="2566987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6"/>
          <p:cNvSpPr txBox="1"/>
          <p:nvPr/>
        </p:nvSpPr>
        <p:spPr>
          <a:xfrm>
            <a:off x="1936750" y="3746501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Read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give you now.</a:t>
            </a:r>
            <a:endParaRPr/>
          </a:p>
        </p:txBody>
      </p:sp>
      <p:sp>
        <p:nvSpPr>
          <p:cNvPr id="391" name="Google Shape;391;p36"/>
          <p:cNvSpPr txBox="1"/>
          <p:nvPr/>
        </p:nvSpPr>
        <p:spPr>
          <a:xfrm>
            <a:off x="1936750" y="4508501"/>
            <a:ext cx="7099300" cy="523875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Do the required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392" name="Google Shape;392;p36"/>
          <p:cNvSpPr txBox="1"/>
          <p:nvPr/>
        </p:nvSpPr>
        <p:spPr>
          <a:xfrm>
            <a:off x="1919287" y="5322888"/>
            <a:ext cx="7099300" cy="523875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Send your homework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3461544" y="1911351"/>
            <a:ext cx="421163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Set a quote in bold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191660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3461544" y="1911351"/>
            <a:ext cx="421163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Set a quote in bold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191660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4613BF-DA52-4FCC-BF37-B456920C0BD3}"/>
              </a:ext>
            </a:extLst>
          </p:cNvPr>
          <p:cNvSpPr/>
          <p:nvPr/>
        </p:nvSpPr>
        <p:spPr>
          <a:xfrm>
            <a:off x="3305175" y="5653680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043DC-5820-429F-81CE-41FFC3C9B02E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89252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4447382" y="1649661"/>
            <a:ext cx="42116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Center h2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354077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{position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text-align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(position : center;)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44307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4447382" y="1649661"/>
            <a:ext cx="42116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Center h2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354077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{position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text-align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(position : center;)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5FBB05-ED6A-4FC5-B545-B20AA10A1A9A}"/>
              </a:ext>
            </a:extLst>
          </p:cNvPr>
          <p:cNvSpPr/>
          <p:nvPr/>
        </p:nvSpPr>
        <p:spPr>
          <a:xfrm>
            <a:off x="3348039" y="4911288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7014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2644708" y="1296985"/>
            <a:ext cx="5825331" cy="142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All elements in Arial</a:t>
            </a:r>
            <a:endParaRPr lang="en-US" sz="4000" dirty="0"/>
          </a:p>
          <a:p>
            <a:pPr algn="ctr">
              <a:spcBef>
                <a:spcPts val="800"/>
              </a:spcBef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And h3 in italic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400050" y="2923004"/>
            <a:ext cx="11601450" cy="44480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1.	body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        	h3 {font-style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2.    	body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	  font-</a:t>
            </a:r>
            <a:r>
              <a:rPr lang="fr-FR" sz="3200" dirty="0" err="1"/>
              <a:t>syle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3. 	html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4. 	p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86693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2644708" y="1296985"/>
            <a:ext cx="5825331" cy="142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All elements in Arial</a:t>
            </a:r>
            <a:endParaRPr lang="en-US" sz="4000" dirty="0"/>
          </a:p>
          <a:p>
            <a:pPr algn="ctr">
              <a:spcBef>
                <a:spcPts val="800"/>
              </a:spcBef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And h3 in italic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400050" y="2923004"/>
            <a:ext cx="11601450" cy="44480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1.	body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        	h3 {font-style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2.    	body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	  font-</a:t>
            </a:r>
            <a:r>
              <a:rPr lang="fr-FR" sz="3200" dirty="0" err="1"/>
              <a:t>syle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3. 	html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4. 	p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08CC03-9895-49E7-889A-E845BF463C50}"/>
              </a:ext>
            </a:extLst>
          </p:cNvPr>
          <p:cNvSpPr/>
          <p:nvPr/>
        </p:nvSpPr>
        <p:spPr>
          <a:xfrm>
            <a:off x="400050" y="3167410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65933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2301</Words>
  <Application>Microsoft Office PowerPoint</Application>
  <PresentationFormat>Widescreen</PresentationFormat>
  <Paragraphs>411</Paragraphs>
  <Slides>38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Baumans</vt:lpstr>
      <vt:lpstr>Calibri</vt:lpstr>
      <vt:lpstr>Calibri Light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 Peyssard</dc:creator>
  <cp:lastModifiedBy>chhorrina.thin</cp:lastModifiedBy>
  <cp:revision>44</cp:revision>
  <dcterms:created xsi:type="dcterms:W3CDTF">2022-05-26T10:39:57Z</dcterms:created>
  <dcterms:modified xsi:type="dcterms:W3CDTF">2024-07-24T04:57:03Z</dcterms:modified>
</cp:coreProperties>
</file>