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41" r:id="rId2"/>
    <p:sldId id="295" r:id="rId3"/>
    <p:sldId id="439" r:id="rId4"/>
    <p:sldId id="442" r:id="rId5"/>
    <p:sldId id="443" r:id="rId6"/>
    <p:sldId id="312" r:id="rId7"/>
    <p:sldId id="296" r:id="rId8"/>
    <p:sldId id="311" r:id="rId9"/>
    <p:sldId id="444" r:id="rId10"/>
    <p:sldId id="445" r:id="rId11"/>
    <p:sldId id="300" r:id="rId12"/>
    <p:sldId id="446" r:id="rId13"/>
    <p:sldId id="304" r:id="rId14"/>
    <p:sldId id="440" r:id="rId15"/>
    <p:sldId id="302" r:id="rId16"/>
    <p:sldId id="447" r:id="rId17"/>
    <p:sldId id="305" r:id="rId18"/>
    <p:sldId id="41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82D"/>
    <a:srgbClr val="C5E2C6"/>
    <a:srgbClr val="F59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872C-FEE1-4EA6-A9D6-065CAD150C4B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CFDFA-C4E9-4AB9-96F2-48A4AA9BD9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9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BB3F849B-E337-4B1D-8483-E3B3056BF1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C0E3F8B-5A43-4023-BB21-0FB985ECDD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If students didn’t do homeworks ask them why and what was difficult.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080A5A6-8B09-44B5-9F17-757712D0F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E0C80F9-A8E7-406D-8C07-4B869328869E}" type="slidenum">
              <a:rPr lang="fr-FR" altLang="en-US" smtClean="0"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fr-FR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2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&lt;/body&gt;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79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/ in </a:t>
            </a: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FCFDFA-C4E9-4AB9-96F2-48A4AA9BD9A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0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17C6-5496-4C83-B9D2-FF3691951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7D3DD-18C6-4D47-B5F8-9363015E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81AB8-FA5C-4D93-96E1-30D0E8FC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0D1D4-B87F-4DF1-AD02-22B170D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5FA4B-43D3-4ABF-80A3-4C0EC441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4F02-DD8E-4F90-A4E6-7748DA51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4A3BF-DCD9-44C4-80A1-CC3DDA88E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0053-9633-414D-8A09-B96D2A05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02066-2414-4194-9429-D0070888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69917-0E3E-4D57-8585-0ECC0AE5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0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4E699-7370-4ACE-83CD-C9FF1F4A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B424-58DD-4FA6-88C2-0A93E6E78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D5066-BC47-4ABB-9785-6EE9038E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0C33A-CCE7-4427-A302-F7363041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AECEC-A881-4C72-BA62-6F14BCB4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73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E00F-B021-4380-9271-20A86015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ADD7-7266-4A38-A919-D6F977C83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BACB-208B-4FA2-A64C-620FABC3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2BD0-0932-4C25-AAAA-262DE873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DA495-91BC-41FB-8D20-499DA673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3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C4E0-8615-44A9-9819-4F1B6E28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2DAD-6EA2-437F-A40D-B74EC530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20DA-1427-46B9-983D-1B18D483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7B1D6-A7E3-4D71-A618-03CF8930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4570-65E9-4ACD-8497-6514ED50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1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426B-8698-4932-AE3E-39863700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4D0C-8E0B-4642-AB80-0C71A5FE6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6686-F7DC-4B13-A56F-E73B06DB8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C003-E051-4E99-8029-DB5C0306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C5AC-F832-41A9-909B-232D1784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7318A-4403-4797-8C2C-DCC1E2AF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7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4F23-1BF7-4B81-942E-611916D17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73749-F17A-4BAA-943E-1CA001664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43F3E-F676-481A-9A6E-9510F8FA6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1982B2-0700-4B78-8323-FAA30F81D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7B1538-8F1D-449E-95C5-0ADBB6272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2613C-129A-430D-B504-762AFC8E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63DA7-1B57-4694-9DE4-0641547F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10CA56-32AC-4004-9F27-BB5F086D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64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C28-4A86-4E19-93C5-F5795DD8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DB318-D517-419B-8C90-A4811350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ECFC5-B426-4F40-A23C-734ED241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90DDE-186E-427B-8E71-DE1F1422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13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84099-6A4B-4E95-A570-B356450F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8D36-ABA4-4907-BDA5-0C5446F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1AB39-A55A-44B5-9B81-5838A414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840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6FF0-F96A-451B-9AFE-0A47B732F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A3E1-159B-46CD-970D-8A6745867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9029-B54E-40A2-A716-3902A388A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35851-C61F-4858-85A1-A6C7431B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F666A-97B8-4596-841C-B30BEC8D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9B814-0F59-4FC2-B187-1FF2BF5D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581A-2EAE-4850-B667-3505EA3A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147BD-8C56-46CD-8105-4A067C6C3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C970-EB9D-4AB6-A542-D772F806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22E2-D0C6-48B6-AF8D-291297A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701AD-178A-4199-859D-B93E2A55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8C0FC-CF06-4130-8EBF-2C61B1D0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34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40178-083E-42D4-B912-E498A287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A7C3F-C3D5-4A59-B07B-1517E337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29F2-5F53-4225-9620-CA50B2C38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3847-79EF-4EF5-8911-8FF414F46ACE}" type="datetimeFigureOut">
              <a:rPr lang="fr-FR" smtClean="0"/>
              <a:t>24/07/2024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FBECB-37A6-4775-AC32-E8E6F159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4FF-1E52-46A7-A35E-A6BB8791F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070D-B819-414D-8C36-7D9D5792CB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41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3"/>
          <p:cNvSpPr txBox="1">
            <a:spLocks noChangeArrowheads="1"/>
          </p:cNvSpPr>
          <p:nvPr/>
        </p:nvSpPr>
        <p:spPr bwMode="auto">
          <a:xfrm>
            <a:off x="2461109" y="2945178"/>
            <a:ext cx="731264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LIST, QUOTES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7200" dirty="0">
                <a:solidFill>
                  <a:schemeClr val="bg1"/>
                </a:solidFill>
              </a:rPr>
              <a:t>NESTED ELEMENTS</a:t>
            </a:r>
            <a:endParaRPr lang="en-US" altLang="fr-FR" sz="4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E7552-9403-4865-9EED-48CDABAC9CCC}"/>
              </a:ext>
            </a:extLst>
          </p:cNvPr>
          <p:cNvSpPr/>
          <p:nvPr/>
        </p:nvSpPr>
        <p:spPr>
          <a:xfrm>
            <a:off x="2044700" y="1593850"/>
            <a:ext cx="8145463" cy="3960217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149" name="TextBox 6"/>
          <p:cNvSpPr txBox="1">
            <a:spLocks noChangeArrowheads="1"/>
          </p:cNvSpPr>
          <p:nvPr/>
        </p:nvSpPr>
        <p:spPr bwMode="auto">
          <a:xfrm>
            <a:off x="5160963" y="906463"/>
            <a:ext cx="16510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2500" b="1" dirty="0">
                <a:solidFill>
                  <a:schemeClr val="bg1"/>
                </a:solidFill>
              </a:rPr>
              <a:t>CHAPTER 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55097" y="2004783"/>
            <a:ext cx="862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fr-FR" sz="5400" b="1" dirty="0">
                <a:solidFill>
                  <a:schemeClr val="bg1"/>
                </a:solidFill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6123266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69236" y="369332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3705415" y="335956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934786" y="3359567"/>
            <a:ext cx="678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073794" y="3359567"/>
            <a:ext cx="83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square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365921" y="33595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1F200-18DF-4025-83D9-BB0CFE3A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20" y="4173653"/>
            <a:ext cx="942975" cy="771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9DE40-D9D7-439E-B89A-1046C52E0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45" y="4111460"/>
            <a:ext cx="1085850" cy="828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767217-0734-4066-AA6F-8E3A05E85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998" y="4059073"/>
            <a:ext cx="1038225" cy="876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18794B-C597-4FE2-B370-98716FCFB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628" y="3966735"/>
            <a:ext cx="923925" cy="838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4FA720B-BC6C-41F9-A3C6-7D1844868B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703" y="1296107"/>
            <a:ext cx="4463594" cy="14562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E2E7F5-DB30-4593-8A2B-ACDB4ECE3F49}"/>
              </a:ext>
            </a:extLst>
          </p:cNvPr>
          <p:cNvSpPr/>
          <p:nvPr/>
        </p:nvSpPr>
        <p:spPr>
          <a:xfrm>
            <a:off x="6948819" y="1351801"/>
            <a:ext cx="460809" cy="3267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6A48C5-899A-4085-83B6-5B807671037D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130208" y="1678525"/>
            <a:ext cx="3049016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C7EF4E-F567-4A87-9852-8AE14815F73C}"/>
              </a:ext>
            </a:extLst>
          </p:cNvPr>
          <p:cNvCxnSpPr>
            <a:endCxn id="16" idx="0"/>
          </p:cNvCxnSpPr>
          <p:nvPr/>
        </p:nvCxnSpPr>
        <p:spPr>
          <a:xfrm flipH="1">
            <a:off x="5273886" y="1678525"/>
            <a:ext cx="1905337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8D12F6-FCA4-444D-ACFF-915B8BFAABBE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flipH="1">
            <a:off x="6489453" y="1678525"/>
            <a:ext cx="689771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E8E4D-B0A0-441F-9536-10D95F96FAD3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>
            <a:off x="7179224" y="1678525"/>
            <a:ext cx="521885" cy="1681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7C43FD-2446-45BC-B740-17A1BC72EC43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17DD7A-81BD-4D13-9D65-9F2E902DFAE6}"/>
              </a:ext>
            </a:extLst>
          </p:cNvPr>
          <p:cNvCxnSpPr>
            <a:cxnSpLocks/>
            <a:stCxn id="40" idx="3"/>
            <a:endCxn id="2" idx="1"/>
          </p:cNvCxnSpPr>
          <p:nvPr/>
        </p:nvCxnSpPr>
        <p:spPr>
          <a:xfrm flipV="1">
            <a:off x="2222514" y="3544233"/>
            <a:ext cx="1482901" cy="63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6383" y="2935000"/>
            <a:ext cx="80879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favorite animals	 </a:t>
            </a:r>
            <a:r>
              <a:rPr lang="en-US" sz="3200" i="1" dirty="0"/>
              <a:t>(unordered) 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Your 5 </a:t>
            </a:r>
            <a:r>
              <a:rPr lang="en-US" sz="3200"/>
              <a:t>favorite foods </a:t>
            </a:r>
            <a:r>
              <a:rPr lang="en-US" sz="3200" dirty="0"/>
              <a:t>		</a:t>
            </a:r>
            <a:r>
              <a:rPr lang="en-US" sz="3200" i="1" dirty="0"/>
              <a:t>(ordered)</a:t>
            </a:r>
            <a:endParaRPr lang="en-US" sz="3200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3800" y="1251443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</p:spTree>
    <p:extLst>
      <p:ext uri="{BB962C8B-B14F-4D97-AF65-F5344CB8AC3E}">
        <p14:creationId xmlns:p14="http://schemas.microsoft.com/office/powerpoint/2010/main" val="3527577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449097" y="1506878"/>
            <a:ext cx="9293803" cy="485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47264" y="252291"/>
            <a:ext cx="5484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Write an HTML page with :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AC8FF-3D55-41DC-9BC1-D19ED35A5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60" y="2816076"/>
            <a:ext cx="2858092" cy="4003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32BAA7-9439-4497-9073-82E51859F0B6}"/>
              </a:ext>
            </a:extLst>
          </p:cNvPr>
          <p:cNvSpPr txBox="1"/>
          <p:nvPr/>
        </p:nvSpPr>
        <p:spPr>
          <a:xfrm>
            <a:off x="2821258" y="2226693"/>
            <a:ext cx="232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1 – OL + UL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1679F-1F07-4DA1-B23C-8BCEABEBF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052" y="3080543"/>
            <a:ext cx="2087690" cy="1962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DD4716-7296-4428-A296-876736EEE344}"/>
              </a:ext>
            </a:extLst>
          </p:cNvPr>
          <p:cNvSpPr txBox="1"/>
          <p:nvPr/>
        </p:nvSpPr>
        <p:spPr>
          <a:xfrm>
            <a:off x="7283052" y="2280927"/>
            <a:ext cx="2348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Exercise</a:t>
            </a:r>
            <a:r>
              <a:rPr lang="en-US" b="1" dirty="0"/>
              <a:t> 2 – Only UL</a:t>
            </a:r>
          </a:p>
        </p:txBody>
      </p:sp>
    </p:spTree>
    <p:extLst>
      <p:ext uri="{BB962C8B-B14F-4D97-AF65-F5344CB8AC3E}">
        <p14:creationId xmlns:p14="http://schemas.microsoft.com/office/powerpoint/2010/main" val="3276121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085130" y="351930"/>
            <a:ext cx="20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Quote tag</a:t>
            </a:r>
            <a:endParaRPr lang="fr-FR" sz="3600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40902" y="4364513"/>
            <a:ext cx="3790641" cy="231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PNC's goal is to: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enable the largest number of young people in a precarious situation to access training, leading to a qualified job</a:t>
            </a:r>
            <a:r>
              <a:rPr lang="en-US" sz="1600" dirty="0">
                <a:solidFill>
                  <a:srgbClr val="808080"/>
                </a:solidFill>
                <a:latin typeface="Arial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/q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&gt;.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We hope they succeed.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/p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&gt;</a:t>
            </a:r>
            <a:endParaRPr lang="en-US" sz="1600" dirty="0"/>
          </a:p>
          <a:p>
            <a:pPr>
              <a:buFont typeface="Arial" charset="0"/>
              <a:buChar char="•"/>
              <a:defRPr/>
            </a:pPr>
            <a:endParaRPr lang="en-US" sz="16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35"/>
          <a:stretch>
            <a:fillRect/>
          </a:stretch>
        </p:blipFill>
        <p:spPr bwMode="auto">
          <a:xfrm>
            <a:off x="6934571" y="3747978"/>
            <a:ext cx="4894572" cy="2931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85857" y="108466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The &lt;q&gt; tag defines a short </a:t>
            </a:r>
            <a:r>
              <a:rPr lang="en-US" altLang="en-US" sz="2800" b="1" dirty="0"/>
              <a:t>quotation</a:t>
            </a:r>
            <a:r>
              <a:rPr lang="en-US" altLang="en-US" sz="28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0902" y="1976464"/>
            <a:ext cx="9781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Note :  </a:t>
            </a:r>
            <a:r>
              <a:rPr lang="en-US" altLang="en-US" sz="2000" dirty="0"/>
              <a:t>&lt;q&gt; is an </a:t>
            </a:r>
            <a:r>
              <a:rPr lang="en-US" altLang="en-US" sz="2000" b="1" dirty="0"/>
              <a:t>inline</a:t>
            </a:r>
            <a:r>
              <a:rPr lang="en-US" altLang="en-US" sz="2000" dirty="0"/>
              <a:t> element because it can be put inside a line of text without affecting it</a:t>
            </a:r>
          </a:p>
        </p:txBody>
      </p:sp>
      <p:sp>
        <p:nvSpPr>
          <p:cNvPr id="10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06436-7A47-4435-B9AF-687A771BC175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F3E24F-2B1B-4CF3-B1AA-3B8CADC1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80A461-4A82-417B-858B-EFCDDD42D8F3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4B62F1-FB5F-40F8-A735-61E33AD361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16EC1C-87D2-4DF4-BE87-8438FA4B9DD0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9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projections of events for nested object structures? -  Event-Driven.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81" y="2218430"/>
            <a:ext cx="7855819" cy="44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6973" y="213870"/>
            <a:ext cx="9107055" cy="1748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8000" b="1" dirty="0"/>
              <a:t>Nested elements</a:t>
            </a:r>
          </a:p>
        </p:txBody>
      </p:sp>
    </p:spTree>
    <p:extLst>
      <p:ext uri="{BB962C8B-B14F-4D97-AF65-F5344CB8AC3E}">
        <p14:creationId xmlns:p14="http://schemas.microsoft.com/office/powerpoint/2010/main" val="3509162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0" name="TextBox 17"/>
          <p:cNvSpPr txBox="1">
            <a:spLocks noChangeArrowheads="1"/>
          </p:cNvSpPr>
          <p:nvPr/>
        </p:nvSpPr>
        <p:spPr bwMode="auto">
          <a:xfrm>
            <a:off x="2045049" y="1728444"/>
            <a:ext cx="4317726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&lt;title&gt;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Musings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&lt;/title&gt;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&lt;/head&gt;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To quote Buckaroo,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&lt;q&gt;</a:t>
            </a: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The only reason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for time is so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that everything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doesn’t happen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	at once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.&lt;/q&gt;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&lt;/body&gt;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884" y="2255043"/>
            <a:ext cx="3724275" cy="333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D6AC5-AFD3-4EA6-AAC6-20D67F854FE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5A82D0-D5E2-4B98-A586-3BF8B0583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D17881-F261-405E-8DB8-0E767D12C10B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C3CBC2-BAFE-4F54-BB47-4AB4D71ACA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0DC068-FABE-4006-802F-BA9B83277F3B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5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2553046" y="292780"/>
            <a:ext cx="7619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Draw a picture of nested elements !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29104" y="1201319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22" y="1832653"/>
            <a:ext cx="7645240" cy="475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3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778918" y="436647"/>
            <a:ext cx="6634162" cy="6475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/>
              <a:t>Nested element</a:t>
            </a:r>
            <a:endParaRPr lang="en-US" sz="4000" b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154238" y="1789434"/>
            <a:ext cx="7643812" cy="292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charset="0"/>
              <a:buNone/>
              <a:defRPr/>
            </a:pPr>
            <a:r>
              <a:rPr lang="en-US" i="1" dirty="0"/>
              <a:t>Look at the file: nested-elements-errors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buFont typeface="Arial" charset="0"/>
              <a:buNone/>
              <a:defRPr/>
            </a:pPr>
            <a:endParaRPr lang="en-US" dirty="0"/>
          </a:p>
          <a:p>
            <a:pPr algn="l">
              <a:defRPr/>
            </a:pPr>
            <a:r>
              <a:rPr lang="en-US" altLang="en-US" dirty="0"/>
              <a:t>Some elements are not well nested : </a:t>
            </a:r>
            <a:r>
              <a:rPr lang="en-US" altLang="en-US" b="1" dirty="0"/>
              <a:t>fix errors !</a:t>
            </a:r>
          </a:p>
          <a:p>
            <a:pPr algn="l">
              <a:defRPr/>
            </a:pPr>
            <a:endParaRPr lang="en-US" altLang="en-US" dirty="0"/>
          </a:p>
          <a:p>
            <a:pPr algn="l">
              <a:defRPr/>
            </a:pPr>
            <a:r>
              <a:rPr lang="en-US" altLang="en-US" b="1" dirty="0"/>
              <a:t>Draw a picture </a:t>
            </a:r>
            <a:r>
              <a:rPr lang="en-US" altLang="en-US" dirty="0"/>
              <a:t>of the nested elements on paper</a:t>
            </a:r>
          </a:p>
        </p:txBody>
      </p:sp>
      <p:sp>
        <p:nvSpPr>
          <p:cNvPr id="13" name="AutoShape 6" descr="Image result for arduino logo">
            <a:extLst>
              <a:ext uri="{FF2B5EF4-FFF2-40B4-BE49-F238E27FC236}">
                <a16:creationId xmlns:a16="http://schemas.microsoft.com/office/drawing/2014/main" id="{B183C6D0-BB95-4946-9797-DB57367177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789C6-6977-4FCD-AB42-72F6818CE8A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0D59A0-95C6-4966-86ED-3A7FB37C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534CE3-0114-4135-A791-8A25DC720B1C}"/>
              </a:ext>
            </a:extLst>
          </p:cNvPr>
          <p:cNvSpPr txBox="1"/>
          <p:nvPr/>
        </p:nvSpPr>
        <p:spPr>
          <a:xfrm>
            <a:off x="988188" y="120131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F8CED8-C4ED-4BE6-8564-7DE3C414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D689DA8-FAEB-491E-9D31-BF911AED4FAA}"/>
              </a:ext>
            </a:extLst>
          </p:cNvPr>
          <p:cNvSpPr txBox="1"/>
          <p:nvPr/>
        </p:nvSpPr>
        <p:spPr>
          <a:xfrm>
            <a:off x="51812" y="1201319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570899-1250-41FA-9D58-6A7F8C6C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5" y="562421"/>
            <a:ext cx="274396" cy="5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9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9DECF7EC-2776-4828-9C47-6F7A72F7D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0060" y="772209"/>
            <a:ext cx="32837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DJB Miss Molly Brown" pitchFamily="2" charset="0"/>
                <a:ea typeface="Verdana" panose="020B0604030504040204" pitchFamily="34" charset="0"/>
                <a:cs typeface="Arial" panose="020B0604020202020204" pitchFamily="34" charset="0"/>
              </a:rPr>
              <a:t>After class</a:t>
            </a:r>
          </a:p>
        </p:txBody>
      </p:sp>
      <p:sp>
        <p:nvSpPr>
          <p:cNvPr id="22531" name="TextBox 25">
            <a:extLst>
              <a:ext uri="{FF2B5EF4-FFF2-40B4-BE49-F238E27FC236}">
                <a16:creationId xmlns:a16="http://schemas.microsoft.com/office/drawing/2014/main" id="{1C953D99-4803-4D59-9EC4-6B2ED415B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2471492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Complete the </a:t>
            </a:r>
            <a:r>
              <a:rPr lang="en-US" altLang="en-US" b="1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handout</a:t>
            </a:r>
            <a:r>
              <a:rPr lang="en-US" altLang="en-US">
                <a:latin typeface="Calibri Light" panose="020F030202020403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 give you now.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B4409DA8-6B28-4742-9E14-C7B98FD5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0694" y="3233492"/>
            <a:ext cx="7099300" cy="5238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2. Do the required </a:t>
            </a:r>
            <a:r>
              <a:rPr lang="en-US" sz="2800" b="1" dirty="0">
                <a:latin typeface="Calibri Light" panose="020F0302020204030204" pitchFamily="34" charset="0"/>
              </a:rPr>
              <a:t>homework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B206776-EE4C-4DE7-A01F-E16FA473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232" y="4047880"/>
            <a:ext cx="7099300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22BBEA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2BBEA"/>
              </a:buClr>
              <a:buFont typeface="Wingdings" panose="05000000000000000000" pitchFamily="2" charset="2"/>
              <a:buChar char="v"/>
              <a:defRPr sz="16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/>
            </a:pPr>
            <a:r>
              <a:rPr lang="en-US" sz="2800" dirty="0">
                <a:latin typeface="Calibri Light" panose="020F0302020204030204" pitchFamily="34" charset="0"/>
              </a:rPr>
              <a:t>3. Send your homework to </a:t>
            </a:r>
            <a:r>
              <a:rPr lang="en-US" sz="2800" b="1" dirty="0">
                <a:latin typeface="Calibri Light" panose="020F0302020204030204" pitchFamily="34" charset="0"/>
              </a:rPr>
              <a:t>Google Classroom</a:t>
            </a:r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243E6284-5213-4F3C-8C09-E8B7E737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8DAB8C-95BA-4C49-B0EC-089AA8351566}"/>
              </a:ext>
            </a:extLst>
          </p:cNvPr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HOMEWORK</a:t>
            </a:r>
          </a:p>
        </p:txBody>
      </p:sp>
      <p:pic>
        <p:nvPicPr>
          <p:cNvPr id="22536" name="Picture 8">
            <a:extLst>
              <a:ext uri="{FF2B5EF4-FFF2-40B4-BE49-F238E27FC236}">
                <a16:creationId xmlns:a16="http://schemas.microsoft.com/office/drawing/2014/main" id="{3A1DE2D5-C494-464B-9D62-1A9EE740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TextBox 11">
            <a:extLst>
              <a:ext uri="{FF2B5EF4-FFF2-40B4-BE49-F238E27FC236}">
                <a16:creationId xmlns:a16="http://schemas.microsoft.com/office/drawing/2014/main" id="{EA27238C-74AD-42F3-8C4A-5BD41A8B0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500"/>
              <a:t>INDIV</a:t>
            </a:r>
            <a:endParaRPr lang="en-US" altLang="en-US" sz="15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100" y="1811965"/>
            <a:ext cx="3581900" cy="5258534"/>
          </a:xfrm>
          <a:prstGeom prst="rect">
            <a:avLst/>
          </a:prstGeom>
        </p:spPr>
      </p:pic>
      <p:sp>
        <p:nvSpPr>
          <p:cNvPr id="10" name="Google Shape;294;p10"/>
          <p:cNvSpPr txBox="1"/>
          <p:nvPr/>
        </p:nvSpPr>
        <p:spPr>
          <a:xfrm>
            <a:off x="3618637" y="610838"/>
            <a:ext cx="53060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 sz="4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9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879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2620" y="516788"/>
            <a:ext cx="801896" cy="8018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921615" y="162729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0924867" y="1962150"/>
            <a:ext cx="26670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55443" y="2286000"/>
            <a:ext cx="58120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Lists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Line breaks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Quotes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5400" dirty="0"/>
              <a:t> Nested elements.</a:t>
            </a:r>
          </a:p>
        </p:txBody>
      </p:sp>
    </p:spTree>
    <p:extLst>
      <p:ext uri="{BB962C8B-B14F-4D97-AF65-F5344CB8AC3E}">
        <p14:creationId xmlns:p14="http://schemas.microsoft.com/office/powerpoint/2010/main" val="21702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ECD52-652A-4024-B245-19C151D64847}"/>
              </a:ext>
            </a:extLst>
          </p:cNvPr>
          <p:cNvSpPr txBox="1"/>
          <p:nvPr/>
        </p:nvSpPr>
        <p:spPr>
          <a:xfrm>
            <a:off x="-24680" y="0"/>
            <a:ext cx="2274888" cy="369888"/>
          </a:xfrm>
          <a:prstGeom prst="rect">
            <a:avLst/>
          </a:prstGeom>
          <a:solidFill>
            <a:srgbClr val="BE2314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HOMEWORK REVIEW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A78219-4623-4204-9F31-1B5653E8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20" y="552007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3207D-3F7F-41EB-ABD7-4205E9E47831}"/>
              </a:ext>
            </a:extLst>
          </p:cNvPr>
          <p:cNvSpPr txBox="1"/>
          <p:nvPr/>
        </p:nvSpPr>
        <p:spPr>
          <a:xfrm>
            <a:off x="386343" y="114980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26612-DC0C-49BE-AF46-9AAC326F5F1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5051" y="489016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62891B-61C9-4630-969A-C2235C9D1F4A}"/>
              </a:ext>
            </a:extLst>
          </p:cNvPr>
          <p:cNvSpPr txBox="1"/>
          <p:nvPr/>
        </p:nvSpPr>
        <p:spPr>
          <a:xfrm>
            <a:off x="1209704" y="116471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Google Shape;294;p10"/>
          <p:cNvSpPr txBox="1"/>
          <p:nvPr/>
        </p:nvSpPr>
        <p:spPr>
          <a:xfrm>
            <a:off x="2250208" y="2431693"/>
            <a:ext cx="76705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see your work on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5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Classroom…</a:t>
            </a:r>
            <a:endParaRPr sz="5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This is my body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FCA8DADD-7CFB-49C9-A70B-4426C7834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8AF38-FA4C-4D3C-9C09-DA846FF591FF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BF079-B41E-45FA-8027-E3B310EF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F9DBA8-189C-4DDF-8204-4ADD2C2F25D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3EC539-6399-4432-85F6-43C0459C3F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BF209C-7535-41D5-A8D9-852A0DB56336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8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8572E-5F04-45F6-BFE5-072555AFE1B0}"/>
              </a:ext>
            </a:extLst>
          </p:cNvPr>
          <p:cNvSpPr txBox="1"/>
          <p:nvPr/>
        </p:nvSpPr>
        <p:spPr>
          <a:xfrm>
            <a:off x="4342956" y="201706"/>
            <a:ext cx="3506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WHAT IS MISSING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0E771-5EE3-4A0B-A538-4EBF416630FF}"/>
              </a:ext>
            </a:extLst>
          </p:cNvPr>
          <p:cNvSpPr/>
          <p:nvPr/>
        </p:nvSpPr>
        <p:spPr>
          <a:xfrm>
            <a:off x="2503394" y="1248831"/>
            <a:ext cx="7185211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My 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&lt;p&gt;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This is my body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utoShape 6" descr="Image result for arduino logo">
            <a:extLst>
              <a:ext uri="{FF2B5EF4-FFF2-40B4-BE49-F238E27FC236}">
                <a16:creationId xmlns:a16="http://schemas.microsoft.com/office/drawing/2014/main" id="{C452D2CD-BD9F-46D8-9224-0849953B0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97568-ABEA-45A6-97D6-70183E357D0C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WARM 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255E08-E3A5-4972-BE21-1C4501D2D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2" y="603523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4889CD-1563-45FB-B385-05E3CA03B1C0}"/>
              </a:ext>
            </a:extLst>
          </p:cNvPr>
          <p:cNvSpPr txBox="1"/>
          <p:nvPr/>
        </p:nvSpPr>
        <p:spPr>
          <a:xfrm>
            <a:off x="68378" y="1201319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C5AB57-4193-4EB9-9373-5619026C689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2FD7EF-756A-4D72-BFBE-2E41CD2BDF6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93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56C25-C83B-4C53-B894-2895E1471858}"/>
              </a:ext>
            </a:extLst>
          </p:cNvPr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737326-A978-4E78-B52F-F7EE6BBC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7" y="587601"/>
            <a:ext cx="464925" cy="483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7E1033-6D7E-4C42-AFC0-551FE08C9CE5}"/>
              </a:ext>
            </a:extLst>
          </p:cNvPr>
          <p:cNvSpPr txBox="1"/>
          <p:nvPr/>
        </p:nvSpPr>
        <p:spPr>
          <a:xfrm>
            <a:off x="230915" y="1185397"/>
            <a:ext cx="646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30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7C9E71-6C27-44BF-ABD2-8D9F086D3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561" y="603523"/>
            <a:ext cx="274396" cy="545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112868-E99E-47E1-BF8F-61101C64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30" y="603523"/>
            <a:ext cx="274396" cy="545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F9FD92-E91C-4EBE-ADFF-01DC67058A94}"/>
              </a:ext>
            </a:extLst>
          </p:cNvPr>
          <p:cNvSpPr txBox="1"/>
          <p:nvPr/>
        </p:nvSpPr>
        <p:spPr>
          <a:xfrm>
            <a:off x="1200491" y="1244299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C2D76-0FA4-48EE-8821-1981FFB6DC7F}"/>
              </a:ext>
            </a:extLst>
          </p:cNvPr>
          <p:cNvSpPr txBox="1"/>
          <p:nvPr/>
        </p:nvSpPr>
        <p:spPr>
          <a:xfrm flipH="1">
            <a:off x="365867" y="2090172"/>
            <a:ext cx="9691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Search</a:t>
            </a:r>
            <a:r>
              <a:rPr lang="fr-FR" sz="2400" dirty="0"/>
              <a:t> on the internet how to </a:t>
            </a:r>
            <a:r>
              <a:rPr lang="fr-FR" sz="2400" dirty="0" err="1"/>
              <a:t>make</a:t>
            </a:r>
            <a:r>
              <a:rPr lang="fr-FR" sz="2400" dirty="0"/>
              <a:t> in html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List (</a:t>
            </a:r>
            <a:r>
              <a:rPr lang="fr-FR" sz="2400" dirty="0" err="1"/>
              <a:t>ordered</a:t>
            </a:r>
            <a:r>
              <a:rPr lang="fr-FR" sz="2400" dirty="0"/>
              <a:t> and </a:t>
            </a:r>
            <a:r>
              <a:rPr lang="fr-FR" sz="2400" dirty="0" err="1"/>
              <a:t>unordered</a:t>
            </a:r>
            <a:r>
              <a:rPr lang="fr-FR" sz="24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/>
              <a:t>Line break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400" dirty="0" err="1"/>
              <a:t>Quote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On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website</a:t>
            </a:r>
            <a:r>
              <a:rPr lang="fr-FR" sz="2400" dirty="0"/>
              <a:t> are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looking</a:t>
            </a:r>
            <a:r>
              <a:rPr lang="fr-FR" sz="2400" dirty="0"/>
              <a:t> for information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8954F4-D4F9-4827-9094-344394A71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128" y="230843"/>
            <a:ext cx="3790891" cy="6396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415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5160296" y="503470"/>
            <a:ext cx="209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Break</a:t>
            </a:r>
            <a:r>
              <a:rPr lang="en-US" sz="3600" b="1" dirty="0"/>
              <a:t> line</a:t>
            </a:r>
            <a:endParaRPr lang="fr-FR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20270" y="1426800"/>
            <a:ext cx="713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b="1" dirty="0"/>
              <a:t>&lt;</a:t>
            </a:r>
            <a:r>
              <a:rPr lang="en-US" sz="2800" b="1" dirty="0" err="1"/>
              <a:t>br</a:t>
            </a:r>
            <a:r>
              <a:rPr lang="en-US" sz="2800" b="1" dirty="0"/>
              <a:t>/&gt; </a:t>
            </a:r>
            <a:r>
              <a:rPr lang="en-US" sz="2800" dirty="0"/>
              <a:t>tag inserts a single line break.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0"/>
          <a:stretch>
            <a:fillRect/>
          </a:stretch>
        </p:blipFill>
        <p:spPr bwMode="auto">
          <a:xfrm>
            <a:off x="7421968" y="3651621"/>
            <a:ext cx="4251136" cy="28364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067C0-75C1-464E-9AA9-6F8A2237B24C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CAA4D-3F66-437E-8B6B-81A507A7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D17E0C-F441-4D25-9A91-6E1CB1BC8826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B2838-5626-4A43-9ECF-C958C04642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A06AE5-E204-48D0-B1C4-B92890C8C825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1785" y="448159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/>
              </a:rPr>
              <a:t>This text contains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nsolas"/>
              </a:rPr>
              <a:t>br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/&gt;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 line break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20270" y="2169365"/>
            <a:ext cx="6925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i="1" dirty="0"/>
              <a:t>Note : The break line has no end tag.</a:t>
            </a:r>
          </a:p>
        </p:txBody>
      </p:sp>
    </p:spTree>
    <p:extLst>
      <p:ext uri="{BB962C8B-B14F-4D97-AF65-F5344CB8AC3E}">
        <p14:creationId xmlns:p14="http://schemas.microsoft.com/office/powerpoint/2010/main" val="2275504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81" y="2623577"/>
            <a:ext cx="3185738" cy="20355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81" y="4777326"/>
            <a:ext cx="2414999" cy="1905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6471" y="2655558"/>
            <a:ext cx="3218179" cy="1820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471" y="4659163"/>
            <a:ext cx="2818721" cy="224285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98175" y="1103634"/>
            <a:ext cx="3013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b="1" dirty="0"/>
              <a:t>nordered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411364" y="1103633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</a:t>
            </a:r>
            <a:endParaRPr lang="fr-FR" sz="3600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28662" y="1660496"/>
            <a:ext cx="0" cy="479745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4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A4E576-87BC-4748-A884-259FDF0DBB6E}"/>
              </a:ext>
            </a:extLst>
          </p:cNvPr>
          <p:cNvSpPr txBox="1"/>
          <p:nvPr/>
        </p:nvSpPr>
        <p:spPr>
          <a:xfrm>
            <a:off x="1" y="0"/>
            <a:ext cx="158205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EXPLAIN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B607B3-3D66-4B72-8204-8EEE93D1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6" y="577645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F38F9-3318-461B-BDA7-CF47683D5CF8}"/>
              </a:ext>
            </a:extLst>
          </p:cNvPr>
          <p:cNvSpPr txBox="1"/>
          <p:nvPr/>
        </p:nvSpPr>
        <p:spPr>
          <a:xfrm>
            <a:off x="188287" y="11498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 MIN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781518-F537-4BCC-8860-895EC85D43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1029" y="489014"/>
            <a:ext cx="607924" cy="6607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4025C4-D327-4BC1-A4D8-8982BB4ADADD}"/>
              </a:ext>
            </a:extLst>
          </p:cNvPr>
          <p:cNvSpPr txBox="1"/>
          <p:nvPr/>
        </p:nvSpPr>
        <p:spPr>
          <a:xfrm>
            <a:off x="814305" y="1149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CLASS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5276" y="342364"/>
            <a:ext cx="3546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</a:t>
            </a:r>
            <a:r>
              <a:rPr lang="en-US" sz="3600" b="1" dirty="0"/>
              <a:t>rdered </a:t>
            </a:r>
            <a:r>
              <a:rPr lang="en-US" sz="3600" b="1" dirty="0">
                <a:solidFill>
                  <a:srgbClr val="FF0000"/>
                </a:solidFill>
              </a:rPr>
              <a:t>L</a:t>
            </a:r>
            <a:r>
              <a:rPr lang="en-US" sz="3600" b="1" dirty="0"/>
              <a:t>ist Type</a:t>
            </a:r>
            <a:endParaRPr lang="fr-FR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22849-43BD-4F70-97DC-381A8DB17445}"/>
              </a:ext>
            </a:extLst>
          </p:cNvPr>
          <p:cNvSpPr txBox="1"/>
          <p:nvPr/>
        </p:nvSpPr>
        <p:spPr>
          <a:xfrm>
            <a:off x="2992911" y="336201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2E2BFA-9062-4A48-B812-5BBB547AE372}"/>
              </a:ext>
            </a:extLst>
          </p:cNvPr>
          <p:cNvSpPr txBox="1"/>
          <p:nvPr/>
        </p:nvSpPr>
        <p:spPr>
          <a:xfrm>
            <a:off x="4535254" y="331629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FDF3F0-B50F-442E-9BFD-425D71B76F1D}"/>
              </a:ext>
            </a:extLst>
          </p:cNvPr>
          <p:cNvSpPr txBox="1"/>
          <p:nvPr/>
        </p:nvSpPr>
        <p:spPr>
          <a:xfrm>
            <a:off x="6100039" y="3244334"/>
            <a:ext cx="24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D74621-8AB7-4E73-AF7A-877C554494FD}"/>
              </a:ext>
            </a:extLst>
          </p:cNvPr>
          <p:cNvSpPr txBox="1"/>
          <p:nvPr/>
        </p:nvSpPr>
        <p:spPr>
          <a:xfrm>
            <a:off x="7463486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3EA4D0-6375-4636-AA8E-6FCD83E4FB4D}"/>
              </a:ext>
            </a:extLst>
          </p:cNvPr>
          <p:cNvSpPr txBox="1"/>
          <p:nvPr/>
        </p:nvSpPr>
        <p:spPr>
          <a:xfrm>
            <a:off x="8826933" y="324433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</a:t>
            </a: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A6707C-1069-4D0A-BE4B-440287786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159" y="3928300"/>
            <a:ext cx="904875" cy="8667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C9C313-3279-4CFB-9E27-9078AFC0F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844" y="3928300"/>
            <a:ext cx="981075" cy="7715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E49F35-5E2D-4C56-AD03-C9018113B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131" y="3861625"/>
            <a:ext cx="942975" cy="838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15BA006-AAFD-4094-93AF-0155AB0FA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428" y="3823525"/>
            <a:ext cx="1057275" cy="876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864F60-1811-4EA7-B283-B53B6F76FC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975" y="3823525"/>
            <a:ext cx="981075" cy="819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8DD896-4530-4E76-9974-81421D9C41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2832" y="1306374"/>
            <a:ext cx="2176096" cy="14232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3441BF5-76AB-476F-A95C-6E29BE7C28B6}"/>
              </a:ext>
            </a:extLst>
          </p:cNvPr>
          <p:cNvSpPr/>
          <p:nvPr/>
        </p:nvSpPr>
        <p:spPr>
          <a:xfrm>
            <a:off x="4294982" y="1288300"/>
            <a:ext cx="402336" cy="3395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F81F54-1984-4578-908E-F63FAFB4AE6B}"/>
              </a:ext>
            </a:extLst>
          </p:cNvPr>
          <p:cNvCxnSpPr>
            <a:stCxn id="32" idx="2"/>
            <a:endCxn id="2" idx="0"/>
          </p:cNvCxnSpPr>
          <p:nvPr/>
        </p:nvCxnSpPr>
        <p:spPr>
          <a:xfrm flipH="1">
            <a:off x="3143754" y="1627846"/>
            <a:ext cx="1352396" cy="173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00571F-6EB7-4687-93C7-92710BE2E17D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4496150" y="1627846"/>
            <a:ext cx="201168" cy="168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E11454-CD78-4D52-AA14-3C75C0B82C40}"/>
              </a:ext>
            </a:extLst>
          </p:cNvPr>
          <p:cNvCxnSpPr>
            <a:endCxn id="19" idx="0"/>
          </p:cNvCxnSpPr>
          <p:nvPr/>
        </p:nvCxnSpPr>
        <p:spPr>
          <a:xfrm>
            <a:off x="4496150" y="1627846"/>
            <a:ext cx="1726679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A0641-F3F7-4D2D-9B29-7A71473A5226}"/>
              </a:ext>
            </a:extLst>
          </p:cNvPr>
          <p:cNvCxnSpPr>
            <a:endCxn id="22" idx="0"/>
          </p:cNvCxnSpPr>
          <p:nvPr/>
        </p:nvCxnSpPr>
        <p:spPr>
          <a:xfrm>
            <a:off x="4496150" y="1627846"/>
            <a:ext cx="3090126" cy="161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D8733A-9A5C-4230-8D4B-7CAF85051E72}"/>
              </a:ext>
            </a:extLst>
          </p:cNvPr>
          <p:cNvCxnSpPr>
            <a:endCxn id="24" idx="0"/>
          </p:cNvCxnSpPr>
          <p:nvPr/>
        </p:nvCxnSpPr>
        <p:spPr>
          <a:xfrm>
            <a:off x="4535254" y="1645920"/>
            <a:ext cx="4414469" cy="1598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6F29453-6AEB-4ED7-9395-402CADE63EA7}"/>
              </a:ext>
            </a:extLst>
          </p:cNvPr>
          <p:cNvSpPr txBox="1"/>
          <p:nvPr/>
        </p:nvSpPr>
        <p:spPr>
          <a:xfrm>
            <a:off x="1334707" y="3992355"/>
            <a:ext cx="8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Default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896FFD-A9A7-4C1A-AC63-F12E8613385C}"/>
              </a:ext>
            </a:extLst>
          </p:cNvPr>
          <p:cNvCxnSpPr>
            <a:stCxn id="43" idx="3"/>
            <a:endCxn id="2" idx="1"/>
          </p:cNvCxnSpPr>
          <p:nvPr/>
        </p:nvCxnSpPr>
        <p:spPr>
          <a:xfrm flipV="1">
            <a:off x="2222514" y="3546682"/>
            <a:ext cx="770397" cy="63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87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574</Words>
  <Application>Microsoft Office PowerPoint</Application>
  <PresentationFormat>Widescreen</PresentationFormat>
  <Paragraphs>144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 New</vt:lpstr>
      <vt:lpstr>DJB Miss Molly Brown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chhorrina.thin</cp:lastModifiedBy>
  <cp:revision>74</cp:revision>
  <dcterms:created xsi:type="dcterms:W3CDTF">2020-01-29T00:40:08Z</dcterms:created>
  <dcterms:modified xsi:type="dcterms:W3CDTF">2024-07-24T04:42:51Z</dcterms:modified>
</cp:coreProperties>
</file>