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Q7LMwHfcwRD7L/0fxmCy2K51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016ED-1656-4DC2-9DCF-FDD50B4955EC}">
  <a:tblStyle styleId="{60C016ED-1656-4DC2-9DCF-FDD50B4955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822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7112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3" descr="一張含有 文字 的圖片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280375" y="-85460"/>
            <a:ext cx="3142362" cy="10807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i1Fn18YLc&amp;t=110s&amp;ab_channel=HBYcodingacadem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99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物體分割</a:t>
            </a:r>
            <a:endParaRPr sz="5999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1" name="Google Shape;131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2" name="Google Shape;202;p10" descr="一張含有 文字, 螢幕擷取畫面, 軟體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2485" t="4849" r="2484" b="4848"/>
          <a:stretch/>
        </p:blipFill>
        <p:spPr>
          <a:xfrm>
            <a:off x="840000" y="997416"/>
            <a:ext cx="10512000" cy="4863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/>
          <p:nvPr/>
        </p:nvSpPr>
        <p:spPr>
          <a:xfrm>
            <a:off x="2055223" y="2629989"/>
            <a:ext cx="9030788" cy="79901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</a:t>
            </a:r>
            <a:endParaRPr sz="3200" b="1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965703" y="1153819"/>
            <a:ext cx="10260594" cy="5127395"/>
            <a:chOff x="965703" y="1101565"/>
            <a:chExt cx="10260594" cy="5127395"/>
          </a:xfrm>
        </p:grpSpPr>
        <p:pic>
          <p:nvPicPr>
            <p:cNvPr id="211" name="Google Shape;211;p11" descr="一張含有 文字, 螢幕擷取畫面, 字型, 正在列印 的圖片&#10;&#10;自動產生的描述"/>
            <p:cNvPicPr preferRelativeResize="0"/>
            <p:nvPr/>
          </p:nvPicPr>
          <p:blipFill rotWithShape="1">
            <a:blip r:embed="rId3">
              <a:alphaModFix/>
            </a:blip>
            <a:srcRect l="8556" t="18218" r="4538" b="63165"/>
            <a:stretch/>
          </p:blipFill>
          <p:spPr>
            <a:xfrm>
              <a:off x="1807030" y="3346317"/>
              <a:ext cx="8577941" cy="1378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 descr="一張含有 文字, 螢幕擷取畫面, 字型, 正在列印 的圖片&#10;&#10;自動產生的描述"/>
            <p:cNvPicPr preferRelativeResize="0"/>
            <p:nvPr/>
          </p:nvPicPr>
          <p:blipFill rotWithShape="1">
            <a:blip r:embed="rId3">
              <a:alphaModFix/>
            </a:blip>
            <a:srcRect l="8557" t="59736" r="4538" b="21646"/>
            <a:stretch/>
          </p:blipFill>
          <p:spPr>
            <a:xfrm>
              <a:off x="1807029" y="4850765"/>
              <a:ext cx="8577943" cy="1378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 descr="一張含有 文字, 報紙 的圖片&#10;&#10;自動產生的描述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5703" y="1101565"/>
              <a:ext cx="10260594" cy="21818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1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實作結果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" name="Google Shape;214;p11">
            <a:extLst>
              <a:ext uri="{FF2B5EF4-FFF2-40B4-BE49-F238E27FC236}">
                <a16:creationId xmlns:a16="http://schemas.microsoft.com/office/drawing/2014/main" id="{20918AC3-D4EE-44A7-8E3F-2FA7E8AFCF3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檔案命名規則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898048-C51B-4D71-BFDF-85991C2B2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05" t="32880" r="34757" b="11457"/>
          <a:stretch/>
        </p:blipFill>
        <p:spPr>
          <a:xfrm>
            <a:off x="758568" y="1078812"/>
            <a:ext cx="8220721" cy="55667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9CD203-DE3A-4C3E-A30E-9635A46C4784}"/>
              </a:ext>
            </a:extLst>
          </p:cNvPr>
          <p:cNvSpPr/>
          <p:nvPr/>
        </p:nvSpPr>
        <p:spPr>
          <a:xfrm>
            <a:off x="758568" y="1953087"/>
            <a:ext cx="3391269" cy="47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799D3E-A317-4BDF-9058-B0C2E866B383}"/>
              </a:ext>
            </a:extLst>
          </p:cNvPr>
          <p:cNvSpPr/>
          <p:nvPr/>
        </p:nvSpPr>
        <p:spPr>
          <a:xfrm>
            <a:off x="5263986" y="1953086"/>
            <a:ext cx="1816221" cy="47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2C2644-4FEB-4FAB-98D8-62A980E0EB47}"/>
              </a:ext>
            </a:extLst>
          </p:cNvPr>
          <p:cNvSpPr txBox="1"/>
          <p:nvPr/>
        </p:nvSpPr>
        <p:spPr>
          <a:xfrm>
            <a:off x="4494353" y="189595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+</a:t>
            </a:r>
            <a:endParaRPr lang="zh-TW" altLang="en-US" sz="32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3ADC75-4B9B-480D-970E-70292A8C982C}"/>
              </a:ext>
            </a:extLst>
          </p:cNvPr>
          <p:cNvSpPr txBox="1"/>
          <p:nvPr/>
        </p:nvSpPr>
        <p:spPr>
          <a:xfrm>
            <a:off x="4706911" y="4006954"/>
            <a:ext cx="672652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</a:rPr>
              <a:t>實驗一：影像中物體的分割 </a:t>
            </a:r>
            <a:r>
              <a:rPr lang="en-US" altLang="zh-TW" sz="3200" b="1" dirty="0">
                <a:solidFill>
                  <a:schemeClr val="tx1"/>
                </a:solidFill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</a:rPr>
              <a:t>組別一</a:t>
            </a:r>
            <a:r>
              <a:rPr lang="en-US" altLang="zh-TW" sz="3200" b="1" dirty="0">
                <a:solidFill>
                  <a:schemeClr val="tx1"/>
                </a:solidFill>
              </a:rPr>
              <a:t>)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3DE4A1-1BA7-4BFA-BA73-E36B69F2726E}"/>
              </a:ext>
            </a:extLst>
          </p:cNvPr>
          <p:cNvCxnSpPr/>
          <p:nvPr/>
        </p:nvCxnSpPr>
        <p:spPr>
          <a:xfrm>
            <a:off x="4942921" y="2820055"/>
            <a:ext cx="642129" cy="8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0" name="Google Shape;214;p11">
            <a:extLst>
              <a:ext uri="{FF2B5EF4-FFF2-40B4-BE49-F238E27FC236}">
                <a16:creationId xmlns:a16="http://schemas.microsoft.com/office/drawing/2014/main" id="{20918AC3-D4EE-44A7-8E3F-2FA7E8AFCF3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檔案內容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A44D42-36F9-4FA2-912C-9BA6B20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1" t="18061" r="22160" b="13364"/>
          <a:stretch/>
        </p:blipFill>
        <p:spPr>
          <a:xfrm>
            <a:off x="2052221" y="1113576"/>
            <a:ext cx="8087557" cy="543691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7DA0029-291F-C7CC-4F03-25E3C802D87D}"/>
              </a:ext>
            </a:extLst>
          </p:cNvPr>
          <p:cNvSpPr txBox="1"/>
          <p:nvPr/>
        </p:nvSpPr>
        <p:spPr>
          <a:xfrm>
            <a:off x="4041648" y="16642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70A2F8-1F1D-D78C-5190-54467D3D0960}"/>
              </a:ext>
            </a:extLst>
          </p:cNvPr>
          <p:cNvSpPr txBox="1"/>
          <p:nvPr/>
        </p:nvSpPr>
        <p:spPr>
          <a:xfrm>
            <a:off x="6169152" y="16642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7E9EB3-0DB9-C269-B1AF-B2FFEB678990}"/>
              </a:ext>
            </a:extLst>
          </p:cNvPr>
          <p:cNvSpPr txBox="1"/>
          <p:nvPr/>
        </p:nvSpPr>
        <p:spPr>
          <a:xfrm>
            <a:off x="8525256" y="16642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組長的</a:t>
            </a:r>
          </a:p>
        </p:txBody>
      </p:sp>
    </p:spTree>
    <p:extLst>
      <p:ext uri="{BB962C8B-B14F-4D97-AF65-F5344CB8AC3E}">
        <p14:creationId xmlns:p14="http://schemas.microsoft.com/office/powerpoint/2010/main" val="395270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rosoft YaHei"/>
              <a:buNone/>
            </a:pPr>
            <a:r>
              <a:rPr lang="en-US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 for listening</a:t>
            </a:r>
            <a:endParaRPr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2" name="Google Shape;2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目標任務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2" y="1284332"/>
            <a:ext cx="12191998" cy="495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對此次課程提供的影像進行影像二值化(Image Thresholding)，以達到分割的效果</a:t>
            </a:r>
            <a:endParaRPr sz="18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使用函數：</a:t>
            </a:r>
            <a:endParaRPr sz="18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.threshold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.adaptiveThreshold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使用以下5種方法對影像做簡單二值化(門檻值：</a:t>
            </a:r>
            <a:r>
              <a:rPr lang="en-US" sz="1800" b="1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130</a:t>
            </a:r>
            <a:r>
              <a:rPr lang="en-US"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)：</a:t>
            </a:r>
            <a:endParaRPr sz="18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THRESH_BINARY：將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門檻值的灰階值設為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最大灰階值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小於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。(Threshold Binary)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THRESH_BINARY_INV：將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門檻值的灰階值設為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，其他值設為最大灰階值。(Threshold Binary, Inverted)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THRESH_TRUNC：將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門檻值的灰階值設為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小於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門檻值的值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保持不變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。(Truncate)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THRESH_TOZERO：將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小於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門檻值的灰階值設為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門檻值的值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保持不變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。(Threshold to Zero)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THRESH_TOZERO_INV：將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大於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門檻值的灰階值設為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，小於門檻值的值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保持不變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。(Threshold to Zero, Inverted)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使用以下3種方法對影像做自適應二值化：</a:t>
            </a:r>
            <a:endParaRPr sz="18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THRESH_OTSU：透過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窮舉法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來從256個像素值內找出最佳的門檻值，該門檻值能使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類間變異數最大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(類內變異數最小)。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ADAPTIVE_THRESH_MEAN_C：將一個尺寸為blockSize的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均值卷積核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的計算結果減去常數C，以此來作為門檻值。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cv2.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ADAPTIVE_THRESH_GAUSSIAN_C：將一個尺寸為blockSize的</a:t>
            </a:r>
            <a:r>
              <a:rPr lang="en-US" sz="1600" b="0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高斯卷積核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的計算結果減去常數C，以此來作為門檻值。</a:t>
            </a:r>
            <a:endParaRPr sz="20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0" y="6581001"/>
            <a:ext cx="1229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OTSU解說連結</a:t>
            </a:r>
            <a:endParaRPr sz="1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簡單二值化</a:t>
            </a:r>
            <a:endParaRPr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l="2429" t="17461" r="2429" b="17461"/>
          <a:stretch/>
        </p:blipFill>
        <p:spPr>
          <a:xfrm>
            <a:off x="578707" y="1447648"/>
            <a:ext cx="11034586" cy="9071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3"/>
          <p:cNvGraphicFramePr/>
          <p:nvPr>
            <p:extLst>
              <p:ext uri="{D42A27DB-BD31-4B8C-83A1-F6EECF244321}">
                <p14:modId xmlns:p14="http://schemas.microsoft.com/office/powerpoint/2010/main" val="174763309"/>
              </p:ext>
            </p:extLst>
          </p:nvPr>
        </p:nvGraphicFramePr>
        <p:xfrm>
          <a:off x="578708" y="2664448"/>
          <a:ext cx="11034575" cy="2580640"/>
        </p:xfrm>
        <a:graphic>
          <a:graphicData uri="http://schemas.openxmlformats.org/drawingml/2006/table">
            <a:tbl>
              <a:tblPr firstRow="1" bandRow="1">
                <a:noFill/>
                <a:tableStyleId>{60C016ED-1656-4DC2-9DCF-FDD50B4955EC}</a:tableStyleId>
              </a:tblPr>
              <a:tblGrid>
                <a:gridCol w="14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</a:t>
                      </a:r>
                      <a:endParaRPr sz="20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src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array (multiple-channel, 8-bit or 32-bit floating point).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array of the same size and type and the same number of channels as src.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 value.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maxval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value to use with the THRESH_BINARY and THRESH_BINARY_INV thresholding types.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thresholding type (see ThresholdTypes).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53" name="Google Shape;153;p4"/>
          <p:cNvGrpSpPr/>
          <p:nvPr/>
        </p:nvGrpSpPr>
        <p:grpSpPr>
          <a:xfrm>
            <a:off x="89813" y="60685"/>
            <a:ext cx="12012374" cy="6736630"/>
            <a:chOff x="113211" y="295397"/>
            <a:chExt cx="12012374" cy="6736630"/>
          </a:xfrm>
        </p:grpSpPr>
        <p:pic>
          <p:nvPicPr>
            <p:cNvPr id="154" name="Google Shape;154;p4"/>
            <p:cNvPicPr preferRelativeResize="0"/>
            <p:nvPr/>
          </p:nvPicPr>
          <p:blipFill rotWithShape="1">
            <a:blip r:embed="rId3">
              <a:alphaModFix/>
            </a:blip>
            <a:srcRect l="392" r="687" b="985"/>
            <a:stretch/>
          </p:blipFill>
          <p:spPr>
            <a:xfrm>
              <a:off x="5385209" y="731647"/>
              <a:ext cx="6740376" cy="5864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4"/>
            <p:cNvPicPr preferRelativeResize="0"/>
            <p:nvPr/>
          </p:nvPicPr>
          <p:blipFill rotWithShape="1">
            <a:blip r:embed="rId4">
              <a:alphaModFix/>
            </a:blip>
            <a:srcRect l="780" t="836" r="2236"/>
            <a:stretch/>
          </p:blipFill>
          <p:spPr>
            <a:xfrm>
              <a:off x="113211" y="295397"/>
              <a:ext cx="5097824" cy="673663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l="1580" t="1647" r="761" b="2570"/>
          <a:stretch/>
        </p:blipFill>
        <p:spPr>
          <a:xfrm>
            <a:off x="2026922" y="86442"/>
            <a:ext cx="8138156" cy="45504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5"/>
          <p:cNvGraphicFramePr/>
          <p:nvPr>
            <p:extLst>
              <p:ext uri="{D42A27DB-BD31-4B8C-83A1-F6EECF244321}">
                <p14:modId xmlns:p14="http://schemas.microsoft.com/office/powerpoint/2010/main" val="114252156"/>
              </p:ext>
            </p:extLst>
          </p:nvPr>
        </p:nvGraphicFramePr>
        <p:xfrm>
          <a:off x="2381788" y="4729398"/>
          <a:ext cx="7428425" cy="2042220"/>
        </p:xfrm>
        <a:graphic>
          <a:graphicData uri="http://schemas.openxmlformats.org/drawingml/2006/table">
            <a:tbl>
              <a:tblPr firstRow="1" bandRow="1">
                <a:noFill/>
                <a:tableStyleId>{60C016ED-1656-4DC2-9DCF-FDD50B4955EC}</a:tableStyleId>
              </a:tblPr>
              <a:tblGrid>
                <a:gridCol w="30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 Type 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cv2.THRESH_BINARY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如果大於 127 就等於 255，反之等於 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cv2.THRESH_BINARY_INV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如果大於 127 就等於 0，反之等於 255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cv2.THRESH_TRUNC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如果大於 127 就等於 127，反之數值不變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cv2.THRESH_TOZERO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如果大於 127 數值不變，反之數值等於 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cv2.THRESH_TOZERO_INV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如果大於 127 等於 0，反之數值不變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6" descr="一張含有 文字, 螢幕擷取畫面, 軟體, 陳列 的圖片&#10;&#10;自動產生的描述"/>
          <p:cNvPicPr preferRelativeResize="0"/>
          <p:nvPr/>
        </p:nvPicPr>
        <p:blipFill rotWithShape="1">
          <a:blip r:embed="rId3">
            <a:alphaModFix/>
          </a:blip>
          <a:srcRect l="2500" t="4389" r="2499" b="4390"/>
          <a:stretch/>
        </p:blipFill>
        <p:spPr>
          <a:xfrm>
            <a:off x="838200" y="974267"/>
            <a:ext cx="10515600" cy="546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2107473" y="2673531"/>
            <a:ext cx="5817326" cy="1314994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CODE</a:t>
            </a:r>
            <a:endParaRPr sz="3200" b="1">
              <a:solidFill>
                <a:srgbClr val="FFC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7"/>
          <p:cNvGrpSpPr/>
          <p:nvPr/>
        </p:nvGrpSpPr>
        <p:grpSpPr>
          <a:xfrm>
            <a:off x="696000" y="1286391"/>
            <a:ext cx="10800000" cy="5156086"/>
            <a:chOff x="696000" y="1295216"/>
            <a:chExt cx="10800000" cy="5156086"/>
          </a:xfrm>
        </p:grpSpPr>
        <p:pic>
          <p:nvPicPr>
            <p:cNvPr id="176" name="Google Shape;176;p7" descr="一張含有 文字, 報紙 的圖片&#10;&#10;自動產生的描述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5703" y="1295216"/>
              <a:ext cx="10260594" cy="21818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696000" y="3803471"/>
              <a:ext cx="10800000" cy="2647831"/>
              <a:chOff x="1181817" y="3429000"/>
              <a:chExt cx="10800000" cy="2647831"/>
            </a:xfrm>
          </p:grpSpPr>
          <p:pic>
            <p:nvPicPr>
              <p:cNvPr id="178" name="Google Shape;178;p7" descr="一張含有 文字, 螢幕擷取畫面, 字型, 正在列印 的圖片&#10;&#10;自動產生的描述"/>
              <p:cNvPicPr preferRelativeResize="0"/>
              <p:nvPr/>
            </p:nvPicPr>
            <p:blipFill rotWithShape="1">
              <a:blip r:embed="rId4">
                <a:alphaModFix/>
              </a:blip>
              <a:srcRect l="11312" t="19043" r="9005" b="64021"/>
              <a:stretch/>
            </p:blipFill>
            <p:spPr>
              <a:xfrm>
                <a:off x="1181817" y="3429000"/>
                <a:ext cx="10800000" cy="11477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 descr="一張含有 文字, 螢幕擷取畫面, 字型, 正在列印 的圖片&#10;&#10;自動產生的描述"/>
              <p:cNvPicPr preferRelativeResize="0"/>
              <p:nvPr/>
            </p:nvPicPr>
            <p:blipFill rotWithShape="1">
              <a:blip r:embed="rId4">
                <a:alphaModFix/>
              </a:blip>
              <a:srcRect l="11312" t="59893" r="9005" b="19043"/>
              <a:stretch/>
            </p:blipFill>
            <p:spPr>
              <a:xfrm>
                <a:off x="1181817" y="4649309"/>
                <a:ext cx="10800000" cy="14275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實作結果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OTSU 大津演算法</a:t>
            </a:r>
            <a:endParaRPr/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609" y="1113858"/>
            <a:ext cx="7496782" cy="533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自適應二值化</a:t>
            </a:r>
            <a:endParaRPr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l="2456" t="19971" r="2455" b="19971"/>
          <a:stretch/>
        </p:blipFill>
        <p:spPr>
          <a:xfrm>
            <a:off x="578708" y="1299866"/>
            <a:ext cx="11034586" cy="8376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9"/>
          <p:cNvGraphicFramePr/>
          <p:nvPr>
            <p:extLst>
              <p:ext uri="{D42A27DB-BD31-4B8C-83A1-F6EECF244321}">
                <p14:modId xmlns:p14="http://schemas.microsoft.com/office/powerpoint/2010/main" val="1486874546"/>
              </p:ext>
            </p:extLst>
          </p:nvPr>
        </p:nvGraphicFramePr>
        <p:xfrm>
          <a:off x="578709" y="2516516"/>
          <a:ext cx="11034600" cy="3860820"/>
        </p:xfrm>
        <a:graphic>
          <a:graphicData uri="http://schemas.openxmlformats.org/drawingml/2006/table">
            <a:tbl>
              <a:tblPr firstRow="1" bandRow="1">
                <a:noFill/>
                <a:tableStyleId>{60C016ED-1656-4DC2-9DCF-FDD50B4955EC}</a:tableStyleId>
              </a:tblPr>
              <a:tblGrid>
                <a:gridCol w="23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</a:t>
                      </a:r>
                      <a:endParaRPr sz="20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src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8-bit single-channel image.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 image of the same size and the same type as src.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maxValue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Non-zero value assigned to the pixels for which the condition is satisfied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adaptiveMethod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Adaptive thresholding algorithm to use.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(cv2.ADAPTIVE_THRESH_MEAN_C or cv2.ADAPTIVE_THRESH_GAUSSIAN_C)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thresholdType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Thresholding type that must be either THRESH_BINARY or THRESH_BINARY_INV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blockSize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of a pixel neighborhood that is used to calculate a threshold value for the pixel: 3, 5, 7, and so on.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 subtracted from the mean or weighted mean. Normally, it is positive but may be zero or negative as well.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468</Words>
  <Application>Microsoft Office PowerPoint</Application>
  <PresentationFormat>寬螢幕</PresentationFormat>
  <Paragraphs>89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YaHei</vt:lpstr>
      <vt:lpstr>Microsoft YaHei</vt:lpstr>
      <vt:lpstr>標楷體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11</cp:revision>
  <dcterms:created xsi:type="dcterms:W3CDTF">2022-10-02T16:13:00Z</dcterms:created>
  <dcterms:modified xsi:type="dcterms:W3CDTF">2023-10-18T14:13:45Z</dcterms:modified>
</cp:coreProperties>
</file>