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8" r:id="rId2"/>
    <p:sldId id="257" r:id="rId3"/>
    <p:sldId id="637" r:id="rId4"/>
    <p:sldId id="638" r:id="rId5"/>
    <p:sldId id="686" r:id="rId6"/>
    <p:sldId id="687" r:id="rId7"/>
    <p:sldId id="684" r:id="rId8"/>
    <p:sldId id="688" r:id="rId9"/>
    <p:sldId id="685" r:id="rId10"/>
    <p:sldId id="689" r:id="rId11"/>
    <p:sldId id="690" r:id="rId12"/>
    <p:sldId id="650" r:id="rId13"/>
    <p:sldId id="642" r:id="rId14"/>
    <p:sldId id="643" r:id="rId15"/>
    <p:sldId id="681" r:id="rId16"/>
    <p:sldId id="651" r:id="rId17"/>
    <p:sldId id="682" r:id="rId18"/>
    <p:sldId id="648" r:id="rId19"/>
    <p:sldId id="683" r:id="rId20"/>
    <p:sldId id="262" r:id="rId21"/>
    <p:sldId id="3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26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1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29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85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99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815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97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45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83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47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4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30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02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72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去除雜訊干擾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濾波操作</a:t>
            </a: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B2EA509-1AD1-FBA5-4A1B-8EF7AC359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738"/>
            <a:ext cx="12192000" cy="3251200"/>
          </a:xfrm>
          <a:prstGeom prst="rect">
            <a:avLst/>
          </a:prstGeom>
        </p:spPr>
      </p:pic>
      <p:sp>
        <p:nvSpPr>
          <p:cNvPr id="7" name="Google Shape;169;p6">
            <a:extLst>
              <a:ext uri="{FF2B5EF4-FFF2-40B4-BE49-F238E27FC236}">
                <a16:creationId xmlns:a16="http://schemas.microsoft.com/office/drawing/2014/main" id="{C9B42239-9256-76F0-B84E-4C757AC72635}"/>
              </a:ext>
            </a:extLst>
          </p:cNvPr>
          <p:cNvSpPr/>
          <p:nvPr/>
        </p:nvSpPr>
        <p:spPr>
          <a:xfrm>
            <a:off x="2583334" y="2589557"/>
            <a:ext cx="3705498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69;p6">
            <a:extLst>
              <a:ext uri="{FF2B5EF4-FFF2-40B4-BE49-F238E27FC236}">
                <a16:creationId xmlns:a16="http://schemas.microsoft.com/office/drawing/2014/main" id="{F04463D5-0A3C-3D9E-9BA1-41B190727F83}"/>
              </a:ext>
            </a:extLst>
          </p:cNvPr>
          <p:cNvSpPr/>
          <p:nvPr/>
        </p:nvSpPr>
        <p:spPr>
          <a:xfrm>
            <a:off x="3211595" y="3387234"/>
            <a:ext cx="2162838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9;p6">
            <a:extLst>
              <a:ext uri="{FF2B5EF4-FFF2-40B4-BE49-F238E27FC236}">
                <a16:creationId xmlns:a16="http://schemas.microsoft.com/office/drawing/2014/main" id="{4E763019-4437-B6C8-9995-E51359103B49}"/>
              </a:ext>
            </a:extLst>
          </p:cNvPr>
          <p:cNvSpPr/>
          <p:nvPr/>
        </p:nvSpPr>
        <p:spPr>
          <a:xfrm>
            <a:off x="3419977" y="4166249"/>
            <a:ext cx="4025851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3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17260C59-0EDF-AFEF-1E95-A8F77B59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152"/>
            <a:ext cx="12192000" cy="48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實作結果</a:t>
            </a:r>
            <a:endParaRPr lang="zh-TW" altLang="en-US" sz="320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96DB7E6-9E05-FA3F-6F85-3A5523A3D2BD}"/>
              </a:ext>
            </a:extLst>
          </p:cNvPr>
          <p:cNvGrpSpPr/>
          <p:nvPr/>
        </p:nvGrpSpPr>
        <p:grpSpPr>
          <a:xfrm>
            <a:off x="819927" y="970197"/>
            <a:ext cx="10552147" cy="5346816"/>
            <a:chOff x="336678" y="1153225"/>
            <a:chExt cx="10552147" cy="5346816"/>
          </a:xfrm>
        </p:grpSpPr>
        <p:pic>
          <p:nvPicPr>
            <p:cNvPr id="12" name="圖片 11" descr="一張含有 黑白攝影, 黑與白, 植物 的圖片&#10;&#10;自動產生的描述">
              <a:extLst>
                <a:ext uri="{FF2B5EF4-FFF2-40B4-BE49-F238E27FC236}">
                  <a16:creationId xmlns:a16="http://schemas.microsoft.com/office/drawing/2014/main" id="{702377AE-3B73-61D0-349C-AB3EEE4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9" t="6854" r="14099" b="10618"/>
            <a:stretch/>
          </p:blipFill>
          <p:spPr>
            <a:xfrm>
              <a:off x="4928117" y="1153225"/>
              <a:ext cx="5960708" cy="5346816"/>
            </a:xfrm>
            <a:prstGeom prst="rect">
              <a:avLst/>
            </a:prstGeom>
          </p:spPr>
        </p:pic>
        <p:pic>
          <p:nvPicPr>
            <p:cNvPr id="16" name="圖片 15" descr="一張含有 人的臉孔, 黑與白, 服裝, 帽子 的圖片&#10;&#10;自動產生的描述">
              <a:extLst>
                <a:ext uri="{FF2B5EF4-FFF2-40B4-BE49-F238E27FC236}">
                  <a16:creationId xmlns:a16="http://schemas.microsoft.com/office/drawing/2014/main" id="{DD44C0EF-692C-2916-BA31-015DF8431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78" y="1788283"/>
              <a:ext cx="4076700" cy="407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4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D021FB-9D0D-4290-9B76-662721F1C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1EBA911-6902-09FE-2B60-B490A3BDD2FB}"/>
              </a:ext>
            </a:extLst>
          </p:cNvPr>
          <p:cNvGrpSpPr/>
          <p:nvPr/>
        </p:nvGrpSpPr>
        <p:grpSpPr>
          <a:xfrm>
            <a:off x="1390862" y="1164540"/>
            <a:ext cx="9814851" cy="3938060"/>
            <a:chOff x="1533235" y="781469"/>
            <a:chExt cx="9814851" cy="393806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EECD44C-E9FE-DFFE-411F-D21BFB55E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6" r="19422"/>
            <a:stretch/>
          </p:blipFill>
          <p:spPr>
            <a:xfrm flipH="1">
              <a:off x="1533235" y="781469"/>
              <a:ext cx="4174838" cy="3817734"/>
            </a:xfrm>
            <a:prstGeom prst="rect">
              <a:avLst/>
            </a:prstGeom>
          </p:spPr>
        </p:pic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DD86FDE3-26E0-2CE7-0E94-F5B19677DE02}"/>
                </a:ext>
              </a:extLst>
            </p:cNvPr>
            <p:cNvSpPr txBox="1"/>
            <p:nvPr/>
          </p:nvSpPr>
          <p:spPr>
            <a:xfrm>
              <a:off x="4701309" y="3242201"/>
              <a:ext cx="6646777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altLang="ko-KR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0</a:t>
              </a:r>
              <a:r>
                <a:rPr lang="en-US" altLang="zh-TW" sz="6000" b="1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2</a:t>
              </a:r>
              <a:endParaRPr lang="en-US" altLang="ko-KR" sz="60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  <a:p>
              <a:pPr>
                <a:lnSpc>
                  <a:spcPts val="5400"/>
                </a:lnSpc>
              </a:pPr>
              <a:r>
                <a:rPr lang="en-US" altLang="zh-TW" sz="4400" b="1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OpenCV</a:t>
              </a:r>
              <a:r>
                <a:rPr lang="zh-TW" altLang="en-US" sz="44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：</a:t>
              </a:r>
              <a:r>
                <a:rPr lang="en-US" altLang="zh-TW" sz="44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Morphology</a:t>
              </a:r>
              <a:endParaRPr lang="zh-TW" altLang="en-US" sz="44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卷積核結構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B93A23E-77CE-FE3E-74F9-F8A7E14F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29871"/>
              </p:ext>
            </p:extLst>
          </p:nvPr>
        </p:nvGraphicFramePr>
        <p:xfrm>
          <a:off x="1562953" y="1480950"/>
          <a:ext cx="1800000" cy="18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86735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94288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478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450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8849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85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488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73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35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536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1B8F4C-BC0A-4AF3-315C-EC61FFAA9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4063"/>
              </p:ext>
            </p:extLst>
          </p:nvPr>
        </p:nvGraphicFramePr>
        <p:xfrm>
          <a:off x="5196000" y="1480950"/>
          <a:ext cx="1800000" cy="18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86735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94288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478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450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8849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85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488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73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35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536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D3CA5F1-581A-45DB-701D-9F063D4A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87857"/>
              </p:ext>
            </p:extLst>
          </p:nvPr>
        </p:nvGraphicFramePr>
        <p:xfrm>
          <a:off x="8829047" y="1480950"/>
          <a:ext cx="1800000" cy="18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86735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94288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478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450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8849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85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488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73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35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05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新細明體" panose="02020500000000000000" pitchFamily="18" charset="-120"/>
                          <a:cs typeface="+mn-cs"/>
                          <a:sym typeface="Arial"/>
                        </a:rPr>
                        <a:t>1</a:t>
                      </a:r>
                      <a:endParaRPr lang="zh-TW" altLang="en-US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536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61F6EA-88FC-BBA1-2535-86D0B1BFDD04}"/>
              </a:ext>
            </a:extLst>
          </p:cNvPr>
          <p:cNvSpPr txBox="1"/>
          <p:nvPr/>
        </p:nvSpPr>
        <p:spPr>
          <a:xfrm>
            <a:off x="736753" y="3742683"/>
            <a:ext cx="345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baseline="0">
                <a:solidFill>
                  <a:srgbClr val="C0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cv2.</a:t>
            </a:r>
            <a:r>
              <a:rPr lang="en-US" altLang="zh-TW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MORPH_CROSS</a:t>
            </a:r>
            <a:endParaRPr lang="en-US" altLang="zh-TW" sz="2400" b="1" baseline="0">
              <a:solidFill>
                <a:srgbClr val="C00000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7C6B37-83E5-694E-4914-78F28456564D}"/>
              </a:ext>
            </a:extLst>
          </p:cNvPr>
          <p:cNvSpPr txBox="1"/>
          <p:nvPr/>
        </p:nvSpPr>
        <p:spPr>
          <a:xfrm>
            <a:off x="8002847" y="3742683"/>
            <a:ext cx="345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baseline="0">
                <a:solidFill>
                  <a:srgbClr val="C0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cv2.MORPH_RECT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2367243-E809-D90D-50ED-A95D8B4B460D}"/>
              </a:ext>
            </a:extLst>
          </p:cNvPr>
          <p:cNvSpPr txBox="1"/>
          <p:nvPr/>
        </p:nvSpPr>
        <p:spPr>
          <a:xfrm>
            <a:off x="4369206" y="3742683"/>
            <a:ext cx="345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baseline="0">
                <a:solidFill>
                  <a:srgbClr val="C0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cv2.MORPH_ELLIPSE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7FA79C-569B-99C6-A168-CA95CA6FD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7496"/>
              </p:ext>
            </p:extLst>
          </p:nvPr>
        </p:nvGraphicFramePr>
        <p:xfrm>
          <a:off x="2027216" y="4666081"/>
          <a:ext cx="83446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733">
                  <a:extLst>
                    <a:ext uri="{9D8B030D-6E8A-4147-A177-3AD203B41FA5}">
                      <a16:colId xmlns:a16="http://schemas.microsoft.com/office/drawing/2014/main" val="4285288221"/>
                    </a:ext>
                  </a:extLst>
                </a:gridCol>
                <a:gridCol w="5593960">
                  <a:extLst>
                    <a:ext uri="{9D8B030D-6E8A-4147-A177-3AD203B41FA5}">
                      <a16:colId xmlns:a16="http://schemas.microsoft.com/office/drawing/2014/main" val="519564655"/>
                    </a:ext>
                  </a:extLst>
                </a:gridCol>
              </a:tblGrid>
              <a:tr h="1434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Shape</a:t>
                      </a:r>
                      <a:endParaRPr lang="zh-TW" altLang="en-US" sz="18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Description</a:t>
                      </a:r>
                      <a:endParaRPr lang="zh-TW" altLang="en-US" sz="18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589325"/>
                  </a:ext>
                </a:extLst>
              </a:tr>
              <a:tr h="143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cv2.</a:t>
                      </a:r>
                      <a:r>
                        <a:rPr lang="en-US" altLang="zh-TW" sz="1800" b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MORPH_CROSS</a:t>
                      </a:r>
                      <a:endParaRPr lang="en-US" altLang="zh-TW" sz="18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生成由</a:t>
                      </a:r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zh-TW" altLang="en-US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zh-TW" altLang="en-US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構成的十字架卷積核</a:t>
                      </a:r>
                      <a:endParaRPr lang="en-US" altLang="zh-TW" sz="18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789613"/>
                  </a:ext>
                </a:extLst>
              </a:tr>
              <a:tr h="143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cv2.MORPH_ELLIPSE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生成由</a:t>
                      </a: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0</a:t>
                      </a:r>
                      <a:r>
                        <a: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、</a:t>
                      </a: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1</a:t>
                      </a:r>
                      <a:r>
                        <a: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構成的橢圓形卷積核</a:t>
                      </a:r>
                      <a:endParaRPr kumimoji="0" lang="en-US" altLang="zh-TW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80546"/>
                  </a:ext>
                </a:extLst>
              </a:tr>
              <a:tr h="143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cv2.MORPH_RECT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生成全為</a:t>
                      </a: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1</a:t>
                      </a:r>
                      <a:r>
                        <a:rPr kumimoji="0" lang="zh-TW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  <a:sym typeface="Arial"/>
                        </a:rPr>
                        <a:t>的方形卷積核</a:t>
                      </a:r>
                      <a:endParaRPr kumimoji="0" lang="en-US" altLang="zh-TW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48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2">
            <a:extLst>
              <a:ext uri="{FF2B5EF4-FFF2-40B4-BE49-F238E27FC236}">
                <a16:creationId xmlns:a16="http://schemas.microsoft.com/office/drawing/2014/main" id="{BAAF1B8B-0057-6E05-047C-84A191388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b="75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膨脹 </a:t>
            </a:r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&amp;</a:t>
            </a:r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 侵蝕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C7BB222-369E-6EB4-5016-832915D60DDC}"/>
              </a:ext>
            </a:extLst>
          </p:cNvPr>
          <p:cNvGrpSpPr>
            <a:grpSpLocks noChangeAspect="1"/>
          </p:cNvGrpSpPr>
          <p:nvPr/>
        </p:nvGrpSpPr>
        <p:grpSpPr>
          <a:xfrm>
            <a:off x="2635596" y="885157"/>
            <a:ext cx="6920809" cy="5797387"/>
            <a:chOff x="1476615" y="997176"/>
            <a:chExt cx="6526419" cy="546701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AA1A954-D58D-4FD1-2A64-8650D5E8E688}"/>
                </a:ext>
              </a:extLst>
            </p:cNvPr>
            <p:cNvGrpSpPr/>
            <p:nvPr/>
          </p:nvGrpSpPr>
          <p:grpSpPr>
            <a:xfrm>
              <a:off x="1476615" y="997176"/>
              <a:ext cx="2177328" cy="5467016"/>
              <a:chOff x="1476615" y="997176"/>
              <a:chExt cx="2177328" cy="546701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6F772B-3E68-FC8F-C6AE-64E18FDC1F29}"/>
                  </a:ext>
                </a:extLst>
              </p:cNvPr>
              <p:cNvSpPr/>
              <p:nvPr/>
            </p:nvSpPr>
            <p:spPr>
              <a:xfrm>
                <a:off x="1478557" y="997176"/>
                <a:ext cx="2173444" cy="2441954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26FBFD-31FA-9C26-8563-74D70D37AF5A}"/>
                  </a:ext>
                </a:extLst>
              </p:cNvPr>
              <p:cNvSpPr/>
              <p:nvPr/>
            </p:nvSpPr>
            <p:spPr>
              <a:xfrm>
                <a:off x="1476615" y="3439130"/>
                <a:ext cx="2177328" cy="3025062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F3866A7-9A81-2E20-E64A-C9BD38AE2046}"/>
                </a:ext>
              </a:extLst>
            </p:cNvPr>
            <p:cNvGrpSpPr/>
            <p:nvPr/>
          </p:nvGrpSpPr>
          <p:grpSpPr>
            <a:xfrm>
              <a:off x="3652001" y="997176"/>
              <a:ext cx="2177328" cy="5467016"/>
              <a:chOff x="3652001" y="997176"/>
              <a:chExt cx="2177328" cy="546701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9525966-3DF5-BC4D-31C3-64B6229A312B}"/>
                  </a:ext>
                </a:extLst>
              </p:cNvPr>
              <p:cNvSpPr/>
              <p:nvPr/>
            </p:nvSpPr>
            <p:spPr>
              <a:xfrm>
                <a:off x="3653943" y="997176"/>
                <a:ext cx="2173444" cy="2441954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09F18E-B08D-D852-050E-BD57E9A0EAA8}"/>
                  </a:ext>
                </a:extLst>
              </p:cNvPr>
              <p:cNvSpPr/>
              <p:nvPr/>
            </p:nvSpPr>
            <p:spPr>
              <a:xfrm>
                <a:off x="3652001" y="3439130"/>
                <a:ext cx="2177328" cy="3025062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0EF63F7-152B-4936-5CB2-27074FF5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761" y="1251003"/>
              <a:ext cx="1457036" cy="193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5DA3C0-3D9A-0545-D29D-B6CC5E1E0056}"/>
                </a:ext>
              </a:extLst>
            </p:cNvPr>
            <p:cNvSpPr txBox="1"/>
            <p:nvPr/>
          </p:nvSpPr>
          <p:spPr>
            <a:xfrm>
              <a:off x="1770100" y="5754189"/>
              <a:ext cx="1590359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/>
                  <a:sym typeface="Times New Roman"/>
                </a:rPr>
                <a:t>原圖</a:t>
              </a:r>
              <a:endParaRPr lang="en-US" altLang="zh-TW"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BA571C-D900-3B71-13B8-9098FB567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761" y="3694661"/>
              <a:ext cx="1457036" cy="193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0FCF8AF-007E-BFB7-3190-304D0D434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147" y="1251003"/>
              <a:ext cx="1457036" cy="193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C4A811-D90C-C1D2-CEBD-D9E5CCA53692}"/>
                </a:ext>
              </a:extLst>
            </p:cNvPr>
            <p:cNvSpPr txBox="1"/>
            <p:nvPr/>
          </p:nvSpPr>
          <p:spPr>
            <a:xfrm>
              <a:off x="3945486" y="5754189"/>
              <a:ext cx="1590359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/>
                  <a:sym typeface="Times New Roman"/>
                </a:rPr>
                <a:t>膨脹</a:t>
              </a:r>
              <a:endParaRPr lang="en-US" altLang="zh-TW"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8EDB266-8041-25E5-C957-E044DA018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147" y="3692957"/>
              <a:ext cx="1457036" cy="193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939FB53-C743-431C-A30E-C55AAC77F6E1}"/>
                </a:ext>
              </a:extLst>
            </p:cNvPr>
            <p:cNvSpPr/>
            <p:nvPr/>
          </p:nvSpPr>
          <p:spPr>
            <a:xfrm>
              <a:off x="5827648" y="997176"/>
              <a:ext cx="2173444" cy="2441954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741672-FC45-FD90-EA54-EA9C5905613E}"/>
                </a:ext>
              </a:extLst>
            </p:cNvPr>
            <p:cNvSpPr/>
            <p:nvPr/>
          </p:nvSpPr>
          <p:spPr>
            <a:xfrm>
              <a:off x="5825706" y="3439130"/>
              <a:ext cx="2177328" cy="3025062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DAA23A1-0461-87F3-AAB8-898ECE279B36}"/>
                </a:ext>
              </a:extLst>
            </p:cNvPr>
            <p:cNvSpPr txBox="1"/>
            <p:nvPr/>
          </p:nvSpPr>
          <p:spPr>
            <a:xfrm>
              <a:off x="6119190" y="5754189"/>
              <a:ext cx="1590359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/>
                  <a:sym typeface="Times New Roman"/>
                </a:rPr>
                <a:t>侵蝕</a:t>
              </a:r>
              <a:endParaRPr lang="en-US" altLang="zh-TW"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0A271A4-61B0-C777-AFE5-976346258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370" y="1241814"/>
              <a:ext cx="1458000" cy="19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C1981947-999C-C16C-0210-116FBC417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370" y="3692957"/>
              <a:ext cx="1458000" cy="195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圖片 32" descr="一張含有 文字 的圖片">
            <a:extLst>
              <a:ext uri="{FF2B5EF4-FFF2-40B4-BE49-F238E27FC236}">
                <a16:creationId xmlns:a16="http://schemas.microsoft.com/office/drawing/2014/main" id="{D7925F4C-2BC9-69F4-EECF-1D0F183452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38" y="-9525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形態學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11FE6E-00E8-602F-E40E-FC232A94A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1191" r="2500" b="21191"/>
          <a:stretch/>
        </p:blipFill>
        <p:spPr>
          <a:xfrm>
            <a:off x="396877" y="1382400"/>
            <a:ext cx="11398246" cy="827012"/>
          </a:xfrm>
          <a:prstGeom prst="rect">
            <a:avLst/>
          </a:prstGeom>
        </p:spPr>
      </p:pic>
      <p:graphicFrame>
        <p:nvGraphicFramePr>
          <p:cNvPr id="13" name="Google Shape;147;p3">
            <a:extLst>
              <a:ext uri="{FF2B5EF4-FFF2-40B4-BE49-F238E27FC236}">
                <a16:creationId xmlns:a16="http://schemas.microsoft.com/office/drawing/2014/main" id="{FE9A1739-8B91-C892-985A-7657CBC01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803241"/>
              </p:ext>
            </p:extLst>
          </p:nvPr>
        </p:nvGraphicFramePr>
        <p:xfrm>
          <a:off x="396877" y="2566019"/>
          <a:ext cx="11398246" cy="366773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Source image. The number of channels can be arbitrary. The depth should be one of CV_8U, CV_16U, CV_16S, CV_32F or CV_64F.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Destination image of the same size and type as source image.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Type of a morphological operation</a:t>
                      </a:r>
                      <a:r>
                        <a:rPr lang="en-US" altLang="zh-TW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97414552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Structuring element. It can be created using getStructuringElement.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anchor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Anchor position with the kernel. Negative values mean that the anchor is at the kernel center.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en-US" altLang="zh-TW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Number of times erosion and dilation are applied.</a:t>
                      </a:r>
                      <a:endParaRPr lang="en-US" sz="160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borderType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extrapolation method. BORDER_WRAP is not supported.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borderValue</a:t>
                      </a:r>
                      <a:endParaRPr lang="en-US" altLang="zh-TW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value in case of a constant border. The default value has a special meaning.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352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取得卷積核</a:t>
            </a:r>
          </a:p>
        </p:txBody>
      </p: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AB29EC55-E7C3-7048-37A1-BEC4636D6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7887" r="2187" b="7887"/>
          <a:stretch/>
        </p:blipFill>
        <p:spPr>
          <a:xfrm>
            <a:off x="20392" y="2019300"/>
            <a:ext cx="12151216" cy="2819400"/>
          </a:xfrm>
          <a:prstGeom prst="rect">
            <a:avLst/>
          </a:prstGeom>
        </p:spPr>
      </p:pic>
      <p:sp>
        <p:nvSpPr>
          <p:cNvPr id="9" name="Google Shape;169;p6">
            <a:extLst>
              <a:ext uri="{FF2B5EF4-FFF2-40B4-BE49-F238E27FC236}">
                <a16:creationId xmlns:a16="http://schemas.microsoft.com/office/drawing/2014/main" id="{42088C1E-EBA4-4385-E0AB-AF85D71FD067}"/>
              </a:ext>
            </a:extLst>
          </p:cNvPr>
          <p:cNvSpPr/>
          <p:nvPr/>
        </p:nvSpPr>
        <p:spPr>
          <a:xfrm>
            <a:off x="3923828" y="4280742"/>
            <a:ext cx="3543772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9;p6">
            <a:extLst>
              <a:ext uri="{FF2B5EF4-FFF2-40B4-BE49-F238E27FC236}">
                <a16:creationId xmlns:a16="http://schemas.microsoft.com/office/drawing/2014/main" id="{898988D7-E139-3DF4-10E6-2F4E7EF89786}"/>
              </a:ext>
            </a:extLst>
          </p:cNvPr>
          <p:cNvSpPr/>
          <p:nvPr/>
        </p:nvSpPr>
        <p:spPr>
          <a:xfrm>
            <a:off x="2904653" y="2273741"/>
            <a:ext cx="219547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9;p6">
            <a:extLst>
              <a:ext uri="{FF2B5EF4-FFF2-40B4-BE49-F238E27FC236}">
                <a16:creationId xmlns:a16="http://schemas.microsoft.com/office/drawing/2014/main" id="{22AB2394-92FB-3727-0FD2-0876BA8FFA54}"/>
              </a:ext>
            </a:extLst>
          </p:cNvPr>
          <p:cNvSpPr/>
          <p:nvPr/>
        </p:nvSpPr>
        <p:spPr>
          <a:xfrm>
            <a:off x="4514378" y="2273741"/>
            <a:ext cx="686272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7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477AA96B-5CB0-CEAB-6E2C-7C8E6C6A4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9036" r="2117" b="9036"/>
          <a:stretch/>
        </p:blipFill>
        <p:spPr>
          <a:xfrm>
            <a:off x="0" y="2157511"/>
            <a:ext cx="12192000" cy="254297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形態學操作</a:t>
            </a:r>
          </a:p>
        </p:txBody>
      </p:sp>
      <p:sp>
        <p:nvSpPr>
          <p:cNvPr id="12" name="Google Shape;169;p6">
            <a:extLst>
              <a:ext uri="{FF2B5EF4-FFF2-40B4-BE49-F238E27FC236}">
                <a16:creationId xmlns:a16="http://schemas.microsoft.com/office/drawing/2014/main" id="{F7B677E5-2CA6-6F91-0B18-200193C3F7A9}"/>
              </a:ext>
            </a:extLst>
          </p:cNvPr>
          <p:cNvSpPr/>
          <p:nvPr/>
        </p:nvSpPr>
        <p:spPr>
          <a:xfrm>
            <a:off x="3009428" y="4156917"/>
            <a:ext cx="2570276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9;p6">
            <a:extLst>
              <a:ext uri="{FF2B5EF4-FFF2-40B4-BE49-F238E27FC236}">
                <a16:creationId xmlns:a16="http://schemas.microsoft.com/office/drawing/2014/main" id="{B586F861-CF3F-FC3F-C4E2-03E5B649E0D0}"/>
              </a:ext>
            </a:extLst>
          </p:cNvPr>
          <p:cNvSpPr/>
          <p:nvPr/>
        </p:nvSpPr>
        <p:spPr>
          <a:xfrm>
            <a:off x="4042638" y="2405875"/>
            <a:ext cx="253174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9;p6">
            <a:extLst>
              <a:ext uri="{FF2B5EF4-FFF2-40B4-BE49-F238E27FC236}">
                <a16:creationId xmlns:a16="http://schemas.microsoft.com/office/drawing/2014/main" id="{68B5D84F-5A67-346D-CD46-C4B9BE86D167}"/>
              </a:ext>
            </a:extLst>
          </p:cNvPr>
          <p:cNvSpPr/>
          <p:nvPr/>
        </p:nvSpPr>
        <p:spPr>
          <a:xfrm>
            <a:off x="5659941" y="2405875"/>
            <a:ext cx="796837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69;p6">
            <a:extLst>
              <a:ext uri="{FF2B5EF4-FFF2-40B4-BE49-F238E27FC236}">
                <a16:creationId xmlns:a16="http://schemas.microsoft.com/office/drawing/2014/main" id="{2F368E30-1E30-FDA3-BD03-E83098EAC063}"/>
              </a:ext>
            </a:extLst>
          </p:cNvPr>
          <p:cNvSpPr/>
          <p:nvPr/>
        </p:nvSpPr>
        <p:spPr>
          <a:xfrm>
            <a:off x="7493720" y="2405875"/>
            <a:ext cx="796837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2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38AA2-FD9D-4CC3-B253-5AA15396F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9F8C089-C3AD-7EB1-16D4-0F1DD81E8F1C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4E5A9EE-575D-4832-1ABC-AC25DE8B9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5782" r="2347" b="5782"/>
          <a:stretch/>
        </p:blipFill>
        <p:spPr>
          <a:xfrm>
            <a:off x="31876" y="1203649"/>
            <a:ext cx="12128248" cy="44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目標任務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2" y="995082"/>
            <a:ext cx="12191998" cy="572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對此次課程提供的影像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使用中值濾波、均值濾波、高斯濾波，以及形態學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進行去除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雜訊干擾</a:t>
            </a:r>
            <a:endParaRPr lang="en-US" sz="1800" b="1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  <a:sym typeface="Microsoft YaHe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使用函數：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cv2.medianBlur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cv2.blur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cv2.GaussianBlur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cv2.morphologyEx</a:t>
            </a: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中值、均值、高斯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濾波操作：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Kernel_size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sigmaX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(only for gaussian)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sigmaY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(only for gaussian)</a:t>
            </a: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使用以下參數對影像做形態學操作：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Kernel_size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cv2.MORPH_RECT</a:t>
            </a: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</a:pPr>
            <a:endParaRPr lang="en-US" altLang="zh-TW" sz="16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實作結果</a:t>
            </a:r>
            <a:endParaRPr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3C3EB15-0AE6-ECF0-0816-C0732FF6A257}"/>
              </a:ext>
            </a:extLst>
          </p:cNvPr>
          <p:cNvGrpSpPr/>
          <p:nvPr/>
        </p:nvGrpSpPr>
        <p:grpSpPr>
          <a:xfrm>
            <a:off x="149289" y="365761"/>
            <a:ext cx="11788814" cy="6279840"/>
            <a:chOff x="149289" y="365761"/>
            <a:chExt cx="11788814" cy="6279840"/>
          </a:xfrm>
        </p:grpSpPr>
        <p:pic>
          <p:nvPicPr>
            <p:cNvPr id="37" name="圖片 36" descr="一張含有 文字, 黑與白, 黑色 的圖片&#10;&#10;自動產生的描述">
              <a:extLst>
                <a:ext uri="{FF2B5EF4-FFF2-40B4-BE49-F238E27FC236}">
                  <a16:creationId xmlns:a16="http://schemas.microsoft.com/office/drawing/2014/main" id="{408E8C56-9839-6DAC-6B44-0C2F47ADE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92" y="365761"/>
              <a:ext cx="4479703" cy="2536058"/>
            </a:xfrm>
            <a:prstGeom prst="rect">
              <a:avLst/>
            </a:prstGeom>
          </p:spPr>
        </p:pic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5FF45F9-CBEB-6D11-83FA-6BB96E1A8281}"/>
                </a:ext>
              </a:extLst>
            </p:cNvPr>
            <p:cNvGrpSpPr/>
            <p:nvPr/>
          </p:nvGrpSpPr>
          <p:grpSpPr>
            <a:xfrm>
              <a:off x="149289" y="3009591"/>
              <a:ext cx="11788814" cy="3636010"/>
              <a:chOff x="149289" y="3009591"/>
              <a:chExt cx="11788814" cy="3636010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1EE1A8F6-2C17-4973-EAC0-93D25F3DC2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98" t="8277" r="52063" b="14408"/>
              <a:stretch/>
            </p:blipFill>
            <p:spPr>
              <a:xfrm>
                <a:off x="149289" y="3009591"/>
                <a:ext cx="5822303" cy="363601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ED5726A8-724F-07C2-B9AC-C35ED603C4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49" t="8277" r="9771" b="14408"/>
              <a:stretch/>
            </p:blipFill>
            <p:spPr>
              <a:xfrm>
                <a:off x="6109013" y="3009591"/>
                <a:ext cx="5829090" cy="363601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D021FB-9D0D-4290-9B76-662721F1C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C3D96C6-9510-2734-3BE8-152FC9A468D8}"/>
              </a:ext>
            </a:extLst>
          </p:cNvPr>
          <p:cNvGrpSpPr/>
          <p:nvPr/>
        </p:nvGrpSpPr>
        <p:grpSpPr>
          <a:xfrm>
            <a:off x="1390862" y="1164540"/>
            <a:ext cx="11133646" cy="3918631"/>
            <a:chOff x="1533235" y="781469"/>
            <a:chExt cx="11133646" cy="391863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E899D7D-7F1C-8EC9-C779-09523E20F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6" r="19422"/>
            <a:stretch/>
          </p:blipFill>
          <p:spPr>
            <a:xfrm flipH="1">
              <a:off x="1533235" y="781469"/>
              <a:ext cx="4174838" cy="3817734"/>
            </a:xfrm>
            <a:prstGeom prst="rect">
              <a:avLst/>
            </a:prstGeom>
          </p:spPr>
        </p:pic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5A9AB43E-2767-4148-6ED3-E94DD03B605F}"/>
                </a:ext>
              </a:extLst>
            </p:cNvPr>
            <p:cNvSpPr txBox="1"/>
            <p:nvPr/>
          </p:nvSpPr>
          <p:spPr>
            <a:xfrm>
              <a:off x="4701308" y="3261629"/>
              <a:ext cx="7965573" cy="14384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altLang="ko-KR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0</a:t>
              </a:r>
              <a:r>
                <a:rPr lang="en-US" altLang="zh-TW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1</a:t>
              </a:r>
              <a:endParaRPr lang="en-US" altLang="ko-KR" sz="60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  <a:p>
              <a:pPr>
                <a:lnSpc>
                  <a:spcPts val="5400"/>
                </a:lnSpc>
              </a:pPr>
              <a:r>
                <a:rPr lang="en-US" altLang="zh-TW" sz="4400" b="1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OpenCV</a:t>
              </a:r>
              <a:r>
                <a:rPr lang="zh-TW" altLang="en-US" sz="44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：</a:t>
              </a:r>
              <a:r>
                <a:rPr lang="en-US" altLang="zh-TW" sz="4400" b="1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Denoise</a:t>
              </a:r>
              <a:endParaRPr lang="zh-TW" altLang="en-US" sz="44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1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中值濾波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75898DD-4EE5-3AF8-B514-BBE8275BD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21020" r="2429" b="21020"/>
          <a:stretch/>
        </p:blipFill>
        <p:spPr>
          <a:xfrm>
            <a:off x="396875" y="1382799"/>
            <a:ext cx="11398247" cy="830656"/>
          </a:xfrm>
          <a:prstGeom prst="rect">
            <a:avLst/>
          </a:prstGeom>
        </p:spPr>
      </p:pic>
      <p:graphicFrame>
        <p:nvGraphicFramePr>
          <p:cNvPr id="27" name="Google Shape;147;p3">
            <a:extLst>
              <a:ext uri="{FF2B5EF4-FFF2-40B4-BE49-F238E27FC236}">
                <a16:creationId xmlns:a16="http://schemas.microsoft.com/office/drawing/2014/main" id="{B3D3E852-9528-0CEF-E0B9-FC970D7AC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92162"/>
              </p:ext>
            </p:extLst>
          </p:nvPr>
        </p:nvGraphicFramePr>
        <p:xfrm>
          <a:off x="396877" y="2566019"/>
          <a:ext cx="11398246" cy="1737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input 1-, 3-, or 4-channel image; when ksize is 3 or 5, the image depth should be CV_8U, CV_16U, or CV_32F, for larger aperture sizes, it can only be CV_8U.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destination array of the same size and type as src.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ksize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aperture linear size; it must be odd and greater than 1, for example: 3, 5, 7 ...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06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中值濾波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483FEF-00DA-EA6E-BD2D-606DA4C46E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3105936"/>
              </p:ext>
            </p:extLst>
          </p:nvPr>
        </p:nvGraphicFramePr>
        <p:xfrm>
          <a:off x="1546742" y="131635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04F91B-C0EC-9554-44A6-1ABE4485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45313"/>
              </p:ext>
            </p:extLst>
          </p:nvPr>
        </p:nvGraphicFramePr>
        <p:xfrm>
          <a:off x="6330515" y="131635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45261570-35E6-64DF-A77C-D9D0B8E62E92}"/>
              </a:ext>
            </a:extLst>
          </p:cNvPr>
          <p:cNvGrpSpPr>
            <a:grpSpLocks noChangeAspect="1"/>
          </p:cNvGrpSpPr>
          <p:nvPr/>
        </p:nvGrpSpPr>
        <p:grpSpPr>
          <a:xfrm>
            <a:off x="2283163" y="2719112"/>
            <a:ext cx="2160631" cy="2160000"/>
            <a:chOff x="1213360" y="4326731"/>
            <a:chExt cx="1436400" cy="1435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E7C63E-E312-0C74-C353-863AA2788DA9}"/>
                </a:ext>
              </a:extLst>
            </p:cNvPr>
            <p:cNvSpPr/>
            <p:nvPr/>
          </p:nvSpPr>
          <p:spPr>
            <a:xfrm>
              <a:off x="1213360" y="4326731"/>
              <a:ext cx="1436400" cy="14359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F598E4-52EA-B8CE-3C01-0A16D37B5696}"/>
                </a:ext>
              </a:extLst>
            </p:cNvPr>
            <p:cNvSpPr/>
            <p:nvPr/>
          </p:nvSpPr>
          <p:spPr>
            <a:xfrm>
              <a:off x="12133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68BADE-3CC3-B496-0A1E-EFB5A0DAF23C}"/>
                </a:ext>
              </a:extLst>
            </p:cNvPr>
            <p:cNvSpPr/>
            <p:nvPr/>
          </p:nvSpPr>
          <p:spPr>
            <a:xfrm>
              <a:off x="21709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6C469-C6C6-0D15-6144-A7E40F72D9FD}"/>
                </a:ext>
              </a:extLst>
            </p:cNvPr>
            <p:cNvSpPr/>
            <p:nvPr/>
          </p:nvSpPr>
          <p:spPr>
            <a:xfrm>
              <a:off x="21709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2C9356-0F66-974B-52A6-CB7E1A5C2ED8}"/>
                </a:ext>
              </a:extLst>
            </p:cNvPr>
            <p:cNvSpPr/>
            <p:nvPr/>
          </p:nvSpPr>
          <p:spPr>
            <a:xfrm>
              <a:off x="12133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D7F167-D47F-99CA-A7C5-CFB966945205}"/>
                </a:ext>
              </a:extLst>
            </p:cNvPr>
            <p:cNvSpPr/>
            <p:nvPr/>
          </p:nvSpPr>
          <p:spPr>
            <a:xfrm>
              <a:off x="1692160" y="480532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339F9BC-0C7A-AB6E-0505-5A362E66CA94}"/>
              </a:ext>
            </a:extLst>
          </p:cNvPr>
          <p:cNvSpPr>
            <a:spLocks noChangeAspect="1"/>
          </p:cNvSpPr>
          <p:nvPr/>
        </p:nvSpPr>
        <p:spPr>
          <a:xfrm>
            <a:off x="7770515" y="3438902"/>
            <a:ext cx="720000" cy="720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CB806AA7-5911-FF97-5294-9D53564CF9EA}"/>
              </a:ext>
            </a:extLst>
          </p:cNvPr>
          <p:cNvSpPr/>
          <p:nvPr/>
        </p:nvSpPr>
        <p:spPr>
          <a:xfrm>
            <a:off x="5334957" y="3274920"/>
            <a:ext cx="1527342" cy="105319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D6481DA-6A96-36B3-D932-044F89A64163}"/>
              </a:ext>
            </a:extLst>
          </p:cNvPr>
          <p:cNvSpPr txBox="1">
            <a:spLocks noChangeAspect="1"/>
          </p:cNvSpPr>
          <p:nvPr/>
        </p:nvSpPr>
        <p:spPr>
          <a:xfrm>
            <a:off x="4907567" y="2786468"/>
            <a:ext cx="4320000" cy="338554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[10, 10, 10, 100, </a:t>
            </a:r>
            <a:r>
              <a:rPr lang="en-US" altLang="zh-TW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en-US" altLang="zh-TW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100, 100, 100, 100]</a:t>
            </a:r>
            <a:endParaRPr lang="zh-TW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48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均值濾波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6510C2-1D9F-FEBE-D3C2-B58DC985C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0039" r="2500" b="20039"/>
          <a:stretch/>
        </p:blipFill>
        <p:spPr>
          <a:xfrm>
            <a:off x="396877" y="1382400"/>
            <a:ext cx="11398246" cy="860066"/>
          </a:xfrm>
          <a:prstGeom prst="rect">
            <a:avLst/>
          </a:prstGeom>
        </p:spPr>
      </p:pic>
      <p:graphicFrame>
        <p:nvGraphicFramePr>
          <p:cNvPr id="9" name="Google Shape;147;p3">
            <a:extLst>
              <a:ext uri="{FF2B5EF4-FFF2-40B4-BE49-F238E27FC236}">
                <a16:creationId xmlns:a16="http://schemas.microsoft.com/office/drawing/2014/main" id="{CF7E7F1A-1419-6B4A-FD87-A9F926E59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96155"/>
              </p:ext>
            </p:extLst>
          </p:nvPr>
        </p:nvGraphicFramePr>
        <p:xfrm>
          <a:off x="396877" y="2566019"/>
          <a:ext cx="11398246" cy="25095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input image; the image can have any number of channels, which are processed independently, but the depth should be CV_8U, CV_16U, CV_16S, CV_32F or CV_64F.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image of the same size and type as src.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ksize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blurring kernel size.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anchor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anchor point; default value Point(-1,-1) means that the anchor is at the kernel center.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borderType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extrapolation method. BORDER_WRAP is not supported.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0517DB-CEE1-C213-4275-B02BC5A7A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3672"/>
              </p:ext>
            </p:extLst>
          </p:nvPr>
        </p:nvGraphicFramePr>
        <p:xfrm>
          <a:off x="7346064" y="150794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60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均值濾波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483FEF-00DA-EA6E-BD2D-606DA4C46E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8865806"/>
              </p:ext>
            </p:extLst>
          </p:nvPr>
        </p:nvGraphicFramePr>
        <p:xfrm>
          <a:off x="2655223" y="150794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45261570-35E6-64DF-A77C-D9D0B8E62E92}"/>
              </a:ext>
            </a:extLst>
          </p:cNvPr>
          <p:cNvGrpSpPr>
            <a:grpSpLocks noChangeAspect="1"/>
          </p:cNvGrpSpPr>
          <p:nvPr/>
        </p:nvGrpSpPr>
        <p:grpSpPr>
          <a:xfrm>
            <a:off x="3391644" y="2910702"/>
            <a:ext cx="2160631" cy="2160000"/>
            <a:chOff x="1213360" y="4326731"/>
            <a:chExt cx="1436400" cy="1435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E7C63E-E312-0C74-C353-863AA2788DA9}"/>
                </a:ext>
              </a:extLst>
            </p:cNvPr>
            <p:cNvSpPr/>
            <p:nvPr/>
          </p:nvSpPr>
          <p:spPr>
            <a:xfrm>
              <a:off x="1213360" y="4326731"/>
              <a:ext cx="1436400" cy="14359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F598E4-52EA-B8CE-3C01-0A16D37B5696}"/>
                </a:ext>
              </a:extLst>
            </p:cNvPr>
            <p:cNvSpPr/>
            <p:nvPr/>
          </p:nvSpPr>
          <p:spPr>
            <a:xfrm>
              <a:off x="12133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68BADE-3CC3-B496-0A1E-EFB5A0DAF23C}"/>
                </a:ext>
              </a:extLst>
            </p:cNvPr>
            <p:cNvSpPr/>
            <p:nvPr/>
          </p:nvSpPr>
          <p:spPr>
            <a:xfrm>
              <a:off x="21709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6C469-C6C6-0D15-6144-A7E40F72D9FD}"/>
                </a:ext>
              </a:extLst>
            </p:cNvPr>
            <p:cNvSpPr/>
            <p:nvPr/>
          </p:nvSpPr>
          <p:spPr>
            <a:xfrm>
              <a:off x="21709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2C9356-0F66-974B-52A6-CB7E1A5C2ED8}"/>
                </a:ext>
              </a:extLst>
            </p:cNvPr>
            <p:cNvSpPr/>
            <p:nvPr/>
          </p:nvSpPr>
          <p:spPr>
            <a:xfrm>
              <a:off x="12133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D7F167-D47F-99CA-A7C5-CFB966945205}"/>
                </a:ext>
              </a:extLst>
            </p:cNvPr>
            <p:cNvSpPr/>
            <p:nvPr/>
          </p:nvSpPr>
          <p:spPr>
            <a:xfrm>
              <a:off x="1692160" y="480532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339F9BC-0C7A-AB6E-0505-5A362E66CA94}"/>
              </a:ext>
            </a:extLst>
          </p:cNvPr>
          <p:cNvSpPr>
            <a:spLocks noChangeAspect="1"/>
          </p:cNvSpPr>
          <p:nvPr/>
        </p:nvSpPr>
        <p:spPr>
          <a:xfrm>
            <a:off x="8790043" y="3630492"/>
            <a:ext cx="720000" cy="720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CB806AA7-5911-FF97-5294-9D53564CF9EA}"/>
              </a:ext>
            </a:extLst>
          </p:cNvPr>
          <p:cNvSpPr/>
          <p:nvPr/>
        </p:nvSpPr>
        <p:spPr>
          <a:xfrm>
            <a:off x="6398962" y="3466510"/>
            <a:ext cx="1527342" cy="105319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C7BF29-43EE-B0E9-C9E8-54224FDFF90B}"/>
              </a:ext>
            </a:extLst>
          </p:cNvPr>
          <p:cNvSpPr txBox="1"/>
          <p:nvPr/>
        </p:nvSpPr>
        <p:spPr>
          <a:xfrm>
            <a:off x="3913387" y="1018412"/>
            <a:ext cx="4876656" cy="33855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(100+100+100+10+100+100+10+100+100) /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22">
                <a:extLst>
                  <a:ext uri="{FF2B5EF4-FFF2-40B4-BE49-F238E27FC236}">
                    <a16:creationId xmlns:a16="http://schemas.microsoft.com/office/drawing/2014/main" id="{C4F6CC9C-9FD7-EED3-1BDA-EF23A1074E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195349"/>
                  </p:ext>
                </p:extLst>
              </p:nvPr>
            </p:nvGraphicFramePr>
            <p:xfrm>
              <a:off x="221352" y="2709000"/>
              <a:ext cx="2304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1458533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936849898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8370670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27206828"/>
                        </a:ext>
                      </a:extLst>
                    </a:gridCol>
                  </a:tblGrid>
                  <a:tr h="36000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Kernel</a:t>
                          </a: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4947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+mn-cs"/>
                                    <a:sym typeface="Arial"/>
                                  </a:rPr>
                                  <m:t>∗ </m:t>
                                </m:r>
                                <m:f>
                                  <m:fPr>
                                    <m:ctrlP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zh-TW" altLang="en-US" sz="2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50034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67985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70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22">
                <a:extLst>
                  <a:ext uri="{FF2B5EF4-FFF2-40B4-BE49-F238E27FC236}">
                    <a16:creationId xmlns:a16="http://schemas.microsoft.com/office/drawing/2014/main" id="{C4F6CC9C-9FD7-EED3-1BDA-EF23A1074E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195349"/>
                  </p:ext>
                </p:extLst>
              </p:nvPr>
            </p:nvGraphicFramePr>
            <p:xfrm>
              <a:off x="221352" y="2709000"/>
              <a:ext cx="2304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1458533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936849898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8370670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27206828"/>
                        </a:ext>
                      </a:extLst>
                    </a:gridCol>
                  </a:tblGrid>
                  <a:tr h="36000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Kernel</a:t>
                          </a: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4947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757" t="-33146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0034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67985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70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22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高斯濾波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5337D-5EAD-C31F-4927-41F62A01D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20252" r="2347" b="20252"/>
          <a:stretch/>
        </p:blipFill>
        <p:spPr>
          <a:xfrm>
            <a:off x="396877" y="1382400"/>
            <a:ext cx="11398246" cy="851202"/>
          </a:xfrm>
          <a:prstGeom prst="rect">
            <a:avLst/>
          </a:prstGeom>
        </p:spPr>
      </p:pic>
      <p:graphicFrame>
        <p:nvGraphicFramePr>
          <p:cNvPr id="6" name="Google Shape;147;p3">
            <a:extLst>
              <a:ext uri="{FF2B5EF4-FFF2-40B4-BE49-F238E27FC236}">
                <a16:creationId xmlns:a16="http://schemas.microsoft.com/office/drawing/2014/main" id="{96A3F244-31AC-5D82-6501-5B28C7D60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284812"/>
              </p:ext>
            </p:extLst>
          </p:nvPr>
        </p:nvGraphicFramePr>
        <p:xfrm>
          <a:off x="396877" y="2566019"/>
          <a:ext cx="11398246" cy="3769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input image; the image can have any number of channels, which are processed independently, but the depth should be CV_8U, CV_16U, CV_16S, CV_32F or CV_64F.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image of the same size and type as src.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ksize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Gaussian kernel size. ksize.width and ksize.height can differ but they both must be positive and odd. Or, they can be zero's and then they are computed from sigma.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sigmaX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Gaussian kernel standard deviation in X direction.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sigmaY</a:t>
                      </a:r>
                      <a:endParaRPr lang="en-US" altLang="zh-TW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Gaussian kernel standard deviation in Y direction; if sigmaY is zero, it is set to be equal to sigmaX, if both sigmas are zeros, they are computed from ksize.width and ksize.height, respectively; to fully control the result regardless of possible future modifications of all this semantics, it is recommended to specify all of ksize, sigmaX, and sigmaY.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borderType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extrapolation method. BORDER_WRAP is not supported.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63C1449-069E-58B9-3BEE-1189C2EB2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2751"/>
              </p:ext>
            </p:extLst>
          </p:nvPr>
        </p:nvGraphicFramePr>
        <p:xfrm>
          <a:off x="7339475" y="150794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33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44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44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33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49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1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72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61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27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5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44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83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78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33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78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78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E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27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61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61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27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16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27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27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B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16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9A3C6724-F4E4-5FDD-CF27-8772AE20BD2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高斯濾波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483FEF-00DA-EA6E-BD2D-606DA4C46E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2845053"/>
              </p:ext>
            </p:extLst>
          </p:nvPr>
        </p:nvGraphicFramePr>
        <p:xfrm>
          <a:off x="2655223" y="1507941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45261570-35E6-64DF-A77C-D9D0B8E62E92}"/>
              </a:ext>
            </a:extLst>
          </p:cNvPr>
          <p:cNvGrpSpPr>
            <a:grpSpLocks noChangeAspect="1"/>
          </p:cNvGrpSpPr>
          <p:nvPr/>
        </p:nvGrpSpPr>
        <p:grpSpPr>
          <a:xfrm>
            <a:off x="3391644" y="2910702"/>
            <a:ext cx="2160631" cy="2160000"/>
            <a:chOff x="1213360" y="4326731"/>
            <a:chExt cx="1436400" cy="1435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E7C63E-E312-0C74-C353-863AA2788DA9}"/>
                </a:ext>
              </a:extLst>
            </p:cNvPr>
            <p:cNvSpPr/>
            <p:nvPr/>
          </p:nvSpPr>
          <p:spPr>
            <a:xfrm>
              <a:off x="1213360" y="4326731"/>
              <a:ext cx="1436400" cy="14359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F598E4-52EA-B8CE-3C01-0A16D37B5696}"/>
                </a:ext>
              </a:extLst>
            </p:cNvPr>
            <p:cNvSpPr/>
            <p:nvPr/>
          </p:nvSpPr>
          <p:spPr>
            <a:xfrm>
              <a:off x="12133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68BADE-3CC3-B496-0A1E-EFB5A0DAF23C}"/>
                </a:ext>
              </a:extLst>
            </p:cNvPr>
            <p:cNvSpPr/>
            <p:nvPr/>
          </p:nvSpPr>
          <p:spPr>
            <a:xfrm>
              <a:off x="21709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6C469-C6C6-0D15-6144-A7E40F72D9FD}"/>
                </a:ext>
              </a:extLst>
            </p:cNvPr>
            <p:cNvSpPr/>
            <p:nvPr/>
          </p:nvSpPr>
          <p:spPr>
            <a:xfrm>
              <a:off x="21709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2C9356-0F66-974B-52A6-CB7E1A5C2ED8}"/>
                </a:ext>
              </a:extLst>
            </p:cNvPr>
            <p:cNvSpPr/>
            <p:nvPr/>
          </p:nvSpPr>
          <p:spPr>
            <a:xfrm>
              <a:off x="12133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D7F167-D47F-99CA-A7C5-CFB966945205}"/>
                </a:ext>
              </a:extLst>
            </p:cNvPr>
            <p:cNvSpPr/>
            <p:nvPr/>
          </p:nvSpPr>
          <p:spPr>
            <a:xfrm>
              <a:off x="1692160" y="480532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339F9BC-0C7A-AB6E-0505-5A362E66CA94}"/>
              </a:ext>
            </a:extLst>
          </p:cNvPr>
          <p:cNvSpPr>
            <a:spLocks noChangeAspect="1"/>
          </p:cNvSpPr>
          <p:nvPr/>
        </p:nvSpPr>
        <p:spPr>
          <a:xfrm>
            <a:off x="8790043" y="3630492"/>
            <a:ext cx="720000" cy="720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CB806AA7-5911-FF97-5294-9D53564CF9EA}"/>
              </a:ext>
            </a:extLst>
          </p:cNvPr>
          <p:cNvSpPr/>
          <p:nvPr/>
        </p:nvSpPr>
        <p:spPr>
          <a:xfrm>
            <a:off x="6398962" y="3466510"/>
            <a:ext cx="1527342" cy="105319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22">
                <a:extLst>
                  <a:ext uri="{FF2B5EF4-FFF2-40B4-BE49-F238E27FC236}">
                    <a16:creationId xmlns:a16="http://schemas.microsoft.com/office/drawing/2014/main" id="{F86B6A6D-CD23-4425-AC3B-61CFA1E4A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47715"/>
                  </p:ext>
                </p:extLst>
              </p:nvPr>
            </p:nvGraphicFramePr>
            <p:xfrm>
              <a:off x="221352" y="2709000"/>
              <a:ext cx="2304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1458533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936849898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8370670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27206828"/>
                        </a:ext>
                      </a:extLst>
                    </a:gridCol>
                  </a:tblGrid>
                  <a:tr h="36000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Kernel</a:t>
                          </a: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4947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+mn-cs"/>
                                    <a:sym typeface="Arial"/>
                                  </a:rPr>
                                  <m:t>∗ </m:t>
                                </m:r>
                                <m:f>
                                  <m:fPr>
                                    <m:ctrlP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altLang="zh-TW" sz="2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cs typeface="+mn-cs"/>
                                        <a:sym typeface="Arial"/>
                                      </a:rPr>
                                      <m:t>𝟏𝟔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zh-TW" altLang="en-US" sz="2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50034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4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67985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70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22">
                <a:extLst>
                  <a:ext uri="{FF2B5EF4-FFF2-40B4-BE49-F238E27FC236}">
                    <a16:creationId xmlns:a16="http://schemas.microsoft.com/office/drawing/2014/main" id="{F86B6A6D-CD23-4425-AC3B-61CFA1E4A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47715"/>
                  </p:ext>
                </p:extLst>
              </p:nvPr>
            </p:nvGraphicFramePr>
            <p:xfrm>
              <a:off x="221352" y="2709000"/>
              <a:ext cx="2304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1458533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936849898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8370670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27206828"/>
                        </a:ext>
                      </a:extLst>
                    </a:gridCol>
                  </a:tblGrid>
                  <a:tr h="36000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Kernel</a:t>
                          </a: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05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4947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757" t="-33146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0034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4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67985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2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  <a:sym typeface="Arial"/>
                            </a:rPr>
                            <a:t>1</a:t>
                          </a: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zh-TW" altLang="en-US" sz="12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70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390A39EF-650E-53D7-0BF1-3DF4530278A7}"/>
              </a:ext>
            </a:extLst>
          </p:cNvPr>
          <p:cNvSpPr txBox="1"/>
          <p:nvPr/>
        </p:nvSpPr>
        <p:spPr>
          <a:xfrm>
            <a:off x="3913387" y="1018412"/>
            <a:ext cx="6915676" cy="338554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(100*1+100*2+100*1+10*2+100*4+100*2+10*1+100*2+100*1) / 16</a:t>
            </a:r>
          </a:p>
        </p:txBody>
      </p:sp>
    </p:spTree>
    <p:extLst>
      <p:ext uri="{BB962C8B-B14F-4D97-AF65-F5344CB8AC3E}">
        <p14:creationId xmlns:p14="http://schemas.microsoft.com/office/powerpoint/2010/main" val="39963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1118</Words>
  <Application>Microsoft Office PowerPoint</Application>
  <PresentationFormat>寬螢幕</PresentationFormat>
  <Paragraphs>476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Microsoft YaHei</vt:lpstr>
      <vt:lpstr>Microsoft YaHei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138</cp:revision>
  <dcterms:created xsi:type="dcterms:W3CDTF">2022-10-02T16:13:00Z</dcterms:created>
  <dcterms:modified xsi:type="dcterms:W3CDTF">2023-10-25T19:07:06Z</dcterms:modified>
</cp:coreProperties>
</file>