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618" r:id="rId2"/>
    <p:sldId id="257" r:id="rId3"/>
    <p:sldId id="647" r:id="rId4"/>
    <p:sldId id="690" r:id="rId5"/>
    <p:sldId id="692" r:id="rId6"/>
    <p:sldId id="691" r:id="rId7"/>
    <p:sldId id="653" r:id="rId8"/>
    <p:sldId id="688" r:id="rId9"/>
    <p:sldId id="694" r:id="rId10"/>
    <p:sldId id="591" r:id="rId11"/>
    <p:sldId id="603" r:id="rId12"/>
    <p:sldId id="592" r:id="rId13"/>
    <p:sldId id="695" r:id="rId14"/>
    <p:sldId id="617" r:id="rId15"/>
    <p:sldId id="693" r:id="rId16"/>
    <p:sldId id="650" r:id="rId17"/>
    <p:sldId id="370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2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4987-0A38-4668-8690-76528E5B5D70}" type="datetimeFigureOut">
              <a:rPr lang="zh-TW" altLang="en-US" smtClean="0"/>
              <a:t>2023/11/8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5282A-B366-48EE-97EA-7EF1EECD5BB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217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1942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1482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1135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2212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4000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264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8598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1657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2373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4544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56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8318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045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7348D4-2D28-462B-2246-AEE9B6028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A3FBA2-E468-47E6-B1CF-51BA03195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EAFCC8-9095-2F7B-97AB-4658A09B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88ADAF-7EF7-DD55-865C-00453D3F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D2C266-67F6-F559-6D08-E6E376EE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34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D0E45-5C1D-F8FB-0F46-EE3EAD18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D07E34-D908-C0E7-6FA7-084BA0025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FD91AA-89CB-F160-981D-CC9EC13E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AFE809-9122-F3EE-AF41-0046BE95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4C74DE-CDCA-5F5C-5824-DBC61C85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0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6443E8-A256-A418-2945-A454AC40D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1DE8B37-F9E0-52E6-45E8-8659F62A7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614754-9754-FD37-CF0A-801EC49A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C559C3-62F2-FB7F-72E2-98119803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5C7B45-CF01-0506-3C8A-CC2AC91A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948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和内容">
  <p:cSld name="1_标题和内容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0;p17">
            <a:extLst>
              <a:ext uri="{FF2B5EF4-FFF2-40B4-BE49-F238E27FC236}">
                <a16:creationId xmlns:a16="http://schemas.microsoft.com/office/drawing/2014/main" id="{7D904EA1-15E0-4301-BD99-3B52CC26EC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13787"/>
      </p:ext>
    </p:extLst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幻灯片">
  <p:cSld name="1_标题幻灯片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0;p17">
            <a:extLst>
              <a:ext uri="{FF2B5EF4-FFF2-40B4-BE49-F238E27FC236}">
                <a16:creationId xmlns:a16="http://schemas.microsoft.com/office/drawing/2014/main" id="{A8662D59-4C5E-4F36-837D-762711E110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40714"/>
      </p:ext>
    </p:extLst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475FF2-6CB6-8240-E8CA-A99C42920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8E190-9985-4E2E-9747-8B289FE76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5A9C9A-4CD1-B627-F199-53891A6F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64FD97-3454-E8FC-B033-E8FDC8E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3D3AE7-E616-EE3C-38D6-DB5C7EA5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42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B8070-3EC0-AEC9-0449-C0031F7A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AEECFF5-C085-86C5-2B76-F4FDDEE6B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A17FF9-35F5-6340-A2B8-9A1BD974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92CB1B-4F78-93F4-DA64-19881B89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179FE7-7ED2-C695-8584-91ECD62B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99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09F19-70D3-A078-858A-34FF420A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BE1DBD-6294-CFA5-835E-466A1DDFD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D3976F-C766-D65D-409D-C38C0ECC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D8E72C-74A6-D0AF-0112-BD39BFBA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C1D722A-2DE3-4802-3823-204E4A7BD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6F0EA9-890A-D219-F1CD-4A80ED66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63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0945A-5693-8F53-F2F3-39582ADB1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418745-7043-310F-7750-DEB0D709E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5960EC-EFF9-0448-B51E-4F8F80ADA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B532086-F1B4-ACDF-116C-AFFE16E96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49411E9-BACE-4F2F-103B-6B5D92751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D1F5C23-A107-C4F5-A242-1CB73981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6AEC8A6-0DF6-CDAE-444D-5B899461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CFE9A5A-AFA1-D692-6D55-F6597B3B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1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763475-81B4-40D4-1426-DB3C5A28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DD9FEBB-F42F-F929-1602-D3902F8D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0F8DC00-0269-F9C5-37F5-6E5897D9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5A9603-12AE-B2E8-5B51-BCC86512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856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9E1D24E-B622-8BC6-BCE0-B09CB43B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618FEF-1250-21D5-7192-6C81CA655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932055-7DA2-A598-6F91-4837213E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76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BDA2FB-6972-EE78-57D8-447772FB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E27850-EF52-196B-6EAA-E93EBB909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75A6B86-C42E-04C6-B7EC-F4509CBE9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569FC7D-65E9-042D-E3AE-FD447840B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0834832-FF47-BAFC-5893-D2DE0713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9700BD-2EFD-1B92-1703-FC3F6215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3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9A528-5311-9ED0-90DD-000DDB12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9E77B2D-0341-67C7-C7A0-AA563A9286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DBCA2D-1DC3-93E8-790C-377793859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21DDD9-4C06-458C-EF1C-B3AE5F06C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3A5512-B317-3217-4691-EF2896CA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FD2410-85DC-BF66-543F-8FD642FA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898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40AF28-75E2-AA78-F72C-1421E191D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F4A732-1A58-E78B-F8C0-0C60B51BD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F0C8B0-1B8F-97B0-22CD-CC708E4E8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B77364-53DE-0D24-BF1D-73B5DFE18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F7D1B8-B0FC-0F36-7B2D-D1F3D90BE3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5ACD1-61A4-473C-ACBC-36D47B5A73F3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 descr="一張含有 文字 的圖片">
            <a:extLst>
              <a:ext uri="{FF2B5EF4-FFF2-40B4-BE49-F238E27FC236}">
                <a16:creationId xmlns:a16="http://schemas.microsoft.com/office/drawing/2014/main" id="{8315850E-393E-9E83-7910-01D4002F4D5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375" y="-85460"/>
            <a:ext cx="3142362" cy="108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9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opencv.org/3.4/d6/dc7/group__imgproc__hist.html#ga4b2b5fd75503ff9e6844cc4dcdaed35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facebook.com/FujifilmTaiwan/photos/a.282042091902459/608002302639768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/>
          <p:nvPr/>
        </p:nvSpPr>
        <p:spPr>
          <a:xfrm>
            <a:off x="1675444" y="4973051"/>
            <a:ext cx="903568" cy="903568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317500" dist="190500" dir="8100000" algn="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1944046" y="1692909"/>
            <a:ext cx="366369" cy="366369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4289315" y="5921264"/>
            <a:ext cx="401413" cy="4014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4306838" y="5938786"/>
            <a:ext cx="366369" cy="36636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3616386" y="1231321"/>
            <a:ext cx="831871" cy="831871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3634542" y="1249477"/>
            <a:ext cx="795559" cy="79555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2797462" y="5898135"/>
            <a:ext cx="293036" cy="293036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2810252" y="5910927"/>
            <a:ext cx="267453" cy="26745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031366" y="4306803"/>
            <a:ext cx="383892" cy="383892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1048121" y="4323560"/>
            <a:ext cx="350379" cy="35037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2711335" y="1509723"/>
            <a:ext cx="549555" cy="54955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4032321" y="5155625"/>
            <a:ext cx="183185" cy="18318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4800414" y="5532210"/>
            <a:ext cx="602921" cy="602921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4813573" y="5545369"/>
            <a:ext cx="576603" cy="57660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639721" y="5752563"/>
            <a:ext cx="506215" cy="50621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317500" dist="190500" dir="8100000" algn="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3306387" y="4932132"/>
            <a:ext cx="401413" cy="4014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3323909" y="4949656"/>
            <a:ext cx="366369" cy="36636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3293595" y="332898"/>
            <a:ext cx="293036" cy="293036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3306387" y="345688"/>
            <a:ext cx="267453" cy="26745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1048123" y="1110979"/>
            <a:ext cx="383892" cy="383892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1064879" y="1127736"/>
            <a:ext cx="350379" cy="35037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2894521" y="766093"/>
            <a:ext cx="183185" cy="18318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671897" y="1692908"/>
            <a:ext cx="970539" cy="970539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693081" y="1714090"/>
            <a:ext cx="928175" cy="928175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4813571" y="490551"/>
            <a:ext cx="383892" cy="383892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4830328" y="507307"/>
            <a:ext cx="350379" cy="35037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619253" y="3429002"/>
            <a:ext cx="183185" cy="18318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254000" dist="127000" dir="8100000" algn="tr" rotWithShape="0">
              <a:srgbClr val="000000">
                <a:alpha val="60000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296366" y="429390"/>
            <a:ext cx="506215" cy="506215"/>
          </a:xfrm>
          <a:prstGeom prst="ellipse">
            <a:avLst/>
          </a:prstGeom>
          <a:solidFill>
            <a:srgbClr val="27506E"/>
          </a:solidFill>
          <a:ln>
            <a:noFill/>
          </a:ln>
          <a:effectLst>
            <a:outerShdw blurRad="317500" dist="190500" dir="8100000" algn="tr" rotWithShape="0">
              <a:srgbClr val="000000">
                <a:alpha val="49411"/>
              </a:srgbClr>
            </a:outerShdw>
          </a:effectLst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3507092" y="6339292"/>
            <a:ext cx="401413" cy="401413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3524616" y="6356814"/>
            <a:ext cx="366369" cy="366369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11202043" y="6431485"/>
            <a:ext cx="383892" cy="342307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11218799" y="6446429"/>
            <a:ext cx="350379" cy="312423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385925" y="2004372"/>
            <a:ext cx="200707" cy="200707"/>
          </a:xfrm>
          <a:prstGeom prst="donut">
            <a:avLst>
              <a:gd name="adj" fmla="val 4879"/>
            </a:avLst>
          </a:prstGeom>
          <a:gradFill>
            <a:gsLst>
              <a:gs pos="0">
                <a:srgbClr val="FFFFFF"/>
              </a:gs>
              <a:gs pos="55000">
                <a:srgbClr val="FFFFFF"/>
              </a:gs>
              <a:gs pos="100000">
                <a:srgbClr val="FFFFF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3394686" y="2013133"/>
            <a:ext cx="183185" cy="183185"/>
          </a:xfrm>
          <a:prstGeom prst="ellipse">
            <a:avLst/>
          </a:prstGeom>
          <a:gradFill>
            <a:gsLst>
              <a:gs pos="0">
                <a:srgbClr val="FFFFFF"/>
              </a:gs>
              <a:gs pos="51000">
                <a:srgbClr val="FFFFFF"/>
              </a:gs>
              <a:gs pos="100000">
                <a:srgbClr val="FFFFFF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  <a:buSzPts val="1800"/>
            </a:pPr>
            <a:endParaRPr sz="2400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A61E32D-2416-426E-B17E-278271C71AFB}"/>
              </a:ext>
            </a:extLst>
          </p:cNvPr>
          <p:cNvSpPr/>
          <p:nvPr/>
        </p:nvSpPr>
        <p:spPr>
          <a:xfrm>
            <a:off x="1" y="1440678"/>
            <a:ext cx="12192000" cy="28075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zh-CN" altLang="en-US" sz="1400" kern="0">
              <a:solidFill>
                <a:srgbClr val="FFFFFF"/>
              </a:solidFill>
              <a:latin typeface="Arial"/>
              <a:ea typeface="宋体" panose="02010600030101010101" pitchFamily="2" charset="-122"/>
              <a:sym typeface="Arial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AC69BF5-42A3-4FE2-A1AD-373B48331508}"/>
              </a:ext>
            </a:extLst>
          </p:cNvPr>
          <p:cNvSpPr/>
          <p:nvPr/>
        </p:nvSpPr>
        <p:spPr>
          <a:xfrm>
            <a:off x="1" y="1584657"/>
            <a:ext cx="12192000" cy="3212140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>
              <a:buClr>
                <a:srgbClr val="000000"/>
              </a:buClr>
            </a:pPr>
            <a:endParaRPr lang="zh-CN" altLang="en-US" sz="1400" kern="0">
              <a:solidFill>
                <a:srgbClr val="FFFFFF"/>
              </a:solidFill>
              <a:latin typeface="Arial"/>
              <a:ea typeface="宋体" panose="02010600030101010101" pitchFamily="2" charset="-122"/>
              <a:sym typeface="Arial"/>
            </a:endParaRPr>
          </a:p>
        </p:txBody>
      </p:sp>
      <p:sp>
        <p:nvSpPr>
          <p:cNvPr id="45" name="TextBox 7">
            <a:extLst>
              <a:ext uri="{FF2B5EF4-FFF2-40B4-BE49-F238E27FC236}">
                <a16:creationId xmlns:a16="http://schemas.microsoft.com/office/drawing/2014/main" id="{34366CF9-6752-4DA5-B65E-FAD81C47D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21201" y="2729127"/>
            <a:ext cx="12634401" cy="92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 defTabSz="1219170">
              <a:buClr>
                <a:srgbClr val="000000"/>
              </a:buClr>
              <a:defRPr/>
            </a:pPr>
            <a:r>
              <a:rPr lang="zh-TW" altLang="en-US" sz="5999" b="1" ker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  <a:sym typeface="微软雅黑" pitchFamily="34" charset="-122"/>
              </a:rPr>
              <a:t>影像強化處理</a:t>
            </a:r>
            <a:endParaRPr lang="en-US" altLang="zh-TW" sz="5999" b="1" kern="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/>
              <a:sym typeface="微软雅黑" pitchFamily="34" charset="-122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C4A4BBE-E10F-4FF6-92A0-1FFAFD196C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9D32DB-8DFB-41E1-BBF8-56C65F112A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Google Shape;164;p3">
            <a:extLst>
              <a:ext uri="{FF2B5EF4-FFF2-40B4-BE49-F238E27FC236}">
                <a16:creationId xmlns:a16="http://schemas.microsoft.com/office/drawing/2014/main" id="{54E250D5-866D-81E8-4830-CE82E156A636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直方圖等化</a:t>
            </a:r>
          </a:p>
        </p:txBody>
      </p:sp>
      <p:pic>
        <p:nvPicPr>
          <p:cNvPr id="7" name="圖片 6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1E04C19B-CAEB-2F01-002C-9A9E6699B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5479"/>
            <a:ext cx="12192000" cy="1719565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CD8701B0-08FC-8512-C04C-3F1E5580D608}"/>
              </a:ext>
            </a:extLst>
          </p:cNvPr>
          <p:cNvGrpSpPr/>
          <p:nvPr/>
        </p:nvGrpSpPr>
        <p:grpSpPr>
          <a:xfrm>
            <a:off x="403370" y="3733722"/>
            <a:ext cx="11385261" cy="1918464"/>
            <a:chOff x="608816" y="4073359"/>
            <a:chExt cx="11385261" cy="1918464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CCAE967C-9056-8A7C-865A-72B7E56A1B73}"/>
                </a:ext>
              </a:extLst>
            </p:cNvPr>
            <p:cNvGrpSpPr/>
            <p:nvPr/>
          </p:nvGrpSpPr>
          <p:grpSpPr>
            <a:xfrm>
              <a:off x="608816" y="4073359"/>
              <a:ext cx="4876608" cy="1918464"/>
              <a:chOff x="7210055" y="907921"/>
              <a:chExt cx="4876608" cy="1918464"/>
            </a:xfrm>
          </p:grpSpPr>
          <p:pic>
            <p:nvPicPr>
              <p:cNvPr id="16" name="Picture 2">
                <a:extLst>
                  <a:ext uri="{FF2B5EF4-FFF2-40B4-BE49-F238E27FC236}">
                    <a16:creationId xmlns:a16="http://schemas.microsoft.com/office/drawing/2014/main" id="{7EB39A6D-F722-AB1E-4512-A5EA2070B2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10055" y="907921"/>
                <a:ext cx="1913818" cy="19184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6">
                <a:extLst>
                  <a:ext uri="{FF2B5EF4-FFF2-40B4-BE49-F238E27FC236}">
                    <a16:creationId xmlns:a16="http://schemas.microsoft.com/office/drawing/2014/main" id="{E726A8CB-380B-FCBD-2A6B-9503CA1A59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3873" y="907921"/>
                <a:ext cx="2962790" cy="19184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78EE1507-1D0C-0FC9-CD4D-C238C60D7A2A}"/>
                </a:ext>
              </a:extLst>
            </p:cNvPr>
            <p:cNvGrpSpPr/>
            <p:nvPr/>
          </p:nvGrpSpPr>
          <p:grpSpPr>
            <a:xfrm>
              <a:off x="7117469" y="4073359"/>
              <a:ext cx="4876608" cy="1918464"/>
              <a:chOff x="7210055" y="4330600"/>
              <a:chExt cx="4876608" cy="1918464"/>
            </a:xfrm>
          </p:grpSpPr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5FD56A1D-DFED-0F48-C5B3-B75C2C52FF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10055" y="4330600"/>
                <a:ext cx="1913818" cy="19184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8">
                <a:extLst>
                  <a:ext uri="{FF2B5EF4-FFF2-40B4-BE49-F238E27FC236}">
                    <a16:creationId xmlns:a16="http://schemas.microsoft.com/office/drawing/2014/main" id="{4498F03C-EF81-4480-309B-4C6F496EB9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3873" y="4330600"/>
                <a:ext cx="2962790" cy="19184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FEAA3D28-BAFF-E8A3-0443-C54A06968217}"/>
              </a:ext>
            </a:extLst>
          </p:cNvPr>
          <p:cNvSpPr/>
          <p:nvPr/>
        </p:nvSpPr>
        <p:spPr>
          <a:xfrm>
            <a:off x="5730240" y="4340257"/>
            <a:ext cx="731520" cy="705394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Google Shape;169;p6">
            <a:extLst>
              <a:ext uri="{FF2B5EF4-FFF2-40B4-BE49-F238E27FC236}">
                <a16:creationId xmlns:a16="http://schemas.microsoft.com/office/drawing/2014/main" id="{8509F877-439D-9517-3924-F0EF50083430}"/>
              </a:ext>
            </a:extLst>
          </p:cNvPr>
          <p:cNvSpPr/>
          <p:nvPr/>
        </p:nvSpPr>
        <p:spPr>
          <a:xfrm>
            <a:off x="1289956" y="2100319"/>
            <a:ext cx="1027231" cy="274942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9;p6">
            <a:extLst>
              <a:ext uri="{FF2B5EF4-FFF2-40B4-BE49-F238E27FC236}">
                <a16:creationId xmlns:a16="http://schemas.microsoft.com/office/drawing/2014/main" id="{E14184AF-429A-7CC1-6A97-95A5FA3F6F76}"/>
              </a:ext>
            </a:extLst>
          </p:cNvPr>
          <p:cNvSpPr/>
          <p:nvPr/>
        </p:nvSpPr>
        <p:spPr>
          <a:xfrm>
            <a:off x="3598434" y="2338249"/>
            <a:ext cx="1027231" cy="274942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651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14338" name="Picture 2" descr="影像增強 | CLAHE 限制對比度自適應直方圖均衡化">
            <a:extLst>
              <a:ext uri="{FF2B5EF4-FFF2-40B4-BE49-F238E27FC236}">
                <a16:creationId xmlns:a16="http://schemas.microsoft.com/office/drawing/2014/main" id="{C15DC4FD-A669-E586-7453-BF8277EC5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67" y="1115207"/>
            <a:ext cx="10368065" cy="515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164;p3">
            <a:extLst>
              <a:ext uri="{FF2B5EF4-FFF2-40B4-BE49-F238E27FC236}">
                <a16:creationId xmlns:a16="http://schemas.microsoft.com/office/drawing/2014/main" id="{2D3C7BD5-4D0A-AA77-BD9E-7FA663101BF0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直方圖等化</a:t>
            </a:r>
          </a:p>
        </p:txBody>
      </p:sp>
    </p:spTree>
    <p:extLst>
      <p:ext uri="{BB962C8B-B14F-4D97-AF65-F5344CB8AC3E}">
        <p14:creationId xmlns:p14="http://schemas.microsoft.com/office/powerpoint/2010/main" val="162668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9D32DB-8DFB-41E1-BBF8-56C65F112A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Google Shape;164;p3">
            <a:extLst>
              <a:ext uri="{FF2B5EF4-FFF2-40B4-BE49-F238E27FC236}">
                <a16:creationId xmlns:a16="http://schemas.microsoft.com/office/drawing/2014/main" id="{263C67C0-0CFE-05BD-CB6F-A14E5A2B18EF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限制對比度自適應直方圖等化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5A601FAC-3CA9-04B7-1537-3A40C9941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200"/>
            <a:ext cx="12192000" cy="1451764"/>
          </a:xfrm>
          <a:prstGeom prst="rect">
            <a:avLst/>
          </a:prstGeom>
        </p:spPr>
      </p:pic>
      <p:graphicFrame>
        <p:nvGraphicFramePr>
          <p:cNvPr id="26" name="Google Shape;147;p3">
            <a:extLst>
              <a:ext uri="{FF2B5EF4-FFF2-40B4-BE49-F238E27FC236}">
                <a16:creationId xmlns:a16="http://schemas.microsoft.com/office/drawing/2014/main" id="{1499F868-30BC-4098-6770-5AA8F948F8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5851247"/>
              </p:ext>
            </p:extLst>
          </p:nvPr>
        </p:nvGraphicFramePr>
        <p:xfrm>
          <a:off x="396877" y="3010151"/>
          <a:ext cx="11398246" cy="13512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8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Parameters</a:t>
                      </a:r>
                      <a:endParaRPr sz="1800" b="1" u="none" strike="noStrike" cap="none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Description</a:t>
                      </a:r>
                      <a:endParaRPr sz="16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clipLimit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Threshold for contrast limiting.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tileGridSize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Size of grid for histogram equalization. Input image will be divided into equally sized rectangular tiles. tileGridSize defines the number of tiles in row and column.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35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9D32DB-8DFB-41E1-BBF8-56C65F112A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Google Shape;164;p3">
            <a:extLst>
              <a:ext uri="{FF2B5EF4-FFF2-40B4-BE49-F238E27FC236}">
                <a16:creationId xmlns:a16="http://schemas.microsoft.com/office/drawing/2014/main" id="{263C67C0-0CFE-05BD-CB6F-A14E5A2B18EF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限制對比度自適應直方圖等化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66E8C86-E219-B989-DC08-60C9B532F37A}"/>
              </a:ext>
            </a:extLst>
          </p:cNvPr>
          <p:cNvGrpSpPr/>
          <p:nvPr/>
        </p:nvGrpSpPr>
        <p:grpSpPr>
          <a:xfrm>
            <a:off x="403370" y="3876637"/>
            <a:ext cx="11385261" cy="1933943"/>
            <a:chOff x="403370" y="3214788"/>
            <a:chExt cx="11385261" cy="1933943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9A31AFD9-7E54-07CF-F081-F74A9D9BF2BA}"/>
                </a:ext>
              </a:extLst>
            </p:cNvPr>
            <p:cNvGrpSpPr/>
            <p:nvPr/>
          </p:nvGrpSpPr>
          <p:grpSpPr>
            <a:xfrm>
              <a:off x="6911855" y="3214788"/>
              <a:ext cx="4876776" cy="1933943"/>
              <a:chOff x="7204387" y="3540509"/>
              <a:chExt cx="4876776" cy="1933943"/>
            </a:xfrm>
          </p:grpSpPr>
          <p:pic>
            <p:nvPicPr>
              <p:cNvPr id="30726" name="Picture 6">
                <a:extLst>
                  <a:ext uri="{FF2B5EF4-FFF2-40B4-BE49-F238E27FC236}">
                    <a16:creationId xmlns:a16="http://schemas.microsoft.com/office/drawing/2014/main" id="{4B8A7873-327F-2E54-20D6-59E6870E1D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18363" y="3540509"/>
                <a:ext cx="2962800" cy="19339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24" name="Picture 4">
                <a:extLst>
                  <a:ext uri="{FF2B5EF4-FFF2-40B4-BE49-F238E27FC236}">
                    <a16:creationId xmlns:a16="http://schemas.microsoft.com/office/drawing/2014/main" id="{CC529B34-A7ED-E002-DF67-2734458D2A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4387" y="3548080"/>
                <a:ext cx="1914154" cy="191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3FA00DE4-E78C-67F8-63B9-4DAB60F7081E}"/>
                </a:ext>
              </a:extLst>
            </p:cNvPr>
            <p:cNvGrpSpPr/>
            <p:nvPr/>
          </p:nvGrpSpPr>
          <p:grpSpPr>
            <a:xfrm>
              <a:off x="403370" y="3222527"/>
              <a:ext cx="4876608" cy="1918464"/>
              <a:chOff x="7210055" y="907921"/>
              <a:chExt cx="4876608" cy="1918464"/>
            </a:xfrm>
          </p:grpSpPr>
          <p:pic>
            <p:nvPicPr>
              <p:cNvPr id="12" name="Picture 2">
                <a:extLst>
                  <a:ext uri="{FF2B5EF4-FFF2-40B4-BE49-F238E27FC236}">
                    <a16:creationId xmlns:a16="http://schemas.microsoft.com/office/drawing/2014/main" id="{819B755E-E181-7C96-1DDF-A0CBC08E1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10055" y="907921"/>
                <a:ext cx="1913818" cy="19184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6">
                <a:extLst>
                  <a:ext uri="{FF2B5EF4-FFF2-40B4-BE49-F238E27FC236}">
                    <a16:creationId xmlns:a16="http://schemas.microsoft.com/office/drawing/2014/main" id="{B6BF6E9C-8EAC-73EB-F51C-EC79E0DE48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3873" y="907921"/>
                <a:ext cx="2962790" cy="191846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箭號: 向右 15">
              <a:extLst>
                <a:ext uri="{FF2B5EF4-FFF2-40B4-BE49-F238E27FC236}">
                  <a16:creationId xmlns:a16="http://schemas.microsoft.com/office/drawing/2014/main" id="{86B0203B-6371-7C8B-2580-3566B3A4EF1B}"/>
                </a:ext>
              </a:extLst>
            </p:cNvPr>
            <p:cNvSpPr/>
            <p:nvPr/>
          </p:nvSpPr>
          <p:spPr>
            <a:xfrm>
              <a:off x="5730240" y="3829062"/>
              <a:ext cx="731520" cy="705394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9" name="圖片 18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87715A7B-908B-D6AD-24B7-9CD977C571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6081"/>
            <a:ext cx="12192000" cy="1987366"/>
          </a:xfrm>
          <a:prstGeom prst="rect">
            <a:avLst/>
          </a:prstGeom>
        </p:spPr>
      </p:pic>
      <p:sp>
        <p:nvSpPr>
          <p:cNvPr id="3" name="Google Shape;169;p6">
            <a:extLst>
              <a:ext uri="{FF2B5EF4-FFF2-40B4-BE49-F238E27FC236}">
                <a16:creationId xmlns:a16="http://schemas.microsoft.com/office/drawing/2014/main" id="{2E8CECF2-1564-41D9-28C2-9134E704DE62}"/>
              </a:ext>
            </a:extLst>
          </p:cNvPr>
          <p:cNvSpPr/>
          <p:nvPr/>
        </p:nvSpPr>
        <p:spPr>
          <a:xfrm>
            <a:off x="3877491" y="2023497"/>
            <a:ext cx="398418" cy="274942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69;p6">
            <a:extLst>
              <a:ext uri="{FF2B5EF4-FFF2-40B4-BE49-F238E27FC236}">
                <a16:creationId xmlns:a16="http://schemas.microsoft.com/office/drawing/2014/main" id="{E052D9F5-50DB-DC28-0543-776ED879E340}"/>
              </a:ext>
            </a:extLst>
          </p:cNvPr>
          <p:cNvSpPr/>
          <p:nvPr/>
        </p:nvSpPr>
        <p:spPr>
          <a:xfrm>
            <a:off x="5896791" y="2023497"/>
            <a:ext cx="643346" cy="274942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9;p6">
            <a:extLst>
              <a:ext uri="{FF2B5EF4-FFF2-40B4-BE49-F238E27FC236}">
                <a16:creationId xmlns:a16="http://schemas.microsoft.com/office/drawing/2014/main" id="{33663A59-74E4-A3DC-32A9-3C9675B5F1ED}"/>
              </a:ext>
            </a:extLst>
          </p:cNvPr>
          <p:cNvSpPr/>
          <p:nvPr/>
        </p:nvSpPr>
        <p:spPr>
          <a:xfrm>
            <a:off x="3598434" y="2338249"/>
            <a:ext cx="2497566" cy="274942"/>
          </a:xfrm>
          <a:prstGeom prst="roundRect">
            <a:avLst>
              <a:gd name="adj" fmla="val 16667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18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9D32DB-8DFB-41E1-BBF8-56C65F112A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Google Shape;164;p3">
            <a:extLst>
              <a:ext uri="{FF2B5EF4-FFF2-40B4-BE49-F238E27FC236}">
                <a16:creationId xmlns:a16="http://schemas.microsoft.com/office/drawing/2014/main" id="{CC43072E-9D44-ECC7-F93B-A8453780A37D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超級比一比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40D03F8-8AD3-2036-DA1B-9249C01BE746}"/>
              </a:ext>
            </a:extLst>
          </p:cNvPr>
          <p:cNvSpPr txBox="1"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TW" sz="1400" b="0" i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 Jenifer, S. Parasuraman, and A. Kadirvelu, “</a:t>
            </a:r>
            <a:r>
              <a:rPr lang="en-US" altLang="zh-TW" sz="1400" b="0" i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Contrast enhancement and brightness preserving of digital mammograms using fuzzy clipped contrast-limited adaptive histogram equalization algorithm</a:t>
            </a:r>
            <a:r>
              <a:rPr lang="en-US" altLang="zh-TW" sz="1400" b="0" i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,”</a:t>
            </a:r>
            <a:r>
              <a:rPr lang="zh-TW" altLang="en-US" sz="1400" b="0" i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 b="0" i="1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Soft Computing</a:t>
            </a:r>
            <a:r>
              <a:rPr lang="en-US" altLang="zh-TW" sz="1400" b="0" i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TW" altLang="en-US" sz="1400" b="0" i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40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vol. 42, pp. 167-177, 2016.</a:t>
            </a:r>
            <a:endParaRPr lang="en-US" altLang="zh-TW" sz="1400" b="0" i="0"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53F3DB5-1DAC-969D-B026-3D2820A788F0}"/>
              </a:ext>
            </a:extLst>
          </p:cNvPr>
          <p:cNvGrpSpPr>
            <a:grpSpLocks noChangeAspect="1"/>
          </p:cNvGrpSpPr>
          <p:nvPr/>
        </p:nvGrpSpPr>
        <p:grpSpPr>
          <a:xfrm>
            <a:off x="1228436" y="814223"/>
            <a:ext cx="9742432" cy="5542127"/>
            <a:chOff x="1042769" y="682361"/>
            <a:chExt cx="10122093" cy="575810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29" name="群組 28">
              <a:extLst>
                <a:ext uri="{FF2B5EF4-FFF2-40B4-BE49-F238E27FC236}">
                  <a16:creationId xmlns:a16="http://schemas.microsoft.com/office/drawing/2014/main" id="{90C0F9D9-04A2-D00B-E73F-3F3CE47213D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45779" y="682361"/>
              <a:ext cx="10107473" cy="2746639"/>
              <a:chOff x="719361" y="2789382"/>
              <a:chExt cx="10752203" cy="2921840"/>
            </a:xfrm>
          </p:grpSpPr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66B0DD9C-3296-036C-AA6E-6310AAC2D15D}"/>
                  </a:ext>
                </a:extLst>
              </p:cNvPr>
              <p:cNvGrpSpPr/>
              <p:nvPr/>
            </p:nvGrpSpPr>
            <p:grpSpPr>
              <a:xfrm>
                <a:off x="7887855" y="2789382"/>
                <a:ext cx="3583709" cy="2921840"/>
                <a:chOff x="7887855" y="2789382"/>
                <a:chExt cx="3583709" cy="2921840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5E2DDF1-48BF-F0CE-1185-FDA291479180}"/>
                    </a:ext>
                  </a:extLst>
                </p:cNvPr>
                <p:cNvSpPr/>
                <p:nvPr/>
              </p:nvSpPr>
              <p:spPr>
                <a:xfrm>
                  <a:off x="7887855" y="2789382"/>
                  <a:ext cx="3583709" cy="2921840"/>
                </a:xfrm>
                <a:prstGeom prst="rect">
                  <a:avLst/>
                </a:prstGeom>
                <a:solidFill>
                  <a:srgbClr val="FFC000">
                    <a:alpha val="50000"/>
                  </a:srgbClr>
                </a:solidFill>
                <a:ln>
                  <a:solidFill>
                    <a:schemeClr val="bg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7" name="Picture 4">
                  <a:extLst>
                    <a:ext uri="{FF2B5EF4-FFF2-40B4-BE49-F238E27FC236}">
                      <a16:creationId xmlns:a16="http://schemas.microsoft.com/office/drawing/2014/main" id="{679AAD81-2B4E-18AA-9385-995F15AE41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76831" y="3045225"/>
                  <a:ext cx="2404319" cy="24101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73500FD6-2B70-8CE4-17FB-A6981B84493A}"/>
                  </a:ext>
                </a:extLst>
              </p:cNvPr>
              <p:cNvGrpSpPr/>
              <p:nvPr/>
            </p:nvGrpSpPr>
            <p:grpSpPr>
              <a:xfrm>
                <a:off x="719361" y="2789382"/>
                <a:ext cx="3583709" cy="2921840"/>
                <a:chOff x="719361" y="2789382"/>
                <a:chExt cx="3583709" cy="2921840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B8662204-A015-51AD-90C6-92A39F977DB3}"/>
                    </a:ext>
                  </a:extLst>
                </p:cNvPr>
                <p:cNvSpPr/>
                <p:nvPr/>
              </p:nvSpPr>
              <p:spPr>
                <a:xfrm>
                  <a:off x="719361" y="2789382"/>
                  <a:ext cx="3583709" cy="2921840"/>
                </a:xfrm>
                <a:prstGeom prst="rect">
                  <a:avLst/>
                </a:prstGeom>
                <a:solidFill>
                  <a:srgbClr val="92D050">
                    <a:alpha val="5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1" name="Picture 2">
                  <a:extLst>
                    <a:ext uri="{FF2B5EF4-FFF2-40B4-BE49-F238E27FC236}">
                      <a16:creationId xmlns:a16="http://schemas.microsoft.com/office/drawing/2014/main" id="{B7048243-9B63-ADF3-5EBB-EB00FA2365E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10132" y="3045225"/>
                  <a:ext cx="2404317" cy="24101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27" name="群組 26">
                <a:extLst>
                  <a:ext uri="{FF2B5EF4-FFF2-40B4-BE49-F238E27FC236}">
                    <a16:creationId xmlns:a16="http://schemas.microsoft.com/office/drawing/2014/main" id="{A2CD0613-E57D-4E20-A6AD-F6A6E93C163C}"/>
                  </a:ext>
                </a:extLst>
              </p:cNvPr>
              <p:cNvGrpSpPr/>
              <p:nvPr/>
            </p:nvGrpSpPr>
            <p:grpSpPr>
              <a:xfrm>
                <a:off x="4305169" y="2789382"/>
                <a:ext cx="3583709" cy="2921840"/>
                <a:chOff x="4305169" y="2789382"/>
                <a:chExt cx="3583709" cy="2921840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2572D99A-B69C-0B1F-DF31-C68993BF19B9}"/>
                    </a:ext>
                  </a:extLst>
                </p:cNvPr>
                <p:cNvSpPr/>
                <p:nvPr/>
              </p:nvSpPr>
              <p:spPr>
                <a:xfrm>
                  <a:off x="4305169" y="2789382"/>
                  <a:ext cx="3583709" cy="2921840"/>
                </a:xfrm>
                <a:prstGeom prst="rect">
                  <a:avLst/>
                </a:prstGeom>
                <a:solidFill>
                  <a:srgbClr val="00B0F0">
                    <a:alpha val="5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3" name="Picture 4">
                  <a:extLst>
                    <a:ext uri="{FF2B5EF4-FFF2-40B4-BE49-F238E27FC236}">
                      <a16:creationId xmlns:a16="http://schemas.microsoft.com/office/drawing/2014/main" id="{D2C2B0B6-12D8-F578-9594-994E988186D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93122" y="3045225"/>
                  <a:ext cx="2404317" cy="24101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4D6A23B2-EACB-02FD-0949-3F35944B7E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42769" y="3429000"/>
              <a:ext cx="10122093" cy="3011465"/>
              <a:chOff x="93120" y="3206979"/>
              <a:chExt cx="12006720" cy="3572170"/>
            </a:xfrm>
          </p:grpSpPr>
          <p:grpSp>
            <p:nvGrpSpPr>
              <p:cNvPr id="31" name="群組 30">
                <a:extLst>
                  <a:ext uri="{FF2B5EF4-FFF2-40B4-BE49-F238E27FC236}">
                    <a16:creationId xmlns:a16="http://schemas.microsoft.com/office/drawing/2014/main" id="{E57EB43D-A1F1-FA76-181F-D10A992C3798}"/>
                  </a:ext>
                </a:extLst>
              </p:cNvPr>
              <p:cNvGrpSpPr/>
              <p:nvPr/>
            </p:nvGrpSpPr>
            <p:grpSpPr>
              <a:xfrm>
                <a:off x="93120" y="3206979"/>
                <a:ext cx="4003200" cy="3562442"/>
                <a:chOff x="166255" y="1357743"/>
                <a:chExt cx="3954441" cy="3519052"/>
              </a:xfrm>
            </p:grpSpPr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9B31C0B0-09F3-525F-1074-B3ACFCC9174E}"/>
                    </a:ext>
                  </a:extLst>
                </p:cNvPr>
                <p:cNvSpPr/>
                <p:nvPr/>
              </p:nvSpPr>
              <p:spPr>
                <a:xfrm>
                  <a:off x="166255" y="1357743"/>
                  <a:ext cx="3954441" cy="3519052"/>
                </a:xfrm>
                <a:prstGeom prst="rect">
                  <a:avLst/>
                </a:prstGeom>
                <a:solidFill>
                  <a:srgbClr val="92D050">
                    <a:alpha val="5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41" name="Picture 4">
                  <a:extLst>
                    <a:ext uri="{FF2B5EF4-FFF2-40B4-BE49-F238E27FC236}">
                      <a16:creationId xmlns:a16="http://schemas.microsoft.com/office/drawing/2014/main" id="{CE723999-1236-1BCF-7672-4AB84854EA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8117" y="1556596"/>
                  <a:ext cx="3610718" cy="24101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667FBA06-561A-4F79-F287-57A628C55785}"/>
                    </a:ext>
                  </a:extLst>
                </p:cNvPr>
                <p:cNvSpPr txBox="1"/>
                <p:nvPr/>
              </p:nvSpPr>
              <p:spPr>
                <a:xfrm>
                  <a:off x="1175421" y="4129385"/>
                  <a:ext cx="1936110" cy="584775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TW" altLang="en-US" sz="3200" b="1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/>
                      <a:sym typeface="Times New Roman"/>
                    </a:rPr>
                    <a:t>原圖</a:t>
                  </a:r>
                  <a:endParaRPr lang="en-US" altLang="zh-TW" sz="3200" b="1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Times New Roman"/>
                    <a:sym typeface="Times New Roman"/>
                  </a:endParaRPr>
                </a:p>
              </p:txBody>
            </p:sp>
          </p:grp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31414DCC-15D7-345D-F50D-4ECF6E58B218}"/>
                  </a:ext>
                </a:extLst>
              </p:cNvPr>
              <p:cNvGrpSpPr/>
              <p:nvPr/>
            </p:nvGrpSpPr>
            <p:grpSpPr>
              <a:xfrm>
                <a:off x="4091520" y="3206979"/>
                <a:ext cx="4003200" cy="3562442"/>
                <a:chOff x="4192487" y="1819561"/>
                <a:chExt cx="3954441" cy="3519052"/>
              </a:xfrm>
            </p:grpSpPr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665C34AE-692D-3F58-A3B4-66BDD846D0BA}"/>
                    </a:ext>
                  </a:extLst>
                </p:cNvPr>
                <p:cNvSpPr/>
                <p:nvPr/>
              </p:nvSpPr>
              <p:spPr>
                <a:xfrm>
                  <a:off x="4192487" y="1819561"/>
                  <a:ext cx="3954441" cy="3519052"/>
                </a:xfrm>
                <a:prstGeom prst="rect">
                  <a:avLst/>
                </a:prstGeom>
                <a:solidFill>
                  <a:srgbClr val="00B0F0">
                    <a:alpha val="5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8" name="Picture 2">
                  <a:extLst>
                    <a:ext uri="{FF2B5EF4-FFF2-40B4-BE49-F238E27FC236}">
                      <a16:creationId xmlns:a16="http://schemas.microsoft.com/office/drawing/2014/main" id="{6C3C6C63-E388-C8E1-F7DC-63309EC04E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364349" y="2018414"/>
                  <a:ext cx="3610718" cy="24101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BA8E8C10-2241-122B-AE4A-9A411D26B3C7}"/>
                    </a:ext>
                  </a:extLst>
                </p:cNvPr>
                <p:cNvSpPr txBox="1"/>
                <p:nvPr/>
              </p:nvSpPr>
              <p:spPr>
                <a:xfrm>
                  <a:off x="5201653" y="4591202"/>
                  <a:ext cx="1936110" cy="584775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TW" sz="3200" b="1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/>
                      <a:sym typeface="Times New Roman"/>
                    </a:rPr>
                    <a:t>HE</a:t>
                  </a:r>
                </a:p>
              </p:txBody>
            </p:sp>
          </p:grpSp>
          <p:grpSp>
            <p:nvGrpSpPr>
              <p:cNvPr id="33" name="群組 32">
                <a:extLst>
                  <a:ext uri="{FF2B5EF4-FFF2-40B4-BE49-F238E27FC236}">
                    <a16:creationId xmlns:a16="http://schemas.microsoft.com/office/drawing/2014/main" id="{A80B64FC-A044-8D91-7775-D2BE177D0AEA}"/>
                  </a:ext>
                </a:extLst>
              </p:cNvPr>
              <p:cNvGrpSpPr/>
              <p:nvPr/>
            </p:nvGrpSpPr>
            <p:grpSpPr>
              <a:xfrm>
                <a:off x="8096640" y="3216707"/>
                <a:ext cx="4003200" cy="3562442"/>
                <a:chOff x="8225223" y="1824806"/>
                <a:chExt cx="3954441" cy="3519052"/>
              </a:xfrm>
            </p:grpSpPr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5C7DD4BB-E754-14F3-71BF-7BDFD00D1F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25223" y="1824806"/>
                  <a:ext cx="3954441" cy="3519052"/>
                </a:xfrm>
                <a:prstGeom prst="rect">
                  <a:avLst/>
                </a:prstGeom>
                <a:solidFill>
                  <a:srgbClr val="FFC000">
                    <a:alpha val="50000"/>
                  </a:srgb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35" name="Picture 2">
                  <a:extLst>
                    <a:ext uri="{FF2B5EF4-FFF2-40B4-BE49-F238E27FC236}">
                      <a16:creationId xmlns:a16="http://schemas.microsoft.com/office/drawing/2014/main" id="{78A638F8-7C88-0126-93FD-9390FEAFA89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397085" y="2018414"/>
                  <a:ext cx="3610718" cy="241015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6" name="文字方塊 35">
                  <a:extLst>
                    <a:ext uri="{FF2B5EF4-FFF2-40B4-BE49-F238E27FC236}">
                      <a16:creationId xmlns:a16="http://schemas.microsoft.com/office/drawing/2014/main" id="{E4B4691C-D1FC-449A-B5B7-DACD955D6417}"/>
                    </a:ext>
                  </a:extLst>
                </p:cNvPr>
                <p:cNvSpPr txBox="1"/>
                <p:nvPr/>
              </p:nvSpPr>
              <p:spPr>
                <a:xfrm>
                  <a:off x="9234389" y="4591201"/>
                  <a:ext cx="1936110" cy="584775"/>
                </a:xfrm>
                <a:prstGeom prst="rect">
                  <a:avLst/>
                </a:prstGeom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TW" sz="3200" b="1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  <a:cs typeface="Times New Roman"/>
                      <a:sym typeface="Times New Roman"/>
                    </a:rPr>
                    <a:t>CLAHE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4571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9D32DB-8DFB-41E1-BBF8-56C65F112A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Google Shape;164;p3">
            <a:extLst>
              <a:ext uri="{FF2B5EF4-FFF2-40B4-BE49-F238E27FC236}">
                <a16:creationId xmlns:a16="http://schemas.microsoft.com/office/drawing/2014/main" id="{263C67C0-0CFE-05BD-CB6F-A14E5A2B18EF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主程式</a:t>
            </a:r>
          </a:p>
        </p:txBody>
      </p:sp>
      <p:pic>
        <p:nvPicPr>
          <p:cNvPr id="7" name="圖片 6" descr="一張含有 文字, 螢幕擷取畫面, 軟體, 多媒體軟體 的圖片&#10;&#10;自動產生的描述">
            <a:extLst>
              <a:ext uri="{FF2B5EF4-FFF2-40B4-BE49-F238E27FC236}">
                <a16:creationId xmlns:a16="http://schemas.microsoft.com/office/drawing/2014/main" id="{B65AE585-7E79-E358-BDD7-F87805AF7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6311"/>
            <a:ext cx="12192000" cy="466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7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64;p3">
            <a:extLst>
              <a:ext uri="{FF2B5EF4-FFF2-40B4-BE49-F238E27FC236}">
                <a16:creationId xmlns:a16="http://schemas.microsoft.com/office/drawing/2014/main" id="{98D7DEB8-C8C6-FEA2-F395-55CED4EFBEF1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實作結果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B8ACFB-AA3B-4FD8-719B-1E4CD7D7D6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E5CA107E-FF05-A9EA-F284-D4220056B133}"/>
              </a:ext>
            </a:extLst>
          </p:cNvPr>
          <p:cNvGrpSpPr>
            <a:grpSpLocks noChangeAspect="1"/>
          </p:cNvGrpSpPr>
          <p:nvPr/>
        </p:nvGrpSpPr>
        <p:grpSpPr>
          <a:xfrm>
            <a:off x="1436408" y="1288293"/>
            <a:ext cx="9319184" cy="4281414"/>
            <a:chOff x="2666846" y="2958603"/>
            <a:chExt cx="6858159" cy="3150771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A2AFD91C-DCC5-7362-B309-FF8BBF0257D2}"/>
                </a:ext>
              </a:extLst>
            </p:cNvPr>
            <p:cNvSpPr txBox="1"/>
            <p:nvPr/>
          </p:nvSpPr>
          <p:spPr>
            <a:xfrm>
              <a:off x="3090255" y="2958603"/>
              <a:ext cx="14395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800" b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原圖</a:t>
              </a:r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85221D0-9E8F-944F-FA6A-260231E8DE5D}"/>
                </a:ext>
              </a:extLst>
            </p:cNvPr>
            <p:cNvSpPr txBox="1"/>
            <p:nvPr/>
          </p:nvSpPr>
          <p:spPr>
            <a:xfrm>
              <a:off x="5376255" y="2958603"/>
              <a:ext cx="14395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HE</a:t>
              </a:r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8FB4E4C-EC61-BFFE-1B8E-9DE2286EB494}"/>
                </a:ext>
              </a:extLst>
            </p:cNvPr>
            <p:cNvSpPr txBox="1"/>
            <p:nvPr/>
          </p:nvSpPr>
          <p:spPr>
            <a:xfrm>
              <a:off x="7662255" y="2958603"/>
              <a:ext cx="14395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CLAHE</a:t>
              </a:r>
              <a:endParaRPr lang="zh-TW" altLang="en-US"/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CB41D53-399F-36B9-D912-A618CF2189ED}"/>
                </a:ext>
              </a:extLst>
            </p:cNvPr>
            <p:cNvGrpSpPr/>
            <p:nvPr/>
          </p:nvGrpSpPr>
          <p:grpSpPr>
            <a:xfrm>
              <a:off x="2666846" y="3337212"/>
              <a:ext cx="6858159" cy="2772162"/>
              <a:chOff x="2666846" y="3337212"/>
              <a:chExt cx="6858159" cy="2772162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17A7753A-1A5B-97AB-67C6-0879D42734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3005" y="3337212"/>
                <a:ext cx="2286000" cy="2771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圖片 12" descr="一張含有 個人, 室內 的圖片&#10;&#10;自動產生的描述">
                <a:extLst>
                  <a:ext uri="{FF2B5EF4-FFF2-40B4-BE49-F238E27FC236}">
                    <a16:creationId xmlns:a16="http://schemas.microsoft.com/office/drawing/2014/main" id="{23DC5227-D492-4006-6D71-A7AEB26C1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6846" y="3337212"/>
                <a:ext cx="2286319" cy="2772162"/>
              </a:xfrm>
              <a:prstGeom prst="rect">
                <a:avLst/>
              </a:prstGeom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67752F10-F6BB-E313-9DF9-A46AAD7848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39005" y="3337212"/>
                <a:ext cx="2286000" cy="2771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5782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CCFE6F-2A88-4041-80AC-4861E73D7839}"/>
              </a:ext>
            </a:extLst>
          </p:cNvPr>
          <p:cNvSpPr/>
          <p:nvPr/>
        </p:nvSpPr>
        <p:spPr>
          <a:xfrm>
            <a:off x="1" y="1440678"/>
            <a:ext cx="12192000" cy="28075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120742-7F94-4AFC-992E-906FE7178430}"/>
              </a:ext>
            </a:extLst>
          </p:cNvPr>
          <p:cNvSpPr/>
          <p:nvPr/>
        </p:nvSpPr>
        <p:spPr>
          <a:xfrm>
            <a:off x="1" y="1584657"/>
            <a:ext cx="12192000" cy="3212140"/>
          </a:xfrm>
          <a:prstGeom prst="rect">
            <a:avLst/>
          </a:prstGeom>
          <a:solidFill>
            <a:srgbClr val="202A36"/>
          </a:solidFill>
          <a:ln>
            <a:noFill/>
          </a:ln>
          <a:effectLst>
            <a:outerShdw blurRad="1651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78C713-ABDE-4827-ADE1-398267770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440678"/>
            <a:ext cx="106680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Thanks for listening</a:t>
            </a:r>
            <a:endParaRPr lang="zh-TW" altLang="en-US" b="1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A3750B-76FD-4209-AD4E-A01F855191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9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37" name="Google Shape;137;p2"/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C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目標任務</a:t>
            </a:r>
            <a:endParaRPr/>
          </a:p>
        </p:txBody>
      </p:sp>
      <p:sp>
        <p:nvSpPr>
          <p:cNvPr id="138" name="Google Shape;138;p2"/>
          <p:cNvSpPr txBox="1"/>
          <p:nvPr/>
        </p:nvSpPr>
        <p:spPr>
          <a:xfrm>
            <a:off x="984071" y="1419954"/>
            <a:ext cx="10223860" cy="3983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just">
              <a:lnSpc>
                <a:spcPct val="150000"/>
              </a:lnSpc>
              <a:buClr>
                <a:schemeClr val="tx1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對此次課程提供的影像</a:t>
            </a: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使用</a:t>
            </a:r>
            <a:r>
              <a:rPr lang="zh-TW" altLang="en-US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直方圖等化</a:t>
            </a:r>
            <a:r>
              <a:rPr lang="en-US" altLang="zh-TW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(Histogram Equalization, HE)</a:t>
            </a: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和</a:t>
            </a:r>
            <a:r>
              <a:rPr lang="zh-TW" altLang="en-US" b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限制對比度自適應直方圖等化</a:t>
            </a:r>
            <a:r>
              <a:rPr lang="en-US" altLang="zh-TW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(Contrast Limited Adaptive Histogram Equalization, CLAHE)</a:t>
            </a:r>
            <a:r>
              <a:rPr lang="zh-TW" altLang="en-US" sz="1800" b="1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進行</a:t>
            </a:r>
            <a:r>
              <a:rPr lang="zh-TW" altLang="en-US" sz="1800" b="1" i="0" u="none" strike="noStrike" cap="none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影像增強</a:t>
            </a:r>
            <a:r>
              <a:rPr lang="en-US" altLang="zh-TW" sz="1800" b="1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(Image Enhancement)</a:t>
            </a:r>
            <a:endParaRPr lang="en-US" sz="1800" b="1" i="0" u="none" strike="noStrike" cap="none">
              <a:latin typeface="Microsoft YaHei" panose="020B0503020204020204" pitchFamily="34" charset="-122"/>
              <a:ea typeface="Microsoft YaHei" panose="020B0503020204020204" pitchFamily="34" charset="-122"/>
              <a:cs typeface="Microsoft YaHei"/>
              <a:sym typeface="Microsoft YaHei"/>
            </a:endParaRPr>
          </a:p>
          <a:p>
            <a:pPr marL="228600" marR="0" lvl="0" indent="-2286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Arial"/>
              <a:buChar char="•"/>
            </a:pPr>
            <a:r>
              <a:rPr lang="zh-TW" altLang="en-US" sz="1800" b="1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Microsoft YaHei"/>
                <a:sym typeface="Microsoft YaHei"/>
              </a:rPr>
              <a:t>使用函數：</a:t>
            </a: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Arial"/>
              <a:buChar char="•"/>
            </a:pPr>
            <a:r>
              <a:rPr lang="en-US" sz="1600" b="0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Microsoft YaHei"/>
              </a:rPr>
              <a:t>cv2.equalizeHist</a:t>
            </a:r>
          </a:p>
          <a:p>
            <a:pPr marL="685800" marR="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1600"/>
              <a:buFont typeface="Arial"/>
              <a:buChar char="•"/>
            </a:pPr>
            <a:r>
              <a:rPr lang="en-US" altLang="zh-TW" sz="1600" b="0" i="0" u="none" strike="noStrike" cap="none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  <a:sym typeface="Microsoft YaHei"/>
              </a:rPr>
              <a:t>cv2.createCLAHE</a:t>
            </a:r>
          </a:p>
          <a:p>
            <a:pPr marL="228600" indent="-2286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Arial"/>
              <a:buChar char="•"/>
            </a:pP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使用以下參數對影像做</a:t>
            </a:r>
            <a:r>
              <a:rPr lang="en-US" altLang="zh-TW" sz="18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CLAHE</a:t>
            </a:r>
            <a:r>
              <a:rPr lang="zh-TW" altLang="en-US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操作：</a:t>
            </a:r>
            <a:endParaRPr lang="en-US" altLang="zh-TW" b="1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Arial"/>
              <a:buChar char="•"/>
            </a:pPr>
            <a:r>
              <a:rPr lang="en-US" altLang="zh-TW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clipLimit</a:t>
            </a: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TW" sz="16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2.0</a:t>
            </a:r>
          </a:p>
          <a:p>
            <a:pPr marL="685800" lvl="1" indent="-228600" algn="just">
              <a:lnSpc>
                <a:spcPct val="90000"/>
              </a:lnSpc>
              <a:spcBef>
                <a:spcPts val="500"/>
              </a:spcBef>
              <a:buClr>
                <a:schemeClr val="tx1"/>
              </a:buClr>
              <a:buSzPts val="1600"/>
              <a:buFont typeface="Arial"/>
              <a:buChar char="•"/>
            </a:pPr>
            <a:r>
              <a:rPr lang="en-US" altLang="zh-TW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tileGridSize</a:t>
            </a:r>
            <a:r>
              <a:rPr lang="zh-TW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TW" sz="16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D021FB-9D0D-4290-9B76-662721F1C6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1EBA911-6902-09FE-2B60-B490A3BDD2FB}"/>
              </a:ext>
            </a:extLst>
          </p:cNvPr>
          <p:cNvGrpSpPr/>
          <p:nvPr/>
        </p:nvGrpSpPr>
        <p:grpSpPr>
          <a:xfrm>
            <a:off x="1390862" y="1164540"/>
            <a:ext cx="9410277" cy="3938060"/>
            <a:chOff x="1533235" y="781469"/>
            <a:chExt cx="9410277" cy="3938060"/>
          </a:xfrm>
        </p:grpSpPr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0EECD44C-E9FE-DFFE-411F-D21BFB55E5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66" r="19422"/>
            <a:stretch/>
          </p:blipFill>
          <p:spPr>
            <a:xfrm flipH="1">
              <a:off x="1533235" y="781469"/>
              <a:ext cx="4174838" cy="3817734"/>
            </a:xfrm>
            <a:prstGeom prst="rect">
              <a:avLst/>
            </a:prstGeom>
          </p:spPr>
        </p:pic>
        <p:sp>
          <p:nvSpPr>
            <p:cNvPr id="26" name="TextBox 3">
              <a:extLst>
                <a:ext uri="{FF2B5EF4-FFF2-40B4-BE49-F238E27FC236}">
                  <a16:creationId xmlns:a16="http://schemas.microsoft.com/office/drawing/2014/main" id="{DD86FDE3-26E0-2CE7-0E94-F5B19677DE02}"/>
                </a:ext>
              </a:extLst>
            </p:cNvPr>
            <p:cNvSpPr txBox="1"/>
            <p:nvPr/>
          </p:nvSpPr>
          <p:spPr>
            <a:xfrm>
              <a:off x="4701309" y="3242201"/>
              <a:ext cx="6242203" cy="147732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ts val="5400"/>
                </a:lnSpc>
              </a:pPr>
              <a:r>
                <a:rPr lang="en-US" altLang="ko-KR" sz="6000" b="1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0</a:t>
              </a:r>
              <a:r>
                <a:rPr lang="en-US" altLang="zh-TW" sz="6000" b="1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1</a:t>
              </a:r>
              <a:endParaRPr lang="en-US" altLang="ko-KR" sz="6000" b="1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endParaRPr>
            </a:p>
            <a:p>
              <a:pPr>
                <a:lnSpc>
                  <a:spcPts val="5400"/>
                </a:lnSpc>
              </a:pPr>
              <a:r>
                <a:rPr lang="en-US" altLang="zh-TW" sz="4400" b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OpenCV</a:t>
              </a:r>
              <a:r>
                <a:rPr lang="zh-TW" altLang="en-US" sz="4400" b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：</a:t>
              </a:r>
              <a:r>
                <a:rPr lang="en-US" altLang="zh-TW" sz="4400" b="1">
                  <a:solidFill>
                    <a:srgbClr val="FFC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itchFamily="34" charset="0"/>
                </a:rPr>
                <a:t>Histogram</a:t>
              </a:r>
              <a:endParaRPr lang="zh-TW" altLang="en-US" sz="4400" b="1" dirty="0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249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Google Shape;164;p3">
            <a:extLst>
              <a:ext uri="{FF2B5EF4-FFF2-40B4-BE49-F238E27FC236}">
                <a16:creationId xmlns:a16="http://schemas.microsoft.com/office/drawing/2014/main" id="{185B7C10-9ED9-65F9-73AA-EBD6AA8C2A2D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影像直方圖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23ABE5E-BA7B-9E32-8B53-C3D6C0708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6231"/>
            <a:ext cx="12192000" cy="1451764"/>
          </a:xfrm>
          <a:prstGeom prst="rect">
            <a:avLst/>
          </a:prstGeom>
        </p:spPr>
      </p:pic>
      <p:graphicFrame>
        <p:nvGraphicFramePr>
          <p:cNvPr id="14" name="Google Shape;147;p3">
            <a:extLst>
              <a:ext uri="{FF2B5EF4-FFF2-40B4-BE49-F238E27FC236}">
                <a16:creationId xmlns:a16="http://schemas.microsoft.com/office/drawing/2014/main" id="{1D7197B4-44EC-88E5-FC8E-08941C69A6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5010479"/>
              </p:ext>
            </p:extLst>
          </p:nvPr>
        </p:nvGraphicFramePr>
        <p:xfrm>
          <a:off x="396877" y="2400554"/>
          <a:ext cx="11398246" cy="41046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8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Parameters</a:t>
                      </a:r>
                      <a:endParaRPr sz="1800" b="1" u="none" strike="noStrike" cap="none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Description</a:t>
                      </a:r>
                      <a:endParaRPr sz="16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images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Source arrays. They all should have the same depth, CV_8U, CV_16U or CV_32F , and the same size. Each of them can have an arbitrary number of channels.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channels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List of the dims channels used to compute the histogram. The first array channels are numerated from 0 to images[0].channels()-1 , the second array channels are counted from images[0].channels() to images[0].channels() + images[1].channels()-1, and so on.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mask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Optional mask. If the matrix is not empty, it must be an 8-bit array of the same size as images[i] . The non-zero mask elements mark the array elements counted in the histogram.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histSize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Array of histogram sizes in each dimension.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354489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ranges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Array of the dims arrays of the histogram bin boundaries in each dimension. (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  <a:hlinkClick r:id="rId4"/>
                        </a:rPr>
                        <a:t>see more…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)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06412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Output histogram, which is a dense or sparse dims -dimensional array.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31256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accumulate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Accumulation flag. If it is set, the histogram is not cleared in the beginning when it is allocated. This feature enables you to compute a single histogram from several sets of arrays, or to update the histogram in time.</a:t>
                      </a: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636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65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Google Shape;164;p3">
            <a:extLst>
              <a:ext uri="{FF2B5EF4-FFF2-40B4-BE49-F238E27FC236}">
                <a16:creationId xmlns:a16="http://schemas.microsoft.com/office/drawing/2014/main" id="{185B7C10-9ED9-65F9-73AA-EBD6AA8C2A2D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影像直方圖</a:t>
            </a:r>
          </a:p>
        </p:txBody>
      </p:sp>
      <p:pic>
        <p:nvPicPr>
          <p:cNvPr id="7" name="圖片 6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406BA642-8414-D337-02B3-392CA8E56C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" r="-61"/>
          <a:stretch/>
        </p:blipFill>
        <p:spPr>
          <a:xfrm>
            <a:off x="0" y="1132703"/>
            <a:ext cx="12192000" cy="2519954"/>
          </a:xfrm>
          <a:prstGeom prst="rect">
            <a:avLst/>
          </a:prstGeom>
        </p:spPr>
      </p:pic>
      <p:pic>
        <p:nvPicPr>
          <p:cNvPr id="11" name="圖片 10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0B56A65B-42B2-01C4-4625-AC7551EBA8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" r="-60"/>
          <a:stretch/>
        </p:blipFill>
        <p:spPr>
          <a:xfrm>
            <a:off x="0" y="3332237"/>
            <a:ext cx="12192000" cy="278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Google Shape;164;p3">
            <a:extLst>
              <a:ext uri="{FF2B5EF4-FFF2-40B4-BE49-F238E27FC236}">
                <a16:creationId xmlns:a16="http://schemas.microsoft.com/office/drawing/2014/main" id="{185B7C10-9ED9-65F9-73AA-EBD6AA8C2A2D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影像直方圖</a:t>
            </a:r>
          </a:p>
        </p:txBody>
      </p:sp>
      <p:pic>
        <p:nvPicPr>
          <p:cNvPr id="5" name="圖片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C324E021-A54B-A3B8-2515-5B0F550050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" r="-102"/>
          <a:stretch/>
        </p:blipFill>
        <p:spPr>
          <a:xfrm>
            <a:off x="0" y="1902846"/>
            <a:ext cx="12192000" cy="305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Google Shape;164;p3">
            <a:extLst>
              <a:ext uri="{FF2B5EF4-FFF2-40B4-BE49-F238E27FC236}">
                <a16:creationId xmlns:a16="http://schemas.microsoft.com/office/drawing/2014/main" id="{185B7C10-9ED9-65F9-73AA-EBD6AA8C2A2D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影像直方圖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7297AB8-E0E5-B71D-5174-4E599BE25D86}"/>
              </a:ext>
            </a:extLst>
          </p:cNvPr>
          <p:cNvGrpSpPr/>
          <p:nvPr/>
        </p:nvGrpSpPr>
        <p:grpSpPr>
          <a:xfrm>
            <a:off x="2317242" y="1074749"/>
            <a:ext cx="7557515" cy="5647785"/>
            <a:chOff x="2141752" y="1067774"/>
            <a:chExt cx="7557515" cy="564778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90CCD449-6E98-1FDB-24A6-1F3B53724059}"/>
                </a:ext>
              </a:extLst>
            </p:cNvPr>
            <p:cNvGrpSpPr/>
            <p:nvPr/>
          </p:nvGrpSpPr>
          <p:grpSpPr>
            <a:xfrm>
              <a:off x="6050944" y="1067774"/>
              <a:ext cx="3648323" cy="5647785"/>
              <a:chOff x="6189490" y="1074749"/>
              <a:chExt cx="3648323" cy="5647785"/>
            </a:xfrm>
          </p:grpSpPr>
          <p:pic>
            <p:nvPicPr>
              <p:cNvPr id="31748" name="Picture 4">
                <a:extLst>
                  <a:ext uri="{FF2B5EF4-FFF2-40B4-BE49-F238E27FC236}">
                    <a16:creationId xmlns:a16="http://schemas.microsoft.com/office/drawing/2014/main" id="{B032C3B6-BBEA-C4C7-33E2-B72BA167E8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89490" y="1074749"/>
                <a:ext cx="3648075" cy="2362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750" name="Picture 6">
                <a:extLst>
                  <a:ext uri="{FF2B5EF4-FFF2-40B4-BE49-F238E27FC236}">
                    <a16:creationId xmlns:a16="http://schemas.microsoft.com/office/drawing/2014/main" id="{9178A099-C9B3-C25E-8514-10B82B1ED4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60182" y="3436949"/>
                <a:ext cx="3277631" cy="32855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52127E60-8AC8-5B47-AC2F-0E9D7DDC216F}"/>
                </a:ext>
              </a:extLst>
            </p:cNvPr>
            <p:cNvGrpSpPr/>
            <p:nvPr/>
          </p:nvGrpSpPr>
          <p:grpSpPr>
            <a:xfrm>
              <a:off x="2141752" y="1071261"/>
              <a:ext cx="3646800" cy="5640810"/>
              <a:chOff x="2141752" y="1074749"/>
              <a:chExt cx="3646800" cy="5640810"/>
            </a:xfrm>
          </p:grpSpPr>
          <p:pic>
            <p:nvPicPr>
              <p:cNvPr id="6" name="Picture 2">
                <a:extLst>
                  <a:ext uri="{FF2B5EF4-FFF2-40B4-BE49-F238E27FC236}">
                    <a16:creationId xmlns:a16="http://schemas.microsoft.com/office/drawing/2014/main" id="{4B84ECA2-2A91-D354-7644-E048BE09CE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1752" y="4360334"/>
                <a:ext cx="3646800" cy="2355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8">
                <a:extLst>
                  <a:ext uri="{FF2B5EF4-FFF2-40B4-BE49-F238E27FC236}">
                    <a16:creationId xmlns:a16="http://schemas.microsoft.com/office/drawing/2014/main" id="{4CCCD80D-941B-F136-AA20-01030F8805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9927" y="1074749"/>
                <a:ext cx="3178800" cy="31865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9398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0201D2B-6503-4F9E-AA1D-CEBB84051F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Google Shape;164;p3">
            <a:extLst>
              <a:ext uri="{FF2B5EF4-FFF2-40B4-BE49-F238E27FC236}">
                <a16:creationId xmlns:a16="http://schemas.microsoft.com/office/drawing/2014/main" id="{185B7C10-9ED9-65F9-73AA-EBD6AA8C2A2D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影像直方圖</a:t>
            </a:r>
          </a:p>
        </p:txBody>
      </p:sp>
      <p:pic>
        <p:nvPicPr>
          <p:cNvPr id="13314" name="Picture 2" descr="未提供相片說明。">
            <a:extLst>
              <a:ext uri="{FF2B5EF4-FFF2-40B4-BE49-F238E27FC236}">
                <a16:creationId xmlns:a16="http://schemas.microsoft.com/office/drawing/2014/main" id="{25B83541-1851-CEFA-50E3-23471BEA1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36" y="937466"/>
            <a:ext cx="6483928" cy="580529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99C6888-BBB0-4385-D8EE-09CCD2B8A538}"/>
              </a:ext>
            </a:extLst>
          </p:cNvPr>
          <p:cNvSpPr txBox="1"/>
          <p:nvPr/>
        </p:nvSpPr>
        <p:spPr>
          <a:xfrm>
            <a:off x="2854036" y="6378025"/>
            <a:ext cx="2551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TW" altLang="en-US" b="1" i="0" u="none" strike="noStrike">
                <a:solidFill>
                  <a:srgbClr val="1C4C78"/>
                </a:solidFill>
                <a:effectLst/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富士相機</a:t>
            </a:r>
            <a:r>
              <a:rPr lang="en-US" altLang="zh-TW" b="1" i="0" u="none" strike="noStrike">
                <a:solidFill>
                  <a:srgbClr val="1C4C78"/>
                </a:solidFill>
                <a:effectLst/>
                <a:latin typeface="inheri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Fujifilm Taiwan</a:t>
            </a:r>
            <a:endParaRPr lang="en-US" altLang="zh-TW" b="1" i="0">
              <a:solidFill>
                <a:srgbClr val="1C4C78"/>
              </a:solidFill>
              <a:effectLst/>
              <a:latin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5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9D32DB-8DFB-41E1-BBF8-56C65F112A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Google Shape;164;p3">
            <a:extLst>
              <a:ext uri="{FF2B5EF4-FFF2-40B4-BE49-F238E27FC236}">
                <a16:creationId xmlns:a16="http://schemas.microsoft.com/office/drawing/2014/main" id="{54E250D5-866D-81E8-4830-CE82E156A636}"/>
              </a:ext>
            </a:extLst>
          </p:cNvPr>
          <p:cNvSpPr txBox="1"/>
          <p:nvPr/>
        </p:nvSpPr>
        <p:spPr>
          <a:xfrm>
            <a:off x="3047120" y="212400"/>
            <a:ext cx="60977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zh-TW" altLang="en-US" sz="3200" b="1">
                <a:solidFill>
                  <a:srgbClr val="FFC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/>
                <a:sym typeface="Times New Roman"/>
              </a:rPr>
              <a:t>直方圖等化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2EC3B38-AED3-0E37-59B3-C571D85D7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7200"/>
            <a:ext cx="12192000" cy="1451764"/>
          </a:xfrm>
          <a:prstGeom prst="rect">
            <a:avLst/>
          </a:prstGeom>
        </p:spPr>
      </p:pic>
      <p:graphicFrame>
        <p:nvGraphicFramePr>
          <p:cNvPr id="9" name="Google Shape;147;p3">
            <a:extLst>
              <a:ext uri="{FF2B5EF4-FFF2-40B4-BE49-F238E27FC236}">
                <a16:creationId xmlns:a16="http://schemas.microsoft.com/office/drawing/2014/main" id="{4AA8F980-4397-F8BA-6865-78E7007D1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250639"/>
              </p:ext>
            </p:extLst>
          </p:nvPr>
        </p:nvGraphicFramePr>
        <p:xfrm>
          <a:off x="396877" y="3009600"/>
          <a:ext cx="11398246" cy="11582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48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9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Parameters</a:t>
                      </a:r>
                      <a:endParaRPr sz="1800" b="1" u="none" strike="noStrike" cap="none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Description</a:t>
                      </a:r>
                      <a:endParaRPr sz="16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src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Source 8-bit single channel image.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75">
                <a:tc>
                  <a:txBody>
                    <a:bodyPr/>
                    <a:lstStyle/>
                    <a:p>
                      <a:pPr marL="45720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dst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Destination image of the same size and type as src .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52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502</Words>
  <Application>Microsoft Office PowerPoint</Application>
  <PresentationFormat>寬螢幕</PresentationFormat>
  <Paragraphs>79</Paragraphs>
  <Slides>17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inherit</vt:lpstr>
      <vt:lpstr>Microsoft YaHei</vt:lpstr>
      <vt:lpstr>Microsoft YaHei</vt:lpstr>
      <vt:lpstr>Arial</vt:lpstr>
      <vt:lpstr>Calibri</vt:lpstr>
      <vt:lpstr>Calibri Light</vt:lpstr>
      <vt:lpstr>Segoe UI Historic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r1143001柯良?</dc:creator>
  <cp:lastModifiedBy>r1143001柯良?</cp:lastModifiedBy>
  <cp:revision>114</cp:revision>
  <dcterms:created xsi:type="dcterms:W3CDTF">2022-10-02T16:13:00Z</dcterms:created>
  <dcterms:modified xsi:type="dcterms:W3CDTF">2023-11-08T04:13:34Z</dcterms:modified>
</cp:coreProperties>
</file>