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18" r:id="rId2"/>
    <p:sldId id="257" r:id="rId3"/>
    <p:sldId id="647" r:id="rId4"/>
    <p:sldId id="691" r:id="rId5"/>
    <p:sldId id="693" r:id="rId6"/>
    <p:sldId id="698" r:id="rId7"/>
    <p:sldId id="699" r:id="rId8"/>
    <p:sldId id="697" r:id="rId9"/>
    <p:sldId id="700" r:id="rId10"/>
    <p:sldId id="695" r:id="rId11"/>
    <p:sldId id="650" r:id="rId12"/>
    <p:sldId id="3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4987-0A38-4668-8690-76528E5B5D70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282A-B366-48EE-97EA-7EF1EECD5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7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77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15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975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53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97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04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43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71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348D4-2D28-462B-2246-AEE9B602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A3FBA2-E468-47E6-B1CF-51BA03195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AFCC8-9095-2F7B-97AB-4658A09B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8ADAF-7EF7-DD55-865C-00453D3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2C266-67F6-F559-6D08-E6E376E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D0E45-5C1D-F8FB-0F46-EE3EAD1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07E34-D908-C0E7-6FA7-084BA002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D91AA-89CB-F160-981D-CC9EC13E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AFE809-9122-F3EE-AF41-0046BE95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C74DE-CDCA-5F5C-5824-DBC61C8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6443E8-A256-A418-2945-A454AC40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DE8B37-F9E0-52E6-45E8-8659F62A7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14754-9754-FD37-CF0A-801EC49A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559C3-62F2-FB7F-72E2-9811980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C7B45-CF01-0506-3C8A-CC2AC91A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4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17">
            <a:extLst>
              <a:ext uri="{FF2B5EF4-FFF2-40B4-BE49-F238E27FC236}">
                <a16:creationId xmlns:a16="http://schemas.microsoft.com/office/drawing/2014/main" id="{7D904EA1-15E0-4301-BD99-3B52CC26EC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3787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;p17">
            <a:extLst>
              <a:ext uri="{FF2B5EF4-FFF2-40B4-BE49-F238E27FC236}">
                <a16:creationId xmlns:a16="http://schemas.microsoft.com/office/drawing/2014/main" id="{A8662D59-4C5E-4F36-837D-762711E110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0714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75FF2-6CB6-8240-E8CA-A99C4292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8E190-9985-4E2E-9747-8B289FE7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A9C9A-4CD1-B627-F199-53891A6F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4FD97-3454-E8FC-B033-E8FDC8E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D3AE7-E616-EE3C-38D6-DB5C7EA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2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B8070-3EC0-AEC9-0449-C0031F7A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EECFF5-C085-86C5-2B76-F4FDDEE6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17FF9-35F5-6340-A2B8-9A1BD97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2CB1B-4F78-93F4-DA64-19881B8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79FE7-7ED2-C695-8584-91ECD62B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09F19-70D3-A078-858A-34FF420A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E1DBD-6294-CFA5-835E-466A1DDFD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3976F-C766-D65D-409D-C38C0ECC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8E72C-74A6-D0AF-0112-BD39BFBA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1D722A-2DE3-4802-3823-204E4A7B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6F0EA9-890A-D219-F1CD-4A80ED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0945A-5693-8F53-F2F3-39582ADB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418745-7043-310F-7750-DEB0D709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5960EC-EFF9-0448-B51E-4F8F80AD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532086-F1B4-ACDF-116C-AFFE16E9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9411E9-BACE-4F2F-103B-6B5D92751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1F5C23-A107-C4F5-A242-1CB73981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AEC8A6-0DF6-CDAE-444D-5B899461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FE9A5A-AFA1-D692-6D55-F6597B3B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63475-81B4-40D4-1426-DB3C5A28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D9FEBB-F42F-F929-1602-D3902F8D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F8DC00-0269-F9C5-37F5-6E5897D9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5A9603-12AE-B2E8-5B51-BCC86512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E1D24E-B622-8BC6-BCE0-B09CB43B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618FEF-1250-21D5-7192-6C81CA6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32055-7DA2-A598-6F91-4837213E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DA2FB-6972-EE78-57D8-447772FB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27850-EF52-196B-6EAA-E93EBB90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5A6B86-C42E-04C6-B7EC-F4509CBE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69FC7D-65E9-042D-E3AE-FD44784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834832-FF47-BAFC-5893-D2DE0713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700BD-2EFD-1B92-1703-FC3F6215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3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A528-5311-9ED0-90DD-000DDB12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E77B2D-0341-67C7-C7A0-AA563A92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DBCA2D-1DC3-93E8-790C-37779385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21DDD9-4C06-458C-EF1C-B3AE5F06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A5512-B317-3217-4691-EF2896CA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D2410-85DC-BF66-543F-8FD642F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9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0AF28-75E2-AA78-F72C-1421E191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F4A732-1A58-E78B-F8C0-0C60B51B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0C8B0-1B8F-97B0-22CD-CC708E4E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77364-53DE-0D24-BF1D-73B5DFE18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7D1B8-B0FC-0F36-7B2D-D1F3D90B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文字 的圖片">
            <a:extLst>
              <a:ext uri="{FF2B5EF4-FFF2-40B4-BE49-F238E27FC236}">
                <a16:creationId xmlns:a16="http://schemas.microsoft.com/office/drawing/2014/main" id="{8315850E-393E-9E83-7910-01D4002F4D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75" y="-85460"/>
            <a:ext cx="3142362" cy="10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1675444" y="4973051"/>
            <a:ext cx="903568" cy="903568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44046" y="1692909"/>
            <a:ext cx="366369" cy="366369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289315" y="5921264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306838" y="593878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616386" y="1231321"/>
            <a:ext cx="831871" cy="83187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634542" y="1249477"/>
            <a:ext cx="795559" cy="79555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797462" y="5898135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810252" y="5910927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031366" y="4306803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048121" y="4323560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711335" y="1509723"/>
            <a:ext cx="549555" cy="54955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2321" y="5155625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800414" y="5532210"/>
            <a:ext cx="602921" cy="60292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813573" y="5545369"/>
            <a:ext cx="576603" cy="57660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39721" y="5752563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306387" y="493213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323909" y="494965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293595" y="332898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06387" y="345688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048123" y="1110979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064879" y="1127736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894521" y="766093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671897" y="1692908"/>
            <a:ext cx="970539" cy="970539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693081" y="1714090"/>
            <a:ext cx="928175" cy="92817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813571" y="490551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830328" y="507307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619253" y="3429002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96366" y="429390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507092" y="633929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524616" y="6356814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1202043" y="6431485"/>
            <a:ext cx="383892" cy="3423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11218799" y="6446429"/>
            <a:ext cx="350379" cy="31242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85925" y="2004372"/>
            <a:ext cx="200707" cy="2007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394686" y="2013133"/>
            <a:ext cx="183185" cy="18318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61E32D-2416-426E-B17E-278271C71AFB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C69BF5-42A3-4FE2-A1AD-373B48331508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34366CF9-6752-4DA5-B65E-FAD81C47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1201" y="2729127"/>
            <a:ext cx="12634401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zh-TW" altLang="en-US" sz="5999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  <a:sym typeface="微软雅黑" pitchFamily="34" charset="-122"/>
              </a:rPr>
              <a:t>影像特徵的研究</a:t>
            </a:r>
            <a:endParaRPr lang="en-US" altLang="zh-TW" sz="5999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  <a:sym typeface="微软雅黑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4A4BBE-E10F-4FF6-92A0-1FFAFD196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圖片 4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F57F4A27-3154-7A03-CBFF-D0C968E2B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5128" r="2423" b="5128"/>
          <a:stretch/>
        </p:blipFill>
        <p:spPr>
          <a:xfrm>
            <a:off x="201105" y="1164947"/>
            <a:ext cx="11789790" cy="5034292"/>
          </a:xfrm>
          <a:prstGeom prst="rect">
            <a:avLst/>
          </a:prstGeom>
        </p:spPr>
      </p:pic>
      <p:sp>
        <p:nvSpPr>
          <p:cNvPr id="6" name="Google Shape;164;p3">
            <a:extLst>
              <a:ext uri="{FF2B5EF4-FFF2-40B4-BE49-F238E27FC236}">
                <a16:creationId xmlns:a16="http://schemas.microsoft.com/office/drawing/2014/main" id="{F9AF1C01-294A-1540-0B75-76F15126F625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主程式</a:t>
            </a:r>
          </a:p>
        </p:txBody>
      </p:sp>
    </p:spTree>
    <p:extLst>
      <p:ext uri="{BB962C8B-B14F-4D97-AF65-F5344CB8AC3E}">
        <p14:creationId xmlns:p14="http://schemas.microsoft.com/office/powerpoint/2010/main" val="9333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藝術, 設計 的圖片&#10;&#10;自動產生的描述">
            <a:extLst>
              <a:ext uri="{FF2B5EF4-FFF2-40B4-BE49-F238E27FC236}">
                <a16:creationId xmlns:a16="http://schemas.microsoft.com/office/drawing/2014/main" id="{4A9F2CAC-61B4-5EAF-8033-34126E18B4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4" t="9591" r="9149" b="9591"/>
          <a:stretch/>
        </p:blipFill>
        <p:spPr>
          <a:xfrm>
            <a:off x="1021237" y="1006003"/>
            <a:ext cx="10149526" cy="5562030"/>
          </a:xfrm>
          <a:prstGeom prst="rect">
            <a:avLst/>
          </a:prstGeom>
        </p:spPr>
      </p:pic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需呈現之結果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CCFE6F-2A88-4041-80AC-4861E73D7839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20742-7F94-4AFC-992E-906FE7178430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78C713-ABDE-4827-ADE1-39826777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440678"/>
            <a:ext cx="10668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 for listening</a:t>
            </a:r>
            <a:endParaRPr lang="zh-TW" altLang="en-US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A3750B-76FD-4209-AD4E-A01F85519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目標任務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984071" y="1419954"/>
            <a:ext cx="10223860" cy="398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利用影像特徵進行影像處理操作。先對影像做</a:t>
            </a:r>
            <a:r>
              <a:rPr lang="en-US" altLang="zh-TW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lang="zh-TW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二值化</a:t>
            </a:r>
            <a:r>
              <a:rPr lang="en-US" altLang="zh-TW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(Image Binarization)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TW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zh-TW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標籤化</a:t>
            </a:r>
            <a:r>
              <a:rPr lang="en-US" altLang="zh-TW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(Labeling)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並計算特徵參數，再由特徵參數分割影像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先對目標影像進行</a:t>
            </a:r>
            <a:r>
              <a:rPr lang="zh-TW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二值化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，門檻值設為</a:t>
            </a:r>
            <a:r>
              <a:rPr lang="en-US" altLang="zh-TW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影像</a:t>
            </a:r>
            <a:r>
              <a:rPr lang="zh-TW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標籤化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並計算特徵參數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將</a:t>
            </a:r>
            <a:r>
              <a:rPr lang="zh-TW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面積小於</a:t>
            </a:r>
            <a:r>
              <a:rPr lang="en-US" altLang="zh-TW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的標籤連通元件去除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將剩餘的標籤連通元件透過輪廓偵測計算</a:t>
            </a:r>
            <a:r>
              <a:rPr lang="zh-TW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周長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TW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真圓度</a:t>
            </a:r>
            <a:endParaRPr lang="en-US" altLang="zh-TW" b="1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將</a:t>
            </a:r>
            <a:r>
              <a:rPr lang="zh-TW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真圓度小於</a:t>
            </a:r>
            <a:r>
              <a:rPr lang="en-US" altLang="zh-TW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0.5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的標籤連通元件去除，為了留下圓形的物體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D021FB-9D0D-4290-9B76-662721F1C6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1EBA911-6902-09FE-2B60-B490A3BDD2FB}"/>
              </a:ext>
            </a:extLst>
          </p:cNvPr>
          <p:cNvGrpSpPr/>
          <p:nvPr/>
        </p:nvGrpSpPr>
        <p:grpSpPr>
          <a:xfrm>
            <a:off x="1390862" y="1164540"/>
            <a:ext cx="10658898" cy="3918631"/>
            <a:chOff x="1533235" y="781469"/>
            <a:chExt cx="10658898" cy="3918631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EECD44C-E9FE-DFFE-411F-D21BFB55E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66" r="19422"/>
            <a:stretch/>
          </p:blipFill>
          <p:spPr>
            <a:xfrm flipH="1">
              <a:off x="1533235" y="781469"/>
              <a:ext cx="4174838" cy="3817734"/>
            </a:xfrm>
            <a:prstGeom prst="rect">
              <a:avLst/>
            </a:prstGeom>
          </p:spPr>
        </p:pic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DD86FDE3-26E0-2CE7-0E94-F5B19677DE02}"/>
                </a:ext>
              </a:extLst>
            </p:cNvPr>
            <p:cNvSpPr txBox="1"/>
            <p:nvPr/>
          </p:nvSpPr>
          <p:spPr>
            <a:xfrm>
              <a:off x="4701309" y="3261629"/>
              <a:ext cx="7490824" cy="14384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altLang="ko-KR" sz="6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0</a:t>
              </a:r>
              <a:r>
                <a:rPr lang="en-US" altLang="zh-TW" sz="6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1</a:t>
              </a:r>
              <a:endParaRPr lang="en-US" altLang="ko-KR" sz="60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  <a:p>
              <a:pPr>
                <a:lnSpc>
                  <a:spcPts val="5400"/>
                </a:lnSpc>
              </a:pPr>
              <a:r>
                <a:rPr lang="en-US" altLang="zh-TW" sz="4400" b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OpenCV</a:t>
              </a:r>
              <a:r>
                <a:rPr lang="zh-TW" altLang="en-US" sz="4400" b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：</a:t>
              </a:r>
              <a:r>
                <a:rPr lang="en-US" altLang="zh-TW" sz="4400" b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Segmentation</a:t>
              </a:r>
              <a:endParaRPr lang="zh-TW" altLang="en-US" sz="44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D20EFC8-D2AA-027B-26A7-B50C179F14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" t="13012" r="2964" b="13012"/>
          <a:stretch/>
        </p:blipFill>
        <p:spPr>
          <a:xfrm>
            <a:off x="361361" y="1818533"/>
            <a:ext cx="11469278" cy="2012620"/>
          </a:xfrm>
          <a:prstGeom prst="rect">
            <a:avLst/>
          </a:prstGeom>
        </p:spPr>
      </p:pic>
      <p:sp>
        <p:nvSpPr>
          <p:cNvPr id="10" name="Google Shape;164;p3">
            <a:extLst>
              <a:ext uri="{FF2B5EF4-FFF2-40B4-BE49-F238E27FC236}">
                <a16:creationId xmlns:a16="http://schemas.microsoft.com/office/drawing/2014/main" id="{9A907C8C-43CF-5EA0-D600-5B5B9D6291B0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影像二值化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1B642F-4B85-9EC4-5586-A13A1ECAF8E6}"/>
              </a:ext>
            </a:extLst>
          </p:cNvPr>
          <p:cNvSpPr/>
          <p:nvPr/>
        </p:nvSpPr>
        <p:spPr>
          <a:xfrm>
            <a:off x="5502731" y="2824843"/>
            <a:ext cx="5785757" cy="269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03D113-3523-2836-0CFD-BD2B63F64DB4}"/>
              </a:ext>
            </a:extLst>
          </p:cNvPr>
          <p:cNvSpPr txBox="1"/>
          <p:nvPr/>
        </p:nvSpPr>
        <p:spPr>
          <a:xfrm>
            <a:off x="361361" y="4283294"/>
            <a:ext cx="1146927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門檻值：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 Type</a:t>
            </a:r>
            <a:r>
              <a:rPr lang="zh-TW" altLang="en-US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： 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cv2.THRESH_BINARY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圖片 2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604390C6-2D55-68FC-6CF9-F30B005E2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5225" r="2065" b="83621"/>
          <a:stretch/>
        </p:blipFill>
        <p:spPr>
          <a:xfrm>
            <a:off x="476250" y="3096042"/>
            <a:ext cx="11239500" cy="9497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EC00509-D784-D7D7-7F6D-C15C0F9C4816}"/>
              </a:ext>
            </a:extLst>
          </p:cNvPr>
          <p:cNvSpPr txBox="1"/>
          <p:nvPr/>
        </p:nvSpPr>
        <p:spPr>
          <a:xfrm>
            <a:off x="476250" y="4637232"/>
            <a:ext cx="11239500" cy="787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Connectivity</a:t>
            </a:r>
            <a:r>
              <a:rPr lang="zh-TW" altLang="en-US" sz="1600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ltype</a:t>
            </a:r>
            <a:r>
              <a:rPr lang="zh-TW" altLang="en-US" sz="1600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： 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cv2.CV_32S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Google Shape;164;p3">
            <a:extLst>
              <a:ext uri="{FF2B5EF4-FFF2-40B4-BE49-F238E27FC236}">
                <a16:creationId xmlns:a16="http://schemas.microsoft.com/office/drawing/2014/main" id="{70DB811B-5BD5-810D-9403-78A6713EA066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影像標籤化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5C0CEF-44E0-6CAE-69C0-28D4D0B67562}"/>
              </a:ext>
            </a:extLst>
          </p:cNvPr>
          <p:cNvSpPr txBox="1"/>
          <p:nvPr/>
        </p:nvSpPr>
        <p:spPr>
          <a:xfrm>
            <a:off x="476250" y="1115909"/>
            <a:ext cx="11239500" cy="11568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將影像進行</a:t>
            </a:r>
            <a:r>
              <a:rPr lang="zh-TW" altLang="en-US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標籤化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，並且取得連通元件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影像標籤化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cv2.connectedComponentsWithStats(image[, labels[, stats[, centroids[, connectivity[, ltype]]]]])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8BD15D-C015-4CEB-9203-87D43407778E}"/>
              </a:ext>
            </a:extLst>
          </p:cNvPr>
          <p:cNvSpPr/>
          <p:nvPr/>
        </p:nvSpPr>
        <p:spPr>
          <a:xfrm>
            <a:off x="7256476" y="3800438"/>
            <a:ext cx="4026717" cy="202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3D4797F-EAEC-F7D9-58B0-482D48353CAC}"/>
              </a:ext>
            </a:extLst>
          </p:cNvPr>
          <p:cNvSpPr txBox="1"/>
          <p:nvPr/>
        </p:nvSpPr>
        <p:spPr>
          <a:xfrm>
            <a:off x="476250" y="1564267"/>
            <a:ext cx="1123950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計算特徵參數，並且去除</a:t>
            </a:r>
            <a:r>
              <a:rPr lang="zh-TW" altLang="en-US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面積小於</a:t>
            </a:r>
            <a:r>
              <a:rPr lang="en-US" altLang="zh-TW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的連通元件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3" name="圖片 2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604390C6-2D55-68FC-6CF9-F30B005E2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15968" r="2065" b="49853"/>
          <a:stretch/>
        </p:blipFill>
        <p:spPr>
          <a:xfrm>
            <a:off x="476251" y="2469160"/>
            <a:ext cx="11239499" cy="2910621"/>
          </a:xfrm>
          <a:prstGeom prst="rect">
            <a:avLst/>
          </a:prstGeom>
        </p:spPr>
      </p:pic>
      <p:sp>
        <p:nvSpPr>
          <p:cNvPr id="5" name="Google Shape;164;p3">
            <a:extLst>
              <a:ext uri="{FF2B5EF4-FFF2-40B4-BE49-F238E27FC236}">
                <a16:creationId xmlns:a16="http://schemas.microsoft.com/office/drawing/2014/main" id="{46514C97-B7B3-2BCA-17AA-DF3C6D9762F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影像標籤化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F97F9-2358-066D-E25F-022E135C94D1}"/>
              </a:ext>
            </a:extLst>
          </p:cNvPr>
          <p:cNvSpPr/>
          <p:nvPr/>
        </p:nvSpPr>
        <p:spPr>
          <a:xfrm>
            <a:off x="2343150" y="3806987"/>
            <a:ext cx="351065" cy="202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77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3D4797F-EAEC-F7D9-58B0-482D48353CAC}"/>
              </a:ext>
            </a:extLst>
          </p:cNvPr>
          <p:cNvSpPr txBox="1"/>
          <p:nvPr/>
        </p:nvSpPr>
        <p:spPr>
          <a:xfrm>
            <a:off x="476250" y="1179055"/>
            <a:ext cx="11239500" cy="25699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計算剩餘標籤連通元件的</a:t>
            </a:r>
            <a:r>
              <a:rPr lang="zh-TW" altLang="en-US" sz="1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周長</a:t>
            </a:r>
            <a:r>
              <a:rPr lang="zh-TW" altLang="en-US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TW" altLang="en-US" sz="14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真圓度</a:t>
            </a:r>
            <a:endParaRPr lang="en-US" altLang="zh-TW" sz="1400" b="1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取得輪廓資訊用</a:t>
            </a:r>
            <a:r>
              <a:rPr lang="en-US" altLang="zh-TW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ü"/>
            </a:pPr>
            <a:r>
              <a:rPr lang="en-US" altLang="zh-TW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cv2.findContours(</a:t>
            </a:r>
            <a:r>
              <a:rPr lang="fr-FR" altLang="zh-TW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image, mode, method[, contours[, hierarchy[, offset]]]</a:t>
            </a:r>
            <a:r>
              <a:rPr lang="en-US" altLang="zh-TW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取得物體輪廓資訊用</a:t>
            </a:r>
            <a:r>
              <a:rPr lang="en-US" altLang="zh-TW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預設物體為白色</a:t>
            </a:r>
            <a:r>
              <a:rPr lang="en-US" altLang="zh-TW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): </a:t>
            </a:r>
          </a:p>
          <a:p>
            <a:pPr marL="1200150" lvl="2" indent="-285750" algn="just">
              <a:buFont typeface="Wingdings" panose="05000000000000000000" pitchFamily="2" charset="2"/>
              <a:buChar char="ü"/>
            </a:pPr>
            <a:r>
              <a:rPr lang="en-US" altLang="zh-TW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cv2.drawContours(image, contours, contourIdx, color[, thickness[, lineType[, hierarchy[, maxLevel[, offset]]]]])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計算周長：</a:t>
            </a:r>
            <a:endParaRPr lang="en-US" altLang="zh-TW" sz="1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 algn="just">
              <a:buFont typeface="Wingdings" panose="05000000000000000000" pitchFamily="2" charset="2"/>
              <a:buChar char="ü"/>
            </a:pPr>
            <a:r>
              <a:rPr lang="en-US" altLang="zh-TW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cv2.arclength(curve, closed)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計算真圓度用</a:t>
            </a:r>
            <a:r>
              <a:rPr lang="en-US" altLang="zh-TW" sz="1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ü"/>
            </a:pPr>
            <a:r>
              <a:rPr lang="en-US" altLang="zh-TW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TW" altLang="en-US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* numpy.pi * </a:t>
            </a:r>
            <a:r>
              <a:rPr lang="zh-TW" altLang="en-US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面積 </a:t>
            </a:r>
            <a:r>
              <a:rPr lang="en-US" altLang="zh-TW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/ (</a:t>
            </a:r>
            <a:r>
              <a:rPr lang="zh-TW" altLang="en-US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周長</a:t>
            </a:r>
            <a:r>
              <a:rPr lang="en-US" altLang="zh-TW" sz="14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)^2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3" name="圖片 2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604390C6-2D55-68FC-6CF9-F30B005E2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49457" r="2065" b="26704"/>
          <a:stretch/>
        </p:blipFill>
        <p:spPr>
          <a:xfrm>
            <a:off x="476251" y="4052326"/>
            <a:ext cx="11239499" cy="2030067"/>
          </a:xfrm>
          <a:prstGeom prst="rect">
            <a:avLst/>
          </a:prstGeom>
        </p:spPr>
      </p:pic>
      <p:sp>
        <p:nvSpPr>
          <p:cNvPr id="5" name="Google Shape;164;p3">
            <a:extLst>
              <a:ext uri="{FF2B5EF4-FFF2-40B4-BE49-F238E27FC236}">
                <a16:creationId xmlns:a16="http://schemas.microsoft.com/office/drawing/2014/main" id="{46514C97-B7B3-2BCA-17AA-DF3C6D9762F9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影像標籤化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022C4C-5F6C-02A9-2E79-713D3475086A}"/>
              </a:ext>
            </a:extLst>
          </p:cNvPr>
          <p:cNvSpPr/>
          <p:nvPr/>
        </p:nvSpPr>
        <p:spPr>
          <a:xfrm>
            <a:off x="4921490" y="4090435"/>
            <a:ext cx="50144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E4EAC6-65A5-C1DB-BB76-414584962876}"/>
              </a:ext>
            </a:extLst>
          </p:cNvPr>
          <p:cNvSpPr/>
          <p:nvPr/>
        </p:nvSpPr>
        <p:spPr>
          <a:xfrm>
            <a:off x="4379926" y="4317651"/>
            <a:ext cx="3866003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CB8383-E36B-B605-3C3F-C2E798B7ED96}"/>
              </a:ext>
            </a:extLst>
          </p:cNvPr>
          <p:cNvSpPr/>
          <p:nvPr/>
        </p:nvSpPr>
        <p:spPr>
          <a:xfrm>
            <a:off x="3740392" y="4762976"/>
            <a:ext cx="828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63949-8BD7-E2E8-907B-FFD4CA3F90B1}"/>
              </a:ext>
            </a:extLst>
          </p:cNvPr>
          <p:cNvSpPr/>
          <p:nvPr/>
        </p:nvSpPr>
        <p:spPr>
          <a:xfrm>
            <a:off x="1770077" y="4977359"/>
            <a:ext cx="32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09CD7D-7BB1-8BB6-8DC1-DE68E333E7B3}"/>
              </a:ext>
            </a:extLst>
          </p:cNvPr>
          <p:cNvSpPr txBox="1"/>
          <p:nvPr/>
        </p:nvSpPr>
        <p:spPr>
          <a:xfrm>
            <a:off x="4568392" y="2801294"/>
            <a:ext cx="1991799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Curve</a:t>
            </a:r>
            <a:r>
              <a:rPr lang="zh-TW" altLang="en-US" sz="1600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zh-TW" altLang="en-US" sz="1600" b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US" altLang="zh-TW" sz="16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B25099-58CC-D8A0-4CF5-C6C096836ED0}"/>
              </a:ext>
            </a:extLst>
          </p:cNvPr>
          <p:cNvSpPr txBox="1"/>
          <p:nvPr/>
        </p:nvSpPr>
        <p:spPr>
          <a:xfrm>
            <a:off x="4379926" y="932930"/>
            <a:ext cx="4466651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contourImage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cv2.RETR_EXTERNAL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cv2.CHAIN_APPROX_SIMPLE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E73D7E4-FBD0-0AE0-A640-F4BB70E66842}"/>
              </a:ext>
            </a:extLst>
          </p:cNvPr>
          <p:cNvSpPr txBox="1"/>
          <p:nvPr/>
        </p:nvSpPr>
        <p:spPr>
          <a:xfrm>
            <a:off x="9551105" y="2667200"/>
            <a:ext cx="2558931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 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labelingImage</a:t>
            </a: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contours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contours</a:t>
            </a: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contourIdx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color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(255, 0, 0)</a:t>
            </a:r>
          </a:p>
          <a:p>
            <a:pPr marL="0" lvl="1" indent="-285750">
              <a:buFont typeface="Wingdings" panose="05000000000000000000" pitchFamily="2" charset="2"/>
              <a:buChar char="ü"/>
            </a:pPr>
            <a:r>
              <a:rPr lang="en-US" altLang="zh-TW" sz="16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thickness</a:t>
            </a: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3" name="圖片 2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604390C6-2D55-68FC-6CF9-F30B005E2C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73070" r="2065" b="4783"/>
          <a:stretch/>
        </p:blipFill>
        <p:spPr>
          <a:xfrm>
            <a:off x="476250" y="2653394"/>
            <a:ext cx="11239500" cy="18859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45033F6-3711-F631-2467-1A6FA8F330BB}"/>
              </a:ext>
            </a:extLst>
          </p:cNvPr>
          <p:cNvSpPr txBox="1"/>
          <p:nvPr/>
        </p:nvSpPr>
        <p:spPr>
          <a:xfrm>
            <a:off x="476250" y="1711278"/>
            <a:ext cx="1123950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將</a:t>
            </a:r>
            <a:r>
              <a:rPr lang="zh-TW" altLang="en-US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真圓度小於</a:t>
            </a:r>
            <a:r>
              <a:rPr lang="en-US" altLang="zh-TW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0.5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的標籤連通元件</a:t>
            </a:r>
            <a:r>
              <a:rPr lang="zh-TW" altLang="en-US" sz="16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去除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，以留下圓形的物體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Google Shape;164;p3">
            <a:extLst>
              <a:ext uri="{FF2B5EF4-FFF2-40B4-BE49-F238E27FC236}">
                <a16:creationId xmlns:a16="http://schemas.microsoft.com/office/drawing/2014/main" id="{E67082EE-2A80-9AE7-1230-21C5B80D6B55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影像標籤化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981480-C8A1-3F4D-D4EA-CD0CB2DB534D}"/>
              </a:ext>
            </a:extLst>
          </p:cNvPr>
          <p:cNvSpPr/>
          <p:nvPr/>
        </p:nvSpPr>
        <p:spPr>
          <a:xfrm>
            <a:off x="1974185" y="2683191"/>
            <a:ext cx="36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8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Google Shape;164;p3">
            <a:extLst>
              <a:ext uri="{FF2B5EF4-FFF2-40B4-BE49-F238E27FC236}">
                <a16:creationId xmlns:a16="http://schemas.microsoft.com/office/drawing/2014/main" id="{E67082EE-2A80-9AE7-1230-21C5B80D6B55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影像標籤化</a:t>
            </a:r>
          </a:p>
        </p:txBody>
      </p:sp>
      <p:pic>
        <p:nvPicPr>
          <p:cNvPr id="7" name="圖片 6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32D26DE9-8547-A28D-A552-1BFBBF24E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53" y="0"/>
            <a:ext cx="9441493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AF1CA7C-69F7-2451-DBA2-3F7CB5E9FC68}"/>
              </a:ext>
            </a:extLst>
          </p:cNvPr>
          <p:cNvSpPr/>
          <p:nvPr/>
        </p:nvSpPr>
        <p:spPr>
          <a:xfrm>
            <a:off x="2774286" y="5010012"/>
            <a:ext cx="288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C0F5A-CB40-BEF2-B92C-443A7C24A8D1}"/>
              </a:ext>
            </a:extLst>
          </p:cNvPr>
          <p:cNvSpPr/>
          <p:nvPr/>
        </p:nvSpPr>
        <p:spPr>
          <a:xfrm>
            <a:off x="3065290" y="2166118"/>
            <a:ext cx="288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0EFA3D-9F55-DF55-89E7-BA7BAA3CE41F}"/>
              </a:ext>
            </a:extLst>
          </p:cNvPr>
          <p:cNvSpPr/>
          <p:nvPr/>
        </p:nvSpPr>
        <p:spPr>
          <a:xfrm>
            <a:off x="5152625" y="3420289"/>
            <a:ext cx="4032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4FF6F5-746A-EDFC-ABA6-5AB71B66CC2D}"/>
              </a:ext>
            </a:extLst>
          </p:cNvPr>
          <p:cNvSpPr/>
          <p:nvPr/>
        </p:nvSpPr>
        <p:spPr>
          <a:xfrm>
            <a:off x="4733525" y="3600289"/>
            <a:ext cx="3060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DC40E6-0FC5-5E4F-0A93-B1B5CFF8474C}"/>
              </a:ext>
            </a:extLst>
          </p:cNvPr>
          <p:cNvSpPr/>
          <p:nvPr/>
        </p:nvSpPr>
        <p:spPr>
          <a:xfrm>
            <a:off x="4208289" y="3964961"/>
            <a:ext cx="648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EBFB22-B63E-6313-E9D0-E5806AC22CFE}"/>
              </a:ext>
            </a:extLst>
          </p:cNvPr>
          <p:cNvSpPr/>
          <p:nvPr/>
        </p:nvSpPr>
        <p:spPr>
          <a:xfrm>
            <a:off x="2618778" y="4149781"/>
            <a:ext cx="2520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4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369</Words>
  <Application>Microsoft Office PowerPoint</Application>
  <PresentationFormat>寬螢幕</PresentationFormat>
  <Paragraphs>61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r1143001柯良?</dc:creator>
  <cp:lastModifiedBy>r1143001柯良?</cp:lastModifiedBy>
  <cp:revision>192</cp:revision>
  <dcterms:created xsi:type="dcterms:W3CDTF">2022-10-02T16:13:00Z</dcterms:created>
  <dcterms:modified xsi:type="dcterms:W3CDTF">2023-11-23T05:50:47Z</dcterms:modified>
</cp:coreProperties>
</file>