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8" r:id="rId2"/>
    <p:sldId id="698" r:id="rId3"/>
    <p:sldId id="695" r:id="rId4"/>
    <p:sldId id="696" r:id="rId5"/>
    <p:sldId id="697" r:id="rId6"/>
    <p:sldId id="699" r:id="rId7"/>
    <p:sldId id="37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92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2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63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01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利用色彩分割影像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目標任務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A457CD-DA4B-563B-F5C1-365DEBBA0FB7}"/>
              </a:ext>
            </a:extLst>
          </p:cNvPr>
          <p:cNvSpPr txBox="1"/>
          <p:nvPr/>
        </p:nvSpPr>
        <p:spPr>
          <a:xfrm>
            <a:off x="575388" y="1349316"/>
            <a:ext cx="11041224" cy="4911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透過不同的色彩模型來對影像進行影像分割，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並且同時藉由不同策略來對影像</a:t>
            </a: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擷取具有特定顏色的區域。</a:t>
            </a: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TW" sz="18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HSV</a:t>
            </a: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色彩分割 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分割出黃色花朵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en-US" altLang="zh-TW" sz="1600" b="1" baseline="30000">
                <a:latin typeface="Microsoft YaHei" panose="020B0503020204020204" pitchFamily="34" charset="-122"/>
                <a:ea typeface="Microsoft YaHei" panose="020B0503020204020204" pitchFamily="34" charset="-122"/>
              </a:rPr>
              <a:t>o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Hue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70</a:t>
            </a:r>
            <a:r>
              <a:rPr lang="en-US" altLang="zh-TW" sz="1600" b="1" baseline="30000">
                <a:latin typeface="Microsoft YaHei" panose="020B0503020204020204" pitchFamily="34" charset="-122"/>
                <a:ea typeface="Microsoft YaHei" panose="020B0503020204020204" pitchFamily="34" charset="-122"/>
              </a:rPr>
              <a:t>o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30%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 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Saturation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100%</a:t>
            </a:r>
          </a:p>
          <a:p>
            <a:pPr marL="800100" lvl="1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30%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Value </a:t>
            </a:r>
            <a:r>
              <a:rPr lang="zh-TW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≦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100%</a:t>
            </a:r>
          </a:p>
          <a:p>
            <a:pPr algn="just">
              <a:lnSpc>
                <a:spcPct val="200000"/>
              </a:lnSpc>
            </a:pP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r>
              <a:rPr lang="en-US" altLang="zh-TW" sz="18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RGB</a:t>
            </a: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色度鍵</a:t>
            </a: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(Chroma Key)</a:t>
            </a:r>
            <a:r>
              <a:rPr lang="zh-TW" altLang="en-US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分割 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分割出綠色區域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Threshold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endParaRPr lang="en-US" altLang="zh-TW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16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A993B55-4FB1-D090-2263-D1CE7168FC90}"/>
              </a:ext>
            </a:extLst>
          </p:cNvPr>
          <p:cNvSpPr txBox="1"/>
          <p:nvPr/>
        </p:nvSpPr>
        <p:spPr>
          <a:xfrm>
            <a:off x="283800" y="765393"/>
            <a:ext cx="11624400" cy="15261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對影像中找出特定顏色的遮罩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TW" sz="16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cv2.inRange(src, lowerb, upperb)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影像交集用</a:t>
            </a:r>
            <a:r>
              <a:rPr lang="en-US" altLang="zh-TW" sz="1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b="1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cv2.bitwise_and(src1, src2 [, mask])</a:t>
            </a:r>
            <a:endParaRPr lang="en-US" altLang="zh-TW" sz="1600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4DF0380-4999-D6E6-05E7-61DA9A8ED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8" y="2068319"/>
            <a:ext cx="10980964" cy="229357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5B7A42-A9AB-99F0-D21A-D6E332992637}"/>
              </a:ext>
            </a:extLst>
          </p:cNvPr>
          <p:cNvSpPr txBox="1"/>
          <p:nvPr/>
        </p:nvSpPr>
        <p:spPr>
          <a:xfrm>
            <a:off x="6104164" y="1357323"/>
            <a:ext cx="558517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OpenCV</a:t>
            </a:r>
            <a:r>
              <a:rPr lang="zh-TW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將原</a:t>
            </a:r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Hue</a:t>
            </a:r>
            <a:r>
              <a:rPr lang="zh-TW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值角度除以</a:t>
            </a:r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zh-TW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，並且使用</a:t>
            </a:r>
            <a:r>
              <a:rPr lang="en-US" altLang="zh-TW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0~180</a:t>
            </a:r>
            <a:r>
              <a:rPr lang="zh-TW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儲存</a:t>
            </a:r>
            <a:endParaRPr lang="en-US" altLang="zh-TW" sz="18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A841FADA-E860-1D29-A86F-E7D44B5BD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8" y="3831011"/>
            <a:ext cx="10980964" cy="3267382"/>
          </a:xfrm>
          <a:prstGeom prst="rect">
            <a:avLst/>
          </a:prstGeom>
        </p:spPr>
      </p:pic>
      <p:sp>
        <p:nvSpPr>
          <p:cNvPr id="13" name="Google Shape;164;p3">
            <a:extLst>
              <a:ext uri="{FF2B5EF4-FFF2-40B4-BE49-F238E27FC236}">
                <a16:creationId xmlns:a16="http://schemas.microsoft.com/office/drawing/2014/main" id="{011344DC-4625-DDB8-937D-249FEE061C8F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HSV</a:t>
            </a:r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影像分割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F409B2-493B-F715-D97A-9257334A0EAF}"/>
              </a:ext>
            </a:extLst>
          </p:cNvPr>
          <p:cNvSpPr/>
          <p:nvPr/>
        </p:nvSpPr>
        <p:spPr>
          <a:xfrm>
            <a:off x="4222776" y="2824368"/>
            <a:ext cx="390045" cy="251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164;p3">
            <a:extLst>
              <a:ext uri="{FF2B5EF4-FFF2-40B4-BE49-F238E27FC236}">
                <a16:creationId xmlns:a16="http://schemas.microsoft.com/office/drawing/2014/main" id="{06AD0AE2-0927-2109-8AD5-5F880858BDD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altLang="zh-TW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BGR</a:t>
            </a:r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影像分割</a:t>
            </a:r>
          </a:p>
        </p:txBody>
      </p:sp>
      <p:pic>
        <p:nvPicPr>
          <p:cNvPr id="8" name="圖片 7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75BDC70F-F6B8-C9EE-0CE3-538203DEA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964"/>
            <a:ext cx="12192000" cy="4438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84F59F-8EA8-037D-1031-16D948C26F42}"/>
                  </a:ext>
                </a:extLst>
              </p:cNvPr>
              <p:cNvSpPr txBox="1"/>
              <p:nvPr/>
            </p:nvSpPr>
            <p:spPr>
              <a:xfrm>
                <a:off x="283800" y="1093905"/>
                <a:ext cx="11624400" cy="78752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TW" altLang="en-US" sz="16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色鍵度計算公式</a:t>
                </a:r>
                <a:r>
                  <a:rPr lang="en-US" altLang="zh-TW" sz="16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</a:t>
                </a:r>
                <a:r>
                  <a:rPr lang="zh-TW" altLang="en-US" sz="16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綠幕用</a:t>
                </a:r>
                <a:r>
                  <a:rPr lang="en-US" altLang="zh-TW" sz="1600" b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</a:p>
              <a:p>
                <a:pPr marL="742950" lvl="1" indent="-285750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𝑪𝒉𝒓𝒐𝒎𝒂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=(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𝑩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+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𝑹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) / 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𝟐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 − </m:t>
                    </m:r>
                    <m:r>
                      <a:rPr lang="en-US" altLang="zh-TW" sz="1600" b="1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𝑮</m:t>
                    </m:r>
                  </m:oMath>
                </a14:m>
                <a:endParaRPr lang="en-US" altLang="zh-TW" sz="1600" b="1" i="1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084F59F-8EA8-037D-1031-16D948C26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0" y="1093905"/>
                <a:ext cx="11624400" cy="787523"/>
              </a:xfrm>
              <a:prstGeom prst="rect">
                <a:avLst/>
              </a:prstGeom>
              <a:blipFill>
                <a:blip r:embed="rId4"/>
                <a:stretch>
                  <a:fillRect l="-157" b="-68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73E47-BBEA-7C30-DE19-1F265F7B1352}"/>
              </a:ext>
            </a:extLst>
          </p:cNvPr>
          <p:cNvSpPr txBox="1"/>
          <p:nvPr/>
        </p:nvSpPr>
        <p:spPr>
          <a:xfrm>
            <a:off x="4007840" y="1225870"/>
            <a:ext cx="2586182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TW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背景是什麼，就減什麼</a:t>
            </a:r>
            <a:endParaRPr lang="en-US" altLang="zh-TW" sz="1800" b="1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2591CB-A753-02CA-B4FC-2BD9E6223242}"/>
              </a:ext>
            </a:extLst>
          </p:cNvPr>
          <p:cNvSpPr/>
          <p:nvPr/>
        </p:nvSpPr>
        <p:spPr>
          <a:xfrm>
            <a:off x="3404507" y="4171950"/>
            <a:ext cx="146957" cy="251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3D7342-C347-DCE7-EAE6-0F41ABD47854}"/>
              </a:ext>
            </a:extLst>
          </p:cNvPr>
          <p:cNvSpPr/>
          <p:nvPr/>
        </p:nvSpPr>
        <p:spPr>
          <a:xfrm>
            <a:off x="4381499" y="4171950"/>
            <a:ext cx="146957" cy="251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51AF1E-4156-EED9-72EB-893A0AE292C7}"/>
              </a:ext>
            </a:extLst>
          </p:cNvPr>
          <p:cNvSpPr/>
          <p:nvPr/>
        </p:nvSpPr>
        <p:spPr>
          <a:xfrm>
            <a:off x="5924551" y="4171950"/>
            <a:ext cx="146957" cy="2518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0" name="Google Shape;164;p3">
            <a:extLst>
              <a:ext uri="{FF2B5EF4-FFF2-40B4-BE49-F238E27FC236}">
                <a16:creationId xmlns:a16="http://schemas.microsoft.com/office/drawing/2014/main" id="{06AD0AE2-0927-2109-8AD5-5F880858BDD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pic>
        <p:nvPicPr>
          <p:cNvPr id="12" name="圖片 11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BE26D6BC-F515-2903-929E-4D79C549C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9" y="606437"/>
            <a:ext cx="9639302" cy="628747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CE7528E-3A5B-C886-10A7-724F0E28E95C}"/>
              </a:ext>
            </a:extLst>
          </p:cNvPr>
          <p:cNvSpPr/>
          <p:nvPr/>
        </p:nvSpPr>
        <p:spPr>
          <a:xfrm>
            <a:off x="3532415" y="3649437"/>
            <a:ext cx="876299" cy="16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11BBD-DB1B-050B-4847-61F03EBC04F5}"/>
              </a:ext>
            </a:extLst>
          </p:cNvPr>
          <p:cNvSpPr/>
          <p:nvPr/>
        </p:nvSpPr>
        <p:spPr>
          <a:xfrm>
            <a:off x="3532415" y="3867152"/>
            <a:ext cx="1064078" cy="16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BCE6D4-88BF-6C32-229E-6AF7B13BFC01}"/>
              </a:ext>
            </a:extLst>
          </p:cNvPr>
          <p:cNvSpPr/>
          <p:nvPr/>
        </p:nvSpPr>
        <p:spPr>
          <a:xfrm>
            <a:off x="6289222" y="2579915"/>
            <a:ext cx="307521" cy="16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 descr="一張含有 花, 植物, 鮮豔 的圖片&#10;&#10;自動產生的描述">
            <a:extLst>
              <a:ext uri="{FF2B5EF4-FFF2-40B4-BE49-F238E27FC236}">
                <a16:creationId xmlns:a16="http://schemas.microsoft.com/office/drawing/2014/main" id="{47A5A800-33CC-15F2-398E-B86BDF5DF7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7" t="8155" r="11993" b="8155"/>
          <a:stretch/>
        </p:blipFill>
        <p:spPr>
          <a:xfrm>
            <a:off x="1756682" y="870741"/>
            <a:ext cx="8678636" cy="5985588"/>
          </a:xfrm>
          <a:prstGeom prst="rect">
            <a:avLst/>
          </a:prstGeom>
        </p:spPr>
      </p:pic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實作結果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178</Words>
  <Application>Microsoft Office PowerPoint</Application>
  <PresentationFormat>寬螢幕</PresentationFormat>
  <Paragraphs>33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270</cp:revision>
  <dcterms:created xsi:type="dcterms:W3CDTF">2022-10-02T16:13:00Z</dcterms:created>
  <dcterms:modified xsi:type="dcterms:W3CDTF">2023-12-06T17:45:50Z</dcterms:modified>
</cp:coreProperties>
</file>