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801" r:id="rId3"/>
    <p:sldId id="740" r:id="rId4"/>
    <p:sldId id="802" r:id="rId5"/>
    <p:sldId id="803" r:id="rId6"/>
    <p:sldId id="804" r:id="rId7"/>
    <p:sldId id="806" r:id="rId8"/>
    <p:sldId id="805" r:id="rId9"/>
    <p:sldId id="810" r:id="rId10"/>
    <p:sldId id="812" r:id="rId11"/>
    <p:sldId id="813" r:id="rId12"/>
    <p:sldId id="814" r:id="rId13"/>
    <p:sldId id="815" r:id="rId14"/>
    <p:sldId id="816" r:id="rId15"/>
    <p:sldId id="817" r:id="rId16"/>
    <p:sldId id="818" r:id="rId17"/>
    <p:sldId id="819" r:id="rId18"/>
    <p:sldId id="820" r:id="rId19"/>
    <p:sldId id="821" r:id="rId20"/>
    <p:sldId id="822" r:id="rId21"/>
    <p:sldId id="823" r:id="rId22"/>
    <p:sldId id="824" r:id="rId23"/>
    <p:sldId id="825" r:id="rId24"/>
    <p:sldId id="826" r:id="rId25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Z" initials="ZZ" lastIdx="2" clrIdx="0">
    <p:extLst>
      <p:ext uri="{19B8F6BF-5375-455C-9EA6-DF929625EA0E}">
        <p15:presenceInfo xmlns:p15="http://schemas.microsoft.com/office/powerpoint/2012/main" userId="bccff862150944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F399"/>
    <a:srgbClr val="C9FFFF"/>
    <a:srgbClr val="0F879C"/>
    <a:srgbClr val="0077B0"/>
    <a:srgbClr val="6CFFFF"/>
    <a:srgbClr val="0F8499"/>
    <a:srgbClr val="8CFFFF"/>
    <a:srgbClr val="9BFFFF"/>
    <a:srgbClr val="D3D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5" autoAdjust="0"/>
    <p:restoredTop sz="84501" autoAdjust="0"/>
  </p:normalViewPr>
  <p:slideViewPr>
    <p:cSldViewPr>
      <p:cViewPr>
        <p:scale>
          <a:sx n="125" d="100"/>
          <a:sy n="125" d="100"/>
        </p:scale>
        <p:origin x="2706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75" d="100"/>
        <a:sy n="75" d="100"/>
      </p:scale>
      <p:origin x="0" y="2304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2C36D266-8F84-4BC6-A553-709194E43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65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621A9BA6-7ADB-44DC-BF4B-EC37A01D3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509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F26CE1-2363-4DE8-A3ED-163108F1278B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1295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</a:p>
          <a:p>
            <a:pPr algn="l"/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、共享段表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--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为了实现分段共享，可在系统中配置一张</a:t>
            </a:r>
            <a:r>
              <a:rPr lang="zh-CN" altLang="en-US" b="1" i="0" dirty="0">
                <a:solidFill>
                  <a:srgbClr val="3333FF"/>
                </a:solidFill>
                <a:effectLst/>
                <a:latin typeface="-apple-system"/>
              </a:rPr>
              <a:t>共享段表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，所有</a:t>
            </a:r>
            <a:r>
              <a:rPr lang="zh-CN" altLang="en-US" b="1" i="0" dirty="0">
                <a:solidFill>
                  <a:srgbClr val="3333FF"/>
                </a:solidFill>
                <a:effectLst/>
                <a:latin typeface="-apple-system"/>
              </a:rPr>
              <a:t>各共享段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都在共享段表中</a:t>
            </a:r>
            <a:r>
              <a:rPr lang="zh-CN" altLang="en-US" b="1" i="0" dirty="0">
                <a:solidFill>
                  <a:srgbClr val="6633FF"/>
                </a:solidFill>
                <a:effectLst/>
                <a:latin typeface="-apple-system"/>
              </a:rPr>
              <a:t>占有一表项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。表项中记录了共享段的</a:t>
            </a:r>
            <a:r>
              <a:rPr lang="zh-CN" altLang="en-US" b="1" i="0" dirty="0">
                <a:solidFill>
                  <a:srgbClr val="6633FF"/>
                </a:solidFill>
                <a:effectLst/>
                <a:latin typeface="-apple-system"/>
              </a:rPr>
              <a:t>段号、段长、内存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6633FF"/>
                </a:solidFill>
                <a:effectLst/>
                <a:latin typeface="-apple-system"/>
              </a:rPr>
              <a:t>始址、存在位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（是否已调入内存）等信息，并记录了共享此分段的每个进程的情况。其中各项说明如下：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）共享进程计数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count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----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非共享段仅为</a:t>
            </a:r>
            <a:r>
              <a:rPr lang="zh-CN" altLang="en-US" b="1" i="0" dirty="0">
                <a:solidFill>
                  <a:srgbClr val="3333FF"/>
                </a:solidFill>
                <a:effectLst/>
                <a:latin typeface="-apple-system"/>
              </a:rPr>
              <a:t>一个进程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所需要。当进程不再需要该段时，可立即释放该段，并由系统回收该段所占用的内存空间。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----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共享段是为</a:t>
            </a:r>
            <a:r>
              <a:rPr lang="zh-CN" altLang="en-US" b="1" i="0" dirty="0">
                <a:solidFill>
                  <a:srgbClr val="3333FF"/>
                </a:solidFill>
                <a:effectLst/>
                <a:latin typeface="-apple-system"/>
              </a:rPr>
              <a:t>多个进程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所需要的，当某进程不再需要而释放它时，系统并不回收该段所占用的内存区，仅当所有共享该段的进程全部不再需要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它时，才由系统回收该段所占内存区。为了记录</a:t>
            </a:r>
            <a:r>
              <a:rPr lang="zh-CN" altLang="en-US" b="1" i="0" dirty="0">
                <a:solidFill>
                  <a:srgbClr val="3333FF"/>
                </a:solidFill>
                <a:effectLst/>
                <a:latin typeface="-apple-system"/>
              </a:rPr>
              <a:t>有多少个进程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需要</a:t>
            </a:r>
            <a:r>
              <a:rPr lang="zh-CN" altLang="en-US" b="1" i="0" dirty="0">
                <a:solidFill>
                  <a:srgbClr val="3333FF"/>
                </a:solidFill>
                <a:effectLst/>
                <a:latin typeface="-apple-system"/>
              </a:rPr>
              <a:t>共享该分段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，设置一个整型变量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count=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共享该段的进程数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）存取控制字段。对于一个共享段，应给不同的进程以不同的</a:t>
            </a:r>
            <a:r>
              <a:rPr lang="zh-CN" altLang="en-US" b="1" i="0" dirty="0">
                <a:solidFill>
                  <a:srgbClr val="3333FF"/>
                </a:solidFill>
                <a:effectLst/>
                <a:latin typeface="-apple-system"/>
              </a:rPr>
              <a:t>存取权限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例如，对于文件主，通常允许它读和写；而对于其他进程，则可能只允许读，甚至只允许执行。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）段号。对于一个共享段，不同的进程可以各</a:t>
            </a:r>
            <a:r>
              <a:rPr lang="zh-CN" altLang="en-US" b="1" i="0" dirty="0">
                <a:solidFill>
                  <a:srgbClr val="3333FF"/>
                </a:solidFill>
                <a:effectLst/>
                <a:latin typeface="-apple-system"/>
              </a:rPr>
              <a:t>用不同的段号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去共享该段。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57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759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018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779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19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03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41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64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08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666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48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79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。值为零的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FAT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表项代表空闲的簇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543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A9BA6-7ADB-44DC-BF4B-EC37A01D3B7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81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07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62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83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35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F2EF-F0FC-4A7A-9A0C-4DA0A326AC7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7061-309D-4762-B454-0E29FADD7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8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1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6" r:id="rId3"/>
    <p:sldLayoutId id="2147483859" r:id="rId4"/>
    <p:sldLayoutId id="2147483892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268760"/>
            <a:ext cx="9144000" cy="1185768"/>
          </a:xfrm>
          <a:prstGeom prst="rect">
            <a:avLst/>
          </a:prstGeom>
        </p:spPr>
        <p:txBody>
          <a:bodyPr/>
          <a:lstStyle/>
          <a:p>
            <a:pPr marL="457200" indent="-457200" algn="ctr" defTabSz="91440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defRPr/>
            </a:pPr>
            <a:r>
              <a:rPr kumimoji="1" lang="zh-CN" altLang="en-US" sz="5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期末复习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4446302-E21F-4D9A-AB12-D3BB164FC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367" y="2595439"/>
            <a:ext cx="241277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ABFF"/>
              </a:buClr>
              <a:buSzPct val="90000"/>
              <a:buFont typeface="Symbol" panose="05050102010706020507" pitchFamily="18" charset="2"/>
              <a:buChar char="¨"/>
              <a:defRPr kumimoji="1" sz="3200" b="1">
                <a:solidFill>
                  <a:srgbClr val="FFCC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None/>
              <a:defRPr/>
            </a:pPr>
            <a:r>
              <a:rPr lang="zh-CN" altLang="en-US" sz="4000" dirty="0">
                <a:solidFill>
                  <a:srgbClr val="C00000"/>
                </a:solidFill>
              </a:rPr>
              <a:t>考试范围</a:t>
            </a:r>
          </a:p>
        </p:txBody>
      </p:sp>
      <p:sp>
        <p:nvSpPr>
          <p:cNvPr id="3" name="Rectangle 4">
            <a:hlinkClick r:id="" action="ppaction://noaction"/>
            <a:extLst>
              <a:ext uri="{FF2B5EF4-FFF2-40B4-BE49-F238E27FC236}">
                <a16:creationId xmlns:a16="http://schemas.microsoft.com/office/drawing/2014/main" id="{A6AB55D7-FF53-45DD-A01B-9E372048E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254" y="3342309"/>
            <a:ext cx="2423891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ABFF"/>
              </a:buClr>
              <a:buSzPct val="90000"/>
              <a:buFont typeface="Symbol" panose="05050102010706020507" pitchFamily="18" charset="2"/>
              <a:buChar char="¨"/>
              <a:defRPr kumimoji="1" sz="3200" b="1">
                <a:solidFill>
                  <a:srgbClr val="FFCC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None/>
              <a:defRPr/>
            </a:pPr>
            <a:r>
              <a:rPr lang="zh-CN" altLang="en-US" sz="4000" dirty="0">
                <a:solidFill>
                  <a:srgbClr val="C00000"/>
                </a:solidFill>
              </a:rPr>
              <a:t>复习资料</a:t>
            </a:r>
          </a:p>
        </p:txBody>
      </p:sp>
      <p:sp>
        <p:nvSpPr>
          <p:cNvPr id="4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234ED52A-D49C-4EB0-8F12-A61B09321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254" y="4730278"/>
            <a:ext cx="242389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ABFF"/>
              </a:buClr>
              <a:buSzPct val="90000"/>
              <a:buFont typeface="Symbol" panose="05050102010706020507" pitchFamily="18" charset="2"/>
              <a:buChar char="¨"/>
              <a:defRPr kumimoji="1" sz="3200" b="1">
                <a:solidFill>
                  <a:srgbClr val="FFCC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None/>
              <a:defRPr/>
            </a:pPr>
            <a:r>
              <a:rPr lang="zh-CN" altLang="en-US" sz="4000" dirty="0">
                <a:solidFill>
                  <a:srgbClr val="C00000"/>
                </a:solidFill>
              </a:rPr>
              <a:t>成绩核算</a:t>
            </a:r>
          </a:p>
        </p:txBody>
      </p:sp>
      <p:sp>
        <p:nvSpPr>
          <p:cNvPr id="9" name="Rectangle 4">
            <a:hlinkClick r:id="" action="ppaction://noaction"/>
            <a:extLst>
              <a:ext uri="{FF2B5EF4-FFF2-40B4-BE49-F238E27FC236}">
                <a16:creationId xmlns:a16="http://schemas.microsoft.com/office/drawing/2014/main" id="{5FD66CE6-7893-487B-A954-BE960E56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367" y="3983408"/>
            <a:ext cx="2423891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FFABFF"/>
              </a:buClr>
              <a:buSzPct val="90000"/>
              <a:buFont typeface="Symbol" panose="05050102010706020507" pitchFamily="18" charset="2"/>
              <a:buChar char="¨"/>
              <a:defRPr kumimoji="1" sz="3200" b="1">
                <a:solidFill>
                  <a:srgbClr val="FFCC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None/>
              <a:defRPr/>
            </a:pPr>
            <a:r>
              <a:rPr lang="zh-CN" altLang="en-US" sz="4000" dirty="0">
                <a:solidFill>
                  <a:srgbClr val="C00000"/>
                </a:solidFill>
              </a:rPr>
              <a:t>试卷结构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D81548F-285C-4A11-BDE5-6F079730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9144000" cy="26883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B986D9-0FB1-4B8B-92D7-45475758A4D6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11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DE0E3C5-4807-4051-8CA3-D17C8043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9144000" cy="32468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731E5E-09CC-4142-B5F6-499C0695FA27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39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0FDF681-5DBC-4B79-BBCE-9D448649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9144000" cy="26847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6E278A-515C-480A-8123-513BF3C422BD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05A89BF-0136-4EEA-B9D2-493BC8516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" y="980728"/>
            <a:ext cx="9144000" cy="11846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38AA76-13CE-4F34-8BD9-5386CB623F8A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65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D93ACBE-E125-4255-A490-F53FE787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" y="980728"/>
            <a:ext cx="5940152" cy="1061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6EE91F-F2DF-4D4C-AF3C-980913A07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" y="1927301"/>
            <a:ext cx="9144000" cy="10637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F0D53C-CBA3-4A67-84FB-B31DB518E38C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6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A47A16F-DB89-43ED-916B-CEF91EC14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145"/>
            <a:ext cx="9144000" cy="10541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985F26-11C5-45FC-AE5D-C86565EAE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064280"/>
            <a:ext cx="5268398" cy="46969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D57456-DD0A-43CE-AD0B-E4EF85B7D590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52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655C4F6-E9AA-4707-AB47-4034824F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9144000" cy="20963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F174EB-6E44-4C45-9802-AF6C09E249E8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41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C4B7E76-05B2-448C-8B10-86E09662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9144000" cy="19905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32569-1EC8-49C6-ABB8-0B0390B51209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73B9CD-1E47-4E4B-A062-9A348B0A6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4680"/>
            <a:ext cx="9144000" cy="27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0132569-1EC8-49C6-ABB8-0B0390B51209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2220BF-F08F-493B-8F76-D052D20C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744"/>
            <a:ext cx="9144000" cy="13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0132569-1EC8-49C6-ABB8-0B0390B51209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CF4F71-90F3-4918-B83C-B09D2BF50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9144000" cy="21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0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2A4DE93-42D9-45E9-9E7E-766342E91CA9}"/>
              </a:ext>
            </a:extLst>
          </p:cNvPr>
          <p:cNvGrpSpPr/>
          <p:nvPr/>
        </p:nvGrpSpPr>
        <p:grpSpPr>
          <a:xfrm>
            <a:off x="397074" y="1465288"/>
            <a:ext cx="8349851" cy="4449737"/>
            <a:chOff x="1161769" y="1912962"/>
            <a:chExt cx="6909988" cy="3593203"/>
          </a:xfrm>
        </p:grpSpPr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0AD93A30-085C-4C59-A22D-E41E428A2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6602" y="2793154"/>
              <a:ext cx="485775" cy="2937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/>
            </a:p>
          </p:txBody>
        </p:sp>
        <p:sp>
          <p:nvSpPr>
            <p:cNvPr id="4" name="Line 8">
              <a:extLst>
                <a:ext uri="{FF2B5EF4-FFF2-40B4-BE49-F238E27FC236}">
                  <a16:creationId xmlns:a16="http://schemas.microsoft.com/office/drawing/2014/main" id="{72E58DA4-06BF-41AD-A1A5-85B9B520B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4233" y="3841772"/>
              <a:ext cx="406598" cy="323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/>
            </a:p>
          </p:txBody>
        </p:sp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58DF34FF-1707-46E7-9147-2900BBC51C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7024" y="3849441"/>
              <a:ext cx="485356" cy="316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/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6F9D74F6-BD67-45B6-BC13-24CD3D67B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0653" y="2764255"/>
              <a:ext cx="460176" cy="3238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/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719DEF33-AFDF-4CBA-A6F7-9972DFD1B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380" y="2546374"/>
              <a:ext cx="997744" cy="432197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FF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 dirty="0">
                  <a:latin typeface="Arial" panose="020B0604020202020204" pitchFamily="34" charset="0"/>
                </a:rPr>
                <a:t>进程管理</a:t>
              </a: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F9BA0F91-0A67-41CD-97DC-9E41DE1DA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719" y="2546374"/>
              <a:ext cx="998934" cy="432197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FF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 dirty="0">
                  <a:latin typeface="Arial" panose="020B0604020202020204" pitchFamily="34" charset="0"/>
                </a:rPr>
                <a:t>设备管理</a:t>
              </a:r>
            </a:p>
          </p:txBody>
        </p:sp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6EAF0947-EF8A-4D24-9575-5B161560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379" y="3950121"/>
              <a:ext cx="1052513" cy="431006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FF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 dirty="0">
                  <a:latin typeface="Arial" panose="020B0604020202020204" pitchFamily="34" charset="0"/>
                </a:rPr>
                <a:t>内存管理</a:t>
              </a:r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A598735D-D2F8-4195-9501-D80A5FD3D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722" y="3950122"/>
              <a:ext cx="1052513" cy="432197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FF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latin typeface="Arial" panose="020B0604020202020204" pitchFamily="34" charset="0"/>
                </a:rPr>
                <a:t>文件管理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0DB2E59C-71A3-44CA-A920-1C1EA2A0A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0123" y="2793152"/>
              <a:ext cx="5100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/>
            </a:p>
          </p:txBody>
        </p: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69506701-4633-4EF1-8404-A566D8973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198" y="1913066"/>
              <a:ext cx="1331559" cy="176164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多道程序设计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进程概念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进程控制</a:t>
              </a:r>
              <a:endParaRPr kumimoji="0" lang="en-US" altLang="zh-CN" sz="1600" b="1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同步互斥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进程调度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进程通信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进程死锁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1E3C7F18-5641-4988-8421-C505ABB0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63186" y="2764257"/>
              <a:ext cx="4379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/>
            </a:p>
          </p:txBody>
        </p:sp>
        <p:sp>
          <p:nvSpPr>
            <p:cNvPr id="14" name="Rectangle 21">
              <a:extLst>
                <a:ext uri="{FF2B5EF4-FFF2-40B4-BE49-F238E27FC236}">
                  <a16:creationId xmlns:a16="http://schemas.microsoft.com/office/drawing/2014/main" id="{8F7C8684-E2B5-4A3C-BA25-EB1C7EF36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769" y="1912962"/>
              <a:ext cx="1201421" cy="1783556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设备分类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设备独立性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dirty="0">
                  <a:latin typeface="Arial" panose="020B0604020202020204" pitchFamily="34" charset="0"/>
                </a:rPr>
                <a:t>I/O</a:t>
              </a:r>
              <a:r>
                <a:rPr kumimoji="0" lang="zh-CN" altLang="en-US" sz="1600" b="1" dirty="0">
                  <a:latin typeface="Arial" panose="020B0604020202020204" pitchFamily="34" charset="0"/>
                </a:rPr>
                <a:t>软件组成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设备分配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虚设备技术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缓冲技术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通道技术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磁盘调度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ACD466C3-E42D-4FCF-AA53-E2D59D491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3570" y="4165521"/>
              <a:ext cx="426244" cy="4869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/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D9A58FD9-3C54-4068-8559-59BB9510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086" y="4028599"/>
              <a:ext cx="1183482" cy="1477566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文件基本概念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磁盘结构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文件目录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文件系统使用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文件系统安全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外存空间管理</a:t>
              </a: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7F493D00-8412-4672-AFB7-52AF9B068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4065" y="4165525"/>
              <a:ext cx="485356" cy="5409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/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75AC1804-7234-43C3-9C83-5D33E3898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198" y="4028723"/>
              <a:ext cx="1331559" cy="1477441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地址变换</a:t>
              </a:r>
              <a:endParaRPr kumimoji="0" lang="en-US" altLang="zh-CN" sz="1600" b="1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内存分配和回收</a:t>
              </a:r>
              <a:endParaRPr kumimoji="0" lang="en-US" altLang="zh-CN" sz="1600" b="1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内外存数据传输</a:t>
              </a:r>
              <a:endParaRPr kumimoji="0" lang="en-US" altLang="zh-CN" sz="1600" b="1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内存保护和共享</a:t>
              </a:r>
              <a:endParaRPr kumimoji="0" lang="en-US" altLang="zh-CN" sz="1600" b="1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 dirty="0">
                  <a:latin typeface="Arial" panose="020B0604020202020204" pitchFamily="34" charset="0"/>
                </a:rPr>
                <a:t>虚拟存储</a:t>
              </a:r>
              <a:endParaRPr kumimoji="0" lang="en-US" altLang="zh-CN" sz="1600" b="1" dirty="0">
                <a:latin typeface="Arial" panose="020B0604020202020204" pitchFamily="34" charset="0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1F3F6CF-26B2-4BD9-B1CF-3BAB9B436666}"/>
                </a:ext>
              </a:extLst>
            </p:cNvPr>
            <p:cNvGrpSpPr/>
            <p:nvPr/>
          </p:nvGrpSpPr>
          <p:grpSpPr>
            <a:xfrm>
              <a:off x="4019136" y="3088111"/>
              <a:ext cx="969169" cy="756047"/>
              <a:chOff x="5358843" y="2974475"/>
              <a:chExt cx="1292225" cy="1008063"/>
            </a:xfrm>
          </p:grpSpPr>
          <p:sp>
            <p:nvSpPr>
              <p:cNvPr id="20" name="AutoShape 15">
                <a:extLst>
                  <a:ext uri="{FF2B5EF4-FFF2-40B4-BE49-F238E27FC236}">
                    <a16:creationId xmlns:a16="http://schemas.microsoft.com/office/drawing/2014/main" id="{A6ABF73D-FEA0-4429-8887-7C87AC4C2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843" y="2974475"/>
                <a:ext cx="1292225" cy="1008063"/>
              </a:xfrm>
              <a:prstGeom prst="hexagon">
                <a:avLst>
                  <a:gd name="adj" fmla="val 32047"/>
                  <a:gd name="vf" fmla="val 115470"/>
                </a:avLst>
              </a:prstGeom>
              <a:solidFill>
                <a:srgbClr val="FFFF99"/>
              </a:solidFill>
              <a:ln w="28575">
                <a:solidFill>
                  <a:srgbClr val="D1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Symbol" panose="05050102010706020507" pitchFamily="18" charset="2"/>
                  <a:buChar char="¨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zh-CN" sz="1600" b="1" dirty="0">
                  <a:latin typeface="Arial" panose="020B0604020202020204" pitchFamily="34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zh-CN" sz="2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C290070-97CA-4A15-871C-EABF1448688D}"/>
                  </a:ext>
                </a:extLst>
              </p:cNvPr>
              <p:cNvSpPr/>
              <p:nvPr/>
            </p:nvSpPr>
            <p:spPr>
              <a:xfrm>
                <a:off x="5478766" y="3030673"/>
                <a:ext cx="1055550" cy="8947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 b="1" dirty="0">
                    <a:latin typeface="Arial" panose="020B0604020202020204" pitchFamily="34" charset="0"/>
                  </a:rPr>
                  <a:t>操作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2400" b="1" dirty="0">
                    <a:latin typeface="Arial" panose="020B0604020202020204" pitchFamily="34" charset="0"/>
                  </a:rPr>
                  <a:t>系统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752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0132569-1EC8-49C6-ABB8-0B0390B51209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7263FE-63CF-49B8-8257-C126BEDCB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736"/>
            <a:ext cx="9144000" cy="185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3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0132569-1EC8-49C6-ABB8-0B0390B51209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061F2E-AE11-4936-AA50-F80247349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4" y="1052736"/>
            <a:ext cx="8934450" cy="12287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3CFF7A-DA51-4020-8DCE-F878AC1619E0}"/>
              </a:ext>
            </a:extLst>
          </p:cNvPr>
          <p:cNvSpPr txBox="1"/>
          <p:nvPr/>
        </p:nvSpPr>
        <p:spPr>
          <a:xfrm>
            <a:off x="52387" y="2498584"/>
            <a:ext cx="903922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循环首次适应算法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在首次适应算法的基础上，针对其查找效率降低的缺点进行改进，不改变空白链的组织方式，只改变你查找方式，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每次查找的起始位置是从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上次查找位置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的下一个位置开始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，而不是从头查找。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当循环查找一遍之后仍未找到满足需求的空白内存块时分配失败。这样就避免了对外部碎片的查找浪费。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优点：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使内存分配在内存中更加均匀，相对于首次适应算法来说查找效率更高。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缺点：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由于分配均匀，使得内存中缺乏大的空闲内存块，当后续出现大内存需求的作业时无法满足。</a:t>
            </a:r>
          </a:p>
        </p:txBody>
      </p:sp>
    </p:spTree>
    <p:extLst>
      <p:ext uri="{BB962C8B-B14F-4D97-AF65-F5344CB8AC3E}">
        <p14:creationId xmlns:p14="http://schemas.microsoft.com/office/powerpoint/2010/main" val="220735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0132569-1EC8-49C6-ABB8-0B0390B51209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BE9963-DD43-43C9-B273-3AB8BF9A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15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3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0132569-1EC8-49C6-ABB8-0B0390B51209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3DED11-1EC9-4D2F-ADAA-F5A1580F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26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96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63B7D3-69B4-4E05-AC2D-F8024E069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13176"/>
            <a:ext cx="9144000" cy="16028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A27A24-BA89-46EB-B06B-02C551FDF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9" y="33556"/>
            <a:ext cx="7309832" cy="34823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3CA2771-5EDC-414B-8EBA-99BA9CBD4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19" y="2852936"/>
            <a:ext cx="710116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4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618546F-3D44-4766-9336-BA4F59D283C9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考试范围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8FA236-30B9-4B39-9C6C-4C37832FF8B3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36852"/>
            <a:ext cx="8496944" cy="540045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2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600" b="1" dirty="0">
                <a:solidFill>
                  <a:srgbClr val="3333FF"/>
                </a:solidFill>
                <a:latin typeface="Times New Roman"/>
                <a:ea typeface="楷体" panose="02010609060101010101" pitchFamily="49" charset="-122"/>
              </a:rPr>
              <a:t>操作系统概述</a:t>
            </a:r>
            <a:endParaRPr kumimoji="1" lang="en-US" altLang="zh-CN" sz="3600" b="1" dirty="0">
              <a:solidFill>
                <a:srgbClr val="3333FF"/>
              </a:solidFill>
              <a:latin typeface="Times New Roman"/>
              <a:ea typeface="楷体" panose="02010609060101010101" pitchFamily="49" charset="-122"/>
            </a:endParaRPr>
          </a:p>
          <a:p>
            <a:pPr marL="355600" lvl="2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600" b="1" dirty="0">
                <a:solidFill>
                  <a:srgbClr val="3333FF"/>
                </a:solidFill>
                <a:latin typeface="Times New Roman"/>
                <a:ea typeface="楷体" panose="02010609060101010101" pitchFamily="49" charset="-122"/>
              </a:rPr>
              <a:t>操作系统结构</a:t>
            </a:r>
            <a:endParaRPr kumimoji="1" lang="en-US" altLang="zh-CN" sz="3600" b="1" dirty="0">
              <a:solidFill>
                <a:srgbClr val="3333FF"/>
              </a:solidFill>
              <a:latin typeface="Times New Roman"/>
              <a:ea typeface="楷体" panose="02010609060101010101" pitchFamily="49" charset="-122"/>
            </a:endParaRPr>
          </a:p>
          <a:p>
            <a:pPr marL="355600" lvl="2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600" b="1" dirty="0">
                <a:solidFill>
                  <a:srgbClr val="3333FF"/>
                </a:solidFill>
                <a:latin typeface="Times New Roman"/>
                <a:ea typeface="楷体" panose="02010609060101010101" pitchFamily="49" charset="-122"/>
              </a:rPr>
              <a:t>进程管理</a:t>
            </a:r>
            <a:endParaRPr kumimoji="1" lang="en-US" altLang="zh-CN" sz="3600" b="1" dirty="0">
              <a:solidFill>
                <a:srgbClr val="3333FF"/>
              </a:solidFill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进程管理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线程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进程同步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CPU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调度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BD6650-B300-47D9-99FB-BA9ECD9BAD29}"/>
              </a:ext>
            </a:extLst>
          </p:cNvPr>
          <p:cNvSpPr txBox="1"/>
          <p:nvPr/>
        </p:nvSpPr>
        <p:spPr>
          <a:xfrm>
            <a:off x="5220072" y="835613"/>
            <a:ext cx="36004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0" lvl="2" indent="-355600" algn="l" defTabSz="355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内存管理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n-cs"/>
            </a:endParaRPr>
          </a:p>
          <a:p>
            <a:pPr marL="812800" marR="0" lvl="3" indent="-355600" algn="l" defTabSz="355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内存管理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n-cs"/>
            </a:endParaRPr>
          </a:p>
          <a:p>
            <a:pPr marL="812800" marR="0" lvl="3" indent="-355600" algn="l" defTabSz="355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虚拟内存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n-cs"/>
            </a:endParaRPr>
          </a:p>
          <a:p>
            <a:pPr marL="355600" marR="0" lvl="2" indent="-355600" algn="l" defTabSz="355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文件管理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n-cs"/>
            </a:endParaRPr>
          </a:p>
          <a:p>
            <a:pPr marL="355600" marR="0" lvl="2" indent="-355600" algn="l" defTabSz="355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  <a:cs typeface="+mn-cs"/>
              </a:rPr>
              <a:t>设备管理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14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A6CEA31-80B1-43C6-9455-C5FF925D4347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复习资料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8B7EC3E-4579-46EC-84E5-61E2B2DB76A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36852"/>
            <a:ext cx="8496944" cy="540045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2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600" b="1" dirty="0">
                <a:solidFill>
                  <a:srgbClr val="3333FF"/>
                </a:solidFill>
                <a:latin typeface="Times New Roman"/>
                <a:ea typeface="楷体" panose="02010609060101010101" pitchFamily="49" charset="-122"/>
              </a:rPr>
              <a:t>超星教学平台资源</a:t>
            </a:r>
            <a:endParaRPr kumimoji="1" lang="en-US" altLang="zh-CN" sz="3600" b="1" dirty="0">
              <a:solidFill>
                <a:srgbClr val="3333FF"/>
              </a:solidFill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教材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课程课件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章节习题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随堂测试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课后作业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讨论平台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355600" lvl="2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600" b="1" dirty="0">
                <a:solidFill>
                  <a:srgbClr val="FF0000"/>
                </a:solidFill>
                <a:latin typeface="Times New Roman"/>
                <a:ea typeface="楷体" panose="02010609060101010101" pitchFamily="49" charset="-122"/>
              </a:rPr>
              <a:t>不另提供资料</a:t>
            </a:r>
            <a:endParaRPr kumimoji="1" lang="en-US" altLang="zh-CN" sz="3600" b="1" dirty="0">
              <a:solidFill>
                <a:srgbClr val="FF0000"/>
              </a:solidFill>
              <a:latin typeface="Times New Roman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77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A6CEA31-80B1-43C6-9455-C5FF925D4347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试卷结构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8B7EC3E-4579-46EC-84E5-61E2B2DB76A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36852"/>
            <a:ext cx="8496944" cy="568849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2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600" b="1" dirty="0">
                <a:solidFill>
                  <a:srgbClr val="3333FF"/>
                </a:solidFill>
                <a:latin typeface="Times New Roman"/>
                <a:ea typeface="楷体" panose="02010609060101010101" pitchFamily="49" charset="-122"/>
              </a:rPr>
              <a:t>按照课程目标组织试卷</a:t>
            </a:r>
            <a:endParaRPr kumimoji="1" lang="en-US" altLang="zh-CN" sz="3600" b="1" dirty="0">
              <a:solidFill>
                <a:srgbClr val="3333FF"/>
              </a:solidFill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6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类题目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按照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/>
                <a:ea typeface="楷体" panose="02010609060101010101" pitchFamily="49" charset="-122"/>
              </a:rPr>
              <a:t>课程目标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分类，而不是题型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355600" lvl="2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600" b="1" dirty="0">
                <a:solidFill>
                  <a:srgbClr val="3333FF"/>
                </a:solidFill>
                <a:latin typeface="Times New Roman"/>
                <a:ea typeface="楷体" panose="02010609060101010101" pitchFamily="49" charset="-122"/>
              </a:rPr>
              <a:t>按照题型统计试题</a:t>
            </a:r>
            <a:endParaRPr kumimoji="1" lang="en-US" altLang="zh-CN" sz="3600" b="1" dirty="0">
              <a:solidFill>
                <a:srgbClr val="3333FF"/>
              </a:solidFill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判断题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10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个，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5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分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填空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10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个，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10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分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选择题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20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个，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20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分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>
                <a:latin typeface="Times New Roman"/>
                <a:ea typeface="楷体" panose="02010609060101010101" pitchFamily="49" charset="-122"/>
              </a:rPr>
              <a:t>简答题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3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个，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15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分；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1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个，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10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分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代码阅读填空题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2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个，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20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分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  <a:p>
            <a:pPr marL="812800" lvl="3" indent="-355600" defTabSz="355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综合题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1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个，</a:t>
            </a:r>
            <a:r>
              <a:rPr kumimoji="1" lang="en-US" altLang="zh-CN" sz="3200" b="1" dirty="0">
                <a:latin typeface="Times New Roman"/>
                <a:ea typeface="楷体" panose="02010609060101010101" pitchFamily="49" charset="-122"/>
              </a:rPr>
              <a:t>20</a:t>
            </a:r>
            <a:r>
              <a:rPr kumimoji="1" lang="zh-CN" altLang="en-US" sz="3200" b="1" dirty="0">
                <a:latin typeface="Times New Roman"/>
                <a:ea typeface="楷体" panose="02010609060101010101" pitchFamily="49" charset="-122"/>
              </a:rPr>
              <a:t>分</a:t>
            </a:r>
            <a:endParaRPr kumimoji="1" lang="en-US" altLang="zh-CN" sz="3200" b="1" dirty="0">
              <a:latin typeface="Times New Roman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87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C782917-41BE-4825-94CE-D433AC697C3F}"/>
              </a:ext>
            </a:extLst>
          </p:cNvPr>
          <p:cNvSpPr txBox="1"/>
          <p:nvPr/>
        </p:nvSpPr>
        <p:spPr>
          <a:xfrm>
            <a:off x="53752" y="395525"/>
            <a:ext cx="9036496" cy="646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lvl="2" indent="-355600" defTabSz="355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zh-CN" sz="2800" b="1" dirty="0">
                <a:solidFill>
                  <a:srgbClr val="3333FF"/>
                </a:solidFill>
                <a:latin typeface="Times New Roman"/>
                <a:ea typeface="楷体" panose="02010609060101010101" pitchFamily="49" charset="-122"/>
              </a:rPr>
              <a:t>知识目标</a:t>
            </a:r>
          </a:p>
          <a:p>
            <a:pPr marL="812800" lvl="3" indent="-355600" defTabSz="3556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zh-CN" sz="2400" b="1" dirty="0">
                <a:latin typeface="Times New Roman"/>
                <a:ea typeface="楷体" panose="02010609060101010101" pitchFamily="49" charset="-122"/>
              </a:rPr>
              <a:t>课程目标</a:t>
            </a:r>
            <a:r>
              <a:rPr kumimoji="1" lang="en-US" altLang="zh-CN" sz="2400" b="1" dirty="0">
                <a:latin typeface="Times New Roman"/>
                <a:ea typeface="楷体" panose="02010609060101010101" pitchFamily="49" charset="-122"/>
              </a:rPr>
              <a:t>1</a:t>
            </a:r>
            <a:r>
              <a:rPr kumimoji="1" lang="zh-CN" altLang="zh-CN" sz="2400" b="1" dirty="0">
                <a:latin typeface="Times New Roman"/>
                <a:ea typeface="楷体" panose="02010609060101010101" pitchFamily="49" charset="-122"/>
              </a:rPr>
              <a:t>：了解计算机操作系统的发展特点，能够解释操作系统的基本概念、主要功能和特征；</a:t>
            </a:r>
          </a:p>
          <a:p>
            <a:pPr marL="812800" lvl="3" indent="-355600" defTabSz="3556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zh-CN" sz="2400" b="1" dirty="0">
                <a:latin typeface="Times New Roman"/>
                <a:ea typeface="楷体" panose="02010609060101010101" pitchFamily="49" charset="-122"/>
              </a:rPr>
              <a:t>课程目标</a:t>
            </a:r>
            <a:r>
              <a:rPr kumimoji="1" lang="en-US" altLang="zh-CN" sz="2400" b="1" dirty="0">
                <a:latin typeface="Times New Roman"/>
                <a:ea typeface="楷体" panose="02010609060101010101" pitchFamily="49" charset="-122"/>
              </a:rPr>
              <a:t>2</a:t>
            </a:r>
            <a:r>
              <a:rPr kumimoji="1" lang="zh-CN" altLang="zh-CN" sz="2400" b="1" dirty="0">
                <a:latin typeface="Times New Roman"/>
                <a:ea typeface="楷体" panose="02010609060101010101" pitchFamily="49" charset="-122"/>
              </a:rPr>
              <a:t>：能够理解操作系统进程、内存、文件和设备管理的策略、算法、机制以及相互关系；</a:t>
            </a:r>
          </a:p>
          <a:p>
            <a:pPr marL="812800" lvl="3" indent="-355600" defTabSz="3556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zh-CN" sz="2400" b="1" dirty="0">
                <a:latin typeface="Times New Roman"/>
                <a:ea typeface="楷体" panose="02010609060101010101" pitchFamily="49" charset="-122"/>
              </a:rPr>
              <a:t>课程目标</a:t>
            </a:r>
            <a:r>
              <a:rPr kumimoji="1" lang="en-US" altLang="zh-CN" sz="2400" b="1" dirty="0">
                <a:latin typeface="Times New Roman"/>
                <a:ea typeface="楷体" panose="02010609060101010101" pitchFamily="49" charset="-122"/>
              </a:rPr>
              <a:t>3</a:t>
            </a:r>
            <a:r>
              <a:rPr kumimoji="1" lang="zh-CN" altLang="zh-CN" sz="2400" b="1" dirty="0">
                <a:latin typeface="Times New Roman"/>
                <a:ea typeface="楷体" panose="02010609060101010101" pitchFamily="49" charset="-122"/>
              </a:rPr>
              <a:t>：能够掌握操作系统各功能模块设计和实现的方法；</a:t>
            </a:r>
          </a:p>
          <a:p>
            <a:pPr marL="355600" lvl="2" indent="-355600" defTabSz="355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3333FF"/>
              </a:buClr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zh-CN" sz="2800" b="1" dirty="0">
                <a:solidFill>
                  <a:srgbClr val="3333FF"/>
                </a:solidFill>
                <a:latin typeface="Times New Roman"/>
                <a:ea typeface="楷体" panose="02010609060101010101" pitchFamily="49" charset="-122"/>
              </a:rPr>
              <a:t>能力目标</a:t>
            </a:r>
          </a:p>
          <a:p>
            <a:pPr marL="812800" lvl="3" indent="-355600" defTabSz="355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zh-CN" sz="2400" b="1" dirty="0">
                <a:latin typeface="Times New Roman"/>
                <a:ea typeface="楷体" panose="02010609060101010101" pitchFamily="49" charset="-122"/>
              </a:rPr>
              <a:t>课程目标</a:t>
            </a:r>
            <a:r>
              <a:rPr kumimoji="1" lang="en-US" altLang="zh-CN" sz="2400" b="1" dirty="0">
                <a:latin typeface="Times New Roman"/>
                <a:ea typeface="楷体" panose="02010609060101010101" pitchFamily="49" charset="-122"/>
              </a:rPr>
              <a:t>4</a:t>
            </a:r>
            <a:r>
              <a:rPr kumimoji="1" lang="zh-CN" altLang="zh-CN" sz="2400" b="1" dirty="0">
                <a:latin typeface="Times New Roman"/>
                <a:ea typeface="楷体" panose="02010609060101010101" pitchFamily="49" charset="-122"/>
              </a:rPr>
              <a:t>：能够理解操作系统的并发工作原理，掌握并发程序设计的方法；</a:t>
            </a:r>
          </a:p>
          <a:p>
            <a:pPr marL="812800" lvl="3" indent="-355600" defTabSz="355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zh-CN" sz="2400" b="1" dirty="0">
                <a:latin typeface="Times New Roman"/>
                <a:ea typeface="楷体" panose="02010609060101010101" pitchFamily="49" charset="-122"/>
              </a:rPr>
              <a:t>课程目标</a:t>
            </a:r>
            <a:r>
              <a:rPr kumimoji="1" lang="en-US" altLang="zh-CN" sz="2400" b="1" dirty="0">
                <a:latin typeface="Times New Roman"/>
                <a:ea typeface="楷体" panose="02010609060101010101" pitchFamily="49" charset="-122"/>
              </a:rPr>
              <a:t>5</a:t>
            </a:r>
            <a:r>
              <a:rPr kumimoji="1" lang="zh-CN" altLang="zh-CN" sz="2400" b="1" dirty="0">
                <a:latin typeface="Times New Roman"/>
                <a:ea typeface="楷体" panose="02010609060101010101" pitchFamily="49" charset="-122"/>
              </a:rPr>
              <a:t>：能够综合运用操作系统原理和技术解决复杂计算机工程问题，对实际问题提出多种解决方案；</a:t>
            </a:r>
          </a:p>
          <a:p>
            <a:pPr marL="812800" lvl="3" indent="-355600" defTabSz="355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tabLst>
                <a:tab pos="3851275" algn="l"/>
              </a:tabLst>
              <a:defRPr/>
            </a:pPr>
            <a:r>
              <a:rPr kumimoji="1" lang="zh-CN" altLang="zh-CN" sz="2400" b="1" dirty="0">
                <a:latin typeface="Times New Roman"/>
                <a:ea typeface="楷体" panose="02010609060101010101" pitchFamily="49" charset="-122"/>
              </a:rPr>
              <a:t>课程目标</a:t>
            </a:r>
            <a:r>
              <a:rPr kumimoji="1" lang="en-US" altLang="zh-CN" sz="2400" b="1" dirty="0">
                <a:latin typeface="Times New Roman"/>
                <a:ea typeface="楷体" panose="02010609060101010101" pitchFamily="49" charset="-122"/>
              </a:rPr>
              <a:t>6</a:t>
            </a:r>
            <a:r>
              <a:rPr kumimoji="1" lang="zh-CN" altLang="zh-CN" sz="2400" b="1" dirty="0">
                <a:latin typeface="Times New Roman"/>
                <a:ea typeface="楷体" panose="02010609060101010101" pitchFamily="49" charset="-122"/>
              </a:rPr>
              <a:t>：具有自主学习和终身学习的意识，能够不断学习以适应学科专业和行业新技术的快速发展，具备对行业内相关技术进行评价和选择的能力。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99FBD59-157D-4F52-808A-D518BF19888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3999" cy="7371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1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FFFF"/>
              </a:buClr>
              <a:buSzPct val="75000"/>
              <a:defRPr/>
            </a:pPr>
            <a:r>
              <a:rPr kumimoji="1" lang="zh-CN" altLang="en-US" sz="4000" b="1" dirty="0">
                <a:solidFill>
                  <a:srgbClr val="B2622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教学目标</a:t>
            </a:r>
          </a:p>
        </p:txBody>
      </p:sp>
    </p:spTree>
    <p:extLst>
      <p:ext uri="{BB962C8B-B14F-4D97-AF65-F5344CB8AC3E}">
        <p14:creationId xmlns:p14="http://schemas.microsoft.com/office/powerpoint/2010/main" val="372997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7CC588-73F7-45CD-823F-022C2671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47"/>
            <a:ext cx="9144000" cy="65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6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3AC0CE3-DF82-415E-90A4-A23762D5C473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成绩核算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90969C-5456-420D-B947-8A4251D6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89" y="1033324"/>
            <a:ext cx="7392821" cy="5544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0716AA-3BFA-4739-A83E-FD114CC9D68E}"/>
              </a:ext>
            </a:extLst>
          </p:cNvPr>
          <p:cNvSpPr/>
          <p:nvPr/>
        </p:nvSpPr>
        <p:spPr>
          <a:xfrm>
            <a:off x="-1" y="4725144"/>
            <a:ext cx="9144000" cy="8588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平时成绩来自超星教学平台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3DED3E-F967-49FF-91FA-CC80B23EC314}"/>
              </a:ext>
            </a:extLst>
          </p:cNvPr>
          <p:cNvSpPr/>
          <p:nvPr/>
        </p:nvSpPr>
        <p:spPr>
          <a:xfrm>
            <a:off x="-1" y="5719074"/>
            <a:ext cx="9144000" cy="8588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不完整提交试卷一律按作弊处理</a:t>
            </a:r>
          </a:p>
        </p:txBody>
      </p:sp>
    </p:spTree>
    <p:extLst>
      <p:ext uri="{BB962C8B-B14F-4D97-AF65-F5344CB8AC3E}">
        <p14:creationId xmlns:p14="http://schemas.microsoft.com/office/powerpoint/2010/main" val="193115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0998F2B-A6CC-4E27-8604-D7D8BCB24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8820473" cy="24789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5352EC-6982-4B64-B25A-4A15D095CC9F}"/>
              </a:ext>
            </a:extLst>
          </p:cNvPr>
          <p:cNvSpPr txBox="1"/>
          <p:nvPr/>
        </p:nvSpPr>
        <p:spPr>
          <a:xfrm>
            <a:off x="0" y="0"/>
            <a:ext cx="9144000" cy="83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6699FF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2019</a:t>
            </a:r>
            <a:r>
              <a:rPr kumimoji="1" lang="zh-CN" altLang="en-US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年考研</a:t>
            </a:r>
            <a:r>
              <a:rPr kumimoji="1" lang="en-US" altLang="zh-CN" sz="4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408</a:t>
            </a:r>
            <a:endParaRPr kumimoji="1" lang="zh-CN" altLang="en-US" sz="4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44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16781</TotalTime>
  <Words>894</Words>
  <Application>Microsoft Office PowerPoint</Application>
  <PresentationFormat>全屏显示(4:3)</PresentationFormat>
  <Paragraphs>141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-apple-system</vt:lpstr>
      <vt:lpstr>等线</vt:lpstr>
      <vt:lpstr>等线 Light</vt:lpstr>
      <vt:lpstr>宋体</vt:lpstr>
      <vt:lpstr>Arial</vt:lpstr>
      <vt:lpstr>Calibri</vt:lpstr>
      <vt:lpstr>Symbol</vt:lpstr>
      <vt:lpstr>Times</vt:lpstr>
      <vt:lpstr>Times New Roman</vt:lpstr>
      <vt:lpstr>Wingdings</vt:lpstr>
      <vt:lpstr>Office 主题​​</vt:lpstr>
      <vt:lpstr>期末复习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Shiyimin</dc:creator>
  <cp:lastModifiedBy>Z Z</cp:lastModifiedBy>
  <cp:revision>2412</cp:revision>
  <dcterms:created xsi:type="dcterms:W3CDTF">1999-09-10T13:37:22Z</dcterms:created>
  <dcterms:modified xsi:type="dcterms:W3CDTF">2021-12-13T07:41:43Z</dcterms:modified>
</cp:coreProperties>
</file>