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9"/>
  </p:notesMasterIdLst>
  <p:sldIdLst>
    <p:sldId id="256" r:id="rId2"/>
    <p:sldId id="257" r:id="rId3"/>
    <p:sldId id="270" r:id="rId4"/>
    <p:sldId id="259" r:id="rId5"/>
    <p:sldId id="260" r:id="rId6"/>
    <p:sldId id="545" r:id="rId7"/>
    <p:sldId id="262" r:id="rId8"/>
    <p:sldId id="263" r:id="rId9"/>
    <p:sldId id="261" r:id="rId10"/>
    <p:sldId id="264" r:id="rId11"/>
    <p:sldId id="265" r:id="rId12"/>
    <p:sldId id="266" r:id="rId13"/>
    <p:sldId id="272" r:id="rId14"/>
    <p:sldId id="273" r:id="rId15"/>
    <p:sldId id="268" r:id="rId16"/>
    <p:sldId id="269" r:id="rId17"/>
    <p:sldId id="274" r:id="rId18"/>
    <p:sldId id="276" r:id="rId19"/>
    <p:sldId id="275" r:id="rId20"/>
    <p:sldId id="278" r:id="rId21"/>
    <p:sldId id="279" r:id="rId22"/>
    <p:sldId id="280" r:id="rId23"/>
    <p:sldId id="284" r:id="rId24"/>
    <p:sldId id="287" r:id="rId25"/>
    <p:sldId id="288" r:id="rId26"/>
    <p:sldId id="289" r:id="rId27"/>
    <p:sldId id="290" r:id="rId28"/>
    <p:sldId id="293" r:id="rId29"/>
    <p:sldId id="291" r:id="rId30"/>
    <p:sldId id="292" r:id="rId31"/>
    <p:sldId id="295" r:id="rId32"/>
    <p:sldId id="296" r:id="rId33"/>
    <p:sldId id="294" r:id="rId34"/>
    <p:sldId id="297" r:id="rId35"/>
    <p:sldId id="331" r:id="rId36"/>
    <p:sldId id="542" r:id="rId37"/>
    <p:sldId id="417" r:id="rId38"/>
    <p:sldId id="334" r:id="rId39"/>
    <p:sldId id="425" r:id="rId40"/>
    <p:sldId id="543" r:id="rId41"/>
    <p:sldId id="344" r:id="rId42"/>
    <p:sldId id="346" r:id="rId43"/>
    <p:sldId id="348" r:id="rId44"/>
    <p:sldId id="351" r:id="rId45"/>
    <p:sldId id="349" r:id="rId46"/>
    <p:sldId id="423" r:id="rId47"/>
    <p:sldId id="424" r:id="rId48"/>
    <p:sldId id="509" r:id="rId49"/>
    <p:sldId id="500" r:id="rId50"/>
    <p:sldId id="492" r:id="rId51"/>
    <p:sldId id="493" r:id="rId52"/>
    <p:sldId id="494" r:id="rId53"/>
    <p:sldId id="495" r:id="rId54"/>
    <p:sldId id="496" r:id="rId55"/>
    <p:sldId id="544" r:id="rId56"/>
    <p:sldId id="497" r:id="rId57"/>
    <p:sldId id="405"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1E1FF"/>
    <a:srgbClr val="D1CC00"/>
    <a:srgbClr val="FF99FF"/>
    <a:srgbClr val="FF66FF"/>
    <a:srgbClr val="CC00FF"/>
    <a:srgbClr val="FFFFCC"/>
    <a:srgbClr val="CC0099"/>
    <a:srgbClr val="0000D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19" autoAdjust="0"/>
    <p:restoredTop sz="84871" autoAdjust="0"/>
  </p:normalViewPr>
  <p:slideViewPr>
    <p:cSldViewPr snapToGrid="0">
      <p:cViewPr varScale="1">
        <p:scale>
          <a:sx n="96" d="100"/>
          <a:sy n="96" d="100"/>
        </p:scale>
        <p:origin x="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3272D-CCFA-481F-BE11-53FAADAE7960}" type="datetimeFigureOut">
              <a:rPr lang="zh-CN" altLang="en-US" smtClean="0"/>
              <a:t>2020/9/2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BD33-6E66-4BC6-8075-FF5C780F5315}" type="slidenum">
              <a:rPr lang="zh-CN" altLang="en-US" smtClean="0"/>
              <a:t>‹#›</a:t>
            </a:fld>
            <a:endParaRPr lang="zh-CN" altLang="en-US"/>
          </a:p>
        </p:txBody>
      </p:sp>
    </p:spTree>
    <p:extLst>
      <p:ext uri="{BB962C8B-B14F-4D97-AF65-F5344CB8AC3E}">
        <p14:creationId xmlns:p14="http://schemas.microsoft.com/office/powerpoint/2010/main" val="416111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ct val="20000"/>
              </a:spcBef>
              <a:buClr>
                <a:srgbClr val="0033CC"/>
              </a:buClr>
              <a:buSzPct val="80000"/>
              <a:buFont typeface="Wingdings" panose="05000000000000000000" pitchFamily="2" charset="2"/>
              <a:buNone/>
              <a:defRPr/>
            </a:pPr>
            <a:endParaRPr lang="en-US" altLang="zh-CN" sz="1200" b="1" dirty="0">
              <a:solidFill>
                <a:srgbClr val="0033CC"/>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5"/>
          </p:nvPr>
        </p:nvSpPr>
        <p:spPr/>
        <p:txBody>
          <a:bodyPr/>
          <a:lstStyle/>
          <a:p>
            <a:fld id="{FE68BD33-6E66-4BC6-8075-FF5C780F5315}" type="slidenum">
              <a:rPr lang="zh-CN" altLang="en-US" smtClean="0"/>
              <a:t>1</a:t>
            </a:fld>
            <a:endParaRPr lang="zh-CN" altLang="en-US"/>
          </a:p>
        </p:txBody>
      </p:sp>
    </p:spTree>
    <p:extLst>
      <p:ext uri="{BB962C8B-B14F-4D97-AF65-F5344CB8AC3E}">
        <p14:creationId xmlns:p14="http://schemas.microsoft.com/office/powerpoint/2010/main" val="318692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28</a:t>
            </a:fld>
            <a:endParaRPr lang="zh-CN" altLang="en-US"/>
          </a:p>
        </p:txBody>
      </p:sp>
    </p:spTree>
    <p:extLst>
      <p:ext uri="{BB962C8B-B14F-4D97-AF65-F5344CB8AC3E}">
        <p14:creationId xmlns:p14="http://schemas.microsoft.com/office/powerpoint/2010/main" val="348515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29</a:t>
            </a:fld>
            <a:endParaRPr lang="zh-CN" altLang="en-US"/>
          </a:p>
        </p:txBody>
      </p:sp>
    </p:spTree>
    <p:extLst>
      <p:ext uri="{BB962C8B-B14F-4D97-AF65-F5344CB8AC3E}">
        <p14:creationId xmlns:p14="http://schemas.microsoft.com/office/powerpoint/2010/main" val="411964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30</a:t>
            </a:fld>
            <a:endParaRPr lang="zh-CN" altLang="en-US"/>
          </a:p>
        </p:txBody>
      </p:sp>
    </p:spTree>
    <p:extLst>
      <p:ext uri="{BB962C8B-B14F-4D97-AF65-F5344CB8AC3E}">
        <p14:creationId xmlns:p14="http://schemas.microsoft.com/office/powerpoint/2010/main" val="99131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8BD33-6E66-4BC6-8075-FF5C780F5315}" type="slidenum">
              <a:rPr lang="zh-CN" altLang="en-US" smtClean="0"/>
              <a:t>34</a:t>
            </a:fld>
            <a:endParaRPr lang="zh-CN" altLang="en-US"/>
          </a:p>
        </p:txBody>
      </p:sp>
    </p:spTree>
    <p:extLst>
      <p:ext uri="{BB962C8B-B14F-4D97-AF65-F5344CB8AC3E}">
        <p14:creationId xmlns:p14="http://schemas.microsoft.com/office/powerpoint/2010/main" val="3186893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DBA2A4-E938-4490-BCB5-B083E59206E0}" type="slidenum">
              <a:rPr lang="en-US" altLang="zh-CN" sz="1300" smtClean="0">
                <a:ea typeface="隶书" panose="02010509060101010101" pitchFamily="49" charset="-122"/>
              </a:rPr>
              <a:pPr>
                <a:spcBef>
                  <a:spcPct val="0"/>
                </a:spcBef>
              </a:pPr>
              <a:t>35</a:t>
            </a:fld>
            <a:endParaRPr lang="en-US" altLang="zh-CN" sz="1300">
              <a:ea typeface="隶书" panose="02010509060101010101" pitchFamily="49"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US" altLang="zh-CN" dirty="0"/>
          </a:p>
        </p:txBody>
      </p:sp>
    </p:spTree>
    <p:extLst>
      <p:ext uri="{BB962C8B-B14F-4D97-AF65-F5344CB8AC3E}">
        <p14:creationId xmlns:p14="http://schemas.microsoft.com/office/powerpoint/2010/main" val="160068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37</a:t>
            </a:fld>
            <a:endParaRPr lang="zh-CN" altLang="en-US"/>
          </a:p>
        </p:txBody>
      </p:sp>
    </p:spTree>
    <p:extLst>
      <p:ext uri="{BB962C8B-B14F-4D97-AF65-F5344CB8AC3E}">
        <p14:creationId xmlns:p14="http://schemas.microsoft.com/office/powerpoint/2010/main" val="2829977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F1A5D86-8331-486D-A606-B2D230B9BF71}" type="slidenum">
              <a:rPr lang="en-US" altLang="zh-CN" sz="1300" smtClean="0">
                <a:ea typeface="隶书" panose="02010509060101010101" pitchFamily="49" charset="-122"/>
              </a:rPr>
              <a:pPr>
                <a:spcBef>
                  <a:spcPct val="0"/>
                </a:spcBef>
              </a:pPr>
              <a:t>38</a:t>
            </a:fld>
            <a:endParaRPr lang="en-US" altLang="zh-CN" sz="1300">
              <a:ea typeface="隶书" panose="02010509060101010101" pitchFamily="49"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67606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B8BA55-1F83-4A16-B822-9CE03D0B541D}" type="slidenum">
              <a:rPr lang="en-US" altLang="zh-CN" smtClean="0"/>
              <a:pPr>
                <a:defRPr/>
              </a:pPr>
              <a:t>39</a:t>
            </a:fld>
            <a:endParaRPr lang="en-US" altLang="zh-CN"/>
          </a:p>
        </p:txBody>
      </p:sp>
    </p:spTree>
    <p:extLst>
      <p:ext uri="{BB962C8B-B14F-4D97-AF65-F5344CB8AC3E}">
        <p14:creationId xmlns:p14="http://schemas.microsoft.com/office/powerpoint/2010/main" val="169715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C8F6B7-9BFA-4CAA-B93C-BF7EDFBC63B4}" type="slidenum">
              <a:rPr lang="en-US" altLang="zh-CN" sz="1300" smtClean="0">
                <a:ea typeface="隶书" panose="02010509060101010101" pitchFamily="49" charset="-122"/>
              </a:rPr>
              <a:pPr>
                <a:spcBef>
                  <a:spcPct val="0"/>
                </a:spcBef>
              </a:pPr>
              <a:t>41</a:t>
            </a:fld>
            <a:endParaRPr lang="en-US" altLang="zh-CN" sz="1300">
              <a:ea typeface="隶书" panose="02010509060101010101" pitchFamily="49"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b="1" dirty="0">
              <a:solidFill>
                <a:srgbClr val="111111"/>
              </a:solidFill>
            </a:endParaRPr>
          </a:p>
          <a:p>
            <a:pPr eaLnBrk="1" hangingPunct="1"/>
            <a:endParaRPr lang="en-US" altLang="zh-CN" dirty="0"/>
          </a:p>
        </p:txBody>
      </p:sp>
    </p:spTree>
    <p:extLst>
      <p:ext uri="{BB962C8B-B14F-4D97-AF65-F5344CB8AC3E}">
        <p14:creationId xmlns:p14="http://schemas.microsoft.com/office/powerpoint/2010/main" val="568525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42</a:t>
            </a:fld>
            <a:endParaRPr lang="zh-CN" altLang="en-US"/>
          </a:p>
        </p:txBody>
      </p:sp>
    </p:spTree>
    <p:extLst>
      <p:ext uri="{BB962C8B-B14F-4D97-AF65-F5344CB8AC3E}">
        <p14:creationId xmlns:p14="http://schemas.microsoft.com/office/powerpoint/2010/main" val="61730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8BD33-6E66-4BC6-8075-FF5C780F5315}" type="slidenum">
              <a:rPr lang="zh-CN" altLang="en-US" smtClean="0"/>
              <a:t>2</a:t>
            </a:fld>
            <a:endParaRPr lang="zh-CN" altLang="en-US"/>
          </a:p>
        </p:txBody>
      </p:sp>
    </p:spTree>
    <p:extLst>
      <p:ext uri="{BB962C8B-B14F-4D97-AF65-F5344CB8AC3E}">
        <p14:creationId xmlns:p14="http://schemas.microsoft.com/office/powerpoint/2010/main" val="3469885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43</a:t>
            </a:fld>
            <a:endParaRPr lang="zh-CN" altLang="en-US"/>
          </a:p>
        </p:txBody>
      </p:sp>
    </p:spTree>
    <p:extLst>
      <p:ext uri="{BB962C8B-B14F-4D97-AF65-F5344CB8AC3E}">
        <p14:creationId xmlns:p14="http://schemas.microsoft.com/office/powerpoint/2010/main" val="3822383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9E9060D-89E5-492B-9FD4-F8EF06E0F7A8}" type="slidenum">
              <a:rPr lang="en-US" altLang="zh-CN" sz="1300" smtClean="0">
                <a:ea typeface="隶书" panose="02010509060101010101" pitchFamily="49" charset="-122"/>
              </a:rPr>
              <a:pPr>
                <a:spcBef>
                  <a:spcPct val="0"/>
                </a:spcBef>
              </a:pPr>
              <a:t>44</a:t>
            </a:fld>
            <a:endParaRPr lang="en-US" altLang="zh-CN" sz="1300">
              <a:ea typeface="隶书" panose="02010509060101010101" pitchFamily="49"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US" altLang="zh-CN" dirty="0"/>
          </a:p>
        </p:txBody>
      </p:sp>
    </p:spTree>
    <p:extLst>
      <p:ext uri="{BB962C8B-B14F-4D97-AF65-F5344CB8AC3E}">
        <p14:creationId xmlns:p14="http://schemas.microsoft.com/office/powerpoint/2010/main" val="2486143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45</a:t>
            </a:fld>
            <a:endParaRPr lang="zh-CN" altLang="en-US"/>
          </a:p>
        </p:txBody>
      </p:sp>
    </p:spTree>
    <p:extLst>
      <p:ext uri="{BB962C8B-B14F-4D97-AF65-F5344CB8AC3E}">
        <p14:creationId xmlns:p14="http://schemas.microsoft.com/office/powerpoint/2010/main" val="3373619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dirty="0"/>
              <a:t>族谱</a:t>
            </a:r>
          </a:p>
        </p:txBody>
      </p:sp>
      <p:sp>
        <p:nvSpPr>
          <p:cNvPr id="7987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E2508E-B7D9-46C3-B672-215D882D86B8}" type="slidenum">
              <a:rPr lang="en-US" altLang="zh-CN" sz="1300" smtClean="0">
                <a:ea typeface="隶书" panose="02010509060101010101" pitchFamily="49" charset="-122"/>
              </a:rPr>
              <a:pPr/>
              <a:t>48</a:t>
            </a:fld>
            <a:endParaRPr lang="en-US" altLang="zh-CN" sz="1300">
              <a:ea typeface="隶书" panose="02010509060101010101" pitchFamily="49" charset="-122"/>
            </a:endParaRPr>
          </a:p>
        </p:txBody>
      </p:sp>
    </p:spTree>
    <p:extLst>
      <p:ext uri="{BB962C8B-B14F-4D97-AF65-F5344CB8AC3E}">
        <p14:creationId xmlns:p14="http://schemas.microsoft.com/office/powerpoint/2010/main" val="4208241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819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779743-89C6-445E-A165-10E9BEF3DAF8}" type="slidenum">
              <a:rPr lang="en-US" altLang="zh-CN" sz="1300" smtClean="0">
                <a:ea typeface="隶书" panose="02010509060101010101" pitchFamily="49" charset="-122"/>
              </a:rPr>
              <a:pPr>
                <a:spcBef>
                  <a:spcPct val="0"/>
                </a:spcBef>
              </a:pPr>
              <a:t>49</a:t>
            </a:fld>
            <a:endParaRPr lang="en-US" altLang="zh-CN" sz="1300">
              <a:ea typeface="隶书" panose="02010509060101010101" pitchFamily="49" charset="-122"/>
            </a:endParaRPr>
          </a:p>
        </p:txBody>
      </p:sp>
    </p:spTree>
    <p:extLst>
      <p:ext uri="{BB962C8B-B14F-4D97-AF65-F5344CB8AC3E}">
        <p14:creationId xmlns:p14="http://schemas.microsoft.com/office/powerpoint/2010/main" val="46160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53</a:t>
            </a:fld>
            <a:endParaRPr lang="zh-CN" altLang="en-US"/>
          </a:p>
        </p:txBody>
      </p:sp>
    </p:spTree>
    <p:extLst>
      <p:ext uri="{BB962C8B-B14F-4D97-AF65-F5344CB8AC3E}">
        <p14:creationId xmlns:p14="http://schemas.microsoft.com/office/powerpoint/2010/main" val="400100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54</a:t>
            </a:fld>
            <a:endParaRPr lang="zh-CN" altLang="en-US"/>
          </a:p>
        </p:txBody>
      </p:sp>
    </p:spTree>
    <p:extLst>
      <p:ext uri="{BB962C8B-B14F-4D97-AF65-F5344CB8AC3E}">
        <p14:creationId xmlns:p14="http://schemas.microsoft.com/office/powerpoint/2010/main" val="3512643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16077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F4ADEC8-2547-451B-B6E8-178A19D86BDE}" type="slidenum">
              <a:rPr lang="en-US" altLang="zh-CN" sz="1300" smtClean="0">
                <a:ea typeface="隶书" panose="02010509060101010101" pitchFamily="49" charset="-122"/>
              </a:rPr>
              <a:pPr>
                <a:spcBef>
                  <a:spcPct val="0"/>
                </a:spcBef>
              </a:pPr>
              <a:t>56</a:t>
            </a:fld>
            <a:endParaRPr lang="en-US" altLang="zh-CN" sz="1300">
              <a:ea typeface="隶书" panose="02010509060101010101" pitchFamily="49" charset="-122"/>
            </a:endParaRPr>
          </a:p>
        </p:txBody>
      </p:sp>
    </p:spTree>
    <p:extLst>
      <p:ext uri="{BB962C8B-B14F-4D97-AF65-F5344CB8AC3E}">
        <p14:creationId xmlns:p14="http://schemas.microsoft.com/office/powerpoint/2010/main" val="220345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8BD33-6E66-4BC6-8075-FF5C780F5315}" type="slidenum">
              <a:rPr lang="zh-CN" altLang="en-US" smtClean="0"/>
              <a:t>4</a:t>
            </a:fld>
            <a:endParaRPr lang="zh-CN" altLang="en-US"/>
          </a:p>
        </p:txBody>
      </p:sp>
    </p:spTree>
    <p:extLst>
      <p:ext uri="{BB962C8B-B14F-4D97-AF65-F5344CB8AC3E}">
        <p14:creationId xmlns:p14="http://schemas.microsoft.com/office/powerpoint/2010/main" val="19257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11</a:t>
            </a:fld>
            <a:endParaRPr lang="zh-CN" altLang="en-US"/>
          </a:p>
        </p:txBody>
      </p:sp>
    </p:spTree>
    <p:extLst>
      <p:ext uri="{BB962C8B-B14F-4D97-AF65-F5344CB8AC3E}">
        <p14:creationId xmlns:p14="http://schemas.microsoft.com/office/powerpoint/2010/main" val="311185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Verdana" panose="020B0604030504040204" pitchFamily="34" charset="0"/>
              </a:rPr>
              <a:t>计算机制造商通常进行圆整，</a:t>
            </a:r>
            <a:r>
              <a:rPr lang="en-US" altLang="zh-CN" dirty="0">
                <a:latin typeface="Verdana" panose="020B0604030504040204" pitchFamily="34" charset="0"/>
              </a:rPr>
              <a:t>1MB=</a:t>
            </a:r>
            <a:r>
              <a:rPr lang="en-US" altLang="zh-CN" b="1" dirty="0"/>
              <a:t>10</a:t>
            </a:r>
            <a:r>
              <a:rPr lang="en-US" altLang="zh-CN" b="1" baseline="30000" dirty="0"/>
              <a:t>6</a:t>
            </a:r>
            <a:r>
              <a:rPr lang="zh-CN" altLang="en-US" dirty="0">
                <a:latin typeface="Verdana" panose="020B0604030504040204" pitchFamily="34" charset="0"/>
              </a:rPr>
              <a:t>字节 </a:t>
            </a:r>
            <a:r>
              <a:rPr lang="en-US" altLang="zh-CN" dirty="0">
                <a:latin typeface="Verdana" panose="020B0604030504040204" pitchFamily="34" charset="0"/>
              </a:rPr>
              <a:t>1GB=</a:t>
            </a:r>
            <a:r>
              <a:rPr lang="en-US" altLang="zh-CN" b="1" dirty="0"/>
              <a:t>10</a:t>
            </a:r>
            <a:r>
              <a:rPr lang="en-US" altLang="zh-CN" b="1" baseline="30000" dirty="0"/>
              <a:t>9</a:t>
            </a:r>
            <a:r>
              <a:rPr lang="zh-CN" altLang="en-US" dirty="0">
                <a:latin typeface="Verdana" panose="020B0604030504040204" pitchFamily="34" charset="0"/>
              </a:rPr>
              <a:t>字节</a:t>
            </a:r>
            <a:endParaRPr lang="en-US" altLang="zh-CN" dirty="0">
              <a:latin typeface="Verdana" panose="020B0604030504040204" pitchFamily="34" charset="0"/>
            </a:endParaRPr>
          </a:p>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21</a:t>
            </a:fld>
            <a:endParaRPr lang="zh-CN" altLang="en-US"/>
          </a:p>
        </p:txBody>
      </p:sp>
    </p:spTree>
    <p:extLst>
      <p:ext uri="{BB962C8B-B14F-4D97-AF65-F5344CB8AC3E}">
        <p14:creationId xmlns:p14="http://schemas.microsoft.com/office/powerpoint/2010/main" val="155126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只能从内存中加载指令</a:t>
            </a:r>
            <a:endParaRPr lang="en-US" altLang="zh-CN" dirty="0"/>
          </a:p>
          <a:p>
            <a:r>
              <a:rPr lang="zh-CN" altLang="en-US" dirty="0"/>
              <a:t>固态硬盘就跟</a:t>
            </a:r>
            <a:r>
              <a:rPr lang="en-US" altLang="zh-CN" dirty="0"/>
              <a:t>U</a:t>
            </a:r>
            <a:r>
              <a:rPr lang="zh-CN" altLang="en-US" dirty="0"/>
              <a:t>盘一样，依靠的是闪存芯片存储数据，所以不会出现噪音，机械硬盘用久了经常能够听到响声，特别是笔记本。</a:t>
            </a:r>
            <a:endParaRPr lang="en-US" altLang="zh-CN" dirty="0"/>
          </a:p>
          <a:p>
            <a:r>
              <a:rPr lang="zh-CN" altLang="en-US" dirty="0"/>
              <a:t>与机械硬盘相比体积小了很多，重量特别轻，比如在一些迷你主机或者轻薄本上</a:t>
            </a:r>
            <a:endParaRPr lang="en-US" altLang="zh-CN" dirty="0"/>
          </a:p>
          <a:p>
            <a:r>
              <a:rPr lang="zh-CN" altLang="en-US" dirty="0"/>
              <a:t>达到机械硬盘读写速度的十几倍甚至更高</a:t>
            </a:r>
            <a:endParaRPr lang="en-US" altLang="zh-CN" dirty="0"/>
          </a:p>
          <a:p>
            <a:r>
              <a:rPr lang="zh-CN" altLang="en-US" dirty="0"/>
              <a:t>功耗远远小于机械硬盘，所以发热量更低，至于省电确实能省但是并不多，不过在笔记本上，发热量小就是最好的有点</a:t>
            </a:r>
            <a:endParaRPr lang="en-US" altLang="zh-CN" dirty="0"/>
          </a:p>
          <a:p>
            <a:r>
              <a:rPr lang="zh-CN" altLang="en-US" dirty="0"/>
              <a:t>固态硬盘容量越大价格涨幅越大，如果是移动固态硬盘，那就更加昂贵了。</a:t>
            </a:r>
            <a:endParaRPr lang="en-US" altLang="zh-CN" dirty="0"/>
          </a:p>
          <a:p>
            <a:r>
              <a:rPr lang="zh-CN" altLang="en-US" dirty="0"/>
              <a:t>寿命确实短于机械硬盘，但是平时无需考虑这个问题，用个五六年绝对可以。</a:t>
            </a:r>
            <a:endParaRPr lang="en-US" altLang="zh-CN" dirty="0"/>
          </a:p>
          <a:p>
            <a:r>
              <a:rPr lang="zh-CN" altLang="en-US" dirty="0"/>
              <a:t>固态硬盘在丢失数据后更几乎无法恢复，这点确实是比较大的缺点</a:t>
            </a:r>
          </a:p>
        </p:txBody>
      </p:sp>
      <p:sp>
        <p:nvSpPr>
          <p:cNvPr id="4" name="灯片编号占位符 3"/>
          <p:cNvSpPr>
            <a:spLocks noGrp="1"/>
          </p:cNvSpPr>
          <p:nvPr>
            <p:ph type="sldNum" sz="quarter" idx="5"/>
          </p:nvPr>
        </p:nvSpPr>
        <p:spPr/>
        <p:txBody>
          <a:bodyPr/>
          <a:lstStyle/>
          <a:p>
            <a:fld id="{FE68BD33-6E66-4BC6-8075-FF5C780F5315}" type="slidenum">
              <a:rPr lang="zh-CN" altLang="en-US" smtClean="0"/>
              <a:t>22</a:t>
            </a:fld>
            <a:endParaRPr lang="zh-CN" altLang="en-US"/>
          </a:p>
        </p:txBody>
      </p:sp>
    </p:spTree>
    <p:extLst>
      <p:ext uri="{BB962C8B-B14F-4D97-AF65-F5344CB8AC3E}">
        <p14:creationId xmlns:p14="http://schemas.microsoft.com/office/powerpoint/2010/main" val="170766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p:txBody>
      </p:sp>
      <p:sp>
        <p:nvSpPr>
          <p:cNvPr id="4" name="灯片编号占位符 3"/>
          <p:cNvSpPr>
            <a:spLocks noGrp="1"/>
          </p:cNvSpPr>
          <p:nvPr>
            <p:ph type="sldNum" sz="quarter" idx="5"/>
          </p:nvPr>
        </p:nvSpPr>
        <p:spPr/>
        <p:txBody>
          <a:bodyPr/>
          <a:lstStyle/>
          <a:p>
            <a:fld id="{FE68BD33-6E66-4BC6-8075-FF5C780F5315}" type="slidenum">
              <a:rPr lang="zh-CN" altLang="en-US" smtClean="0"/>
              <a:t>23</a:t>
            </a:fld>
            <a:endParaRPr lang="zh-CN" altLang="en-US"/>
          </a:p>
        </p:txBody>
      </p:sp>
    </p:spTree>
    <p:extLst>
      <p:ext uri="{BB962C8B-B14F-4D97-AF65-F5344CB8AC3E}">
        <p14:creationId xmlns:p14="http://schemas.microsoft.com/office/powerpoint/2010/main" val="2921895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8BD33-6E66-4BC6-8075-FF5C780F5315}" type="slidenum">
              <a:rPr lang="zh-CN" altLang="en-US" smtClean="0"/>
              <a:t>24</a:t>
            </a:fld>
            <a:endParaRPr lang="zh-CN" altLang="en-US"/>
          </a:p>
        </p:txBody>
      </p:sp>
    </p:spTree>
    <p:extLst>
      <p:ext uri="{BB962C8B-B14F-4D97-AF65-F5344CB8AC3E}">
        <p14:creationId xmlns:p14="http://schemas.microsoft.com/office/powerpoint/2010/main" val="287845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8BD33-6E66-4BC6-8075-FF5C780F5315}" type="slidenum">
              <a:rPr lang="zh-CN" altLang="en-US" smtClean="0"/>
              <a:t>25</a:t>
            </a:fld>
            <a:endParaRPr lang="zh-CN" altLang="en-US"/>
          </a:p>
        </p:txBody>
      </p:sp>
    </p:spTree>
    <p:extLst>
      <p:ext uri="{BB962C8B-B14F-4D97-AF65-F5344CB8AC3E}">
        <p14:creationId xmlns:p14="http://schemas.microsoft.com/office/powerpoint/2010/main" val="320415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396740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199702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192701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55019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276431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350094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41245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10324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421022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196096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6AF2EF-F0FC-4A7A-9A0C-4DA0A326AC7E}" type="datetimeFigureOut">
              <a:rPr lang="zh-CN" altLang="en-US" smtClean="0"/>
              <a:t>2020/9/2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10744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AF2EF-F0FC-4A7A-9A0C-4DA0A326AC7E}" type="datetimeFigureOut">
              <a:rPr lang="zh-CN" altLang="en-US" smtClean="0"/>
              <a:t>2020/9/2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E7061-309D-4762-B454-0E29FADD7B3B}" type="slidenum">
              <a:rPr lang="zh-CN" altLang="en-US" smtClean="0"/>
              <a:t>‹#›</a:t>
            </a:fld>
            <a:endParaRPr lang="zh-CN" altLang="en-US"/>
          </a:p>
        </p:txBody>
      </p:sp>
    </p:spTree>
    <p:extLst>
      <p:ext uri="{BB962C8B-B14F-4D97-AF65-F5344CB8AC3E}">
        <p14:creationId xmlns:p14="http://schemas.microsoft.com/office/powerpoint/2010/main" val="266942786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6.xml"/><Relationship Id="rId7" Type="http://schemas.openxmlformats.org/officeDocument/2006/relationships/slide" Target="slide5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6.xml"/><Relationship Id="rId4" Type="http://schemas.openxmlformats.org/officeDocument/2006/relationships/slide" Target="slide24.xml"/></Relationships>
</file>

<file path=ppt/slides/_rels/slide1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6.bin"/><Relationship Id="rId18" Type="http://schemas.openxmlformats.org/officeDocument/2006/relationships/image" Target="../media/image1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e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12.emf"/><Relationship Id="rId1" Type="http://schemas.openxmlformats.org/officeDocument/2006/relationships/vmlDrawing" Target="../drawings/vmlDrawing1.vml"/><Relationship Id="rId6" Type="http://schemas.openxmlformats.org/officeDocument/2006/relationships/image" Target="../media/image7.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4.bin"/><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47DE671-B907-44DA-9BBB-5ABBA0FAA75C}"/>
              </a:ext>
            </a:extLst>
          </p:cNvPr>
          <p:cNvSpPr txBox="1">
            <a:spLocks/>
          </p:cNvSpPr>
          <p:nvPr/>
        </p:nvSpPr>
        <p:spPr>
          <a:xfrm>
            <a:off x="2499511" y="212960"/>
            <a:ext cx="7456488" cy="820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学习操作系统的目的</a:t>
            </a:r>
          </a:p>
        </p:txBody>
      </p:sp>
      <p:sp>
        <p:nvSpPr>
          <p:cNvPr id="7" name="文本框 6">
            <a:extLst>
              <a:ext uri="{FF2B5EF4-FFF2-40B4-BE49-F238E27FC236}">
                <a16:creationId xmlns:a16="http://schemas.microsoft.com/office/drawing/2014/main" id="{3820EC10-B45F-4B88-BE70-BD80CE707E97}"/>
              </a:ext>
            </a:extLst>
          </p:cNvPr>
          <p:cNvSpPr txBox="1"/>
          <p:nvPr/>
        </p:nvSpPr>
        <p:spPr>
          <a:xfrm>
            <a:off x="287796" y="936625"/>
            <a:ext cx="11565949" cy="4659737"/>
          </a:xfrm>
          <a:prstGeom prst="rect">
            <a:avLst/>
          </a:prstGeom>
          <a:noFill/>
        </p:spPr>
        <p:txBody>
          <a:bodyPr wrap="square">
            <a:spAutoFit/>
          </a:bodyPr>
          <a:lstStyle/>
          <a:p>
            <a:pPr marL="173038" indent="-173038">
              <a:spcBef>
                <a:spcPct val="20000"/>
              </a:spcBef>
              <a:buClr>
                <a:srgbClr val="0033CC"/>
              </a:buClr>
              <a:buSzPct val="80000"/>
              <a:buFont typeface="Wingdings" panose="05000000000000000000" pitchFamily="2" charset="2"/>
              <a:buChar char="l"/>
              <a:defRPr/>
            </a:pPr>
            <a:r>
              <a:rPr lang="en-US" altLang="zh-CN" sz="3600" b="1" dirty="0">
                <a:solidFill>
                  <a:srgbClr val="0033CC"/>
                </a:solidFill>
                <a:effectLst>
                  <a:outerShdw blurRad="38100" dist="38100" dir="2700000" algn="tl">
                    <a:srgbClr val="000000">
                      <a:alpha val="43137"/>
                    </a:srgbClr>
                  </a:outerShdw>
                </a:effectLst>
              </a:rPr>
              <a:t>Demystify how computers work</a:t>
            </a:r>
          </a:p>
          <a:p>
            <a:pPr marL="914400" lvl="1" indent="-457200">
              <a:spcBef>
                <a:spcPct val="20000"/>
              </a:spcBef>
              <a:buSzPct val="50000"/>
              <a:buFont typeface="Wingdings" panose="05000000000000000000" pitchFamily="2" charset="2"/>
              <a:buChar char="l"/>
              <a:defRPr/>
            </a:pPr>
            <a:r>
              <a:rPr lang="en-US" altLang="zh-CN" sz="3200" b="1" dirty="0">
                <a:effectLst>
                  <a:outerShdw blurRad="38100" dist="38100" dir="2700000" algn="tl">
                    <a:srgbClr val="000000">
                      <a:alpha val="43137"/>
                    </a:srgbClr>
                  </a:outerShdw>
                </a:effectLst>
              </a:rPr>
              <a:t>Philosophical issue for any CS degree holder</a:t>
            </a:r>
          </a:p>
          <a:p>
            <a:pPr marL="914400" lvl="1" indent="-457200">
              <a:spcBef>
                <a:spcPct val="20000"/>
              </a:spcBef>
              <a:buSzPct val="50000"/>
              <a:buFont typeface="Wingdings" panose="05000000000000000000" pitchFamily="2" charset="2"/>
              <a:buChar char="l"/>
              <a:defRPr/>
            </a:pPr>
            <a:r>
              <a:rPr lang="en-US" altLang="zh-CN" sz="3200" b="1" dirty="0">
                <a:effectLst>
                  <a:outerShdw blurRad="38100" dist="38100" dir="2700000" algn="tl">
                    <a:srgbClr val="000000">
                      <a:alpha val="43137"/>
                    </a:srgbClr>
                  </a:outerShdw>
                </a:effectLst>
              </a:rPr>
              <a:t>A good computer scientist should understand what happens inside the system when one types a command</a:t>
            </a:r>
          </a:p>
          <a:p>
            <a:pPr marL="173038" indent="-173038">
              <a:spcBef>
                <a:spcPct val="20000"/>
              </a:spcBef>
              <a:buClr>
                <a:srgbClr val="0033CC"/>
              </a:buClr>
              <a:buSzPct val="80000"/>
              <a:buFont typeface="Wingdings" panose="05000000000000000000" pitchFamily="2" charset="2"/>
              <a:buChar char="l"/>
              <a:defRPr/>
            </a:pPr>
            <a:r>
              <a:rPr lang="en-US" altLang="zh-CN" sz="3600" b="1" dirty="0">
                <a:solidFill>
                  <a:srgbClr val="0033CC"/>
                </a:solidFill>
                <a:effectLst>
                  <a:outerShdw blurRad="38100" dist="38100" dir="2700000" algn="tl">
                    <a:srgbClr val="000000">
                      <a:alpha val="43137"/>
                    </a:srgbClr>
                  </a:outerShdw>
                </a:effectLst>
              </a:rPr>
              <a:t>Learn how to write robust programs</a:t>
            </a:r>
          </a:p>
          <a:p>
            <a:pPr marL="914400" lvl="1" indent="-457200">
              <a:spcBef>
                <a:spcPct val="20000"/>
              </a:spcBef>
              <a:buSzPct val="50000"/>
              <a:buFont typeface="Wingdings" panose="05000000000000000000" pitchFamily="2" charset="2"/>
              <a:buChar char="l"/>
              <a:defRPr/>
            </a:pPr>
            <a:r>
              <a:rPr lang="en-US" altLang="zh-CN" sz="3200" b="1" dirty="0">
                <a:effectLst>
                  <a:outerShdw blurRad="38100" dist="38100" dir="2700000" algn="tl">
                    <a:srgbClr val="000000">
                      <a:alpha val="43137"/>
                    </a:srgbClr>
                  </a:outerShdw>
                </a:effectLst>
              </a:rPr>
              <a:t>OSes like Linux have many users and work on a wide range of hardware</a:t>
            </a:r>
          </a:p>
          <a:p>
            <a:pPr marL="914400" lvl="1" indent="-457200">
              <a:spcBef>
                <a:spcPct val="20000"/>
              </a:spcBef>
              <a:buSzPct val="50000"/>
              <a:buFont typeface="Wingdings" panose="05000000000000000000" pitchFamily="2" charset="2"/>
              <a:buChar char="l"/>
              <a:defRPr/>
            </a:pPr>
            <a:r>
              <a:rPr lang="en-US" altLang="zh-CN" sz="3200" b="1" dirty="0">
                <a:effectLst>
                  <a:outerShdw blurRad="38100" dist="38100" dir="2700000" algn="tl">
                    <a:srgbClr val="000000">
                      <a:alpha val="43137"/>
                    </a:srgbClr>
                  </a:outerShdw>
                </a:effectLst>
              </a:rPr>
              <a:t>Deal with subtle issues: concurrency, consistency, </a:t>
            </a:r>
            <a:r>
              <a:rPr lang="en-US" altLang="zh-CN" sz="3200" b="1" dirty="0" err="1">
                <a:effectLst>
                  <a:outerShdw blurRad="38100" dist="38100" dir="2700000" algn="tl">
                    <a:srgbClr val="000000">
                      <a:alpha val="43137"/>
                    </a:srgbClr>
                  </a:outerShdw>
                </a:effectLst>
              </a:rPr>
              <a:t>etc</a:t>
            </a:r>
            <a:endParaRPr lang="en-US" altLang="zh-CN" sz="3200" b="1" dirty="0">
              <a:effectLst>
                <a:outerShdw blurRad="38100" dist="38100" dir="2700000" algn="tl">
                  <a:srgbClr val="000000">
                    <a:alpha val="43137"/>
                  </a:srgbClr>
                </a:outerShdw>
              </a:effectLst>
            </a:endParaRPr>
          </a:p>
        </p:txBody>
      </p:sp>
      <p:sp>
        <p:nvSpPr>
          <p:cNvPr id="8" name="文本框 7">
            <a:extLst>
              <a:ext uri="{FF2B5EF4-FFF2-40B4-BE49-F238E27FC236}">
                <a16:creationId xmlns:a16="http://schemas.microsoft.com/office/drawing/2014/main" id="{1DDF89B8-3C45-4388-B05A-D2F1A4352235}"/>
              </a:ext>
            </a:extLst>
          </p:cNvPr>
          <p:cNvSpPr txBox="1"/>
          <p:nvPr/>
        </p:nvSpPr>
        <p:spPr>
          <a:xfrm>
            <a:off x="4243561" y="6320027"/>
            <a:ext cx="3095389" cy="400110"/>
          </a:xfrm>
          <a:prstGeom prst="rect">
            <a:avLst/>
          </a:prstGeom>
          <a:noFill/>
        </p:spPr>
        <p:txBody>
          <a:bodyPr wrap="square" rtlCol="0">
            <a:spAutoFit/>
          </a:bodyPr>
          <a:lstStyle/>
          <a:p>
            <a:pPr algn="ctr"/>
            <a:r>
              <a:rPr kumimoji="1" lang="en-US" altLang="zh-CN" sz="2000" b="1" dirty="0">
                <a:latin typeface="Tahoma" panose="020B0604030504040204" pitchFamily="34" charset="0"/>
                <a:ea typeface="Tahoma" panose="020B0604030504040204" pitchFamily="34" charset="0"/>
                <a:cs typeface="Tahoma" panose="020B0604030504040204" pitchFamily="34" charset="0"/>
              </a:rPr>
              <a:t>Donald E. Porter, UNC</a:t>
            </a:r>
          </a:p>
        </p:txBody>
      </p:sp>
    </p:spTree>
    <p:extLst>
      <p:ext uri="{BB962C8B-B14F-4D97-AF65-F5344CB8AC3E}">
        <p14:creationId xmlns:p14="http://schemas.microsoft.com/office/powerpoint/2010/main" val="40216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562F1D0-9F96-4F75-9A8C-193E0F1E2855}"/>
              </a:ext>
            </a:extLst>
          </p:cNvPr>
          <p:cNvSpPr>
            <a:spLocks noGrp="1"/>
          </p:cNvSpPr>
          <p:nvPr>
            <p:ph type="title"/>
          </p:nvPr>
        </p:nvSpPr>
        <p:spPr>
          <a:xfrm>
            <a:off x="126999" y="555625"/>
            <a:ext cx="11972074" cy="2784475"/>
          </a:xfrm>
        </p:spPr>
        <p:txBody>
          <a:bodyPr>
            <a:normAutofit/>
          </a:bodyPr>
          <a:lstStyle/>
          <a:p>
            <a:pPr eaLnBrk="1" hangingPunct="1">
              <a:spcBef>
                <a:spcPct val="40000"/>
              </a:spcBef>
            </a:pP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新设计团队</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LINUX</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内核设计的艺术</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图解</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LINUX</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操作系统架构设计与实现原理 </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版</a:t>
            </a:r>
            <a: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机械工业出版社</a:t>
            </a:r>
            <a:br>
              <a:rPr kumimoji="1"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以图形、图像为核心，突出描述操作系统在实际运行过程中内存的运行时结构；强调学生站在操作系统设计者的视角，用体系的思想方法，整体把握操作系统的行为、作用、目的和意义。</a:t>
            </a:r>
          </a:p>
        </p:txBody>
      </p:sp>
      <p:pic>
        <p:nvPicPr>
          <p:cNvPr id="6" name="Picture 1" descr="C:\Users\Administrator\AppData\Roaming\Tencent\Users\1057092725\QQ\WinTemp\RichOle\X3LCRDZGCSPC(]~IH8V5B%F.png">
            <a:extLst>
              <a:ext uri="{FF2B5EF4-FFF2-40B4-BE49-F238E27FC236}">
                <a16:creationId xmlns:a16="http://schemas.microsoft.com/office/drawing/2014/main" id="{2489B0FE-484A-41FB-B041-276095084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243" y="3428743"/>
            <a:ext cx="25003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077">
            <a:extLst>
              <a:ext uri="{FF2B5EF4-FFF2-40B4-BE49-F238E27FC236}">
                <a16:creationId xmlns:a16="http://schemas.microsoft.com/office/drawing/2014/main" id="{1D63C6B3-4322-4D50-ABBA-1AA55F110804}"/>
              </a:ext>
            </a:extLst>
          </p:cNvPr>
          <p:cNvSpPr txBox="1">
            <a:spLocks noChangeArrowheads="1"/>
          </p:cNvSpPr>
          <p:nvPr/>
        </p:nvSpPr>
        <p:spPr bwMode="auto">
          <a:xfrm>
            <a:off x="3795335" y="37070"/>
            <a:ext cx="46354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a:lstStyle>
          <a:p>
            <a:pPr algn="ctr" eaLnBrk="1" hangingPunct="1">
              <a:lnSpc>
                <a:spcPct val="90000"/>
              </a:lnSpc>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参考书 </a:t>
            </a:r>
            <a:r>
              <a:rPr lang="en-US" altLang="zh-CN" b="1" dirty="0">
                <a:solidFill>
                  <a:srgbClr val="C00000"/>
                </a:solidFill>
                <a:effectLst>
                  <a:outerShdw blurRad="38100" dist="38100" dir="2700000" algn="tl">
                    <a:srgbClr val="000000">
                      <a:alpha val="43137"/>
                    </a:srgbClr>
                  </a:outerShdw>
                </a:effectLst>
                <a:latin typeface="+mn-lt"/>
                <a:ea typeface="楷体_GB2312" pitchFamily="49" charset="-122"/>
              </a:rPr>
              <a:t>4</a:t>
            </a:r>
            <a:endParaRPr lang="zh-CN" altLang="en-US" b="1" dirty="0">
              <a:solidFill>
                <a:srgbClr val="C00000"/>
              </a:solidFill>
              <a:effectLst>
                <a:outerShdw blurRad="38100" dist="38100" dir="2700000" algn="tl">
                  <a:srgbClr val="000000">
                    <a:alpha val="43137"/>
                  </a:srgbClr>
                </a:outerShdw>
              </a:effectLst>
              <a:latin typeface="+mn-lt"/>
              <a:ea typeface="楷体_GB2312" pitchFamily="49" charset="-122"/>
            </a:endParaRPr>
          </a:p>
        </p:txBody>
      </p:sp>
      <p:sp>
        <p:nvSpPr>
          <p:cNvPr id="5"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2125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A5AED-D8DA-4CBC-9D53-E28D3B427351}"/>
              </a:ext>
            </a:extLst>
          </p:cNvPr>
          <p:cNvSpPr>
            <a:spLocks noGrp="1"/>
          </p:cNvSpPr>
          <p:nvPr>
            <p:ph type="title"/>
          </p:nvPr>
        </p:nvSpPr>
        <p:spPr>
          <a:xfrm>
            <a:off x="2661938" y="239413"/>
            <a:ext cx="6793089" cy="787941"/>
          </a:xfrm>
        </p:spPr>
        <p:txBody>
          <a:bodyPr>
            <a:normAutofit/>
          </a:bodyPr>
          <a:lstStyle/>
          <a:p>
            <a:pPr algn="ctr" eaLnBrk="0" fontAlgn="base" hangingPunct="0">
              <a:spcAft>
                <a:spcPct val="0"/>
              </a:spcAft>
              <a:defRPr/>
            </a:pPr>
            <a:r>
              <a:rPr kumimoji="1" lang="zh-CN" altLang="en-US" sz="4800" b="1" dirty="0">
                <a:solidFill>
                  <a:srgbClr val="C00000"/>
                </a:solidFill>
                <a:effectLst>
                  <a:outerShdw blurRad="38100" dist="38100" dir="2700000" algn="tl">
                    <a:srgbClr val="000000"/>
                  </a:outerShdw>
                </a:effectLst>
                <a:ea typeface="楷体_GB2312" pitchFamily="49" charset="-122"/>
                <a:cs typeface="+mn-cs"/>
              </a:rPr>
              <a:t>第</a:t>
            </a:r>
            <a:r>
              <a:rPr kumimoji="1" lang="en-US" altLang="zh-CN" sz="4800" b="1" dirty="0">
                <a:solidFill>
                  <a:srgbClr val="C00000"/>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1</a:t>
            </a:r>
            <a:r>
              <a:rPr kumimoji="1" lang="zh-CN" altLang="en-US" sz="4800" b="1" dirty="0">
                <a:solidFill>
                  <a:srgbClr val="C00000"/>
                </a:solidFill>
                <a:effectLst>
                  <a:outerShdw blurRad="38100" dist="38100" dir="2700000" algn="tl">
                    <a:srgbClr val="000000"/>
                  </a:outerShdw>
                </a:effectLst>
                <a:ea typeface="楷体_GB2312" pitchFamily="49" charset="-122"/>
                <a:cs typeface="+mn-cs"/>
              </a:rPr>
              <a:t>章 导论</a:t>
            </a:r>
          </a:p>
        </p:txBody>
      </p:sp>
      <p:sp>
        <p:nvSpPr>
          <p:cNvPr id="4" name="矩形 3"/>
          <p:cNvSpPr/>
          <p:nvPr/>
        </p:nvSpPr>
        <p:spPr>
          <a:xfrm>
            <a:off x="3243589" y="1027354"/>
            <a:ext cx="4556055"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1.1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操作系统做什么</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5" name="矩形 4">
            <a:hlinkClick r:id="rId3" action="ppaction://hlinksldjump"/>
          </p:cNvPr>
          <p:cNvSpPr/>
          <p:nvPr/>
        </p:nvSpPr>
        <p:spPr>
          <a:xfrm>
            <a:off x="3243587" y="1771156"/>
            <a:ext cx="6099747"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buNone/>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1.2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计算机硬件系统的组成</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6" name="矩形 5">
            <a:hlinkClick r:id="rId4" action="ppaction://hlinksldjump"/>
          </p:cNvPr>
          <p:cNvSpPr/>
          <p:nvPr/>
        </p:nvSpPr>
        <p:spPr>
          <a:xfrm>
            <a:off x="3243587" y="2509874"/>
            <a:ext cx="6099747"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1.3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计算机系统的体系结构</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7" name="矩形 6">
            <a:hlinkClick r:id="rId5" action="ppaction://hlinksldjump"/>
          </p:cNvPr>
          <p:cNvSpPr/>
          <p:nvPr/>
        </p:nvSpPr>
        <p:spPr>
          <a:xfrm>
            <a:off x="3243588" y="3209610"/>
            <a:ext cx="4556055"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buNone/>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1.4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操作系统的执行</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8" name="矩形 7">
            <a:hlinkClick r:id="rId6" action="ppaction://hlinksldjump"/>
          </p:cNvPr>
          <p:cNvSpPr/>
          <p:nvPr/>
        </p:nvSpPr>
        <p:spPr>
          <a:xfrm>
            <a:off x="3243590" y="3969946"/>
            <a:ext cx="4556055"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1.5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操作系统的功能</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9" name="矩形 8">
            <a:hlinkClick r:id="rId7" action="ppaction://hlinksldjump"/>
          </p:cNvPr>
          <p:cNvSpPr/>
          <p:nvPr/>
        </p:nvSpPr>
        <p:spPr>
          <a:xfrm>
            <a:off x="3243588" y="5568582"/>
            <a:ext cx="8158003"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buNone/>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1.7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操作系统对一个程序的处理过程</a:t>
            </a:r>
          </a:p>
        </p:txBody>
      </p:sp>
      <p:sp>
        <p:nvSpPr>
          <p:cNvPr id="10" name="矩形 9">
            <a:hlinkClick r:id="rId8" action="ppaction://hlinksldjump"/>
          </p:cNvPr>
          <p:cNvSpPr/>
          <p:nvPr/>
        </p:nvSpPr>
        <p:spPr>
          <a:xfrm>
            <a:off x="3243589" y="4769264"/>
            <a:ext cx="4556055" cy="760336"/>
          </a:xfrm>
          <a:prstGeom prst="rect">
            <a:avLst/>
          </a:prstGeom>
        </p:spPr>
        <p:txBody>
          <a:bodyPr wrap="none">
            <a:spAutoFit/>
          </a:bodyPr>
          <a:lstStyle/>
          <a:p>
            <a:pPr marL="457200" indent="-457200" eaLnBrk="0" fontAlgn="base" hangingPunct="0">
              <a:lnSpc>
                <a:spcPct val="120000"/>
              </a:lnSpc>
              <a:spcBef>
                <a:spcPts val="600"/>
              </a:spcBef>
              <a:spcAft>
                <a:spcPct val="0"/>
              </a:spcAft>
              <a:buClr>
                <a:schemeClr val="folHlink"/>
              </a:buClr>
              <a:buSzPct val="75000"/>
              <a:buNone/>
              <a:defRPr/>
            </a:pPr>
            <a:r>
              <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rPr>
              <a:t>1.6 </a:t>
            </a:r>
            <a:r>
              <a:rPr kumimoji="1" lang="zh-CN" altLang="en-US" sz="4000"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操作系统的发展</a:t>
            </a:r>
            <a:endParaRPr kumimoji="1" lang="en-US" altLang="zh-CN" sz="4000" b="1" dirty="0">
              <a:solidFill>
                <a:srgbClr val="C00000"/>
              </a:solidFill>
              <a:effectLst>
                <a:outerShdw blurRad="38100" dist="38100" dir="2700000" algn="tl">
                  <a:srgbClr val="000000"/>
                </a:outerShdw>
              </a:effectLst>
              <a:latin typeface="Times New Roman" pitchFamily="18" charset="0"/>
              <a:ea typeface="楷体_GB2312" pitchFamily="49" charset="-122"/>
            </a:endParaRPr>
          </a:p>
        </p:txBody>
      </p:sp>
      <p:sp>
        <p:nvSpPr>
          <p:cNvPr id="11" name="文本框 10"/>
          <p:cNvSpPr txBox="1"/>
          <p:nvPr/>
        </p:nvSpPr>
        <p:spPr>
          <a:xfrm>
            <a:off x="0" y="6488668"/>
            <a:ext cx="3680749"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Tree>
    <p:extLst>
      <p:ext uri="{BB962C8B-B14F-4D97-AF65-F5344CB8AC3E}">
        <p14:creationId xmlns:p14="http://schemas.microsoft.com/office/powerpoint/2010/main" val="215840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A805AA-D0CD-4CD5-89CB-66EAB2678424}"/>
              </a:ext>
            </a:extLst>
          </p:cNvPr>
          <p:cNvSpPr>
            <a:spLocks noGrp="1" noChangeArrowheads="1"/>
          </p:cNvSpPr>
          <p:nvPr>
            <p:ph type="title"/>
          </p:nvPr>
        </p:nvSpPr>
        <p:spPr>
          <a:xfrm>
            <a:off x="838200" y="0"/>
            <a:ext cx="10515600" cy="1001096"/>
          </a:xfrm>
        </p:spPr>
        <p:txBody>
          <a:bodyPr>
            <a:normAutofit/>
          </a:bodyPr>
          <a:lstStyle/>
          <a:p>
            <a:pPr marL="457200" indent="-457200" algn="ctr">
              <a:lnSpc>
                <a:spcPct val="110000"/>
              </a:lnSpc>
              <a:spcBef>
                <a:spcPct val="20000"/>
              </a:spcBef>
              <a:buClr>
                <a:schemeClr val="folHlink"/>
              </a:buClr>
              <a:buSzPct val="75000"/>
              <a:defRPr/>
            </a:pPr>
            <a:r>
              <a:rPr lang="en-US" altLang="zh-CN" b="1" dirty="0">
                <a:solidFill>
                  <a:srgbClr val="C00000"/>
                </a:solidFill>
                <a:effectLst>
                  <a:outerShdw blurRad="38100" dist="38100" dir="2700000" algn="tl">
                    <a:srgbClr val="000000"/>
                  </a:outerShdw>
                </a:effectLst>
                <a:ea typeface="楷体_GB2312" pitchFamily="49" charset="-122"/>
                <a:cs typeface="+mn-cs"/>
              </a:rPr>
              <a:t>1.1 </a:t>
            </a:r>
            <a:r>
              <a:rPr lang="zh-CN" altLang="en-US" b="1" dirty="0">
                <a:solidFill>
                  <a:srgbClr val="C00000"/>
                </a:solidFill>
                <a:effectLst>
                  <a:outerShdw blurRad="38100" dist="38100" dir="2700000" algn="tl">
                    <a:srgbClr val="000000"/>
                  </a:outerShdw>
                </a:effectLst>
                <a:ea typeface="楷体_GB2312" pitchFamily="49" charset="-122"/>
                <a:cs typeface="+mn-cs"/>
              </a:rPr>
              <a:t>操作系统做什么</a:t>
            </a:r>
            <a:endParaRPr lang="zh-CN" altLang="en-US" b="1" kern="1200" dirty="0">
              <a:solidFill>
                <a:srgbClr val="C00000"/>
              </a:solidFill>
              <a:effectLst>
                <a:outerShdw blurRad="38100" dist="38100" dir="2700000" algn="tl">
                  <a:srgbClr val="000000"/>
                </a:outerShdw>
              </a:effectLst>
              <a:ea typeface="楷体_GB2312" pitchFamily="49" charset="-122"/>
              <a:cs typeface="+mn-cs"/>
            </a:endParaRPr>
          </a:p>
        </p:txBody>
      </p:sp>
      <p:sp>
        <p:nvSpPr>
          <p:cNvPr id="8" name="AutoShape 24">
            <a:hlinkClick r:id="" action="ppaction://hlinkshowjump?jump=nextslide" highlightClick="1"/>
            <a:extLst>
              <a:ext uri="{FF2B5EF4-FFF2-40B4-BE49-F238E27FC236}">
                <a16:creationId xmlns:a16="http://schemas.microsoft.com/office/drawing/2014/main" id="{2331FE9B-E740-413E-96B4-0FD9168EDA35}"/>
              </a:ext>
            </a:extLst>
          </p:cNvPr>
          <p:cNvSpPr>
            <a:spLocks noChangeArrowheads="1"/>
          </p:cNvSpPr>
          <p:nvPr/>
        </p:nvSpPr>
        <p:spPr bwMode="auto">
          <a:xfrm>
            <a:off x="11901488" y="6583363"/>
            <a:ext cx="290512" cy="274637"/>
          </a:xfrm>
          <a:prstGeom prst="actionButtonForwardNext">
            <a:avLst/>
          </a:prstGeom>
          <a:solidFill>
            <a:schemeClr val="bg2"/>
          </a:solidFill>
          <a:ln w="9525">
            <a:solidFill>
              <a:schemeClr val="tx1">
                <a:lumMod val="75000"/>
              </a:schemeClr>
            </a:solidFill>
            <a:miter lim="800000"/>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defRPr/>
            </a:pPr>
            <a:endParaRPr lang="zh-CN" altLang="en-US" sz="2400">
              <a:solidFill>
                <a:schemeClr val="bg2"/>
              </a:solidFill>
              <a:latin typeface="宋体" panose="02010600030101010101" pitchFamily="2" charset="-122"/>
            </a:endParaRPr>
          </a:p>
        </p:txBody>
      </p:sp>
      <p:graphicFrame>
        <p:nvGraphicFramePr>
          <p:cNvPr id="9" name="Object 5">
            <a:extLst>
              <a:ext uri="{FF2B5EF4-FFF2-40B4-BE49-F238E27FC236}">
                <a16:creationId xmlns:a16="http://schemas.microsoft.com/office/drawing/2014/main" id="{96C882C5-07CC-4F2F-8281-F9000B8F7435}"/>
              </a:ext>
            </a:extLst>
          </p:cNvPr>
          <p:cNvGraphicFramePr>
            <a:graphicFrameLocks noChangeAspect="1"/>
          </p:cNvGraphicFramePr>
          <p:nvPr>
            <p:extLst>
              <p:ext uri="{D42A27DB-BD31-4B8C-83A1-F6EECF244321}">
                <p14:modId xmlns:p14="http://schemas.microsoft.com/office/powerpoint/2010/main" val="2774174079"/>
              </p:ext>
            </p:extLst>
          </p:nvPr>
        </p:nvGraphicFramePr>
        <p:xfrm>
          <a:off x="2120520" y="2019486"/>
          <a:ext cx="1889125" cy="1079500"/>
        </p:xfrm>
        <a:graphic>
          <a:graphicData uri="http://schemas.openxmlformats.org/presentationml/2006/ole">
            <mc:AlternateContent xmlns:mc="http://schemas.openxmlformats.org/markup-compatibility/2006">
              <mc:Choice xmlns:v="urn:schemas-microsoft-com:vml" Requires="v">
                <p:oleObj spid="_x0000_s4170" name="Visio" r:id="rId3" imgW="1441704" imgH="832104" progId="Visio.Drawing.6">
                  <p:embed/>
                </p:oleObj>
              </mc:Choice>
              <mc:Fallback>
                <p:oleObj name="Visio" r:id="rId3" imgW="1441704" imgH="832104" progId="Visio.Drawing.6">
                  <p:embed/>
                  <p:pic>
                    <p:nvPicPr>
                      <p:cNvPr id="6" name="Object 5">
                        <a:extLst>
                          <a:ext uri="{FF2B5EF4-FFF2-40B4-BE49-F238E27FC236}">
                            <a16:creationId xmlns:a16="http://schemas.microsoft.com/office/drawing/2014/main" id="{0DBEA65E-55A4-4707-ABEA-6EB18EB04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520" y="2019486"/>
                        <a:ext cx="18891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4E1D6266-947B-48A9-AC41-79DA8B119EBD}"/>
              </a:ext>
            </a:extLst>
          </p:cNvPr>
          <p:cNvGraphicFramePr>
            <a:graphicFrameLocks noChangeAspect="1"/>
          </p:cNvGraphicFramePr>
          <p:nvPr>
            <p:extLst>
              <p:ext uri="{D42A27DB-BD31-4B8C-83A1-F6EECF244321}">
                <p14:modId xmlns:p14="http://schemas.microsoft.com/office/powerpoint/2010/main" val="1610654946"/>
              </p:ext>
            </p:extLst>
          </p:nvPr>
        </p:nvGraphicFramePr>
        <p:xfrm>
          <a:off x="4282695" y="3386324"/>
          <a:ext cx="1885950" cy="1079500"/>
        </p:xfrm>
        <a:graphic>
          <a:graphicData uri="http://schemas.openxmlformats.org/presentationml/2006/ole">
            <mc:AlternateContent xmlns:mc="http://schemas.openxmlformats.org/markup-compatibility/2006">
              <mc:Choice xmlns:v="urn:schemas-microsoft-com:vml" Requires="v">
                <p:oleObj spid="_x0000_s4171" name="Visio" r:id="rId5" imgW="1426159" imgH="816559" progId="Visio.Drawing.6">
                  <p:embed/>
                </p:oleObj>
              </mc:Choice>
              <mc:Fallback>
                <p:oleObj name="Visio" r:id="rId5" imgW="1426159" imgH="816559" progId="Visio.Drawing.6">
                  <p:embed/>
                  <p:pic>
                    <p:nvPicPr>
                      <p:cNvPr id="7" name="Object 6">
                        <a:extLst>
                          <a:ext uri="{FF2B5EF4-FFF2-40B4-BE49-F238E27FC236}">
                            <a16:creationId xmlns:a16="http://schemas.microsoft.com/office/drawing/2014/main" id="{D672BE3B-517D-48D4-A77F-BFA1BFA437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695" y="3386324"/>
                        <a:ext cx="1885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1BEA9500-C1AC-4C12-BDE5-623BD14366D0}"/>
              </a:ext>
            </a:extLst>
          </p:cNvPr>
          <p:cNvGraphicFramePr>
            <a:graphicFrameLocks noChangeAspect="1"/>
          </p:cNvGraphicFramePr>
          <p:nvPr>
            <p:extLst>
              <p:ext uri="{D42A27DB-BD31-4B8C-83A1-F6EECF244321}">
                <p14:modId xmlns:p14="http://schemas.microsoft.com/office/powerpoint/2010/main" val="1492388606"/>
              </p:ext>
            </p:extLst>
          </p:nvPr>
        </p:nvGraphicFramePr>
        <p:xfrm>
          <a:off x="6298820" y="2017899"/>
          <a:ext cx="1885950" cy="1079500"/>
        </p:xfrm>
        <a:graphic>
          <a:graphicData uri="http://schemas.openxmlformats.org/presentationml/2006/ole">
            <mc:AlternateContent xmlns:mc="http://schemas.openxmlformats.org/markup-compatibility/2006">
              <mc:Choice xmlns:v="urn:schemas-microsoft-com:vml" Requires="v">
                <p:oleObj spid="_x0000_s4172" name="Visio" r:id="rId7" imgW="1426159" imgH="816559" progId="Visio.Drawing.6">
                  <p:embed/>
                </p:oleObj>
              </mc:Choice>
              <mc:Fallback>
                <p:oleObj name="Visio" r:id="rId7" imgW="1426159" imgH="816559" progId="Visio.Drawing.6">
                  <p:embed/>
                  <p:pic>
                    <p:nvPicPr>
                      <p:cNvPr id="8" name="Object 7">
                        <a:extLst>
                          <a:ext uri="{FF2B5EF4-FFF2-40B4-BE49-F238E27FC236}">
                            <a16:creationId xmlns:a16="http://schemas.microsoft.com/office/drawing/2014/main" id="{9064FFA8-9FCA-46AF-8200-FA192A451C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8820" y="2017899"/>
                        <a:ext cx="1885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a:extLst>
              <a:ext uri="{FF2B5EF4-FFF2-40B4-BE49-F238E27FC236}">
                <a16:creationId xmlns:a16="http://schemas.microsoft.com/office/drawing/2014/main" id="{B5DE54D6-5A0A-4F45-8ED9-C6DE72754103}"/>
              </a:ext>
            </a:extLst>
          </p:cNvPr>
          <p:cNvGraphicFramePr>
            <a:graphicFrameLocks noChangeAspect="1"/>
          </p:cNvGraphicFramePr>
          <p:nvPr>
            <p:extLst>
              <p:ext uri="{D42A27DB-BD31-4B8C-83A1-F6EECF244321}">
                <p14:modId xmlns:p14="http://schemas.microsoft.com/office/powerpoint/2010/main" val="732989948"/>
              </p:ext>
            </p:extLst>
          </p:nvPr>
        </p:nvGraphicFramePr>
        <p:xfrm>
          <a:off x="8243507" y="3386324"/>
          <a:ext cx="1885950" cy="1079500"/>
        </p:xfrm>
        <a:graphic>
          <a:graphicData uri="http://schemas.openxmlformats.org/presentationml/2006/ole">
            <mc:AlternateContent xmlns:mc="http://schemas.openxmlformats.org/markup-compatibility/2006">
              <mc:Choice xmlns:v="urn:schemas-microsoft-com:vml" Requires="v">
                <p:oleObj spid="_x0000_s4173" name="Visio" r:id="rId9" imgW="1426159" imgH="816559" progId="Visio.Drawing.6">
                  <p:embed/>
                </p:oleObj>
              </mc:Choice>
              <mc:Fallback>
                <p:oleObj name="Visio" r:id="rId9" imgW="1426159" imgH="816559" progId="Visio.Drawing.6">
                  <p:embed/>
                  <p:pic>
                    <p:nvPicPr>
                      <p:cNvPr id="9" name="Object 8">
                        <a:extLst>
                          <a:ext uri="{FF2B5EF4-FFF2-40B4-BE49-F238E27FC236}">
                            <a16:creationId xmlns:a16="http://schemas.microsoft.com/office/drawing/2014/main" id="{319E575D-DB8A-4647-8BC4-AC269A85BA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3507" y="3386324"/>
                        <a:ext cx="1885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9">
            <a:extLst>
              <a:ext uri="{FF2B5EF4-FFF2-40B4-BE49-F238E27FC236}">
                <a16:creationId xmlns:a16="http://schemas.microsoft.com/office/drawing/2014/main" id="{25706101-0B00-44AB-95AF-93542A6D7746}"/>
              </a:ext>
            </a:extLst>
          </p:cNvPr>
          <p:cNvSpPr>
            <a:spLocks noChangeArrowheads="1"/>
          </p:cNvSpPr>
          <p:nvPr/>
        </p:nvSpPr>
        <p:spPr bwMode="auto">
          <a:xfrm rot="18408866">
            <a:off x="4412076" y="2175855"/>
            <a:ext cx="539750" cy="1296988"/>
          </a:xfrm>
          <a:prstGeom prst="curvedLeftArrow">
            <a:avLst>
              <a:gd name="adj1" fmla="val 48059"/>
              <a:gd name="adj2" fmla="val 96118"/>
              <a:gd name="adj3" fmla="val 33333"/>
            </a:avLst>
          </a:prstGeom>
          <a:solidFill>
            <a:srgbClr val="FFFF00"/>
          </a:solidFill>
          <a:ln w="9525">
            <a:solidFill>
              <a:srgbClr val="000000"/>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 name="AutoShape 10">
            <a:extLst>
              <a:ext uri="{FF2B5EF4-FFF2-40B4-BE49-F238E27FC236}">
                <a16:creationId xmlns:a16="http://schemas.microsoft.com/office/drawing/2014/main" id="{67962FA0-EA96-4897-BA1F-B9B957A1CF93}"/>
              </a:ext>
            </a:extLst>
          </p:cNvPr>
          <p:cNvSpPr>
            <a:spLocks noChangeArrowheads="1"/>
          </p:cNvSpPr>
          <p:nvPr/>
        </p:nvSpPr>
        <p:spPr bwMode="auto">
          <a:xfrm rot="18408866">
            <a:off x="8654670" y="2052824"/>
            <a:ext cx="503237" cy="1296987"/>
          </a:xfrm>
          <a:prstGeom prst="curvedLeftArrow">
            <a:avLst>
              <a:gd name="adj1" fmla="val 51546"/>
              <a:gd name="adj2" fmla="val 103092"/>
              <a:gd name="adj3" fmla="val 33333"/>
            </a:avLst>
          </a:prstGeom>
          <a:solidFill>
            <a:srgbClr val="FFFF00"/>
          </a:solidFill>
          <a:ln w="9525">
            <a:solidFill>
              <a:srgbClr val="000000"/>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AutoShape 11">
            <a:extLst>
              <a:ext uri="{FF2B5EF4-FFF2-40B4-BE49-F238E27FC236}">
                <a16:creationId xmlns:a16="http://schemas.microsoft.com/office/drawing/2014/main" id="{1A3F301A-6CDF-422B-8465-6B599ED26905}"/>
              </a:ext>
            </a:extLst>
          </p:cNvPr>
          <p:cNvSpPr>
            <a:spLocks noChangeArrowheads="1"/>
          </p:cNvSpPr>
          <p:nvPr/>
        </p:nvSpPr>
        <p:spPr bwMode="auto">
          <a:xfrm rot="14247654">
            <a:off x="6738557" y="3013262"/>
            <a:ext cx="757237" cy="1731962"/>
          </a:xfrm>
          <a:prstGeom prst="curvedRightArrow">
            <a:avLst>
              <a:gd name="adj1" fmla="val 23560"/>
              <a:gd name="adj2" fmla="val 69305"/>
              <a:gd name="adj3" fmla="val 33333"/>
            </a:avLst>
          </a:prstGeom>
          <a:solidFill>
            <a:srgbClr val="FFFF00"/>
          </a:solidFill>
          <a:ln w="9525">
            <a:solidFill>
              <a:srgbClr val="000000"/>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16" name="Object 12">
            <a:extLst>
              <a:ext uri="{FF2B5EF4-FFF2-40B4-BE49-F238E27FC236}">
                <a16:creationId xmlns:a16="http://schemas.microsoft.com/office/drawing/2014/main" id="{282EA7DC-A10D-472C-9109-D4B76ED8BC31}"/>
              </a:ext>
            </a:extLst>
          </p:cNvPr>
          <p:cNvGraphicFramePr>
            <a:graphicFrameLocks noChangeAspect="1"/>
          </p:cNvGraphicFramePr>
          <p:nvPr>
            <p:extLst>
              <p:ext uri="{D42A27DB-BD31-4B8C-83A1-F6EECF244321}">
                <p14:modId xmlns:p14="http://schemas.microsoft.com/office/powerpoint/2010/main" val="2498405220"/>
              </p:ext>
            </p:extLst>
          </p:nvPr>
        </p:nvGraphicFramePr>
        <p:xfrm>
          <a:off x="3144457" y="5186549"/>
          <a:ext cx="3240088" cy="1211262"/>
        </p:xfrm>
        <a:graphic>
          <a:graphicData uri="http://schemas.openxmlformats.org/presentationml/2006/ole">
            <mc:AlternateContent xmlns:mc="http://schemas.openxmlformats.org/markup-compatibility/2006">
              <mc:Choice xmlns:v="urn:schemas-microsoft-com:vml" Requires="v">
                <p:oleObj spid="_x0000_s4174" name="Visio" r:id="rId11" imgW="1548384" imgH="588264" progId="Visio.Drawing.6">
                  <p:embed/>
                </p:oleObj>
              </mc:Choice>
              <mc:Fallback>
                <p:oleObj name="Visio" r:id="rId11" imgW="1548384" imgH="588264" progId="Visio.Drawing.6">
                  <p:embed/>
                  <p:pic>
                    <p:nvPicPr>
                      <p:cNvPr id="13" name="Object 12">
                        <a:extLst>
                          <a:ext uri="{FF2B5EF4-FFF2-40B4-BE49-F238E27FC236}">
                            <a16:creationId xmlns:a16="http://schemas.microsoft.com/office/drawing/2014/main" id="{468CA1FC-BF36-44FF-BF8C-183BB8043A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4457" y="5186549"/>
                        <a:ext cx="3240088"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7" name="AutoShape 13">
            <a:extLst>
              <a:ext uri="{FF2B5EF4-FFF2-40B4-BE49-F238E27FC236}">
                <a16:creationId xmlns:a16="http://schemas.microsoft.com/office/drawing/2014/main" id="{DB62AE8A-9F70-4FB1-9D4D-3A1768E4EE11}"/>
              </a:ext>
            </a:extLst>
          </p:cNvPr>
          <p:cNvCxnSpPr>
            <a:cxnSpLocks noChangeShapeType="1"/>
          </p:cNvCxnSpPr>
          <p:nvPr/>
        </p:nvCxnSpPr>
        <p:spPr bwMode="auto">
          <a:xfrm rot="16200000" flipH="1">
            <a:off x="1525207" y="4286437"/>
            <a:ext cx="2663825" cy="431800"/>
          </a:xfrm>
          <a:prstGeom prst="bentConnector3">
            <a:avLst>
              <a:gd name="adj1" fmla="val 100056"/>
            </a:avLst>
          </a:prstGeom>
          <a:noFill/>
          <a:ln w="203200">
            <a:solidFill>
              <a:srgbClr val="FF0000"/>
            </a:solidFill>
            <a:prstDash val="sysDot"/>
            <a:miter lim="800000"/>
            <a:headEnd/>
            <a:tailEnd/>
          </a:ln>
          <a:extLst>
            <a:ext uri="{909E8E84-426E-40DD-AFC4-6F175D3DCCD1}">
              <a14:hiddenFill xmlns:a14="http://schemas.microsoft.com/office/drawing/2010/main">
                <a:noFill/>
              </a14:hiddenFill>
            </a:ext>
          </a:extLst>
        </p:spPr>
      </p:cxnSp>
      <p:graphicFrame>
        <p:nvGraphicFramePr>
          <p:cNvPr id="18" name="Object 14">
            <a:extLst>
              <a:ext uri="{FF2B5EF4-FFF2-40B4-BE49-F238E27FC236}">
                <a16:creationId xmlns:a16="http://schemas.microsoft.com/office/drawing/2014/main" id="{54F2AD50-C0EE-4C25-9A1D-FFF10D86A8D0}"/>
              </a:ext>
            </a:extLst>
          </p:cNvPr>
          <p:cNvGraphicFramePr>
            <a:graphicFrameLocks noChangeAspect="1"/>
          </p:cNvGraphicFramePr>
          <p:nvPr>
            <p:extLst>
              <p:ext uri="{D42A27DB-BD31-4B8C-83A1-F6EECF244321}">
                <p14:modId xmlns:p14="http://schemas.microsoft.com/office/powerpoint/2010/main" val="1029784642"/>
              </p:ext>
            </p:extLst>
          </p:nvPr>
        </p:nvGraphicFramePr>
        <p:xfrm>
          <a:off x="3144457" y="5186549"/>
          <a:ext cx="3238500" cy="1209675"/>
        </p:xfrm>
        <a:graphic>
          <a:graphicData uri="http://schemas.openxmlformats.org/presentationml/2006/ole">
            <mc:AlternateContent xmlns:mc="http://schemas.openxmlformats.org/markup-compatibility/2006">
              <mc:Choice xmlns:v="urn:schemas-microsoft-com:vml" Requires="v">
                <p:oleObj spid="_x0000_s4175" name="Visio" r:id="rId13" imgW="1548384" imgH="588264" progId="Visio.Drawing.6">
                  <p:embed/>
                </p:oleObj>
              </mc:Choice>
              <mc:Fallback>
                <p:oleObj name="Visio" r:id="rId13" imgW="1548384" imgH="588264" progId="Visio.Drawing.6">
                  <p:embed/>
                  <p:pic>
                    <p:nvPicPr>
                      <p:cNvPr id="15" name="Object 14">
                        <a:extLst>
                          <a:ext uri="{FF2B5EF4-FFF2-40B4-BE49-F238E27FC236}">
                            <a16:creationId xmlns:a16="http://schemas.microsoft.com/office/drawing/2014/main" id="{61B38F83-6516-40D3-B224-C8B6E42A82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4457" y="5186549"/>
                        <a:ext cx="32385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 name="AutoShape 15">
            <a:extLst>
              <a:ext uri="{FF2B5EF4-FFF2-40B4-BE49-F238E27FC236}">
                <a16:creationId xmlns:a16="http://schemas.microsoft.com/office/drawing/2014/main" id="{8FCDA9CD-6D2F-4DF3-822B-6E25B8B5BCD7}"/>
              </a:ext>
            </a:extLst>
          </p:cNvPr>
          <p:cNvCxnSpPr>
            <a:cxnSpLocks noChangeShapeType="1"/>
          </p:cNvCxnSpPr>
          <p:nvPr/>
        </p:nvCxnSpPr>
        <p:spPr bwMode="auto">
          <a:xfrm rot="10800000" flipV="1">
            <a:off x="3865182" y="3926074"/>
            <a:ext cx="417513" cy="1189037"/>
          </a:xfrm>
          <a:prstGeom prst="bentConnector2">
            <a:avLst/>
          </a:prstGeom>
          <a:noFill/>
          <a:ln w="203200">
            <a:solidFill>
              <a:srgbClr val="FF0000"/>
            </a:solidFill>
            <a:prstDash val="sysDot"/>
            <a:miter lim="800000"/>
            <a:headEnd/>
            <a:tailEnd/>
          </a:ln>
          <a:extLst>
            <a:ext uri="{909E8E84-426E-40DD-AFC4-6F175D3DCCD1}">
              <a14:hiddenFill xmlns:a14="http://schemas.microsoft.com/office/drawing/2010/main">
                <a:noFill/>
              </a14:hiddenFill>
            </a:ext>
          </a:extLst>
        </p:spPr>
      </p:cxnSp>
      <p:graphicFrame>
        <p:nvGraphicFramePr>
          <p:cNvPr id="20" name="Object 16">
            <a:extLst>
              <a:ext uri="{FF2B5EF4-FFF2-40B4-BE49-F238E27FC236}">
                <a16:creationId xmlns:a16="http://schemas.microsoft.com/office/drawing/2014/main" id="{F0BDF681-852C-4351-80BD-ACB628528A30}"/>
              </a:ext>
            </a:extLst>
          </p:cNvPr>
          <p:cNvGraphicFramePr>
            <a:graphicFrameLocks noChangeAspect="1"/>
          </p:cNvGraphicFramePr>
          <p:nvPr>
            <p:extLst>
              <p:ext uri="{D42A27DB-BD31-4B8C-83A1-F6EECF244321}">
                <p14:modId xmlns:p14="http://schemas.microsoft.com/office/powerpoint/2010/main" val="3001946753"/>
              </p:ext>
            </p:extLst>
          </p:nvPr>
        </p:nvGraphicFramePr>
        <p:xfrm>
          <a:off x="5666995" y="5186549"/>
          <a:ext cx="3238500" cy="1211262"/>
        </p:xfrm>
        <a:graphic>
          <a:graphicData uri="http://schemas.openxmlformats.org/presentationml/2006/ole">
            <mc:AlternateContent xmlns:mc="http://schemas.openxmlformats.org/markup-compatibility/2006">
              <mc:Choice xmlns:v="urn:schemas-microsoft-com:vml" Requires="v">
                <p:oleObj spid="_x0000_s4176" name="Visio" r:id="rId15" imgW="2308916" imgH="874800" progId="Visio.Drawing.11">
                  <p:embed/>
                </p:oleObj>
              </mc:Choice>
              <mc:Fallback>
                <p:oleObj name="Visio" r:id="rId15" imgW="2308916" imgH="874800" progId="Visio.Drawing.11">
                  <p:embed/>
                  <p:pic>
                    <p:nvPicPr>
                      <p:cNvPr id="17" name="Object 16">
                        <a:extLst>
                          <a:ext uri="{FF2B5EF4-FFF2-40B4-BE49-F238E27FC236}">
                            <a16:creationId xmlns:a16="http://schemas.microsoft.com/office/drawing/2014/main" id="{4B8F3B0A-DF88-4E4F-BE4A-F3374CFDCEFF}"/>
                          </a:ext>
                        </a:extLst>
                      </p:cNvPr>
                      <p:cNvPicPr>
                        <a:picLocks noChangeAspect="1" noChangeArrowheads="1"/>
                      </p:cNvPicPr>
                      <p:nvPr/>
                    </p:nvPicPr>
                    <p:blipFill>
                      <a:blip r:embed="rId16"/>
                      <a:srcRect/>
                      <a:stretch>
                        <a:fillRect/>
                      </a:stretch>
                    </p:blipFill>
                    <p:spPr bwMode="auto">
                      <a:xfrm>
                        <a:off x="5666995" y="5186549"/>
                        <a:ext cx="3238500"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1" name="AutoShape 17">
            <a:extLst>
              <a:ext uri="{FF2B5EF4-FFF2-40B4-BE49-F238E27FC236}">
                <a16:creationId xmlns:a16="http://schemas.microsoft.com/office/drawing/2014/main" id="{D29E5EA8-8209-44D7-B2AA-F64A985EA27B}"/>
              </a:ext>
            </a:extLst>
          </p:cNvPr>
          <p:cNvCxnSpPr>
            <a:cxnSpLocks noChangeShapeType="1"/>
          </p:cNvCxnSpPr>
          <p:nvPr/>
        </p:nvCxnSpPr>
        <p:spPr bwMode="auto">
          <a:xfrm rot="16200000" flipH="1">
            <a:off x="6236908" y="4102286"/>
            <a:ext cx="2017712" cy="7937"/>
          </a:xfrm>
          <a:prstGeom prst="bentConnector3">
            <a:avLst>
              <a:gd name="adj1" fmla="val 49963"/>
            </a:avLst>
          </a:prstGeom>
          <a:noFill/>
          <a:ln w="203200">
            <a:solidFill>
              <a:srgbClr val="FF0000"/>
            </a:solidFill>
            <a:prstDash val="sysDot"/>
            <a:miter lim="800000"/>
            <a:headEnd/>
            <a:tailEnd/>
          </a:ln>
          <a:extLst>
            <a:ext uri="{909E8E84-426E-40DD-AFC4-6F175D3DCCD1}">
              <a14:hiddenFill xmlns:a14="http://schemas.microsoft.com/office/drawing/2010/main">
                <a:noFill/>
              </a14:hiddenFill>
            </a:ext>
          </a:extLst>
        </p:spPr>
      </p:cxnSp>
      <p:graphicFrame>
        <p:nvGraphicFramePr>
          <p:cNvPr id="22" name="Object 18">
            <a:extLst>
              <a:ext uri="{FF2B5EF4-FFF2-40B4-BE49-F238E27FC236}">
                <a16:creationId xmlns:a16="http://schemas.microsoft.com/office/drawing/2014/main" id="{5E5E04CC-3EAA-4A5D-8304-E6D58A8BF37C}"/>
              </a:ext>
            </a:extLst>
          </p:cNvPr>
          <p:cNvGraphicFramePr>
            <a:graphicFrameLocks noChangeAspect="1"/>
          </p:cNvGraphicFramePr>
          <p:nvPr>
            <p:extLst>
              <p:ext uri="{D42A27DB-BD31-4B8C-83A1-F6EECF244321}">
                <p14:modId xmlns:p14="http://schemas.microsoft.com/office/powerpoint/2010/main" val="609153511"/>
              </p:ext>
            </p:extLst>
          </p:nvPr>
        </p:nvGraphicFramePr>
        <p:xfrm>
          <a:off x="5809051" y="5184962"/>
          <a:ext cx="3238500" cy="1211262"/>
        </p:xfrm>
        <a:graphic>
          <a:graphicData uri="http://schemas.openxmlformats.org/presentationml/2006/ole">
            <mc:AlternateContent xmlns:mc="http://schemas.openxmlformats.org/markup-compatibility/2006">
              <mc:Choice xmlns:v="urn:schemas-microsoft-com:vml" Requires="v">
                <p:oleObj spid="_x0000_s4177" name="Visio" r:id="rId17" imgW="1939442" imgH="725119" progId="Visio.Drawing.6">
                  <p:embed/>
                </p:oleObj>
              </mc:Choice>
              <mc:Fallback>
                <p:oleObj name="Visio" r:id="rId17" imgW="1939442" imgH="725119" progId="Visio.Drawing.6">
                  <p:embed/>
                  <p:pic>
                    <p:nvPicPr>
                      <p:cNvPr id="19" name="Object 18">
                        <a:extLst>
                          <a:ext uri="{FF2B5EF4-FFF2-40B4-BE49-F238E27FC236}">
                            <a16:creationId xmlns:a16="http://schemas.microsoft.com/office/drawing/2014/main" id="{67B80B4C-1252-48E0-B6F2-653E0124415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09051" y="5184962"/>
                        <a:ext cx="3238500"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AutoShape 19">
            <a:extLst>
              <a:ext uri="{FF2B5EF4-FFF2-40B4-BE49-F238E27FC236}">
                <a16:creationId xmlns:a16="http://schemas.microsoft.com/office/drawing/2014/main" id="{E2F9E7FA-9C92-41D8-8633-F06A71AD6505}"/>
              </a:ext>
            </a:extLst>
          </p:cNvPr>
          <p:cNvCxnSpPr>
            <a:cxnSpLocks noChangeShapeType="1"/>
          </p:cNvCxnSpPr>
          <p:nvPr/>
        </p:nvCxnSpPr>
        <p:spPr bwMode="auto">
          <a:xfrm flipH="1">
            <a:off x="8905495" y="3926074"/>
            <a:ext cx="1223962" cy="1866900"/>
          </a:xfrm>
          <a:prstGeom prst="bentConnector3">
            <a:avLst>
              <a:gd name="adj1" fmla="val -18676"/>
            </a:avLst>
          </a:prstGeom>
          <a:noFill/>
          <a:ln w="203200">
            <a:solidFill>
              <a:srgbClr val="FF0000"/>
            </a:solidFill>
            <a:prstDash val="sysDot"/>
            <a:miter lim="800000"/>
            <a:headEnd/>
            <a:tailEnd/>
          </a:ln>
          <a:extLst>
            <a:ext uri="{909E8E84-426E-40DD-AFC4-6F175D3DCCD1}">
              <a14:hiddenFill xmlns:a14="http://schemas.microsoft.com/office/drawing/2010/main">
                <a:noFill/>
              </a14:hiddenFill>
            </a:ext>
          </a:extLst>
        </p:spPr>
      </p:cxnSp>
      <p:sp>
        <p:nvSpPr>
          <p:cNvPr id="24" name="AutoShape 21">
            <a:hlinkClick r:id="" action="ppaction://hlinkshowjump?jump=nextslide" highlightClick="1"/>
            <a:extLst>
              <a:ext uri="{FF2B5EF4-FFF2-40B4-BE49-F238E27FC236}">
                <a16:creationId xmlns:a16="http://schemas.microsoft.com/office/drawing/2014/main" id="{BCCAE670-20D0-4481-A19F-E65AAA415690}"/>
              </a:ext>
            </a:extLst>
          </p:cNvPr>
          <p:cNvSpPr>
            <a:spLocks noChangeArrowheads="1"/>
          </p:cNvSpPr>
          <p:nvPr/>
        </p:nvSpPr>
        <p:spPr bwMode="auto">
          <a:xfrm>
            <a:off x="11811000" y="6501447"/>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 name="文本框 1">
            <a:extLst>
              <a:ext uri="{FF2B5EF4-FFF2-40B4-BE49-F238E27FC236}">
                <a16:creationId xmlns:a16="http://schemas.microsoft.com/office/drawing/2014/main" id="{2991DA92-7ABE-4D49-975C-4E6CF6E5A554}"/>
              </a:ext>
            </a:extLst>
          </p:cNvPr>
          <p:cNvSpPr txBox="1"/>
          <p:nvPr/>
        </p:nvSpPr>
        <p:spPr>
          <a:xfrm>
            <a:off x="2155889" y="6425786"/>
            <a:ext cx="7973568" cy="400110"/>
          </a:xfrm>
          <a:prstGeom prst="rect">
            <a:avLst/>
          </a:prstGeom>
          <a:noFill/>
        </p:spPr>
        <p:txBody>
          <a:bodyPr wrap="square" rtlCol="0">
            <a:spAutoFit/>
          </a:bodyPr>
          <a:lstStyle/>
          <a:p>
            <a:pPr algn="ctr"/>
            <a:r>
              <a:rPr lang="zh-CN" altLang="en-US" sz="2000" b="1" dirty="0"/>
              <a:t>史广顺</a:t>
            </a:r>
            <a:r>
              <a:rPr lang="en-US" altLang="zh-CN" sz="2000" b="1" dirty="0"/>
              <a:t>. 《</a:t>
            </a:r>
            <a:r>
              <a:rPr lang="zh-CN" altLang="en-US" sz="2000" b="1" dirty="0"/>
              <a:t>操作系统原理</a:t>
            </a:r>
            <a:r>
              <a:rPr lang="en-US" altLang="zh-CN" sz="2000" b="1" dirty="0"/>
              <a:t>》</a:t>
            </a:r>
            <a:r>
              <a:rPr lang="zh-CN" altLang="en-US" sz="2000" b="1" dirty="0"/>
              <a:t>讲义</a:t>
            </a:r>
          </a:p>
        </p:txBody>
      </p:sp>
      <p:sp>
        <p:nvSpPr>
          <p:cNvPr id="25" name="Rectangle 4">
            <a:extLst>
              <a:ext uri="{FF2B5EF4-FFF2-40B4-BE49-F238E27FC236}">
                <a16:creationId xmlns:a16="http://schemas.microsoft.com/office/drawing/2014/main" id="{70D026E6-34DB-4663-B4D1-5EF52A1B83F5}"/>
              </a:ext>
            </a:extLst>
          </p:cNvPr>
          <p:cNvSpPr txBox="1">
            <a:spLocks noChangeArrowheads="1"/>
          </p:cNvSpPr>
          <p:nvPr/>
        </p:nvSpPr>
        <p:spPr>
          <a:xfrm>
            <a:off x="3994563" y="858531"/>
            <a:ext cx="4608513" cy="86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计算机系统</a:t>
            </a:r>
          </a:p>
        </p:txBody>
      </p:sp>
    </p:spTree>
    <p:extLst>
      <p:ext uri="{BB962C8B-B14F-4D97-AF65-F5344CB8AC3E}">
        <p14:creationId xmlns:p14="http://schemas.microsoft.com/office/powerpoint/2010/main" val="23436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edge">
                                      <p:cBhvr>
                                        <p:cTn id="40" dur="1000"/>
                                        <p:tgtEl>
                                          <p:spTgt spid="17"/>
                                        </p:tgtEl>
                                      </p:cBhvr>
                                    </p:animEffect>
                                  </p:childTnLst>
                                </p:cTn>
                              </p:par>
                            </p:childTnLst>
                          </p:cTn>
                        </p:par>
                        <p:par>
                          <p:cTn id="41" fill="hold">
                            <p:stCondLst>
                              <p:cond delay="1000"/>
                            </p:stCondLst>
                            <p:childTnLst>
                              <p:par>
                                <p:cTn id="42" presetID="53"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nodeType="afterEffect">
                                  <p:stCondLst>
                                    <p:cond delay="0"/>
                                  </p:stCondLst>
                                  <p:childTnLst>
                                    <p:set>
                                      <p:cBhvr>
                                        <p:cTn id="53" dur="1" fill="hold">
                                          <p:stCondLst>
                                            <p:cond delay="0"/>
                                          </p:stCondLst>
                                        </p:cTn>
                                        <p:tgtEl>
                                          <p:spTgt spid="16"/>
                                        </p:tgtEl>
                                        <p:attrNameLst>
                                          <p:attrName>style.visibility</p:attrName>
                                        </p:attrNameLst>
                                      </p:cBhvr>
                                      <p:to>
                                        <p:strVal val="hidden"/>
                                      </p:to>
                                    </p:set>
                                  </p:childTnLst>
                                </p:cTn>
                              </p:par>
                            </p:childTnLst>
                          </p:cTn>
                        </p:par>
                        <p:par>
                          <p:cTn id="54" fill="hold">
                            <p:stCondLst>
                              <p:cond delay="0"/>
                            </p:stCondLst>
                            <p:childTnLst>
                              <p:par>
                                <p:cTn id="55" presetID="20" presetClass="entr" presetSubtype="0"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edge">
                                      <p:cBhvr>
                                        <p:cTn id="57" dur="1000"/>
                                        <p:tgtEl>
                                          <p:spTgt spid="19"/>
                                        </p:tgtEl>
                                      </p:cBhvr>
                                    </p:animEffect>
                                  </p:childTnLst>
                                </p:cTn>
                              </p:par>
                            </p:childTnLst>
                          </p:cTn>
                        </p:par>
                        <p:par>
                          <p:cTn id="58" fill="hold">
                            <p:stCondLst>
                              <p:cond delay="1000"/>
                            </p:stCondLst>
                            <p:childTnLst>
                              <p:par>
                                <p:cTn id="59" presetID="53"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9"/>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nodeType="after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par>
                          <p:cTn id="71" fill="hold">
                            <p:stCondLst>
                              <p:cond delay="0"/>
                            </p:stCondLst>
                            <p:childTnLst>
                              <p:par>
                                <p:cTn id="72" presetID="20" presetClass="entr" presetSubtype="0"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edge">
                                      <p:cBhvr>
                                        <p:cTn id="74" dur="1000"/>
                                        <p:tgtEl>
                                          <p:spTgt spid="21"/>
                                        </p:tgtEl>
                                      </p:cBhvr>
                                    </p:animEffect>
                                  </p:childTnLst>
                                </p:cTn>
                              </p:par>
                            </p:childTnLst>
                          </p:cTn>
                        </p:par>
                        <p:par>
                          <p:cTn id="75" fill="hold">
                            <p:stCondLst>
                              <p:cond delay="1000"/>
                            </p:stCondLst>
                            <p:childTnLst>
                              <p:par>
                                <p:cTn id="76" presetID="53" presetClass="entr" presetSubtype="0" fill="hold"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p:cTn id="78" dur="500" fill="hold"/>
                                        <p:tgtEl>
                                          <p:spTgt spid="20"/>
                                        </p:tgtEl>
                                        <p:attrNameLst>
                                          <p:attrName>ppt_w</p:attrName>
                                        </p:attrNameLst>
                                      </p:cBhvr>
                                      <p:tavLst>
                                        <p:tav tm="0">
                                          <p:val>
                                            <p:fltVal val="0"/>
                                          </p:val>
                                        </p:tav>
                                        <p:tav tm="100000">
                                          <p:val>
                                            <p:strVal val="#ppt_w"/>
                                          </p:val>
                                        </p:tav>
                                      </p:tavLst>
                                    </p:anim>
                                    <p:anim calcmode="lin" valueType="num">
                                      <p:cBhvr>
                                        <p:cTn id="79" dur="500" fill="hold"/>
                                        <p:tgtEl>
                                          <p:spTgt spid="20"/>
                                        </p:tgtEl>
                                        <p:attrNameLst>
                                          <p:attrName>ppt_h</p:attrName>
                                        </p:attrNameLst>
                                      </p:cBhvr>
                                      <p:tavLst>
                                        <p:tav tm="0">
                                          <p:val>
                                            <p:fltVal val="0"/>
                                          </p:val>
                                        </p:tav>
                                        <p:tav tm="100000">
                                          <p:val>
                                            <p:strVal val="#ppt_h"/>
                                          </p:val>
                                        </p:tav>
                                      </p:tavLst>
                                    </p:anim>
                                    <p:animEffect transition="in" filter="fade">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20"/>
                                        </p:tgtEl>
                                        <p:attrNameLst>
                                          <p:attrName>style.visibility</p:attrName>
                                        </p:attrNameLst>
                                      </p:cBhvr>
                                      <p:to>
                                        <p:strVal val="hidden"/>
                                      </p:to>
                                    </p:set>
                                  </p:childTnLst>
                                </p:cTn>
                              </p:par>
                            </p:childTnLst>
                          </p:cTn>
                        </p:par>
                        <p:par>
                          <p:cTn id="88" fill="hold">
                            <p:stCondLst>
                              <p:cond delay="0"/>
                            </p:stCondLst>
                            <p:childTnLst>
                              <p:par>
                                <p:cTn id="89" presetID="20" presetClass="entr" presetSubtype="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edge">
                                      <p:cBhvr>
                                        <p:cTn id="91" dur="1000"/>
                                        <p:tgtEl>
                                          <p:spTgt spid="23"/>
                                        </p:tgtEl>
                                      </p:cBhvr>
                                    </p:animEffect>
                                  </p:childTnLst>
                                </p:cTn>
                              </p:par>
                            </p:childTnLst>
                          </p:cTn>
                        </p:par>
                        <p:par>
                          <p:cTn id="92" fill="hold">
                            <p:stCondLst>
                              <p:cond delay="1000"/>
                            </p:stCondLst>
                            <p:childTnLst>
                              <p:par>
                                <p:cTn id="93" presetID="53" presetClass="entr" presetSubtype="0" fill="hold" nodeType="after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fltVal val="0"/>
                                          </p:val>
                                        </p:tav>
                                        <p:tav tm="100000">
                                          <p:val>
                                            <p:strVal val="#ppt_h"/>
                                          </p:val>
                                        </p:tav>
                                      </p:tavLst>
                                    </p:anim>
                                    <p:animEffect transition="in" filter="fade">
                                      <p:cBhvr>
                                        <p:cTn id="97" dur="500"/>
                                        <p:tgtEl>
                                          <p:spTgt spid="22"/>
                                        </p:tgtEl>
                                      </p:cBhvr>
                                    </p:animEffect>
                                  </p:childTnLst>
                                </p:cTn>
                              </p:par>
                            </p:childTnLst>
                          </p:cTn>
                        </p:par>
                        <p:par>
                          <p:cTn id="98" fill="hold">
                            <p:stCondLst>
                              <p:cond delay="1500"/>
                            </p:stCondLst>
                            <p:childTnLst>
                              <p:par>
                                <p:cTn id="99" presetID="2" presetClass="entr" presetSubtype="6"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C3F9F2E-569D-434A-9808-6B3D11BD5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060" y="1258887"/>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3F3EAA6-0DD2-45FC-8C28-6B826CC15842}"/>
              </a:ext>
            </a:extLst>
          </p:cNvPr>
          <p:cNvSpPr txBox="1"/>
          <p:nvPr/>
        </p:nvSpPr>
        <p:spPr>
          <a:xfrm>
            <a:off x="1915473" y="6000359"/>
            <a:ext cx="9068696" cy="400110"/>
          </a:xfrm>
          <a:prstGeom prst="rect">
            <a:avLst/>
          </a:prstGeom>
          <a:noFill/>
        </p:spPr>
        <p:txBody>
          <a:bodyPr wrap="square" rtlCol="0">
            <a:spAutoFit/>
          </a:bodyPr>
          <a:lstStyle/>
          <a:p>
            <a:pPr algn="ctr"/>
            <a:r>
              <a:rPr lang="zh-CN" altLang="en-US" sz="2000" b="1" dirty="0"/>
              <a:t>图 </a:t>
            </a:r>
            <a:r>
              <a:rPr lang="en-US" altLang="zh-CN" sz="2000" b="1" dirty="0"/>
              <a:t>1-1 </a:t>
            </a:r>
            <a:r>
              <a:rPr lang="zh-CN" altLang="en-US" sz="2000" b="1" dirty="0"/>
              <a:t>计算机系统组件的抽象视图</a:t>
            </a:r>
          </a:p>
        </p:txBody>
      </p:sp>
      <p:sp>
        <p:nvSpPr>
          <p:cNvPr id="6" name="Rectangle 4">
            <a:extLst>
              <a:ext uri="{FF2B5EF4-FFF2-40B4-BE49-F238E27FC236}">
                <a16:creationId xmlns:a16="http://schemas.microsoft.com/office/drawing/2014/main" id="{1EB98DC5-4C6F-49CF-8D9B-7797965025C3}"/>
              </a:ext>
            </a:extLst>
          </p:cNvPr>
          <p:cNvSpPr txBox="1">
            <a:spLocks noChangeArrowheads="1"/>
          </p:cNvSpPr>
          <p:nvPr/>
        </p:nvSpPr>
        <p:spPr>
          <a:xfrm>
            <a:off x="4145565" y="99661"/>
            <a:ext cx="4608513" cy="86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计算机系统</a:t>
            </a:r>
          </a:p>
        </p:txBody>
      </p:sp>
    </p:spTree>
    <p:extLst>
      <p:ext uri="{BB962C8B-B14F-4D97-AF65-F5344CB8AC3E}">
        <p14:creationId xmlns:p14="http://schemas.microsoft.com/office/powerpoint/2010/main" val="149210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B23AF6-F506-4523-876F-ADBB72253D9B}"/>
              </a:ext>
            </a:extLst>
          </p:cNvPr>
          <p:cNvSpPr>
            <a:spLocks noGrp="1" noChangeArrowheads="1"/>
          </p:cNvSpPr>
          <p:nvPr>
            <p:ph type="title"/>
          </p:nvPr>
        </p:nvSpPr>
        <p:spPr>
          <a:xfrm>
            <a:off x="3195985" y="140901"/>
            <a:ext cx="5729288" cy="603250"/>
          </a:xfrm>
        </p:spPr>
        <p:txBody>
          <a:bodyPr>
            <a:noAutofit/>
          </a:bodyPr>
          <a:lstStyle/>
          <a:p>
            <a:pPr algn="ctr">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计算机系统分层和视点</a:t>
            </a:r>
          </a:p>
        </p:txBody>
      </p:sp>
      <p:grpSp>
        <p:nvGrpSpPr>
          <p:cNvPr id="6" name="Group 5">
            <a:extLst>
              <a:ext uri="{FF2B5EF4-FFF2-40B4-BE49-F238E27FC236}">
                <a16:creationId xmlns:a16="http://schemas.microsoft.com/office/drawing/2014/main" id="{817D8403-8191-4289-BEF2-2FE8D3663086}"/>
              </a:ext>
            </a:extLst>
          </p:cNvPr>
          <p:cNvGrpSpPr>
            <a:grpSpLocks/>
          </p:cNvGrpSpPr>
          <p:nvPr/>
        </p:nvGrpSpPr>
        <p:grpSpPr bwMode="auto">
          <a:xfrm>
            <a:off x="2335657" y="719138"/>
            <a:ext cx="8605838" cy="5410200"/>
            <a:chOff x="1391" y="1296"/>
            <a:chExt cx="3361" cy="2457"/>
          </a:xfrm>
        </p:grpSpPr>
        <p:pic>
          <p:nvPicPr>
            <p:cNvPr id="7" name="Picture 6">
              <a:extLst>
                <a:ext uri="{FF2B5EF4-FFF2-40B4-BE49-F238E27FC236}">
                  <a16:creationId xmlns:a16="http://schemas.microsoft.com/office/drawing/2014/main" id="{8C59D7B6-5144-4C94-B8A8-20B9699B8FA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1" y="3238"/>
              <a:ext cx="2243"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11D234C2-D427-413B-A05A-DBDEE5CD8B5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3" y="2777"/>
              <a:ext cx="193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95AE516D-19AE-4B86-8435-31EF455B03F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7" y="2345"/>
              <a:ext cx="1600"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E1BD20B-5F61-455D-B359-D281233929C8}"/>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1" y="1913"/>
              <a:ext cx="131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10106DA4-2F32-401C-A032-B7AB836D48C5}"/>
                </a:ext>
              </a:extLst>
            </p:cNvPr>
            <p:cNvGrpSpPr>
              <a:grpSpLocks/>
            </p:cNvGrpSpPr>
            <p:nvPr/>
          </p:nvGrpSpPr>
          <p:grpSpPr bwMode="auto">
            <a:xfrm>
              <a:off x="2207" y="1296"/>
              <a:ext cx="483" cy="434"/>
              <a:chOff x="2207" y="1391"/>
              <a:chExt cx="483" cy="339"/>
            </a:xfrm>
          </p:grpSpPr>
          <p:sp>
            <p:nvSpPr>
              <p:cNvPr id="26" name="Freeform 11">
                <a:extLst>
                  <a:ext uri="{FF2B5EF4-FFF2-40B4-BE49-F238E27FC236}">
                    <a16:creationId xmlns:a16="http://schemas.microsoft.com/office/drawing/2014/main" id="{5DD94893-2526-43D7-887C-B8ED9B4BD5EA}"/>
                  </a:ext>
                </a:extLst>
              </p:cNvPr>
              <p:cNvSpPr>
                <a:spLocks/>
              </p:cNvSpPr>
              <p:nvPr/>
            </p:nvSpPr>
            <p:spPr bwMode="auto">
              <a:xfrm>
                <a:off x="2207" y="1391"/>
                <a:ext cx="483" cy="339"/>
              </a:xfrm>
              <a:custGeom>
                <a:avLst/>
                <a:gdLst>
                  <a:gd name="T0" fmla="*/ 43 w 483"/>
                  <a:gd name="T1" fmla="*/ 0 h 339"/>
                  <a:gd name="T2" fmla="*/ 26 w 483"/>
                  <a:gd name="T3" fmla="*/ 3 h 339"/>
                  <a:gd name="T4" fmla="*/ 13 w 483"/>
                  <a:gd name="T5" fmla="*/ 14 h 339"/>
                  <a:gd name="T6" fmla="*/ 4 w 483"/>
                  <a:gd name="T7" fmla="*/ 25 h 339"/>
                  <a:gd name="T8" fmla="*/ 0 w 483"/>
                  <a:gd name="T9" fmla="*/ 42 h 339"/>
                  <a:gd name="T10" fmla="*/ 0 w 483"/>
                  <a:gd name="T11" fmla="*/ 294 h 339"/>
                  <a:gd name="T12" fmla="*/ 4 w 483"/>
                  <a:gd name="T13" fmla="*/ 310 h 339"/>
                  <a:gd name="T14" fmla="*/ 13 w 483"/>
                  <a:gd name="T15" fmla="*/ 324 h 339"/>
                  <a:gd name="T16" fmla="*/ 26 w 483"/>
                  <a:gd name="T17" fmla="*/ 335 h 339"/>
                  <a:gd name="T18" fmla="*/ 43 w 483"/>
                  <a:gd name="T19" fmla="*/ 338 h 339"/>
                  <a:gd name="T20" fmla="*/ 439 w 483"/>
                  <a:gd name="T21" fmla="*/ 338 h 339"/>
                  <a:gd name="T22" fmla="*/ 456 w 483"/>
                  <a:gd name="T23" fmla="*/ 335 h 339"/>
                  <a:gd name="T24" fmla="*/ 469 w 483"/>
                  <a:gd name="T25" fmla="*/ 324 h 339"/>
                  <a:gd name="T26" fmla="*/ 478 w 483"/>
                  <a:gd name="T27" fmla="*/ 310 h 339"/>
                  <a:gd name="T28" fmla="*/ 482 w 483"/>
                  <a:gd name="T29" fmla="*/ 294 h 339"/>
                  <a:gd name="T30" fmla="*/ 482 w 483"/>
                  <a:gd name="T31" fmla="*/ 42 h 339"/>
                  <a:gd name="T32" fmla="*/ 478 w 483"/>
                  <a:gd name="T33" fmla="*/ 25 h 339"/>
                  <a:gd name="T34" fmla="*/ 469 w 483"/>
                  <a:gd name="T35" fmla="*/ 14 h 339"/>
                  <a:gd name="T36" fmla="*/ 456 w 483"/>
                  <a:gd name="T37" fmla="*/ 3 h 339"/>
                  <a:gd name="T38" fmla="*/ 439 w 483"/>
                  <a:gd name="T39" fmla="*/ 0 h 339"/>
                  <a:gd name="T40" fmla="*/ 43 w 483"/>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3"/>
                  <a:gd name="T64" fmla="*/ 0 h 339"/>
                  <a:gd name="T65" fmla="*/ 483 w 483"/>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3" h="339">
                    <a:moveTo>
                      <a:pt x="43" y="0"/>
                    </a:moveTo>
                    <a:lnTo>
                      <a:pt x="26" y="3"/>
                    </a:lnTo>
                    <a:lnTo>
                      <a:pt x="13" y="14"/>
                    </a:lnTo>
                    <a:lnTo>
                      <a:pt x="4" y="25"/>
                    </a:lnTo>
                    <a:lnTo>
                      <a:pt x="0" y="42"/>
                    </a:lnTo>
                    <a:lnTo>
                      <a:pt x="0" y="294"/>
                    </a:lnTo>
                    <a:lnTo>
                      <a:pt x="4" y="310"/>
                    </a:lnTo>
                    <a:lnTo>
                      <a:pt x="13" y="324"/>
                    </a:lnTo>
                    <a:lnTo>
                      <a:pt x="26" y="335"/>
                    </a:lnTo>
                    <a:lnTo>
                      <a:pt x="43" y="338"/>
                    </a:lnTo>
                    <a:lnTo>
                      <a:pt x="439" y="338"/>
                    </a:lnTo>
                    <a:lnTo>
                      <a:pt x="456" y="335"/>
                    </a:lnTo>
                    <a:lnTo>
                      <a:pt x="469" y="324"/>
                    </a:lnTo>
                    <a:lnTo>
                      <a:pt x="478" y="310"/>
                    </a:lnTo>
                    <a:lnTo>
                      <a:pt x="482" y="294"/>
                    </a:lnTo>
                    <a:lnTo>
                      <a:pt x="482" y="42"/>
                    </a:lnTo>
                    <a:lnTo>
                      <a:pt x="478" y="25"/>
                    </a:lnTo>
                    <a:lnTo>
                      <a:pt x="469" y="14"/>
                    </a:lnTo>
                    <a:lnTo>
                      <a:pt x="456" y="3"/>
                    </a:lnTo>
                    <a:lnTo>
                      <a:pt x="439" y="0"/>
                    </a:lnTo>
                    <a:lnTo>
                      <a:pt x="43" y="0"/>
                    </a:lnTo>
                  </a:path>
                </a:pathLst>
              </a:custGeom>
              <a:solidFill>
                <a:srgbClr val="CCCCFF"/>
              </a:solidFill>
              <a:ln w="12700" cap="rnd">
                <a:solidFill>
                  <a:schemeClr val="tx1"/>
                </a:solidFill>
                <a:round/>
                <a:headEnd/>
                <a:tailEnd/>
              </a:ln>
            </p:spPr>
            <p:txBody>
              <a:bodyPr/>
              <a:lstStyle/>
              <a:p>
                <a:endParaRPr lang="zh-CN" altLang="en-US"/>
              </a:p>
            </p:txBody>
          </p:sp>
          <p:sp>
            <p:nvSpPr>
              <p:cNvPr id="27" name="Rectangle 12">
                <a:extLst>
                  <a:ext uri="{FF2B5EF4-FFF2-40B4-BE49-F238E27FC236}">
                    <a16:creationId xmlns:a16="http://schemas.microsoft.com/office/drawing/2014/main" id="{1EDD43F7-058B-4822-8D9A-DA71E02EF33B}"/>
                  </a:ext>
                </a:extLst>
              </p:cNvPr>
              <p:cNvSpPr>
                <a:spLocks noChangeArrowheads="1"/>
              </p:cNvSpPr>
              <p:nvPr/>
            </p:nvSpPr>
            <p:spPr bwMode="auto">
              <a:xfrm>
                <a:off x="2280" y="1435"/>
                <a:ext cx="336"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400" b="1" dirty="0">
                    <a:effectLst>
                      <a:outerShdw blurRad="38100" dist="38100" dir="2700000" algn="tl">
                        <a:srgbClr val="000000">
                          <a:alpha val="43137"/>
                        </a:srgbClr>
                      </a:outerShdw>
                    </a:effectLst>
                  </a:rPr>
                  <a:t>普通</a:t>
                </a:r>
              </a:p>
              <a:p>
                <a:pPr algn="ctr">
                  <a:spcBef>
                    <a:spcPct val="0"/>
                  </a:spcBef>
                  <a:buClrTx/>
                  <a:buSzTx/>
                  <a:buFontTx/>
                  <a:buNone/>
                </a:pPr>
                <a:r>
                  <a:rPr lang="zh-CN" altLang="en-US" sz="2400" b="1" dirty="0">
                    <a:effectLst>
                      <a:outerShdw blurRad="38100" dist="38100" dir="2700000" algn="tl">
                        <a:srgbClr val="000000">
                          <a:alpha val="43137"/>
                        </a:srgbClr>
                      </a:outerShdw>
                    </a:effectLst>
                  </a:rPr>
                  <a:t>用户</a:t>
                </a:r>
                <a:endParaRPr lang="zh-CN" altLang="en-US" sz="1200" dirty="0">
                  <a:effectLst>
                    <a:outerShdw blurRad="38100" dist="38100" dir="2700000" algn="tl">
                      <a:srgbClr val="000000">
                        <a:alpha val="43137"/>
                      </a:srgbClr>
                    </a:outerShdw>
                  </a:effectLst>
                </a:endParaRPr>
              </a:p>
            </p:txBody>
          </p:sp>
        </p:grpSp>
        <p:grpSp>
          <p:nvGrpSpPr>
            <p:cNvPr id="12" name="Group 13">
              <a:extLst>
                <a:ext uri="{FF2B5EF4-FFF2-40B4-BE49-F238E27FC236}">
                  <a16:creationId xmlns:a16="http://schemas.microsoft.com/office/drawing/2014/main" id="{881FA6E5-F17E-4046-AC75-D76F972FA7D6}"/>
                </a:ext>
              </a:extLst>
            </p:cNvPr>
            <p:cNvGrpSpPr>
              <a:grpSpLocks/>
            </p:cNvGrpSpPr>
            <p:nvPr/>
          </p:nvGrpSpPr>
          <p:grpSpPr bwMode="auto">
            <a:xfrm>
              <a:off x="3262" y="1680"/>
              <a:ext cx="707" cy="386"/>
              <a:chOff x="3411" y="1728"/>
              <a:chExt cx="353" cy="338"/>
            </a:xfrm>
          </p:grpSpPr>
          <p:sp>
            <p:nvSpPr>
              <p:cNvPr id="24" name="Freeform 14">
                <a:extLst>
                  <a:ext uri="{FF2B5EF4-FFF2-40B4-BE49-F238E27FC236}">
                    <a16:creationId xmlns:a16="http://schemas.microsoft.com/office/drawing/2014/main" id="{320C994A-2710-45EC-B3F5-B8A289E40DC6}"/>
                  </a:ext>
                </a:extLst>
              </p:cNvPr>
              <p:cNvSpPr>
                <a:spLocks/>
              </p:cNvSpPr>
              <p:nvPr/>
            </p:nvSpPr>
            <p:spPr bwMode="auto">
              <a:xfrm>
                <a:off x="3411" y="1728"/>
                <a:ext cx="353" cy="338"/>
              </a:xfrm>
              <a:custGeom>
                <a:avLst/>
                <a:gdLst>
                  <a:gd name="T0" fmla="*/ 1 w 575"/>
                  <a:gd name="T1" fmla="*/ 0 h 338"/>
                  <a:gd name="T2" fmla="*/ 1 w 575"/>
                  <a:gd name="T3" fmla="*/ 3 h 338"/>
                  <a:gd name="T4" fmla="*/ 1 w 575"/>
                  <a:gd name="T5" fmla="*/ 13 h 338"/>
                  <a:gd name="T6" fmla="*/ 0 w 575"/>
                  <a:gd name="T7" fmla="*/ 26 h 338"/>
                  <a:gd name="T8" fmla="*/ 0 w 575"/>
                  <a:gd name="T9" fmla="*/ 43 h 338"/>
                  <a:gd name="T10" fmla="*/ 0 w 575"/>
                  <a:gd name="T11" fmla="*/ 294 h 338"/>
                  <a:gd name="T12" fmla="*/ 0 w 575"/>
                  <a:gd name="T13" fmla="*/ 311 h 338"/>
                  <a:gd name="T14" fmla="*/ 1 w 575"/>
                  <a:gd name="T15" fmla="*/ 324 h 338"/>
                  <a:gd name="T16" fmla="*/ 1 w 575"/>
                  <a:gd name="T17" fmla="*/ 334 h 338"/>
                  <a:gd name="T18" fmla="*/ 1 w 575"/>
                  <a:gd name="T19" fmla="*/ 337 h 338"/>
                  <a:gd name="T20" fmla="*/ 1 w 575"/>
                  <a:gd name="T21" fmla="*/ 337 h 338"/>
                  <a:gd name="T22" fmla="*/ 1 w 575"/>
                  <a:gd name="T23" fmla="*/ 334 h 338"/>
                  <a:gd name="T24" fmla="*/ 1 w 575"/>
                  <a:gd name="T25" fmla="*/ 324 h 338"/>
                  <a:gd name="T26" fmla="*/ 1 w 575"/>
                  <a:gd name="T27" fmla="*/ 311 h 338"/>
                  <a:gd name="T28" fmla="*/ 1 w 575"/>
                  <a:gd name="T29" fmla="*/ 294 h 338"/>
                  <a:gd name="T30" fmla="*/ 1 w 575"/>
                  <a:gd name="T31" fmla="*/ 43 h 338"/>
                  <a:gd name="T32" fmla="*/ 1 w 575"/>
                  <a:gd name="T33" fmla="*/ 26 h 338"/>
                  <a:gd name="T34" fmla="*/ 1 w 575"/>
                  <a:gd name="T35" fmla="*/ 13 h 338"/>
                  <a:gd name="T36" fmla="*/ 1 w 575"/>
                  <a:gd name="T37" fmla="*/ 3 h 338"/>
                  <a:gd name="T38" fmla="*/ 1 w 575"/>
                  <a:gd name="T39" fmla="*/ 0 h 338"/>
                  <a:gd name="T40" fmla="*/ 1 w 575"/>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5"/>
                  <a:gd name="T64" fmla="*/ 0 h 338"/>
                  <a:gd name="T65" fmla="*/ 575 w 575"/>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5" h="338">
                    <a:moveTo>
                      <a:pt x="38" y="0"/>
                    </a:moveTo>
                    <a:lnTo>
                      <a:pt x="19" y="3"/>
                    </a:lnTo>
                    <a:lnTo>
                      <a:pt x="13" y="13"/>
                    </a:lnTo>
                    <a:lnTo>
                      <a:pt x="0" y="26"/>
                    </a:lnTo>
                    <a:lnTo>
                      <a:pt x="0" y="43"/>
                    </a:lnTo>
                    <a:lnTo>
                      <a:pt x="0" y="294"/>
                    </a:lnTo>
                    <a:lnTo>
                      <a:pt x="0" y="311"/>
                    </a:lnTo>
                    <a:lnTo>
                      <a:pt x="13" y="324"/>
                    </a:lnTo>
                    <a:lnTo>
                      <a:pt x="19" y="334"/>
                    </a:lnTo>
                    <a:lnTo>
                      <a:pt x="38" y="337"/>
                    </a:lnTo>
                    <a:lnTo>
                      <a:pt x="529" y="337"/>
                    </a:lnTo>
                    <a:lnTo>
                      <a:pt x="548" y="334"/>
                    </a:lnTo>
                    <a:lnTo>
                      <a:pt x="561" y="324"/>
                    </a:lnTo>
                    <a:lnTo>
                      <a:pt x="574" y="311"/>
                    </a:lnTo>
                    <a:lnTo>
                      <a:pt x="574" y="294"/>
                    </a:lnTo>
                    <a:lnTo>
                      <a:pt x="574" y="43"/>
                    </a:lnTo>
                    <a:lnTo>
                      <a:pt x="574" y="26"/>
                    </a:lnTo>
                    <a:lnTo>
                      <a:pt x="561" y="13"/>
                    </a:lnTo>
                    <a:lnTo>
                      <a:pt x="548" y="3"/>
                    </a:lnTo>
                    <a:lnTo>
                      <a:pt x="529" y="0"/>
                    </a:lnTo>
                    <a:lnTo>
                      <a:pt x="38" y="0"/>
                    </a:lnTo>
                  </a:path>
                </a:pathLst>
              </a:custGeom>
              <a:solidFill>
                <a:srgbClr val="CCCCFF"/>
              </a:solidFill>
              <a:ln w="12700" cap="rnd">
                <a:solidFill>
                  <a:schemeClr val="tx1"/>
                </a:solidFill>
                <a:round/>
                <a:headEnd/>
                <a:tailEnd/>
              </a:ln>
            </p:spPr>
            <p:txBody>
              <a:bodyPr/>
              <a:lstStyle/>
              <a:p>
                <a:endParaRPr lang="zh-CN" altLang="en-US"/>
              </a:p>
            </p:txBody>
          </p:sp>
          <p:sp>
            <p:nvSpPr>
              <p:cNvPr id="25" name="Rectangle 15">
                <a:extLst>
                  <a:ext uri="{FF2B5EF4-FFF2-40B4-BE49-F238E27FC236}">
                    <a16:creationId xmlns:a16="http://schemas.microsoft.com/office/drawing/2014/main" id="{B079F0D4-CA0C-4EFA-9003-2F347CC4D73D}"/>
                  </a:ext>
                </a:extLst>
              </p:cNvPr>
              <p:cNvSpPr>
                <a:spLocks noChangeArrowheads="1"/>
              </p:cNvSpPr>
              <p:nvPr/>
            </p:nvSpPr>
            <p:spPr bwMode="auto">
              <a:xfrm>
                <a:off x="3459" y="1769"/>
                <a:ext cx="256"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effectLst>
                      <a:outerShdw blurRad="38100" dist="38100" dir="2700000" algn="tl">
                        <a:srgbClr val="000000">
                          <a:alpha val="43137"/>
                        </a:srgbClr>
                      </a:outerShdw>
                    </a:effectLst>
                  </a:rPr>
                  <a:t>编程员</a:t>
                </a:r>
              </a:p>
            </p:txBody>
          </p:sp>
        </p:grpSp>
        <p:grpSp>
          <p:nvGrpSpPr>
            <p:cNvPr id="13" name="Group 16">
              <a:extLst>
                <a:ext uri="{FF2B5EF4-FFF2-40B4-BE49-F238E27FC236}">
                  <a16:creationId xmlns:a16="http://schemas.microsoft.com/office/drawing/2014/main" id="{FDC8FA3E-44F5-4EAF-A118-2F46F47CECAB}"/>
                </a:ext>
              </a:extLst>
            </p:cNvPr>
            <p:cNvGrpSpPr>
              <a:grpSpLocks/>
            </p:cNvGrpSpPr>
            <p:nvPr/>
          </p:nvGrpSpPr>
          <p:grpSpPr bwMode="auto">
            <a:xfrm>
              <a:off x="3648" y="2352"/>
              <a:ext cx="1104" cy="672"/>
              <a:chOff x="3789" y="2544"/>
              <a:chExt cx="581" cy="338"/>
            </a:xfrm>
          </p:grpSpPr>
          <p:sp>
            <p:nvSpPr>
              <p:cNvPr id="22" name="Freeform 17">
                <a:extLst>
                  <a:ext uri="{FF2B5EF4-FFF2-40B4-BE49-F238E27FC236}">
                    <a16:creationId xmlns:a16="http://schemas.microsoft.com/office/drawing/2014/main" id="{9D9019C3-3B4B-43AF-A434-EE34E4911E7C}"/>
                  </a:ext>
                </a:extLst>
              </p:cNvPr>
              <p:cNvSpPr>
                <a:spLocks/>
              </p:cNvSpPr>
              <p:nvPr/>
            </p:nvSpPr>
            <p:spPr bwMode="auto">
              <a:xfrm>
                <a:off x="3789" y="2544"/>
                <a:ext cx="581" cy="338"/>
              </a:xfrm>
              <a:custGeom>
                <a:avLst/>
                <a:gdLst>
                  <a:gd name="T0" fmla="*/ 42 w 581"/>
                  <a:gd name="T1" fmla="*/ 0 h 338"/>
                  <a:gd name="T2" fmla="*/ 28 w 581"/>
                  <a:gd name="T3" fmla="*/ 5 h 338"/>
                  <a:gd name="T4" fmla="*/ 14 w 581"/>
                  <a:gd name="T5" fmla="*/ 14 h 338"/>
                  <a:gd name="T6" fmla="*/ 7 w 581"/>
                  <a:gd name="T7" fmla="*/ 28 h 338"/>
                  <a:gd name="T8" fmla="*/ 0 w 581"/>
                  <a:gd name="T9" fmla="*/ 42 h 338"/>
                  <a:gd name="T10" fmla="*/ 0 w 581"/>
                  <a:gd name="T11" fmla="*/ 296 h 338"/>
                  <a:gd name="T12" fmla="*/ 7 w 581"/>
                  <a:gd name="T13" fmla="*/ 314 h 338"/>
                  <a:gd name="T14" fmla="*/ 14 w 581"/>
                  <a:gd name="T15" fmla="*/ 323 h 338"/>
                  <a:gd name="T16" fmla="*/ 28 w 581"/>
                  <a:gd name="T17" fmla="*/ 332 h 338"/>
                  <a:gd name="T18" fmla="*/ 42 w 581"/>
                  <a:gd name="T19" fmla="*/ 337 h 338"/>
                  <a:gd name="T20" fmla="*/ 538 w 581"/>
                  <a:gd name="T21" fmla="*/ 337 h 338"/>
                  <a:gd name="T22" fmla="*/ 552 w 581"/>
                  <a:gd name="T23" fmla="*/ 332 h 338"/>
                  <a:gd name="T24" fmla="*/ 566 w 581"/>
                  <a:gd name="T25" fmla="*/ 323 h 338"/>
                  <a:gd name="T26" fmla="*/ 580 w 581"/>
                  <a:gd name="T27" fmla="*/ 314 h 338"/>
                  <a:gd name="T28" fmla="*/ 580 w 581"/>
                  <a:gd name="T29" fmla="*/ 296 h 338"/>
                  <a:gd name="T30" fmla="*/ 580 w 581"/>
                  <a:gd name="T31" fmla="*/ 42 h 338"/>
                  <a:gd name="T32" fmla="*/ 580 w 581"/>
                  <a:gd name="T33" fmla="*/ 28 h 338"/>
                  <a:gd name="T34" fmla="*/ 566 w 581"/>
                  <a:gd name="T35" fmla="*/ 14 h 338"/>
                  <a:gd name="T36" fmla="*/ 552 w 581"/>
                  <a:gd name="T37" fmla="*/ 5 h 338"/>
                  <a:gd name="T38" fmla="*/ 538 w 581"/>
                  <a:gd name="T39" fmla="*/ 0 h 338"/>
                  <a:gd name="T40" fmla="*/ 42 w 581"/>
                  <a:gd name="T41" fmla="*/ 0 h 3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1"/>
                  <a:gd name="T64" fmla="*/ 0 h 338"/>
                  <a:gd name="T65" fmla="*/ 581 w 581"/>
                  <a:gd name="T66" fmla="*/ 338 h 3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1" h="338">
                    <a:moveTo>
                      <a:pt x="42" y="0"/>
                    </a:moveTo>
                    <a:lnTo>
                      <a:pt x="28" y="5"/>
                    </a:lnTo>
                    <a:lnTo>
                      <a:pt x="14" y="14"/>
                    </a:lnTo>
                    <a:lnTo>
                      <a:pt x="7" y="28"/>
                    </a:lnTo>
                    <a:lnTo>
                      <a:pt x="0" y="42"/>
                    </a:lnTo>
                    <a:lnTo>
                      <a:pt x="0" y="296"/>
                    </a:lnTo>
                    <a:lnTo>
                      <a:pt x="7" y="314"/>
                    </a:lnTo>
                    <a:lnTo>
                      <a:pt x="14" y="323"/>
                    </a:lnTo>
                    <a:lnTo>
                      <a:pt x="28" y="332"/>
                    </a:lnTo>
                    <a:lnTo>
                      <a:pt x="42" y="337"/>
                    </a:lnTo>
                    <a:lnTo>
                      <a:pt x="538" y="337"/>
                    </a:lnTo>
                    <a:lnTo>
                      <a:pt x="552" y="332"/>
                    </a:lnTo>
                    <a:lnTo>
                      <a:pt x="566" y="323"/>
                    </a:lnTo>
                    <a:lnTo>
                      <a:pt x="580" y="314"/>
                    </a:lnTo>
                    <a:lnTo>
                      <a:pt x="580" y="296"/>
                    </a:lnTo>
                    <a:lnTo>
                      <a:pt x="580" y="42"/>
                    </a:lnTo>
                    <a:lnTo>
                      <a:pt x="580" y="28"/>
                    </a:lnTo>
                    <a:lnTo>
                      <a:pt x="566" y="14"/>
                    </a:lnTo>
                    <a:lnTo>
                      <a:pt x="552" y="5"/>
                    </a:lnTo>
                    <a:lnTo>
                      <a:pt x="538" y="0"/>
                    </a:lnTo>
                    <a:lnTo>
                      <a:pt x="42" y="0"/>
                    </a:lnTo>
                  </a:path>
                </a:pathLst>
              </a:custGeom>
              <a:solidFill>
                <a:srgbClr val="CCCCFF"/>
              </a:solidFill>
              <a:ln w="12700" cap="rnd">
                <a:solidFill>
                  <a:schemeClr val="tx1"/>
                </a:solidFill>
                <a:round/>
                <a:headEnd/>
                <a:tailEnd/>
              </a:ln>
            </p:spPr>
            <p:txBody>
              <a:bodyPr/>
              <a:lstStyle/>
              <a:p>
                <a:endParaRPr lang="zh-CN" altLang="en-US"/>
              </a:p>
            </p:txBody>
          </p:sp>
          <p:sp>
            <p:nvSpPr>
              <p:cNvPr id="23" name="Rectangle 18">
                <a:extLst>
                  <a:ext uri="{FF2B5EF4-FFF2-40B4-BE49-F238E27FC236}">
                    <a16:creationId xmlns:a16="http://schemas.microsoft.com/office/drawing/2014/main" id="{128FB5E1-6AB9-44FA-A6E6-6B5FECB70207}"/>
                  </a:ext>
                </a:extLst>
              </p:cNvPr>
              <p:cNvSpPr>
                <a:spLocks noChangeArrowheads="1"/>
              </p:cNvSpPr>
              <p:nvPr/>
            </p:nvSpPr>
            <p:spPr bwMode="auto">
              <a:xfrm>
                <a:off x="3864" y="2587"/>
                <a:ext cx="432"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effectLst>
                      <a:outerShdw blurRad="38100" dist="38100" dir="2700000" algn="tl">
                        <a:srgbClr val="000000">
                          <a:alpha val="43137"/>
                        </a:srgbClr>
                      </a:outerShdw>
                    </a:effectLst>
                  </a:rPr>
                  <a:t>操作系统</a:t>
                </a:r>
              </a:p>
              <a:p>
                <a:pPr algn="ctr">
                  <a:spcBef>
                    <a:spcPct val="0"/>
                  </a:spcBef>
                  <a:buClrTx/>
                  <a:buSzTx/>
                  <a:buFontTx/>
                  <a:buNone/>
                </a:pPr>
                <a:r>
                  <a:rPr lang="zh-CN" altLang="en-US" sz="2800" b="1" dirty="0">
                    <a:effectLst>
                      <a:outerShdw blurRad="38100" dist="38100" dir="2700000" algn="tl">
                        <a:srgbClr val="000000">
                          <a:alpha val="43137"/>
                        </a:srgbClr>
                      </a:outerShdw>
                    </a:effectLst>
                  </a:rPr>
                  <a:t>设计师</a:t>
                </a:r>
                <a:endParaRPr lang="zh-CN" altLang="en-US" sz="2800" dirty="0">
                  <a:effectLst>
                    <a:outerShdw blurRad="38100" dist="38100" dir="2700000" algn="tl">
                      <a:srgbClr val="000000">
                        <a:alpha val="43137"/>
                      </a:srgbClr>
                    </a:outerShdw>
                  </a:effectLst>
                </a:endParaRPr>
              </a:p>
            </p:txBody>
          </p:sp>
        </p:grpSp>
        <p:sp>
          <p:nvSpPr>
            <p:cNvPr id="14" name="Line 19">
              <a:extLst>
                <a:ext uri="{FF2B5EF4-FFF2-40B4-BE49-F238E27FC236}">
                  <a16:creationId xmlns:a16="http://schemas.microsoft.com/office/drawing/2014/main" id="{4F9D00E7-A98C-4A6D-B791-AC532BDD9D67}"/>
                </a:ext>
              </a:extLst>
            </p:cNvPr>
            <p:cNvSpPr>
              <a:spLocks noChangeShapeType="1"/>
            </p:cNvSpPr>
            <p:nvPr/>
          </p:nvSpPr>
          <p:spPr bwMode="auto">
            <a:xfrm>
              <a:off x="2448" y="1729"/>
              <a:ext cx="0" cy="191"/>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0">
              <a:extLst>
                <a:ext uri="{FF2B5EF4-FFF2-40B4-BE49-F238E27FC236}">
                  <a16:creationId xmlns:a16="http://schemas.microsoft.com/office/drawing/2014/main" id="{06F56F49-35B0-459F-B5B9-8A62296F99CA}"/>
                </a:ext>
              </a:extLst>
            </p:cNvPr>
            <p:cNvSpPr>
              <a:spLocks noChangeShapeType="1"/>
            </p:cNvSpPr>
            <p:nvPr/>
          </p:nvSpPr>
          <p:spPr bwMode="auto">
            <a:xfrm flipH="1">
              <a:off x="3217" y="2065"/>
              <a:ext cx="287" cy="335"/>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a:extLst>
                <a:ext uri="{FF2B5EF4-FFF2-40B4-BE49-F238E27FC236}">
                  <a16:creationId xmlns:a16="http://schemas.microsoft.com/office/drawing/2014/main" id="{4EA1F39F-7372-47D3-B06D-049B07ED4E6D}"/>
                </a:ext>
              </a:extLst>
            </p:cNvPr>
            <p:cNvSpPr>
              <a:spLocks noChangeShapeType="1"/>
            </p:cNvSpPr>
            <p:nvPr/>
          </p:nvSpPr>
          <p:spPr bwMode="auto">
            <a:xfrm flipH="1">
              <a:off x="3361" y="2065"/>
              <a:ext cx="383" cy="767"/>
            </a:xfrm>
            <a:prstGeom prst="line">
              <a:avLst/>
            </a:prstGeom>
            <a:noFill/>
            <a:ln w="28575">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a:extLst>
                <a:ext uri="{FF2B5EF4-FFF2-40B4-BE49-F238E27FC236}">
                  <a16:creationId xmlns:a16="http://schemas.microsoft.com/office/drawing/2014/main" id="{EC9F7EC7-04A6-4F0E-B7C6-9877F43A6A94}"/>
                </a:ext>
              </a:extLst>
            </p:cNvPr>
            <p:cNvSpPr>
              <a:spLocks noChangeShapeType="1"/>
            </p:cNvSpPr>
            <p:nvPr/>
          </p:nvSpPr>
          <p:spPr bwMode="auto">
            <a:xfrm flipH="1">
              <a:off x="3553" y="2881"/>
              <a:ext cx="335" cy="383"/>
            </a:xfrm>
            <a:prstGeom prst="line">
              <a:avLst/>
            </a:prstGeom>
            <a:noFill/>
            <a:ln w="381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23">
              <a:extLst>
                <a:ext uri="{FF2B5EF4-FFF2-40B4-BE49-F238E27FC236}">
                  <a16:creationId xmlns:a16="http://schemas.microsoft.com/office/drawing/2014/main" id="{3ED7FEB1-F225-4C53-B1BE-14EDEF3AF834}"/>
                </a:ext>
              </a:extLst>
            </p:cNvPr>
            <p:cNvSpPr>
              <a:spLocks noChangeArrowheads="1"/>
            </p:cNvSpPr>
            <p:nvPr/>
          </p:nvSpPr>
          <p:spPr bwMode="auto">
            <a:xfrm>
              <a:off x="1392" y="3312"/>
              <a:ext cx="2160" cy="432"/>
            </a:xfrm>
            <a:prstGeom prst="rect">
              <a:avLst/>
            </a:prstGeom>
            <a:solidFill>
              <a:srgbClr val="FFFFFF"/>
            </a:solidFill>
            <a:ln w="12700">
              <a:solidFill>
                <a:schemeClr val="tx1"/>
              </a:solidFill>
              <a:miter lim="800000"/>
              <a:headEnd/>
              <a:tailEnd/>
            </a:ln>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t>计算机硬件</a:t>
              </a:r>
              <a:endParaRPr lang="zh-CN" altLang="en-US" sz="1600" dirty="0"/>
            </a:p>
          </p:txBody>
        </p:sp>
        <p:sp>
          <p:nvSpPr>
            <p:cNvPr id="19" name="Rectangle 24">
              <a:extLst>
                <a:ext uri="{FF2B5EF4-FFF2-40B4-BE49-F238E27FC236}">
                  <a16:creationId xmlns:a16="http://schemas.microsoft.com/office/drawing/2014/main" id="{B252BCB9-B7A2-430A-840C-EC481A8441BF}"/>
                </a:ext>
              </a:extLst>
            </p:cNvPr>
            <p:cNvSpPr>
              <a:spLocks noChangeArrowheads="1"/>
            </p:cNvSpPr>
            <p:nvPr/>
          </p:nvSpPr>
          <p:spPr bwMode="auto">
            <a:xfrm>
              <a:off x="1584" y="2880"/>
              <a:ext cx="1824" cy="432"/>
            </a:xfrm>
            <a:prstGeom prst="rect">
              <a:avLst/>
            </a:prstGeom>
            <a:solidFill>
              <a:srgbClr val="CCCC00"/>
            </a:solidFill>
            <a:ln w="12700">
              <a:solidFill>
                <a:schemeClr val="tx1"/>
              </a:solidFill>
              <a:miter lim="800000"/>
              <a:headEnd/>
              <a:tailEnd/>
            </a:ln>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t>操作系统</a:t>
              </a:r>
              <a:endParaRPr lang="zh-CN" altLang="en-US" sz="1800" b="1" dirty="0"/>
            </a:p>
          </p:txBody>
        </p:sp>
        <p:sp>
          <p:nvSpPr>
            <p:cNvPr id="20" name="Rectangle 25">
              <a:extLst>
                <a:ext uri="{FF2B5EF4-FFF2-40B4-BE49-F238E27FC236}">
                  <a16:creationId xmlns:a16="http://schemas.microsoft.com/office/drawing/2014/main" id="{11744D56-DFAC-439E-9DF1-4FE32E73B51B}"/>
                </a:ext>
              </a:extLst>
            </p:cNvPr>
            <p:cNvSpPr>
              <a:spLocks noChangeArrowheads="1"/>
            </p:cNvSpPr>
            <p:nvPr/>
          </p:nvSpPr>
          <p:spPr bwMode="auto">
            <a:xfrm>
              <a:off x="1728" y="2448"/>
              <a:ext cx="1488" cy="432"/>
            </a:xfrm>
            <a:prstGeom prst="rect">
              <a:avLst/>
            </a:prstGeom>
            <a:solidFill>
              <a:srgbClr val="FFFFFF"/>
            </a:solidFill>
            <a:ln w="12700">
              <a:solidFill>
                <a:schemeClr val="tx1"/>
              </a:solidFill>
              <a:miter lim="800000"/>
              <a:headEnd/>
              <a:tailEnd/>
            </a:ln>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t>实用程序</a:t>
              </a:r>
            </a:p>
          </p:txBody>
        </p:sp>
        <p:sp>
          <p:nvSpPr>
            <p:cNvPr id="21" name="Rectangle 26">
              <a:extLst>
                <a:ext uri="{FF2B5EF4-FFF2-40B4-BE49-F238E27FC236}">
                  <a16:creationId xmlns:a16="http://schemas.microsoft.com/office/drawing/2014/main" id="{168988C3-7619-46AF-88B1-822BB00D887C}"/>
                </a:ext>
              </a:extLst>
            </p:cNvPr>
            <p:cNvSpPr>
              <a:spLocks noChangeArrowheads="1"/>
            </p:cNvSpPr>
            <p:nvPr/>
          </p:nvSpPr>
          <p:spPr bwMode="auto">
            <a:xfrm>
              <a:off x="1872" y="1920"/>
              <a:ext cx="1200" cy="528"/>
            </a:xfrm>
            <a:prstGeom prst="rect">
              <a:avLst/>
            </a:prstGeom>
            <a:solidFill>
              <a:srgbClr val="FFFFFF"/>
            </a:solidFill>
            <a:ln w="12700">
              <a:solidFill>
                <a:schemeClr val="tx1"/>
              </a:solidFill>
              <a:miter lim="800000"/>
              <a:headEnd/>
              <a:tailEnd/>
            </a:ln>
          </p:spPr>
          <p:txBody>
            <a:bodyPr wrap="none" lIns="92075" tIns="46038" rIns="92075" bIns="46038"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b="1" dirty="0"/>
                <a:t>应用程序</a:t>
              </a:r>
              <a:endParaRPr lang="zh-CN" altLang="en-US" sz="1600" dirty="0"/>
            </a:p>
          </p:txBody>
        </p:sp>
      </p:grpSp>
      <p:sp>
        <p:nvSpPr>
          <p:cNvPr id="28" name="AutoShape 27">
            <a:hlinkClick r:id="" action="ppaction://hlinkshowjump?jump=nextslide" highlightClick="1"/>
            <a:extLst>
              <a:ext uri="{FF2B5EF4-FFF2-40B4-BE49-F238E27FC236}">
                <a16:creationId xmlns:a16="http://schemas.microsoft.com/office/drawing/2014/main" id="{A7CAE22A-2CEB-47C9-BA7D-1B77F6CC2850}"/>
              </a:ext>
            </a:extLst>
          </p:cNvPr>
          <p:cNvSpPr>
            <a:spLocks noChangeArrowheads="1"/>
          </p:cNvSpPr>
          <p:nvPr/>
        </p:nvSpPr>
        <p:spPr bwMode="auto">
          <a:xfrm>
            <a:off x="1179576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042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DD71E9-C11F-495F-9F0D-98FD664D1216}"/>
              </a:ext>
            </a:extLst>
          </p:cNvPr>
          <p:cNvSpPr>
            <a:spLocks noGrp="1"/>
          </p:cNvSpPr>
          <p:nvPr>
            <p:ph idx="1"/>
          </p:nvPr>
        </p:nvSpPr>
        <p:spPr>
          <a:xfrm>
            <a:off x="3697759" y="1292544"/>
            <a:ext cx="4796481" cy="517546"/>
          </a:xfrm>
        </p:spPr>
        <p:txBody>
          <a:bodyPr>
            <a:normAutofit/>
          </a:bodyPr>
          <a:lstStyle/>
          <a:p>
            <a:pPr marL="0" indent="0" algn="ctr">
              <a:buNone/>
            </a:pPr>
            <a:r>
              <a:rPr lang="zh-CN" altLang="en-US" dirty="0"/>
              <a:t>没用公认的标准定义</a:t>
            </a:r>
          </a:p>
        </p:txBody>
      </p:sp>
      <p:sp>
        <p:nvSpPr>
          <p:cNvPr id="4" name="矩形 1">
            <a:extLst>
              <a:ext uri="{FF2B5EF4-FFF2-40B4-BE49-F238E27FC236}">
                <a16:creationId xmlns:a16="http://schemas.microsoft.com/office/drawing/2014/main" id="{76E9C185-7808-44D3-9CF0-51EBAC711059}"/>
              </a:ext>
            </a:extLst>
          </p:cNvPr>
          <p:cNvSpPr>
            <a:spLocks noChangeArrowheads="1"/>
          </p:cNvSpPr>
          <p:nvPr/>
        </p:nvSpPr>
        <p:spPr bwMode="auto">
          <a:xfrm>
            <a:off x="4208302" y="0"/>
            <a:ext cx="37753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buClrTx/>
              <a:buSzTx/>
              <a:buFontTx/>
              <a:buNone/>
              <a:defRPr/>
            </a:pPr>
            <a:r>
              <a:rPr lang="zh-CN" altLang="en-US" sz="4000" b="1" dirty="0">
                <a:solidFill>
                  <a:srgbClr val="B2622C"/>
                </a:solidFill>
                <a:effectLst>
                  <a:outerShdw blurRad="38100" dist="38100" dir="2700000" algn="tl">
                    <a:srgbClr val="000000"/>
                  </a:outerShdw>
                </a:effectLst>
                <a:ea typeface="楷体_GB2312" pitchFamily="49" charset="-122"/>
                <a:cs typeface="+mj-cs"/>
              </a:rPr>
              <a:t>操作系统的定义</a:t>
            </a:r>
          </a:p>
        </p:txBody>
      </p:sp>
      <p:sp>
        <p:nvSpPr>
          <p:cNvPr id="5" name="Rectangle 1030">
            <a:extLst>
              <a:ext uri="{FF2B5EF4-FFF2-40B4-BE49-F238E27FC236}">
                <a16:creationId xmlns:a16="http://schemas.microsoft.com/office/drawing/2014/main" id="{9CAC47DA-1A58-4AC1-B87D-5B10D2C2947B}"/>
              </a:ext>
            </a:extLst>
          </p:cNvPr>
          <p:cNvSpPr txBox="1">
            <a:spLocks noChangeArrowheads="1"/>
          </p:cNvSpPr>
          <p:nvPr/>
        </p:nvSpPr>
        <p:spPr>
          <a:xfrm>
            <a:off x="1180764" y="2038866"/>
            <a:ext cx="9925600" cy="3139309"/>
          </a:xfrm>
          <a:prstGeom prst="rect">
            <a:avLst/>
          </a:prstGeom>
          <a:solidFill>
            <a:schemeClr val="accent4">
              <a:lumMod val="60000"/>
              <a:lumOff val="40000"/>
            </a:schemeClr>
          </a:solidFill>
          <a:ln w="57150" cap="flat">
            <a:noFill/>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buSzPct val="70000"/>
              <a:buFont typeface="Wingdings" panose="05000000000000000000" pitchFamily="2" charset="2"/>
              <a:buChar char="n"/>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计算机系统中的一个系统软件，一些程序模块的集合</a:t>
            </a:r>
          </a:p>
          <a:p>
            <a:pPr>
              <a:lnSpc>
                <a:spcPts val="4500"/>
              </a:lnSpc>
              <a:buSzPct val="70000"/>
              <a:buFont typeface="Wingdings" panose="05000000000000000000" pitchFamily="2" charset="2"/>
              <a:buChar char="n"/>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管理和控制计算机系统中的软件和硬件资源</a:t>
            </a:r>
          </a:p>
          <a:p>
            <a:pPr>
              <a:lnSpc>
                <a:spcPts val="4500"/>
              </a:lnSpc>
              <a:buSzPct val="70000"/>
              <a:buFont typeface="Wingdings" panose="05000000000000000000" pitchFamily="2" charset="2"/>
              <a:buChar char="n"/>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合理地组织计算机工作流程</a:t>
            </a:r>
          </a:p>
          <a:p>
            <a:pPr>
              <a:lnSpc>
                <a:spcPts val="4500"/>
              </a:lnSpc>
              <a:buSzPct val="70000"/>
              <a:buFont typeface="Wingdings" panose="05000000000000000000" pitchFamily="2" charset="2"/>
              <a:buChar char="n"/>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在计算机与其用户之间起到接口的作用</a:t>
            </a:r>
            <a:r>
              <a:rPr lang="zh-CN" altLang="en-US" sz="3200" b="1" dirty="0">
                <a:ea typeface="楷体_GB2312" pitchFamily="49" charset="-122"/>
              </a:rPr>
              <a:t>。</a:t>
            </a:r>
          </a:p>
        </p:txBody>
      </p:sp>
      <p:sp>
        <p:nvSpPr>
          <p:cNvPr id="6" name="AutoShape 4">
            <a:hlinkClick r:id="rId2"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05705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9AD75-9FCF-45DB-B00B-B673930B7D28}"/>
              </a:ext>
            </a:extLst>
          </p:cNvPr>
          <p:cNvSpPr>
            <a:spLocks noGrp="1"/>
          </p:cNvSpPr>
          <p:nvPr>
            <p:ph type="title"/>
          </p:nvPr>
        </p:nvSpPr>
        <p:spPr>
          <a:xfrm>
            <a:off x="838200" y="0"/>
            <a:ext cx="10515600" cy="1195451"/>
          </a:xfrm>
        </p:spPr>
        <p:txBody>
          <a:bodyPr>
            <a:normAutofit/>
          </a:bodyPr>
          <a:lstStyle/>
          <a:p>
            <a:pPr algn="ctr"/>
            <a:r>
              <a:rPr lang="en-US" altLang="zh-CN" b="1" dirty="0">
                <a:solidFill>
                  <a:srgbClr val="C00000"/>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1.2 </a:t>
            </a:r>
            <a:r>
              <a:rPr lang="zh-CN" altLang="en-US" b="1" dirty="0">
                <a:solidFill>
                  <a:srgbClr val="C00000"/>
                </a:solidFill>
                <a:effectLst>
                  <a:outerShdw blurRad="38100" dist="38100" dir="2700000" algn="tl">
                    <a:srgbClr val="000000"/>
                  </a:outerShdw>
                </a:effectLst>
                <a:ea typeface="楷体_GB2312" pitchFamily="49" charset="-122"/>
                <a:cs typeface="+mn-cs"/>
              </a:rPr>
              <a:t>计算机硬件系统的组成</a:t>
            </a:r>
          </a:p>
        </p:txBody>
      </p:sp>
      <p:pic>
        <p:nvPicPr>
          <p:cNvPr id="4" name="Picture 5">
            <a:extLst>
              <a:ext uri="{FF2B5EF4-FFF2-40B4-BE49-F238E27FC236}">
                <a16:creationId xmlns:a16="http://schemas.microsoft.com/office/drawing/2014/main" id="{06824976-6663-442D-9C14-89447657E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56" y="1773047"/>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1E936C1-4E30-4CAC-BB49-765B8094694D}"/>
              </a:ext>
            </a:extLst>
          </p:cNvPr>
          <p:cNvSpPr txBox="1"/>
          <p:nvPr/>
        </p:nvSpPr>
        <p:spPr>
          <a:xfrm>
            <a:off x="4191941" y="5144613"/>
            <a:ext cx="4328160" cy="400110"/>
          </a:xfrm>
          <a:prstGeom prst="rect">
            <a:avLst/>
          </a:prstGeom>
          <a:noFill/>
        </p:spPr>
        <p:txBody>
          <a:bodyPr wrap="square" rtlCol="0">
            <a:spAutoFit/>
          </a:bodyPr>
          <a:lstStyle/>
          <a:p>
            <a:pPr algn="ctr"/>
            <a:r>
              <a:rPr lang="zh-CN" altLang="en-US" sz="2000" b="1" dirty="0"/>
              <a:t>图 </a:t>
            </a:r>
            <a:r>
              <a:rPr lang="en-US" altLang="zh-CN" sz="2000" b="1" dirty="0"/>
              <a:t>1-2  </a:t>
            </a:r>
            <a:r>
              <a:rPr lang="zh-CN" altLang="en-US" sz="2000" b="1" dirty="0"/>
              <a:t>计算机系统</a:t>
            </a: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文本框 6"/>
          <p:cNvSpPr txBox="1"/>
          <p:nvPr/>
        </p:nvSpPr>
        <p:spPr>
          <a:xfrm>
            <a:off x="0" y="6482834"/>
            <a:ext cx="4191941" cy="375166"/>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Tree>
    <p:extLst>
      <p:ext uri="{BB962C8B-B14F-4D97-AF65-F5344CB8AC3E}">
        <p14:creationId xmlns:p14="http://schemas.microsoft.com/office/powerpoint/2010/main" val="197555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E8A9AA-5EF2-453C-B4C6-5BEA9BFAF737}"/>
              </a:ext>
            </a:extLst>
          </p:cNvPr>
          <p:cNvSpPr/>
          <p:nvPr/>
        </p:nvSpPr>
        <p:spPr>
          <a:xfrm>
            <a:off x="2918669" y="0"/>
            <a:ext cx="6237206" cy="769441"/>
          </a:xfrm>
          <a:prstGeom prst="rect">
            <a:avLst/>
          </a:prstGeom>
        </p:spPr>
        <p:txBody>
          <a:bodyPr wrap="square">
            <a:spAutoFit/>
          </a:bodyPr>
          <a:lstStyle/>
          <a:p>
            <a:pPr algn="ctr">
              <a:spcBef>
                <a:spcPct val="0"/>
              </a:spcBef>
              <a:defRPr/>
            </a:pP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计算机系统的运行（</a:t>
            </a:r>
            <a:r>
              <a:rPr kumimoji="1" lang="en-US" altLang="zh-CN"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1</a:t>
            </a: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a:t>
            </a:r>
            <a:endParaRPr kumimoji="1" lang="en-US" altLang="zh-CN"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p:txBody>
      </p:sp>
      <p:sp>
        <p:nvSpPr>
          <p:cNvPr id="6" name="矩形 5">
            <a:extLst>
              <a:ext uri="{FF2B5EF4-FFF2-40B4-BE49-F238E27FC236}">
                <a16:creationId xmlns:a16="http://schemas.microsoft.com/office/drawing/2014/main" id="{ECDBC7F1-3563-41A8-B510-A25238511659}"/>
              </a:ext>
            </a:extLst>
          </p:cNvPr>
          <p:cNvSpPr/>
          <p:nvPr/>
        </p:nvSpPr>
        <p:spPr>
          <a:xfrm>
            <a:off x="531639" y="1478448"/>
            <a:ext cx="12103796" cy="3510705"/>
          </a:xfrm>
          <a:prstGeom prst="rect">
            <a:avLst/>
          </a:prstGeom>
        </p:spPr>
        <p:txBody>
          <a:bodyPr wrap="square">
            <a:spAutoFit/>
          </a:bodyPr>
          <a:lstStyle/>
          <a:p>
            <a:pPr marL="228600" indent="-228600">
              <a:lnSpc>
                <a:spcPct val="80000"/>
              </a:lnSpc>
              <a:spcBef>
                <a:spcPts val="1000"/>
              </a:spcBef>
              <a:buSzPct val="70000"/>
              <a:buFont typeface="Wingdings" panose="05000000000000000000" pitchFamily="2" charset="2"/>
              <a:buChar char="n"/>
            </a:pP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一个或多个</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和若干设备控制器、通过公用总线相连</a:t>
            </a:r>
            <a:endParaRPr lang="en-US" altLang="zh-CN"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lnSpc>
                <a:spcPct val="80000"/>
              </a:lnSpc>
              <a:spcBef>
                <a:spcPts val="500"/>
              </a:spcBef>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总线提供了对共享内存的访问</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SzPct val="70000"/>
              <a:buFont typeface="Wingdings" panose="05000000000000000000" pitchFamily="2" charset="2"/>
              <a:buChar char="n"/>
            </a:pP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和设备并发执行、竞争访问内存</a:t>
            </a:r>
            <a:endPar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每种设备控制器负责一种特定的设备类型</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每个设备控制器有一个</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local</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缓冲寄存器</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SzPct val="60000"/>
              <a:buFont typeface="Wingdings" panose="05000000000000000000" pitchFamily="2" charset="2"/>
              <a:buChar char="n"/>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CPU </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在主存和缓冲寄存器之间移动数据</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SzPct val="70000"/>
              <a:buFont typeface="Wingdings" panose="05000000000000000000" pitchFamily="2" charset="2"/>
              <a:buChar char="n"/>
            </a:pP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设备通过发出中断通知</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已完成操作</a:t>
            </a:r>
            <a:endParaRPr lang="en-US" altLang="zh-CN" sz="2800" dirty="0"/>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71279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34624B-702C-4D69-B22B-2EADF9D81CAA}"/>
              </a:ext>
            </a:extLst>
          </p:cNvPr>
          <p:cNvSpPr>
            <a:spLocks noGrp="1"/>
          </p:cNvSpPr>
          <p:nvPr>
            <p:ph idx="1"/>
          </p:nvPr>
        </p:nvSpPr>
        <p:spPr>
          <a:xfrm>
            <a:off x="838199" y="1124575"/>
            <a:ext cx="10833244" cy="4989703"/>
          </a:xfrm>
        </p:spPr>
        <p:txBody>
          <a:bodyPr>
            <a:normAutofit fontScale="92500" lnSpcReduction="10000"/>
          </a:bodyPr>
          <a:lstStyle/>
          <a:p>
            <a:pPr>
              <a:buSzPct val="70000"/>
              <a:buFont typeface="Wingdings" panose="05000000000000000000" pitchFamily="2" charset="2"/>
              <a:buChar char="n"/>
            </a:pPr>
            <a:r>
              <a:rPr lang="zh-CN" altLang="en-US"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开机时运行引导程序</a:t>
            </a:r>
            <a:endParaRPr lang="en-US" altLang="zh-CN"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位于</a:t>
            </a:r>
            <a:r>
              <a:rPr lang="en-US" altLang="zh-CN" sz="3000" b="1" dirty="0">
                <a:latin typeface="Times New Roman" panose="02020603050405020304" pitchFamily="18" charset="0"/>
                <a:ea typeface="楷体" panose="02010609060101010101" pitchFamily="49" charset="-122"/>
                <a:cs typeface="Times New Roman" panose="02020603050405020304" pitchFamily="18" charset="0"/>
              </a:rPr>
              <a:t>ROM</a:t>
            </a: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或者</a:t>
            </a:r>
            <a:r>
              <a:rPr lang="en-US" altLang="zh-CN" sz="3000" b="1" dirty="0">
                <a:latin typeface="Times New Roman" panose="02020603050405020304" pitchFamily="18" charset="0"/>
                <a:ea typeface="楷体" panose="02010609060101010101" pitchFamily="49" charset="-122"/>
                <a:cs typeface="Times New Roman" panose="02020603050405020304" pitchFamily="18" charset="0"/>
              </a:rPr>
              <a:t>EEPROM(</a:t>
            </a: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电可擦可编程只读内存）</a:t>
            </a:r>
            <a:endParaRPr lang="en-US" altLang="zh-CN" sz="30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初始化系统各个组件，从</a:t>
            </a:r>
            <a:r>
              <a:rPr lang="en-US" altLang="zh-CN" sz="3000" b="1" dirty="0">
                <a:latin typeface="Times New Roman" panose="02020603050405020304" pitchFamily="18" charset="0"/>
                <a:ea typeface="楷体" panose="02010609060101010101" pitchFamily="49" charset="-122"/>
                <a:cs typeface="Times New Roman" panose="02020603050405020304" pitchFamily="18" charset="0"/>
              </a:rPr>
              <a:t>CPU</a:t>
            </a: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寄存器、设备控制器到内存内容</a:t>
            </a:r>
            <a:endParaRPr lang="en-US" altLang="zh-CN" sz="30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定位外存硬盘上的操作系统内核并且加载到内存</a:t>
            </a:r>
            <a:endParaRPr lang="en-US" altLang="zh-CN" sz="3000" b="1" dirty="0">
              <a:latin typeface="Times New Roman" panose="02020603050405020304" pitchFamily="18" charset="0"/>
              <a:ea typeface="楷体" panose="02010609060101010101" pitchFamily="49" charset="-122"/>
              <a:cs typeface="Times New Roman" panose="02020603050405020304" pitchFamily="18" charset="0"/>
            </a:endParaRPr>
          </a:p>
          <a:p>
            <a:pPr>
              <a:buSzPct val="70000"/>
              <a:buFont typeface="Wingdings" panose="05000000000000000000" pitchFamily="2" charset="2"/>
              <a:buChar char="n"/>
            </a:pPr>
            <a:r>
              <a:rPr lang="zh-CN" altLang="en-US"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内核加载到内存开始运行</a:t>
            </a:r>
            <a:endParaRPr lang="en-US" altLang="zh-CN"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设置和初始化各种数据结构与表格、建立各种控制系统内核运行的系统进程和系统后台进程</a:t>
            </a:r>
            <a:endParaRPr lang="en-US" altLang="zh-CN" sz="30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等待事件发生</a:t>
            </a:r>
            <a:endParaRPr lang="en-US" altLang="zh-CN" sz="3000" b="1" dirty="0">
              <a:latin typeface="Times New Roman" panose="02020603050405020304" pitchFamily="18" charset="0"/>
              <a:ea typeface="楷体" panose="02010609060101010101" pitchFamily="49" charset="-122"/>
              <a:cs typeface="Times New Roman" panose="02020603050405020304" pitchFamily="18" charset="0"/>
            </a:endParaRPr>
          </a:p>
          <a:p>
            <a:pPr>
              <a:buSzPct val="70000"/>
              <a:buFont typeface="Wingdings" panose="05000000000000000000" pitchFamily="2" charset="2"/>
              <a:buChar char="n"/>
            </a:pPr>
            <a:r>
              <a:rPr lang="zh-CN" altLang="en-US"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事件发生通过硬件和软件中断来通知</a:t>
            </a:r>
            <a:endParaRPr lang="en-US" altLang="zh-CN" sz="39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硬件中断的触发：硬件随时通过系统总线发送信号到</a:t>
            </a:r>
            <a:r>
              <a:rPr lang="en-US" altLang="zh-CN" sz="3000" b="1" dirty="0">
                <a:latin typeface="Times New Roman" panose="02020603050405020304" pitchFamily="18" charset="0"/>
                <a:ea typeface="楷体" panose="02010609060101010101" pitchFamily="49" charset="-122"/>
                <a:cs typeface="Times New Roman" panose="02020603050405020304" pitchFamily="18" charset="0"/>
              </a:rPr>
              <a:t>CPU</a:t>
            </a:r>
          </a:p>
          <a:p>
            <a:pPr marL="717550" lvl="1" indent="-260350">
              <a:buSzPct val="60000"/>
              <a:buFont typeface="Wingdings" panose="05000000000000000000" pitchFamily="2" charset="2"/>
              <a:buChar char="n"/>
            </a:pPr>
            <a:r>
              <a:rPr lang="zh-CN" altLang="en-US" sz="3000" b="1" dirty="0">
                <a:latin typeface="Times New Roman" panose="02020603050405020304" pitchFamily="18" charset="0"/>
                <a:ea typeface="楷体" panose="02010609060101010101" pitchFamily="49" charset="-122"/>
                <a:cs typeface="Times New Roman" panose="02020603050405020304" pitchFamily="18" charset="0"/>
              </a:rPr>
              <a:t>软件中断的触发：程序中发出系统调用</a:t>
            </a:r>
          </a:p>
        </p:txBody>
      </p:sp>
      <p:sp>
        <p:nvSpPr>
          <p:cNvPr id="4" name="矩形 3">
            <a:extLst>
              <a:ext uri="{FF2B5EF4-FFF2-40B4-BE49-F238E27FC236}">
                <a16:creationId xmlns:a16="http://schemas.microsoft.com/office/drawing/2014/main" id="{943B6FD2-0E30-426F-940C-A4614C3CF0B0}"/>
              </a:ext>
            </a:extLst>
          </p:cNvPr>
          <p:cNvSpPr/>
          <p:nvPr/>
        </p:nvSpPr>
        <p:spPr>
          <a:xfrm>
            <a:off x="3033302" y="0"/>
            <a:ext cx="6125396" cy="769441"/>
          </a:xfrm>
          <a:prstGeom prst="rect">
            <a:avLst/>
          </a:prstGeom>
        </p:spPr>
        <p:txBody>
          <a:bodyPr wrap="none">
            <a:spAutoFit/>
          </a:bodyPr>
          <a:lstStyle/>
          <a:p>
            <a:pPr algn="ctr">
              <a:spcBef>
                <a:spcPct val="0"/>
              </a:spcBef>
              <a:defRPr/>
            </a:pP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计算机系统的运行</a:t>
            </a: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a:t>
            </a:r>
            <a:r>
              <a:rPr kumimoji="1" lang="en-US" altLang="zh-CN"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2</a:t>
            </a: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a:t>
            </a:r>
            <a:endParaRPr kumimoji="1" lang="en-US" altLang="zh-CN"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4583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FC1989-054B-4990-A1B8-82905DA7F09F}"/>
              </a:ext>
            </a:extLst>
          </p:cNvPr>
          <p:cNvSpPr>
            <a:spLocks noGrp="1"/>
          </p:cNvSpPr>
          <p:nvPr>
            <p:ph idx="1"/>
          </p:nvPr>
        </p:nvSpPr>
        <p:spPr>
          <a:xfrm>
            <a:off x="838200" y="1057529"/>
            <a:ext cx="10515600" cy="3908010"/>
          </a:xfrm>
        </p:spPr>
        <p:txBody>
          <a:bodyPr>
            <a:normAutofit/>
          </a:bodyPr>
          <a:lstStyle/>
          <a:p>
            <a:pPr>
              <a:lnSpc>
                <a:spcPct val="80000"/>
              </a:lnSpc>
              <a:buSzPct val="70000"/>
              <a:buFont typeface="Wingdings" panose="05000000000000000000" pitchFamily="2" charset="2"/>
              <a:buChar char="n"/>
            </a:pPr>
            <a:r>
              <a:rPr lang="zh-CN" altLang="en-US"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将控制转移给中断服务程序</a:t>
            </a:r>
            <a:endParaRPr lang="en-US" altLang="zh-CN"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lnSpc>
                <a:spcPct val="80000"/>
              </a:lnSpc>
              <a:buSzPct val="60000"/>
              <a:buFont typeface="Wingdings" panose="05000000000000000000" pitchFamily="2" charset="2"/>
              <a:buChar char="n"/>
            </a:pPr>
            <a:r>
              <a:rPr lang="zh-CN" altLang="en-US" sz="3500" b="1" dirty="0">
                <a:latin typeface="Times New Roman" panose="02020603050405020304" pitchFamily="18" charset="0"/>
                <a:ea typeface="楷体" panose="02010609060101010101" pitchFamily="49" charset="-122"/>
                <a:cs typeface="Times New Roman" panose="02020603050405020304" pitchFamily="18" charset="0"/>
              </a:rPr>
              <a:t>通过中断向量，它包含了所有中断服务程序的入口地址</a:t>
            </a:r>
            <a:endParaRPr lang="en-US" altLang="zh-CN" sz="35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80000"/>
              </a:lnSpc>
              <a:buSzPct val="70000"/>
              <a:buFont typeface="Wingdings" panose="05000000000000000000" pitchFamily="2" charset="2"/>
              <a:buChar char="n"/>
            </a:pPr>
            <a:r>
              <a:rPr lang="zh-CN" altLang="en-US"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保存中断指令的地址</a:t>
            </a:r>
            <a:endParaRPr lang="en-US" altLang="zh-CN"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717550" lvl="1" indent="-260350">
              <a:lnSpc>
                <a:spcPct val="80000"/>
              </a:lnSpc>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在系统堆栈上</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处理完中断，保存的返回地址会加载到程序计数器，被中断的程序继续执行。</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80000"/>
              </a:lnSpc>
              <a:buSzPct val="70000"/>
              <a:buFont typeface="Wingdings" panose="05000000000000000000" pitchFamily="2" charset="2"/>
              <a:buChar char="n"/>
            </a:pPr>
            <a:r>
              <a:rPr lang="zh-CN" altLang="en-US"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操作系统是中断驱动的</a:t>
            </a:r>
            <a:endParaRPr lang="en-US" altLang="zh-CN" sz="3600" b="1" dirty="0">
              <a:solidFill>
                <a:srgbClr val="00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dirty="0"/>
          </a:p>
        </p:txBody>
      </p:sp>
      <p:sp>
        <p:nvSpPr>
          <p:cNvPr id="6" name="Text Box 6">
            <a:extLst>
              <a:ext uri="{FF2B5EF4-FFF2-40B4-BE49-F238E27FC236}">
                <a16:creationId xmlns:a16="http://schemas.microsoft.com/office/drawing/2014/main" id="{C3D86D1D-F6BD-4269-9B44-4E217936A39F}"/>
              </a:ext>
            </a:extLst>
          </p:cNvPr>
          <p:cNvSpPr txBox="1">
            <a:spLocks noChangeArrowheads="1"/>
          </p:cNvSpPr>
          <p:nvPr/>
        </p:nvSpPr>
        <p:spPr bwMode="auto">
          <a:xfrm>
            <a:off x="1524000" y="28660"/>
            <a:ext cx="9144000" cy="725648"/>
          </a:xfrm>
          <a:prstGeom prst="rect">
            <a:avLst/>
          </a:prstGeom>
          <a:noFill/>
          <a:ln>
            <a:noFill/>
          </a:ln>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0" fontAlgn="base" hangingPunct="0">
              <a:lnSpc>
                <a:spcPct val="110000"/>
              </a:lnSpc>
              <a:spcBef>
                <a:spcPct val="0"/>
              </a:spcBef>
              <a:spcAft>
                <a:spcPct val="0"/>
              </a:spcAft>
              <a:buClr>
                <a:schemeClr val="folHlink"/>
              </a:buClr>
              <a:buNone/>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中断机制的功能</a:t>
            </a: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2271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0B0DC46-D109-4066-9492-F4C6A32A1FB8}"/>
              </a:ext>
            </a:extLst>
          </p:cNvPr>
          <p:cNvSpPr txBox="1">
            <a:spLocks noChangeArrowheads="1"/>
          </p:cNvSpPr>
          <p:nvPr/>
        </p:nvSpPr>
        <p:spPr>
          <a:xfrm>
            <a:off x="159866" y="928688"/>
            <a:ext cx="11556378" cy="5472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理解操作系统的发展、功能、地位和特点，并建立起以操作系统为中心的计算机系统的系统级认识和全局性把握。</a:t>
            </a:r>
          </a:p>
          <a:p>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理解操作系统的基本概念、原理、设计方法。</a:t>
            </a:r>
          </a:p>
          <a:p>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掌握操作系统中进程管理和调度、内存管理、文件管理等程序执行的关键技术。</a:t>
            </a:r>
          </a:p>
          <a:p>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通过了解操作系统 </a:t>
            </a:r>
            <a:r>
              <a:rPr lang="en-US" altLang="zh-CN"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API </a:t>
            </a: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，深入理解操作系统的工作原理；掌握并发程序设计的基本技术。</a:t>
            </a:r>
          </a:p>
          <a:p>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掌握</a:t>
            </a:r>
            <a:r>
              <a:rPr lang="en-US" altLang="zh-CN"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至</a:t>
            </a:r>
            <a:r>
              <a:rPr lang="en-US" altLang="zh-CN"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个主流操作系统，熟练使用并具有剖析、修改、替换和扩充系统模块的初步能力。</a:t>
            </a:r>
          </a:p>
        </p:txBody>
      </p:sp>
      <p:sp>
        <p:nvSpPr>
          <p:cNvPr id="6"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 name="矩形 6">
            <a:extLst>
              <a:ext uri="{FF2B5EF4-FFF2-40B4-BE49-F238E27FC236}">
                <a16:creationId xmlns:a16="http://schemas.microsoft.com/office/drawing/2014/main" id="{BCD002F5-68D0-4FC6-8ADD-B53D9539C581}"/>
              </a:ext>
            </a:extLst>
          </p:cNvPr>
          <p:cNvSpPr/>
          <p:nvPr/>
        </p:nvSpPr>
        <p:spPr>
          <a:xfrm>
            <a:off x="4023156" y="164882"/>
            <a:ext cx="4145687" cy="701731"/>
          </a:xfrm>
          <a:prstGeom prst="rect">
            <a:avLst/>
          </a:prstGeom>
        </p:spPr>
        <p:txBody>
          <a:bodyPr wrap="none">
            <a:spAutoFit/>
          </a:bodyPr>
          <a:lstStyle/>
          <a:p>
            <a:pPr algn="ctr">
              <a:lnSpc>
                <a:spcPct val="90000"/>
              </a:lnSpc>
              <a:spcBef>
                <a:spcPct val="20000"/>
              </a:spcBef>
              <a:buClr>
                <a:schemeClr val="tx2"/>
              </a:buClr>
              <a:buSzPct val="90000"/>
              <a:defRPr/>
            </a:pPr>
            <a:r>
              <a:rPr lang="zh-CN" altLang="en-US" sz="4400" b="1" dirty="0">
                <a:solidFill>
                  <a:srgbClr val="C00000"/>
                </a:solidFill>
                <a:effectLst>
                  <a:outerShdw blurRad="38100" dist="38100" dir="2700000" algn="tl">
                    <a:srgbClr val="000000">
                      <a:alpha val="43137"/>
                    </a:srgbClr>
                  </a:outerShdw>
                </a:effectLst>
                <a:ea typeface="楷体_GB2312" pitchFamily="49" charset="-122"/>
                <a:cs typeface="+mj-cs"/>
              </a:rPr>
              <a:t>课程的基本要求</a:t>
            </a:r>
          </a:p>
        </p:txBody>
      </p:sp>
    </p:spTree>
    <p:extLst>
      <p:ext uri="{BB962C8B-B14F-4D97-AF65-F5344CB8AC3E}">
        <p14:creationId xmlns:p14="http://schemas.microsoft.com/office/powerpoint/2010/main" val="164490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6B7B960-5BA4-474C-A65A-3A356E126951}"/>
              </a:ext>
            </a:extLst>
          </p:cNvPr>
          <p:cNvSpPr/>
          <p:nvPr/>
        </p:nvSpPr>
        <p:spPr>
          <a:xfrm>
            <a:off x="4660353" y="0"/>
            <a:ext cx="2871299" cy="769441"/>
          </a:xfrm>
          <a:prstGeom prst="rect">
            <a:avLst/>
          </a:prstGeom>
        </p:spPr>
        <p:txBody>
          <a:bodyPr wrap="none">
            <a:spAutoFit/>
          </a:bodyPr>
          <a:lstStyle/>
          <a:p>
            <a:pPr algn="ctr">
              <a:spcBef>
                <a:spcPct val="0"/>
              </a:spcBef>
              <a:defRPr/>
            </a:pPr>
            <a:r>
              <a:rPr kumimoji="1" lang="zh-CN" altLang="en-US"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存 储 结 构</a:t>
            </a:r>
            <a:endParaRPr kumimoji="1" lang="en-US" altLang="zh-CN" sz="44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p:txBody>
      </p:sp>
      <p:sp>
        <p:nvSpPr>
          <p:cNvPr id="7" name="Rectangle 5">
            <a:extLst>
              <a:ext uri="{FF2B5EF4-FFF2-40B4-BE49-F238E27FC236}">
                <a16:creationId xmlns:a16="http://schemas.microsoft.com/office/drawing/2014/main" id="{FA19E5AE-F950-4D34-BE8F-6EC195478EE3}"/>
              </a:ext>
            </a:extLst>
          </p:cNvPr>
          <p:cNvSpPr>
            <a:spLocks noChangeArrowheads="1"/>
          </p:cNvSpPr>
          <p:nvPr/>
        </p:nvSpPr>
        <p:spPr bwMode="auto">
          <a:xfrm>
            <a:off x="503673" y="1292515"/>
            <a:ext cx="11545823" cy="5204502"/>
          </a:xfrm>
          <a:prstGeom prst="rect">
            <a:avLst/>
          </a:prstGeom>
          <a:noFill/>
          <a:ln>
            <a:noFill/>
          </a:ln>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228600" lvl="1" indent="-228600">
              <a:lnSpc>
                <a:spcPct val="80000"/>
              </a:lnSpc>
              <a:spcBef>
                <a:spcPts val="1000"/>
              </a:spcBef>
              <a:buClrTx/>
              <a:buSzPct val="70000"/>
              <a:buFont typeface="Wingdings" panose="05000000000000000000" pitchFamily="2" charset="2"/>
              <a:buChar char="n"/>
            </a:pP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bit</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（位、比特）</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p>
          <a:p>
            <a:pPr marL="717550" lvl="1" indent="-260350">
              <a:lnSpc>
                <a:spcPct val="80000"/>
              </a:lnSpc>
              <a:spcBef>
                <a:spcPts val="500"/>
              </a:spcBef>
              <a:buClrTx/>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存储的基本单位，所有其它计算机存储都是由位组合而成</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ClrTx/>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位数足够，计算机能够表示各种信息：数字、字母、图像、视频、音频、文档和程序。</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ClrTx/>
              <a:buSzPct val="70000"/>
              <a:buFont typeface="Wingdings" panose="05000000000000000000" pitchFamily="2" charset="2"/>
              <a:buChar char="n"/>
            </a:pP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Byte</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ClrTx/>
              <a:buSzPct val="60000"/>
              <a:buFont typeface="Wingdings" panose="05000000000000000000" pitchFamily="2" charset="2"/>
              <a:buChar char="n"/>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位、大多数计算机的常用最小存储。</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ClrTx/>
              <a:buSzPct val="70000"/>
              <a:buFont typeface="Wingdings" panose="05000000000000000000" pitchFamily="2" charset="2"/>
              <a:buChar char="n"/>
            </a:pP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Word</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（字）</a:t>
            </a:r>
            <a:endPar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ClrTx/>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给定计算机架构的常用存储单位，每个字由多个字节组成。</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ClrTx/>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如： 一个具有</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64</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位寄存器和</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64</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位内存寻址的计算机通常采用</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64</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位的字（</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spcBef>
                <a:spcPts val="500"/>
              </a:spcBef>
              <a:buClrTx/>
              <a:buSzPct val="60000"/>
              <a:buFont typeface="Wingdings" panose="05000000000000000000" pitchFamily="2" charset="2"/>
              <a:buChar char="n"/>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计算机许多操作通常以字为单位。</a:t>
            </a:r>
            <a:endParaRPr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 Box 6">
            <a:extLst>
              <a:ext uri="{FF2B5EF4-FFF2-40B4-BE49-F238E27FC236}">
                <a16:creationId xmlns:a16="http://schemas.microsoft.com/office/drawing/2014/main" id="{C3FE2E63-D28B-4947-8F5D-B816160C5F55}"/>
              </a:ext>
            </a:extLst>
          </p:cNvPr>
          <p:cNvSpPr txBox="1">
            <a:spLocks noChangeArrowheads="1"/>
          </p:cNvSpPr>
          <p:nvPr/>
        </p:nvSpPr>
        <p:spPr bwMode="auto">
          <a:xfrm>
            <a:off x="1524000" y="659118"/>
            <a:ext cx="9144000" cy="725648"/>
          </a:xfrm>
          <a:prstGeom prst="rect">
            <a:avLst/>
          </a:prstGeom>
          <a:noFill/>
          <a:ln>
            <a:noFill/>
          </a:ln>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0" fontAlgn="base" hangingPunct="0">
              <a:lnSpc>
                <a:spcPct val="110000"/>
              </a:lnSpc>
              <a:spcAft>
                <a:spcPct val="0"/>
              </a:spcAft>
              <a:buClr>
                <a:schemeClr val="folHlink"/>
              </a:buClr>
              <a:buNone/>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存储定义与符号</a:t>
            </a: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32718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9312DFB-3CFF-42A8-BECA-17B30522939F}"/>
              </a:ext>
            </a:extLst>
          </p:cNvPr>
          <p:cNvSpPr txBox="1">
            <a:spLocks noChangeArrowheads="1"/>
          </p:cNvSpPr>
          <p:nvPr/>
        </p:nvSpPr>
        <p:spPr bwMode="auto">
          <a:xfrm>
            <a:off x="1524000" y="147054"/>
            <a:ext cx="9144000" cy="725648"/>
          </a:xfrm>
          <a:prstGeom prst="rect">
            <a:avLst/>
          </a:prstGeom>
          <a:noFill/>
          <a:ln>
            <a:noFill/>
          </a:ln>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0" fontAlgn="base" hangingPunct="0">
              <a:lnSpc>
                <a:spcPct val="110000"/>
              </a:lnSpc>
              <a:spcAft>
                <a:spcPct val="0"/>
              </a:spcAft>
              <a:buClr>
                <a:schemeClr val="folHlink"/>
              </a:buClr>
              <a:buNone/>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存储定义与符号</a:t>
            </a:r>
          </a:p>
        </p:txBody>
      </p:sp>
      <p:sp>
        <p:nvSpPr>
          <p:cNvPr id="5" name="Text Box 39">
            <a:extLst>
              <a:ext uri="{FF2B5EF4-FFF2-40B4-BE49-F238E27FC236}">
                <a16:creationId xmlns:a16="http://schemas.microsoft.com/office/drawing/2014/main" id="{6A2A3362-6871-4071-9A92-BC25D1C903BB}"/>
              </a:ext>
            </a:extLst>
          </p:cNvPr>
          <p:cNvSpPr txBox="1">
            <a:spLocks noChangeArrowheads="1"/>
          </p:cNvSpPr>
          <p:nvPr/>
        </p:nvSpPr>
        <p:spPr bwMode="auto">
          <a:xfrm>
            <a:off x="4259231" y="1592814"/>
            <a:ext cx="3245975" cy="3108543"/>
          </a:xfrm>
          <a:prstGeom prst="rect">
            <a:avLst/>
          </a:prstGeom>
          <a:solidFill>
            <a:schemeClr val="bg1">
              <a:lumMod val="85000"/>
            </a:schemeClr>
          </a:solidFill>
          <a:ln>
            <a:noFill/>
          </a:ln>
          <a:extLst/>
        </p:spPr>
        <p:txBody>
          <a:bodyPr wrap="square">
            <a:spAutoFit/>
          </a:bodyPr>
          <a:lstStyle>
            <a:lvl1pPr>
              <a:spcBef>
                <a:spcPct val="20000"/>
              </a:spcBef>
              <a:buClr>
                <a:srgbClr val="FFABFF"/>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None/>
            </a:pPr>
            <a:r>
              <a:rPr lang="en-US" altLang="zh-CN" sz="2800" b="1" dirty="0"/>
              <a:t>2</a:t>
            </a:r>
            <a:r>
              <a:rPr lang="en-US" altLang="zh-CN" sz="2800" b="1" baseline="30000" dirty="0"/>
              <a:t>10</a:t>
            </a:r>
            <a:r>
              <a:rPr lang="en-US" altLang="zh-CN" sz="2800" b="1" dirty="0"/>
              <a:t> bytes = </a:t>
            </a:r>
            <a:r>
              <a:rPr lang="en-US" altLang="zh-CN" sz="2800" b="1" dirty="0">
                <a:solidFill>
                  <a:srgbClr val="0033CC"/>
                </a:solidFill>
              </a:rPr>
              <a:t>1KB</a:t>
            </a:r>
            <a:r>
              <a:rPr lang="en-US" altLang="zh-CN" sz="2800" b="1" dirty="0"/>
              <a:t>  </a:t>
            </a:r>
          </a:p>
          <a:p>
            <a:pPr>
              <a:spcBef>
                <a:spcPct val="50000"/>
              </a:spcBef>
              <a:buClrTx/>
              <a:buSzTx/>
              <a:buNone/>
            </a:pPr>
            <a:r>
              <a:rPr lang="en-US" altLang="zh-CN" sz="2800" b="1" dirty="0"/>
              <a:t>2</a:t>
            </a:r>
            <a:r>
              <a:rPr lang="en-US" altLang="zh-CN" sz="2800" b="1" baseline="30000" dirty="0"/>
              <a:t>20 </a:t>
            </a:r>
            <a:r>
              <a:rPr lang="en-US" altLang="zh-CN" sz="2800" b="1" dirty="0"/>
              <a:t>bytes = </a:t>
            </a:r>
            <a:r>
              <a:rPr lang="en-US" altLang="zh-CN" sz="2800" b="1" dirty="0">
                <a:solidFill>
                  <a:srgbClr val="0033CC"/>
                </a:solidFill>
              </a:rPr>
              <a:t>1MB</a:t>
            </a:r>
          </a:p>
          <a:p>
            <a:pPr>
              <a:spcBef>
                <a:spcPct val="50000"/>
              </a:spcBef>
              <a:buClrTx/>
              <a:buSzTx/>
              <a:buNone/>
            </a:pPr>
            <a:r>
              <a:rPr lang="en-US" altLang="zh-CN" sz="2800" b="1" dirty="0"/>
              <a:t>2</a:t>
            </a:r>
            <a:r>
              <a:rPr lang="en-US" altLang="zh-CN" sz="2800" b="1" baseline="30000" dirty="0"/>
              <a:t>30 </a:t>
            </a:r>
            <a:r>
              <a:rPr lang="en-US" altLang="zh-CN" sz="2800" b="1" dirty="0"/>
              <a:t>bytes = </a:t>
            </a:r>
            <a:r>
              <a:rPr lang="en-US" altLang="zh-CN" sz="2800" b="1" dirty="0">
                <a:solidFill>
                  <a:srgbClr val="0033CC"/>
                </a:solidFill>
              </a:rPr>
              <a:t>1GB</a:t>
            </a:r>
            <a:r>
              <a:rPr lang="en-US" altLang="zh-CN" sz="2800" b="1" dirty="0"/>
              <a:t>     </a:t>
            </a:r>
          </a:p>
          <a:p>
            <a:pPr>
              <a:spcBef>
                <a:spcPct val="50000"/>
              </a:spcBef>
              <a:buClrTx/>
              <a:buSzTx/>
              <a:buNone/>
            </a:pPr>
            <a:r>
              <a:rPr lang="en-US" altLang="zh-CN" sz="2800" b="1" dirty="0"/>
              <a:t>2</a:t>
            </a:r>
            <a:r>
              <a:rPr lang="en-US" altLang="zh-CN" sz="2800" b="1" baseline="30000" dirty="0"/>
              <a:t>40 </a:t>
            </a:r>
            <a:r>
              <a:rPr lang="en-US" altLang="zh-CN" sz="2800" b="1" dirty="0"/>
              <a:t>bytes = </a:t>
            </a:r>
            <a:r>
              <a:rPr lang="en-US" altLang="zh-CN" sz="2800" b="1" dirty="0">
                <a:solidFill>
                  <a:srgbClr val="0033CC"/>
                </a:solidFill>
              </a:rPr>
              <a:t>1TB </a:t>
            </a:r>
          </a:p>
          <a:p>
            <a:pPr>
              <a:spcBef>
                <a:spcPct val="50000"/>
              </a:spcBef>
              <a:buClrTx/>
              <a:buSzTx/>
              <a:buNone/>
            </a:pPr>
            <a:r>
              <a:rPr lang="en-US" altLang="zh-CN" sz="2800" b="1" dirty="0"/>
              <a:t>2</a:t>
            </a:r>
            <a:r>
              <a:rPr lang="en-US" altLang="zh-CN" sz="2800" b="1" baseline="30000" dirty="0"/>
              <a:t>50 </a:t>
            </a:r>
            <a:r>
              <a:rPr lang="en-US" altLang="zh-CN" sz="2800" b="1" dirty="0"/>
              <a:t>bytes = </a:t>
            </a:r>
            <a:r>
              <a:rPr lang="en-US" altLang="zh-CN" sz="2800" b="1" dirty="0">
                <a:solidFill>
                  <a:srgbClr val="0033CC"/>
                </a:solidFill>
              </a:rPr>
              <a:t>1PB</a:t>
            </a:r>
          </a:p>
        </p:txBody>
      </p:sp>
      <p:sp>
        <p:nvSpPr>
          <p:cNvPr id="6"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8000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54761A-E0EE-4FC4-B0A7-CBDE97C3CF83}"/>
              </a:ext>
            </a:extLst>
          </p:cNvPr>
          <p:cNvSpPr txBox="1">
            <a:spLocks noChangeArrowheads="1"/>
          </p:cNvSpPr>
          <p:nvPr/>
        </p:nvSpPr>
        <p:spPr>
          <a:xfrm>
            <a:off x="806450" y="1138238"/>
            <a:ext cx="10654030" cy="4805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80000"/>
              </a:lnSpc>
              <a:spcBef>
                <a:spcPts val="1000"/>
              </a:spcBef>
              <a:buSzPct val="70000"/>
              <a:buFont typeface="Wingdings" panose="05000000000000000000" pitchFamily="2" charset="2"/>
              <a:buChar char="n"/>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内存高速缓存</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计算机系统结构的一部分、由硬件实现，对操作系统不可见。</a:t>
            </a:r>
          </a:p>
          <a:p>
            <a:pPr marL="228600" lvl="1">
              <a:lnSpc>
                <a:spcPct val="80000"/>
              </a:lnSpc>
              <a:spcBef>
                <a:spcPts val="1000"/>
              </a:spcBef>
              <a:buSzPct val="70000"/>
              <a:buFont typeface="Wingdings" panose="05000000000000000000" pitchFamily="2" charset="2"/>
              <a:buChar char="n"/>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主存</a:t>
            </a:r>
            <a:r>
              <a:rPr kumimoji="1" lang="en-US" altLang="zh-CN" sz="2800" b="1"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(main memory)(Random Access Memory)</a:t>
            </a:r>
          </a:p>
          <a:p>
            <a:pPr marL="717550" lvl="1" indent="-260350">
              <a:lnSpc>
                <a:spcPct val="80000"/>
              </a:lnSpc>
              <a:buSzPct val="60000"/>
              <a:buFont typeface="Wingdings" panose="05000000000000000000" pitchFamily="2" charset="2"/>
              <a:buChar char="n"/>
            </a:pPr>
            <a:r>
              <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rPr>
              <a:t>CPU</a:t>
            </a: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能直接访问</a:t>
            </a:r>
            <a:endPar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易失的</a:t>
            </a:r>
            <a:endPar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228600" lvl="1">
              <a:lnSpc>
                <a:spcPct val="80000"/>
              </a:lnSpc>
              <a:spcBef>
                <a:spcPts val="1000"/>
              </a:spcBef>
              <a:buSzPct val="70000"/>
              <a:buFont typeface="Wingdings" panose="05000000000000000000" pitchFamily="2" charset="2"/>
              <a:buChar char="n"/>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二级存储：主存的扩充、大容量不易失</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硬盘、磁盘</a:t>
            </a:r>
            <a:endPar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717550" lvl="1" indent="-260350">
              <a:lnSpc>
                <a:spcPct val="80000"/>
              </a:lnSpc>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固态硬盘：低功耗、无噪音、体积小、发热量小，读写速度远高于传统硬盘</a:t>
            </a:r>
            <a:endPar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p>
        </p:txBody>
      </p:sp>
      <p:sp>
        <p:nvSpPr>
          <p:cNvPr id="6" name="Rectangle 2">
            <a:extLst>
              <a:ext uri="{FF2B5EF4-FFF2-40B4-BE49-F238E27FC236}">
                <a16:creationId xmlns:a16="http://schemas.microsoft.com/office/drawing/2014/main" id="{8F9889A8-F2EB-4B31-B223-FD38D0633006}"/>
              </a:ext>
            </a:extLst>
          </p:cNvPr>
          <p:cNvSpPr txBox="1">
            <a:spLocks noChangeArrowheads="1"/>
          </p:cNvSpPr>
          <p:nvPr/>
        </p:nvSpPr>
        <p:spPr>
          <a:xfrm>
            <a:off x="1786128" y="113094"/>
            <a:ext cx="8229600" cy="5762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10000"/>
              </a:lnSpc>
              <a:spcBef>
                <a:spcPct val="20000"/>
              </a:spcBef>
              <a:spcAft>
                <a:spcPct val="0"/>
              </a:spcAft>
              <a:buClr>
                <a:schemeClr val="folHlink"/>
              </a:buClr>
              <a:buSzPct val="75000"/>
              <a:defRPr/>
            </a:pPr>
            <a:r>
              <a:rPr kumimoji="1" lang="zh-CN" altLang="en-US" sz="4000" b="1" dirty="0">
                <a:solidFill>
                  <a:srgbClr val="006699"/>
                </a:solidFill>
                <a:effectLst>
                  <a:outerShdw blurRad="38100" dist="38100" dir="2700000" algn="tl">
                    <a:srgbClr val="000000">
                      <a:alpha val="43137"/>
                    </a:srgbClr>
                  </a:outerShdw>
                </a:effectLst>
                <a:ea typeface="MS PGothic" pitchFamily="34" charset="-128"/>
              </a:rPr>
              <a:t>存 储 结 构</a:t>
            </a:r>
            <a:endParaRPr kumimoji="1" lang="en-US" altLang="zh-CN" sz="4000" b="1" dirty="0">
              <a:solidFill>
                <a:srgbClr val="006699"/>
              </a:solidFill>
              <a:effectLst>
                <a:outerShdw blurRad="38100" dist="38100" dir="2700000" algn="tl">
                  <a:srgbClr val="000000">
                    <a:alpha val="43137"/>
                  </a:srgbClr>
                </a:outerShdw>
              </a:effectLst>
              <a:ea typeface="MS PGothic" pitchFamily="34" charset="-128"/>
            </a:endParaRP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3855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668\Desktop\1_04.jpg">
            <a:extLst>
              <a:ext uri="{FF2B5EF4-FFF2-40B4-BE49-F238E27FC236}">
                <a16:creationId xmlns:a16="http://schemas.microsoft.com/office/drawing/2014/main" id="{91F02370-0EE3-4C18-A766-31B46F2F6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1" y="668297"/>
            <a:ext cx="5160556" cy="429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8F9889A8-F2EB-4B31-B223-FD38D0633006}"/>
              </a:ext>
            </a:extLst>
          </p:cNvPr>
          <p:cNvSpPr txBox="1">
            <a:spLocks noChangeArrowheads="1"/>
          </p:cNvSpPr>
          <p:nvPr/>
        </p:nvSpPr>
        <p:spPr>
          <a:xfrm>
            <a:off x="1786128" y="113094"/>
            <a:ext cx="8229600" cy="5762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10000"/>
              </a:lnSpc>
              <a:spcBef>
                <a:spcPct val="20000"/>
              </a:spcBef>
              <a:spcAft>
                <a:spcPct val="0"/>
              </a:spcAft>
              <a:buClr>
                <a:schemeClr val="folHlink"/>
              </a:buClr>
              <a:buSzPct val="75000"/>
              <a:defRPr/>
            </a:pPr>
            <a:r>
              <a:rPr kumimoji="1" lang="zh-CN" altLang="en-US" sz="4000" b="1" dirty="0">
                <a:solidFill>
                  <a:srgbClr val="006699"/>
                </a:solidFill>
                <a:effectLst>
                  <a:outerShdw blurRad="38100" dist="38100" dir="2700000" algn="tl">
                    <a:srgbClr val="000000">
                      <a:alpha val="43137"/>
                    </a:srgbClr>
                  </a:outerShdw>
                </a:effectLst>
                <a:ea typeface="MS PGothic" pitchFamily="34" charset="-128"/>
              </a:rPr>
              <a:t>存储设备的层次</a:t>
            </a:r>
            <a:endParaRPr kumimoji="1" lang="en-US" altLang="zh-CN" sz="4000" b="1" dirty="0">
              <a:solidFill>
                <a:srgbClr val="006699"/>
              </a:solidFill>
              <a:effectLst>
                <a:outerShdw blurRad="38100" dist="38100" dir="2700000" algn="tl">
                  <a:srgbClr val="000000">
                    <a:alpha val="43137"/>
                  </a:srgbClr>
                </a:outerShdw>
              </a:effectLst>
              <a:ea typeface="MS PGothic" pitchFamily="34" charset="-128"/>
            </a:endParaRPr>
          </a:p>
        </p:txBody>
      </p:sp>
      <p:sp>
        <p:nvSpPr>
          <p:cNvPr id="6" name="文本框 5">
            <a:extLst>
              <a:ext uri="{FF2B5EF4-FFF2-40B4-BE49-F238E27FC236}">
                <a16:creationId xmlns:a16="http://schemas.microsoft.com/office/drawing/2014/main" id="{0992A92D-3FED-4562-800D-651BF39FB349}"/>
              </a:ext>
            </a:extLst>
          </p:cNvPr>
          <p:cNvSpPr txBox="1"/>
          <p:nvPr/>
        </p:nvSpPr>
        <p:spPr>
          <a:xfrm>
            <a:off x="245432" y="5118980"/>
            <a:ext cx="4635326" cy="400110"/>
          </a:xfrm>
          <a:prstGeom prst="rect">
            <a:avLst/>
          </a:prstGeom>
          <a:noFill/>
        </p:spPr>
        <p:txBody>
          <a:bodyPr wrap="square" rtlCol="0">
            <a:spAutoFit/>
          </a:bodyPr>
          <a:lstStyle/>
          <a:p>
            <a:pPr algn="ctr"/>
            <a:r>
              <a:rPr lang="zh-CN" altLang="en-US" sz="2000" b="1" dirty="0"/>
              <a:t>图 </a:t>
            </a:r>
            <a:r>
              <a:rPr lang="en-US" altLang="zh-CN" sz="2000" b="1" dirty="0"/>
              <a:t>1-4 </a:t>
            </a:r>
            <a:r>
              <a:rPr lang="zh-CN" altLang="en-US" sz="2000" b="1" dirty="0"/>
              <a:t>存储设备的层次</a:t>
            </a:r>
          </a:p>
        </p:txBody>
      </p:sp>
      <p:sp>
        <p:nvSpPr>
          <p:cNvPr id="7" name="Rectangle 3">
            <a:extLst>
              <a:ext uri="{FF2B5EF4-FFF2-40B4-BE49-F238E27FC236}">
                <a16:creationId xmlns:a16="http://schemas.microsoft.com/office/drawing/2014/main" id="{1B311DE0-E9A6-458F-8578-ACC11436199F}"/>
              </a:ext>
            </a:extLst>
          </p:cNvPr>
          <p:cNvSpPr txBox="1">
            <a:spLocks noChangeArrowheads="1"/>
          </p:cNvSpPr>
          <p:nvPr/>
        </p:nvSpPr>
        <p:spPr>
          <a:xfrm>
            <a:off x="5193807" y="1792933"/>
            <a:ext cx="7014518" cy="3297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00000"/>
              </a:lnSpc>
              <a:spcBef>
                <a:spcPts val="1000"/>
              </a:spcBef>
              <a:buSzPct val="70000"/>
              <a:buNone/>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存储器的三个特性</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355600" lvl="1" indent="-355600">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容量、存取速度和价格</a:t>
            </a:r>
            <a:endParaRPr kumimoji="1" lang="en-US" altLang="zh-CN" sz="3200" b="1" dirty="0">
              <a:latin typeface="Times New Roman" panose="02020603050405020304" pitchFamily="18" charset="0"/>
              <a:ea typeface="楷体" panose="02010609060101010101" pitchFamily="49" charset="-122"/>
              <a:cs typeface="Times New Roman" panose="02020603050405020304" pitchFamily="18" charset="0"/>
            </a:endParaRPr>
          </a:p>
          <a:p>
            <a:pPr marL="355600" lvl="1" indent="-355600">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存取速度越快，每个“位”的价格越高。</a:t>
            </a:r>
          </a:p>
          <a:p>
            <a:pPr marL="355600" lvl="1" indent="-355600">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容量越大，每个“位”的价格越低。</a:t>
            </a:r>
          </a:p>
          <a:p>
            <a:pPr marL="355600" lvl="1" indent="-355600">
              <a:buSzPct val="60000"/>
              <a:buFont typeface="Wingdings" panose="05000000000000000000" pitchFamily="2" charset="2"/>
              <a:buChar char="n"/>
            </a:pPr>
            <a:r>
              <a:rPr kumimoji="1" lang="zh-CN" altLang="en-US" sz="3200" b="1" dirty="0">
                <a:latin typeface="Times New Roman" panose="02020603050405020304" pitchFamily="18" charset="0"/>
                <a:ea typeface="楷体" panose="02010609060101010101" pitchFamily="49" charset="-122"/>
                <a:cs typeface="Times New Roman" panose="02020603050405020304" pitchFamily="18" charset="0"/>
              </a:rPr>
              <a:t>容量越大，存取速度越慢。</a:t>
            </a:r>
            <a:endParaRPr lang="en-US" altLang="zh-CN" dirty="0"/>
          </a:p>
        </p:txBody>
      </p:sp>
      <p:sp>
        <p:nvSpPr>
          <p:cNvPr id="2" name="矩形 1"/>
          <p:cNvSpPr/>
          <p:nvPr/>
        </p:nvSpPr>
        <p:spPr>
          <a:xfrm>
            <a:off x="2210028" y="5614276"/>
            <a:ext cx="8523488" cy="646331"/>
          </a:xfrm>
          <a:prstGeom prst="rect">
            <a:avLst/>
          </a:prstGeom>
          <a:solidFill>
            <a:srgbClr val="FFFF00"/>
          </a:solidFill>
        </p:spPr>
        <p:txBody>
          <a:bodyPr wrap="none">
            <a:spAutoFit/>
          </a:bodyPr>
          <a:lstStyle/>
          <a:p>
            <a:pPr algn="ctr"/>
            <a:r>
              <a:rPr lang="zh-CN" altLang="en-US" sz="36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层次结构成功的关键：低层访问频率递减</a:t>
            </a:r>
            <a:endParaRPr lang="en-US" altLang="zh-CN" sz="36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0" name="AutoShape 4">
            <a:hlinkClick r:id="rId4"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8956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BDB88-EEC7-4D51-9194-97AEE4C5455C}"/>
              </a:ext>
            </a:extLst>
          </p:cNvPr>
          <p:cNvSpPr>
            <a:spLocks noGrp="1"/>
          </p:cNvSpPr>
          <p:nvPr>
            <p:ph type="title"/>
          </p:nvPr>
        </p:nvSpPr>
        <p:spPr>
          <a:xfrm>
            <a:off x="774438" y="0"/>
            <a:ext cx="10515600" cy="837048"/>
          </a:xfrm>
        </p:spPr>
        <p:txBody>
          <a:bodyPr/>
          <a:lstStyle/>
          <a:p>
            <a:pPr algn="ctr"/>
            <a:r>
              <a:rPr lang="en-US" altLang="zh-CN" b="1" dirty="0">
                <a:solidFill>
                  <a:srgbClr val="C00000"/>
                </a:solidFill>
                <a:effectLst>
                  <a:outerShdw blurRad="38100" dist="38100" dir="2700000" algn="tl">
                    <a:srgbClr val="000000"/>
                  </a:outerShdw>
                </a:effectLst>
                <a:ea typeface="楷体_GB2312" pitchFamily="49" charset="-122"/>
              </a:rPr>
              <a:t>1.3 </a:t>
            </a:r>
            <a:r>
              <a:rPr kumimoji="1" lang="zh-CN" altLang="en-US" b="1" dirty="0">
                <a:solidFill>
                  <a:srgbClr val="C00000"/>
                </a:solidFill>
                <a:effectLst>
                  <a:outerShdw blurRad="38100" dist="38100" dir="2700000" algn="tl">
                    <a:srgbClr val="000000"/>
                  </a:outerShdw>
                </a:effectLst>
                <a:latin typeface="Times New Roman" pitchFamily="18" charset="0"/>
                <a:ea typeface="楷体_GB2312" pitchFamily="49" charset="-122"/>
              </a:rPr>
              <a:t>计算机系统的体系结构</a:t>
            </a:r>
            <a:endParaRPr lang="zh-CN" altLang="en-US" dirty="0"/>
          </a:p>
        </p:txBody>
      </p:sp>
      <p:sp>
        <p:nvSpPr>
          <p:cNvPr id="4" name="Content Placeholder 2">
            <a:extLst>
              <a:ext uri="{FF2B5EF4-FFF2-40B4-BE49-F238E27FC236}">
                <a16:creationId xmlns:a16="http://schemas.microsoft.com/office/drawing/2014/main" id="{4E620300-C9A5-4E18-9769-6D56B6CB8ACC}"/>
              </a:ext>
            </a:extLst>
          </p:cNvPr>
          <p:cNvSpPr>
            <a:spLocks noGrp="1" noChangeArrowheads="1"/>
          </p:cNvSpPr>
          <p:nvPr>
            <p:ph idx="1"/>
          </p:nvPr>
        </p:nvSpPr>
        <p:spPr>
          <a:xfrm>
            <a:off x="211811" y="1309322"/>
            <a:ext cx="11078227" cy="5221638"/>
          </a:xfrm>
        </p:spPr>
        <p:txBody>
          <a:bodyPr>
            <a:normAutofit fontScale="55000" lnSpcReduction="20000"/>
          </a:bodyPr>
          <a:lstStyle/>
          <a:p>
            <a:pPr marL="228600" lvl="1">
              <a:lnSpc>
                <a:spcPct val="120000"/>
              </a:lnSpc>
              <a:spcBef>
                <a:spcPts val="1000"/>
              </a:spcBef>
              <a:buSzPct val="70000"/>
              <a:buFont typeface="Wingdings" panose="05000000000000000000" pitchFamily="2" charset="2"/>
              <a:buChar char="n"/>
            </a:pPr>
            <a:r>
              <a:rPr kumimoji="1" lang="zh-CN" altLang="en-US" sz="73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多处理器系统</a:t>
            </a:r>
            <a:endParaRPr kumimoji="1" lang="en-US" altLang="zh-CN" sz="73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a:p>
            <a:pPr marL="685800" lvl="2">
              <a:lnSpc>
                <a:spcPct val="100000"/>
              </a:lnSpc>
              <a:spcBef>
                <a:spcPts val="1000"/>
              </a:spcBef>
              <a:buSzPct val="70000"/>
              <a:buFont typeface="Wingdings" panose="05000000000000000000" pitchFamily="2" charset="2"/>
              <a:buChar char="n"/>
            </a:pPr>
            <a:r>
              <a:rPr kumimoji="1" lang="zh-CN" altLang="en-US" sz="65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优点：增加吞吐量、规模经济、增加可靠性</a:t>
            </a:r>
            <a:endParaRPr kumimoji="1" lang="en-US" altLang="zh-CN" sz="65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685800" lvl="2">
              <a:lnSpc>
                <a:spcPct val="100000"/>
              </a:lnSpc>
              <a:spcBef>
                <a:spcPts val="1000"/>
              </a:spcBef>
              <a:buSzPct val="70000"/>
              <a:buFont typeface="Wingdings" panose="05000000000000000000" pitchFamily="2" charset="2"/>
              <a:buChar char="n"/>
            </a:pPr>
            <a:r>
              <a:rPr kumimoji="1" lang="zh-CN" altLang="en-US" sz="65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非对称多处理器</a:t>
            </a:r>
            <a:endParaRPr kumimoji="1" lang="en-US" altLang="zh-CN" sz="65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5900" b="1" dirty="0">
                <a:latin typeface="华文楷体" panose="02010600040101010101" pitchFamily="2" charset="-122"/>
                <a:ea typeface="华文楷体" panose="02010600040101010101" pitchFamily="2" charset="-122"/>
              </a:rPr>
              <a:t>主处理器：一个、只运行</a:t>
            </a:r>
            <a:r>
              <a:rPr lang="en-US" altLang="zh-CN" sz="5900" b="1" dirty="0">
                <a:latin typeface="华文楷体" panose="02010600040101010101" pitchFamily="2" charset="-122"/>
                <a:ea typeface="华文楷体" panose="02010600040101010101" pitchFamily="2" charset="-122"/>
              </a:rPr>
              <a:t>OS</a:t>
            </a:r>
            <a:r>
              <a:rPr lang="zh-CN" altLang="en-US" sz="5900" b="1" dirty="0">
                <a:latin typeface="华文楷体" panose="02010600040101010101" pitchFamily="2" charset="-122"/>
                <a:ea typeface="华文楷体" panose="02010600040101010101" pitchFamily="2" charset="-122"/>
              </a:rPr>
              <a:t>、管理整个系统的资源，为从处理器分配任务；</a:t>
            </a:r>
            <a:endParaRPr lang="en-US" altLang="zh-CN" sz="5900" b="1" dirty="0">
              <a:latin typeface="华文楷体" panose="02010600040101010101" pitchFamily="2" charset="-122"/>
              <a:ea typeface="华文楷体" panose="02010600040101010101" pitchFamily="2" charset="-122"/>
            </a:endParaRPr>
          </a:p>
          <a:p>
            <a:pPr lvl="2">
              <a:buSzPct val="70000"/>
              <a:buFont typeface="Wingdings" panose="05000000000000000000" pitchFamily="2" charset="2"/>
              <a:buChar char="n"/>
            </a:pPr>
            <a:r>
              <a:rPr lang="zh-CN" altLang="en-US" sz="5900" b="1" dirty="0">
                <a:latin typeface="华文楷体" panose="02010600040101010101" pitchFamily="2" charset="-122"/>
                <a:ea typeface="华文楷体" panose="02010600040101010101" pitchFamily="2" charset="-122"/>
              </a:rPr>
              <a:t>从处理器：可有多个，执行应用程序或</a:t>
            </a:r>
            <a:r>
              <a:rPr lang="en-US" altLang="zh-CN" sz="5900" b="1" dirty="0">
                <a:latin typeface="华文楷体" panose="02010600040101010101" pitchFamily="2" charset="-122"/>
                <a:ea typeface="华文楷体" panose="02010600040101010101" pitchFamily="2" charset="-122"/>
              </a:rPr>
              <a:t>I/O</a:t>
            </a:r>
            <a:r>
              <a:rPr lang="zh-CN" altLang="en-US" sz="5900" b="1" dirty="0">
                <a:latin typeface="华文楷体" panose="02010600040101010101" pitchFamily="2" charset="-122"/>
                <a:ea typeface="华文楷体" panose="02010600040101010101" pitchFamily="2" charset="-122"/>
              </a:rPr>
              <a:t>处理；</a:t>
            </a:r>
            <a:endParaRPr lang="en-US" altLang="zh-CN" sz="5900" b="1" dirty="0">
              <a:latin typeface="华文楷体" panose="02010600040101010101" pitchFamily="2" charset="-122"/>
              <a:ea typeface="华文楷体" panose="02010600040101010101" pitchFamily="2" charset="-122"/>
            </a:endParaRPr>
          </a:p>
          <a:p>
            <a:pPr lvl="2">
              <a:buSzPct val="70000"/>
              <a:buFont typeface="Wingdings" panose="05000000000000000000" pitchFamily="2" charset="2"/>
              <a:buChar char="n"/>
            </a:pPr>
            <a:r>
              <a:rPr lang="zh-CN" altLang="en-US" sz="5900" b="1" dirty="0">
                <a:latin typeface="华文楷体" panose="02010600040101010101" pitchFamily="2" charset="-122"/>
                <a:ea typeface="华文楷体" panose="02010600040101010101" pitchFamily="2" charset="-122"/>
              </a:rPr>
              <a:t>不同性质任务的负载不均，可靠性不够高。</a:t>
            </a:r>
            <a:endParaRPr lang="en-US" altLang="zh-CN" sz="2400" dirty="0"/>
          </a:p>
          <a:p>
            <a:pPr marL="685800" lvl="2">
              <a:lnSpc>
                <a:spcPct val="100000"/>
              </a:lnSpc>
              <a:spcBef>
                <a:spcPts val="1000"/>
              </a:spcBef>
              <a:buSzPct val="70000"/>
              <a:buFont typeface="Wingdings" panose="05000000000000000000" pitchFamily="2" charset="2"/>
              <a:buChar char="n"/>
            </a:pPr>
            <a:r>
              <a:rPr kumimoji="1" lang="zh-CN" altLang="en-US" sz="65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对称多处理器</a:t>
            </a:r>
            <a:r>
              <a:rPr kumimoji="1" lang="zh-CN" altLang="en-US" sz="5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5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Symmetric </a:t>
            </a:r>
            <a:r>
              <a:rPr kumimoji="1" lang="en-US" altLang="zh-CN" sz="5100" b="1" dirty="0" err="1">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MultiProcessing</a:t>
            </a:r>
            <a:r>
              <a:rPr kumimoji="1" lang="en-US" altLang="zh-CN" sz="5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5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5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80000"/>
              <a:buFont typeface="Wingdings" panose="05000000000000000000" pitchFamily="2" charset="2"/>
              <a:buChar char="n"/>
            </a:pPr>
            <a:r>
              <a:rPr lang="zh-CN" altLang="en-US" sz="5100" b="1" dirty="0">
                <a:latin typeface="华文楷体" panose="02010600040101010101" pitchFamily="2" charset="-122"/>
                <a:ea typeface="华文楷体" panose="02010600040101010101" pitchFamily="2" charset="-122"/>
              </a:rPr>
              <a:t>每个处理器都参与完成操作系统的所有任务，没有主从关系；</a:t>
            </a:r>
            <a:endParaRPr lang="en-US" altLang="zh-CN" sz="5100" b="1" dirty="0">
              <a:latin typeface="华文楷体" panose="02010600040101010101" pitchFamily="2" charset="-122"/>
              <a:ea typeface="华文楷体" panose="02010600040101010101" pitchFamily="2" charset="-122"/>
            </a:endParaRPr>
          </a:p>
          <a:p>
            <a:pPr lvl="2">
              <a:buSzPct val="80000"/>
              <a:buFont typeface="Wingdings" panose="05000000000000000000" pitchFamily="2" charset="2"/>
              <a:buChar char="n"/>
            </a:pPr>
            <a:r>
              <a:rPr lang="zh-CN" altLang="en-US" sz="5100" b="1" dirty="0">
                <a:latin typeface="华文楷体" panose="02010600040101010101" pitchFamily="2" charset="-122"/>
                <a:ea typeface="华文楷体" panose="02010600040101010101" pitchFamily="2" charset="-122"/>
              </a:rPr>
              <a:t>任务负载较为平均，性能调节容易；</a:t>
            </a:r>
            <a:endParaRPr lang="en-US" altLang="zh-CN" sz="5100" b="1" dirty="0">
              <a:latin typeface="华文楷体" panose="02010600040101010101" pitchFamily="2" charset="-122"/>
              <a:ea typeface="华文楷体" panose="02010600040101010101" pitchFamily="2" charset="-122"/>
            </a:endParaRPr>
          </a:p>
          <a:p>
            <a:pPr lvl="2">
              <a:buSzPct val="80000"/>
              <a:buFont typeface="Wingdings" panose="05000000000000000000" pitchFamily="2" charset="2"/>
              <a:buChar char="n"/>
            </a:pPr>
            <a:r>
              <a:rPr lang="zh-CN" altLang="en-US" sz="5100" b="1" dirty="0">
                <a:latin typeface="华文楷体" panose="02010600040101010101" pitchFamily="2" charset="-122"/>
                <a:ea typeface="华文楷体" panose="02010600040101010101" pitchFamily="2" charset="-122"/>
              </a:rPr>
              <a:t>几乎所有现代操作系统支持，如</a:t>
            </a:r>
            <a:r>
              <a:rPr lang="en-US" altLang="zh-CN" sz="5100" b="1" dirty="0">
                <a:latin typeface="华文楷体" panose="02010600040101010101" pitchFamily="2" charset="-122"/>
                <a:ea typeface="华文楷体" panose="02010600040101010101" pitchFamily="2" charset="-122"/>
              </a:rPr>
              <a:t>Windows Mac OSX</a:t>
            </a:r>
            <a:r>
              <a:rPr lang="zh-CN" altLang="en-US" sz="5100" b="1" dirty="0">
                <a:latin typeface="华文楷体" panose="02010600040101010101" pitchFamily="2" charset="-122"/>
                <a:ea typeface="华文楷体" panose="02010600040101010101" pitchFamily="2" charset="-122"/>
              </a:rPr>
              <a:t>和</a:t>
            </a:r>
            <a:r>
              <a:rPr lang="en-US" altLang="zh-CN" sz="5100" b="1" dirty="0">
                <a:latin typeface="华文楷体" panose="02010600040101010101" pitchFamily="2" charset="-122"/>
                <a:ea typeface="华文楷体" panose="02010600040101010101" pitchFamily="2" charset="-122"/>
              </a:rPr>
              <a:t>Linux,</a:t>
            </a:r>
          </a:p>
        </p:txBody>
      </p:sp>
      <p:sp>
        <p:nvSpPr>
          <p:cNvPr id="5"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 name="Content Placeholder 2">
            <a:extLst>
              <a:ext uri="{FF2B5EF4-FFF2-40B4-BE49-F238E27FC236}">
                <a16:creationId xmlns:a16="http://schemas.microsoft.com/office/drawing/2014/main" id="{4E620300-C9A5-4E18-9769-6D56B6CB8ACC}"/>
              </a:ext>
            </a:extLst>
          </p:cNvPr>
          <p:cNvSpPr txBox="1">
            <a:spLocks noChangeArrowheads="1"/>
          </p:cNvSpPr>
          <p:nvPr/>
        </p:nvSpPr>
        <p:spPr>
          <a:xfrm>
            <a:off x="211811" y="621950"/>
            <a:ext cx="4845964" cy="687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nSpc>
                <a:spcPct val="100000"/>
              </a:lnSpc>
              <a:spcBef>
                <a:spcPts val="1000"/>
              </a:spcBef>
              <a:buSzPct val="70000"/>
              <a:buFont typeface="Wingdings" panose="05000000000000000000" pitchFamily="2" charset="2"/>
              <a:buChar char="n"/>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单处理器系统</a:t>
            </a:r>
            <a:endParaRPr kumimoji="1" lang="en-US" altLang="zh-CN"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p:txBody>
      </p:sp>
      <p:sp>
        <p:nvSpPr>
          <p:cNvPr id="7" name="文本框 6"/>
          <p:cNvSpPr txBox="1"/>
          <p:nvPr/>
        </p:nvSpPr>
        <p:spPr>
          <a:xfrm>
            <a:off x="-12640" y="6477000"/>
            <a:ext cx="3820711"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Tree>
    <p:extLst>
      <p:ext uri="{BB962C8B-B14F-4D97-AF65-F5344CB8AC3E}">
        <p14:creationId xmlns:p14="http://schemas.microsoft.com/office/powerpoint/2010/main" val="245474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anim calcmode="lin" valueType="num">
                                      <p:cBhvr>
                                        <p:cTn id="4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 presetClass="entr" presetSubtype="6"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3C937-9105-4A08-BE95-66864F3F1614}"/>
              </a:ext>
            </a:extLst>
          </p:cNvPr>
          <p:cNvSpPr>
            <a:spLocks noGrp="1"/>
          </p:cNvSpPr>
          <p:nvPr>
            <p:ph type="title"/>
          </p:nvPr>
        </p:nvSpPr>
        <p:spPr>
          <a:xfrm>
            <a:off x="1013564" y="0"/>
            <a:ext cx="10515600" cy="849900"/>
          </a:xfrm>
        </p:spPr>
        <p:txBody>
          <a:bodyPr>
            <a:normAutofit/>
          </a:bodyPr>
          <a:lstStyle/>
          <a:p>
            <a:pPr lvl="1" algn="ctr" rtl="0" fontAlgn="base">
              <a:spcBef>
                <a:spcPct val="0"/>
              </a:spcBef>
              <a:spcAft>
                <a:spcPct val="0"/>
              </a:spcAft>
              <a:buSzPct val="70000"/>
              <a:defRPr/>
            </a:pPr>
            <a:r>
              <a:rPr kumimoji="1" lang="zh-CN" altLang="en-US" sz="4000" b="1" kern="1200"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集群系统</a:t>
            </a:r>
            <a:r>
              <a:rPr kumimoji="1" lang="zh-CN" altLang="en-US" sz="2800" b="1" kern="1200"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a:t>
            </a:r>
            <a:r>
              <a:rPr kumimoji="1" lang="en-US" altLang="zh-CN" sz="2800" b="1" kern="1200"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Clustered Systems</a:t>
            </a:r>
            <a:r>
              <a:rPr kumimoji="1" lang="zh-CN" altLang="en-US" sz="2800" b="1" kern="1200"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a:t>
            </a:r>
          </a:p>
        </p:txBody>
      </p:sp>
      <p:sp>
        <p:nvSpPr>
          <p:cNvPr id="3" name="内容占位符 2">
            <a:extLst>
              <a:ext uri="{FF2B5EF4-FFF2-40B4-BE49-F238E27FC236}">
                <a16:creationId xmlns:a16="http://schemas.microsoft.com/office/drawing/2014/main" id="{339C576E-FEFC-426B-94D0-F35D5B47DB18}"/>
              </a:ext>
            </a:extLst>
          </p:cNvPr>
          <p:cNvSpPr>
            <a:spLocks noGrp="1"/>
          </p:cNvSpPr>
          <p:nvPr>
            <p:ph idx="1"/>
          </p:nvPr>
        </p:nvSpPr>
        <p:spPr>
          <a:xfrm>
            <a:off x="350729" y="756181"/>
            <a:ext cx="11841271" cy="6333388"/>
          </a:xfrm>
        </p:spPr>
        <p:txBody>
          <a:bodyPr>
            <a:normAutofit fontScale="77500" lnSpcReduction="20000"/>
          </a:bodyPr>
          <a:lstStyle/>
          <a:p>
            <a:pPr marL="228600" lvl="1">
              <a:lnSpc>
                <a:spcPct val="120000"/>
              </a:lnSpc>
              <a:spcBef>
                <a:spcPts val="1000"/>
              </a:spcBef>
              <a:buSzPct val="70000"/>
              <a:buFont typeface="Wingdings" panose="05000000000000000000" pitchFamily="2" charset="2"/>
              <a:buChar char="n"/>
            </a:pPr>
            <a:r>
              <a:rPr kumimoji="1" lang="zh-CN" altLang="en-US"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由两个或多个独立的系统（或节点）组成</a:t>
            </a:r>
            <a:endParaRPr kumimoji="1" lang="en-US" altLang="zh-CN"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每个节点可为单处理器系统或多核系统</a:t>
            </a:r>
            <a:endParaRPr lang="en-US" altLang="zh-CN" sz="3500" b="1" dirty="0">
              <a:latin typeface="华文楷体" panose="02010600040101010101" pitchFamily="2" charset="-122"/>
              <a:ea typeface="华文楷体" panose="02010600040101010101" pitchFamily="2" charset="-122"/>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集群计算机共享存储</a:t>
            </a:r>
            <a:endParaRPr lang="en-US" altLang="zh-CN" sz="3500" b="1" dirty="0">
              <a:latin typeface="华文楷体" panose="02010600040101010101" pitchFamily="2" charset="-122"/>
              <a:ea typeface="华文楷体" panose="02010600040101010101" pitchFamily="2" charset="-122"/>
            </a:endParaRPr>
          </a:p>
          <a:p>
            <a:pPr marL="228600" lvl="1">
              <a:lnSpc>
                <a:spcPct val="120000"/>
              </a:lnSpc>
              <a:spcBef>
                <a:spcPts val="1000"/>
              </a:spcBef>
              <a:buSzPct val="70000"/>
              <a:buFont typeface="Wingdings" panose="05000000000000000000" pitchFamily="2" charset="2"/>
              <a:buChar char="n"/>
            </a:pPr>
            <a:r>
              <a:rPr kumimoji="1" lang="zh-CN" altLang="en-US"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高可用性</a:t>
            </a:r>
            <a:endParaRPr kumimoji="1" lang="en-US" altLang="zh-CN"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集群中的一个或多个系统出错，仍可继续提供服务</a:t>
            </a:r>
            <a:endParaRPr lang="en-US" altLang="zh-CN" sz="3500" b="1" dirty="0">
              <a:latin typeface="华文楷体" panose="02010600040101010101" pitchFamily="2" charset="-122"/>
              <a:ea typeface="华文楷体" panose="02010600040101010101" pitchFamily="2" charset="-122"/>
            </a:endParaRPr>
          </a:p>
          <a:p>
            <a:pPr marL="228600" lvl="1">
              <a:lnSpc>
                <a:spcPct val="120000"/>
              </a:lnSpc>
              <a:spcBef>
                <a:spcPts val="1000"/>
              </a:spcBef>
              <a:buSzPct val="70000"/>
              <a:buFont typeface="Wingdings" panose="05000000000000000000" pitchFamily="2" charset="2"/>
              <a:buChar char="n"/>
            </a:pPr>
            <a:r>
              <a:rPr kumimoji="1" lang="zh-CN" altLang="en-US"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对称的</a:t>
            </a:r>
            <a:endParaRPr kumimoji="1" lang="en-US" altLang="zh-CN" sz="41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两个或多个主机都运行应用程序、并互相监视</a:t>
            </a:r>
            <a:endParaRPr lang="en-US" altLang="zh-CN" sz="3500" b="1" dirty="0">
              <a:latin typeface="华文楷体" panose="02010600040101010101" pitchFamily="2" charset="-122"/>
              <a:ea typeface="华文楷体" panose="02010600040101010101" pitchFamily="2" charset="-122"/>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充分使用现有硬件、当多个应用程序可供执行时，更有效</a:t>
            </a:r>
            <a:endParaRPr lang="en-US" altLang="zh-CN" sz="3500" b="1" dirty="0">
              <a:latin typeface="华文楷体" panose="02010600040101010101" pitchFamily="2" charset="-122"/>
              <a:ea typeface="华文楷体" panose="02010600040101010101" pitchFamily="2" charset="-122"/>
            </a:endParaRPr>
          </a:p>
          <a:p>
            <a:pPr marL="228600" lvl="1">
              <a:spcBef>
                <a:spcPts val="1000"/>
              </a:spcBef>
              <a:buSzPct val="70000"/>
              <a:buFont typeface="Wingdings" panose="05000000000000000000" pitchFamily="2" charset="2"/>
              <a:buChar char="n"/>
            </a:pP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非对称的</a:t>
            </a:r>
            <a:endParaRPr kumimoji="1" lang="en-US" altLang="zh-CN"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一台处于热备份模式，另一台运行应用程序</a:t>
            </a:r>
            <a:endParaRPr lang="en-US" altLang="zh-CN" sz="3500" b="1" dirty="0">
              <a:latin typeface="华文楷体" panose="02010600040101010101" pitchFamily="2" charset="-122"/>
              <a:ea typeface="华文楷体" panose="02010600040101010101" pitchFamily="2" charset="-122"/>
            </a:endParaRPr>
          </a:p>
          <a:p>
            <a:pPr marL="228600" lvl="1">
              <a:spcBef>
                <a:spcPts val="1000"/>
              </a:spcBef>
              <a:buSzPct val="70000"/>
              <a:buFont typeface="Wingdings" panose="05000000000000000000" pitchFamily="2" charset="2"/>
              <a:buChar char="n"/>
            </a:pP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应用</a:t>
            </a:r>
            <a:endParaRPr kumimoji="1" lang="en-US" altLang="zh-CN"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高性能计算</a:t>
            </a:r>
            <a:r>
              <a:rPr lang="en-US" altLang="zh-CN" sz="3500" b="1" dirty="0">
                <a:latin typeface="华文楷体" panose="02010600040101010101" pitchFamily="2" charset="-122"/>
                <a:ea typeface="华文楷体" panose="02010600040101010101" pitchFamily="2" charset="-122"/>
              </a:rPr>
              <a:t>(High-Performance Computing </a:t>
            </a:r>
            <a:r>
              <a:rPr lang="zh-CN" altLang="en-US" sz="3500" b="1" dirty="0">
                <a:latin typeface="华文楷体" panose="02010600040101010101" pitchFamily="2" charset="-122"/>
                <a:ea typeface="华文楷体" panose="02010600040101010101" pitchFamily="2" charset="-122"/>
              </a:rPr>
              <a:t>，</a:t>
            </a:r>
            <a:r>
              <a:rPr lang="en-US" altLang="zh-CN" sz="3500" b="1" dirty="0">
                <a:latin typeface="华文楷体" panose="02010600040101010101" pitchFamily="2" charset="-122"/>
                <a:ea typeface="华文楷体" panose="02010600040101010101" pitchFamily="2" charset="-122"/>
              </a:rPr>
              <a:t>HPC)</a:t>
            </a:r>
            <a:r>
              <a:rPr lang="zh-CN" altLang="en-US" sz="3500" b="1" dirty="0">
                <a:latin typeface="华文楷体" panose="02010600040101010101" pitchFamily="2" charset="-122"/>
                <a:ea typeface="华文楷体" panose="02010600040101010101" pitchFamily="2" charset="-122"/>
              </a:rPr>
              <a:t>：并行计算（</a:t>
            </a:r>
            <a:r>
              <a:rPr lang="en-US" altLang="zh-CN" sz="3500" b="1" dirty="0">
                <a:latin typeface="华文楷体" panose="02010600040101010101" pitchFamily="2" charset="-122"/>
                <a:ea typeface="华文楷体" panose="02010600040101010101" pitchFamily="2" charset="-122"/>
              </a:rPr>
              <a:t> parallelization</a:t>
            </a:r>
            <a:r>
              <a:rPr lang="zh-CN" altLang="en-US" sz="3500" b="1" dirty="0">
                <a:latin typeface="华文楷体" panose="02010600040101010101" pitchFamily="2" charset="-122"/>
                <a:ea typeface="华文楷体" panose="02010600040101010101" pitchFamily="2" charset="-122"/>
              </a:rPr>
              <a:t>），将一个程序分成多个部分，并行运行在各个核上</a:t>
            </a:r>
            <a:endParaRPr lang="en-US" altLang="zh-CN" sz="3500" b="1" dirty="0">
              <a:latin typeface="华文楷体" panose="02010600040101010101" pitchFamily="2" charset="-122"/>
              <a:ea typeface="华文楷体" panose="02010600040101010101" pitchFamily="2" charset="-122"/>
            </a:endParaRPr>
          </a:p>
          <a:p>
            <a:pPr lvl="2">
              <a:buSzPct val="70000"/>
              <a:buFont typeface="Wingdings" panose="05000000000000000000" pitchFamily="2" charset="2"/>
              <a:buChar char="n"/>
            </a:pPr>
            <a:r>
              <a:rPr lang="zh-CN" altLang="en-US" sz="3500" b="1" dirty="0">
                <a:latin typeface="华文楷体" panose="02010600040101010101" pitchFamily="2" charset="-122"/>
                <a:ea typeface="华文楷体" panose="02010600040101010101" pitchFamily="2" charset="-122"/>
              </a:rPr>
              <a:t>分布锁管理器</a:t>
            </a:r>
            <a:r>
              <a:rPr lang="en-US" altLang="zh-CN" sz="3500" b="1" dirty="0">
                <a:latin typeface="华文楷体" panose="02010600040101010101" pitchFamily="2" charset="-122"/>
                <a:ea typeface="华文楷体" panose="02010600040101010101" pitchFamily="2" charset="-122"/>
              </a:rPr>
              <a:t>(Distributed Lock Manager</a:t>
            </a:r>
            <a:r>
              <a:rPr lang="zh-CN" altLang="en-US" sz="3500" b="1" dirty="0">
                <a:latin typeface="华文楷体" panose="02010600040101010101" pitchFamily="2" charset="-122"/>
                <a:ea typeface="华文楷体" panose="02010600040101010101" pitchFamily="2" charset="-122"/>
              </a:rPr>
              <a:t>，</a:t>
            </a:r>
            <a:r>
              <a:rPr lang="en-US" altLang="zh-CN" sz="3500" b="1" dirty="0">
                <a:latin typeface="华文楷体" panose="02010600040101010101" pitchFamily="2" charset="-122"/>
                <a:ea typeface="华文楷体" panose="02010600040101010101" pitchFamily="2" charset="-122"/>
              </a:rPr>
              <a:t> DLM)</a:t>
            </a:r>
            <a:r>
              <a:rPr lang="zh-CN" altLang="en-US" sz="3500" b="1" dirty="0">
                <a:latin typeface="华文楷体" panose="02010600040101010101" pitchFamily="2" charset="-122"/>
                <a:ea typeface="华文楷体" panose="02010600040101010101" pitchFamily="2" charset="-122"/>
              </a:rPr>
              <a:t>：多个主机访问共享存储的同一数据</a:t>
            </a:r>
            <a:endParaRPr lang="zh-CN" altLang="en-US" dirty="0"/>
          </a:p>
        </p:txBody>
      </p:sp>
      <p:sp>
        <p:nvSpPr>
          <p:cNvPr id="5" name="AutoShape 4">
            <a:hlinkClick r:id="rId3"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9342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anim calcmode="lin" valueType="num">
                                      <p:cBhvr>
                                        <p:cTn id="3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1000"/>
                                        <p:tgtEl>
                                          <p:spTgt spid="3">
                                            <p:txEl>
                                              <p:pRg st="11" end="11"/>
                                            </p:txEl>
                                          </p:spTgt>
                                        </p:tgtEl>
                                      </p:cBhvr>
                                    </p:animEffect>
                                    <p:anim calcmode="lin" valueType="num">
                                      <p:cBhvr>
                                        <p:cTn id="4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1000"/>
                                        <p:tgtEl>
                                          <p:spTgt spid="3">
                                            <p:txEl>
                                              <p:pRg st="12" end="12"/>
                                            </p:txEl>
                                          </p:spTgt>
                                        </p:tgtEl>
                                      </p:cBhvr>
                                    </p:animEffect>
                                    <p:anim calcmode="lin" valueType="num">
                                      <p:cBhvr>
                                        <p:cTn id="4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0-#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E24DE-2AB2-4F30-8868-661444A6FA83}"/>
              </a:ext>
            </a:extLst>
          </p:cNvPr>
          <p:cNvSpPr>
            <a:spLocks noGrp="1"/>
          </p:cNvSpPr>
          <p:nvPr>
            <p:ph type="title"/>
          </p:nvPr>
        </p:nvSpPr>
        <p:spPr>
          <a:xfrm>
            <a:off x="786008" y="0"/>
            <a:ext cx="10515600" cy="858982"/>
          </a:xfrm>
        </p:spPr>
        <p:txBody>
          <a:bodyPr/>
          <a:lstStyle/>
          <a:p>
            <a:pPr algn="ctr"/>
            <a:r>
              <a:rPr kumimoji="1" lang="en-US" altLang="zh-CN" b="1" dirty="0">
                <a:solidFill>
                  <a:srgbClr val="C00000"/>
                </a:solidFill>
                <a:effectLst>
                  <a:outerShdw blurRad="38100" dist="38100" dir="2700000" algn="tl">
                    <a:srgbClr val="000000"/>
                  </a:outerShdw>
                </a:effectLst>
                <a:latin typeface="Times New Roman" pitchFamily="18" charset="0"/>
                <a:ea typeface="楷体_GB2312" pitchFamily="49" charset="-122"/>
              </a:rPr>
              <a:t>1.4  </a:t>
            </a:r>
            <a:r>
              <a:rPr kumimoji="1" lang="zh-CN" altLang="en-US"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操作系统的执行</a:t>
            </a:r>
            <a:endParaRPr lang="zh-CN" altLang="en-US" dirty="0"/>
          </a:p>
        </p:txBody>
      </p:sp>
      <p:sp>
        <p:nvSpPr>
          <p:cNvPr id="4" name="Rectangle 3">
            <a:extLst>
              <a:ext uri="{FF2B5EF4-FFF2-40B4-BE49-F238E27FC236}">
                <a16:creationId xmlns:a16="http://schemas.microsoft.com/office/drawing/2014/main" id="{048045B6-6B83-49C8-AC0B-1E9906F1864B}"/>
              </a:ext>
            </a:extLst>
          </p:cNvPr>
          <p:cNvSpPr>
            <a:spLocks noGrp="1" noChangeArrowheads="1"/>
          </p:cNvSpPr>
          <p:nvPr>
            <p:ph idx="1"/>
          </p:nvPr>
        </p:nvSpPr>
        <p:spPr>
          <a:xfrm>
            <a:off x="1076411" y="1873075"/>
            <a:ext cx="10977043" cy="2449780"/>
          </a:xfrm>
        </p:spPr>
        <p:txBody>
          <a:bodyPr>
            <a:normAutofit fontScale="92500" lnSpcReduction="10000"/>
          </a:bodyPr>
          <a:lstStyle/>
          <a:p>
            <a:pPr marL="228600" lvl="1">
              <a:lnSpc>
                <a:spcPct val="80000"/>
              </a:lnSpc>
              <a:spcBef>
                <a:spcPts val="1000"/>
              </a:spcBef>
              <a:buSzPct val="70000"/>
              <a:buFont typeface="Wingdings" panose="05000000000000000000" pitchFamily="2" charset="2"/>
              <a:buChar char="n"/>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硬件中断：设备发出的</a:t>
            </a:r>
            <a:endParaRPr kumimoji="1" lang="en-US"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a:lnSpc>
                <a:spcPct val="80000"/>
              </a:lnSpc>
              <a:spcBef>
                <a:spcPts val="1000"/>
              </a:spcBef>
              <a:buSzPct val="70000"/>
              <a:buFont typeface="Wingdings" panose="05000000000000000000" pitchFamily="2" charset="2"/>
              <a:buChar char="n"/>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软中断</a:t>
            </a:r>
            <a:r>
              <a:rPr kumimoji="1" lang="en-US"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陷阱或异常</a:t>
            </a:r>
            <a:r>
              <a:rPr kumimoji="1" lang="en-US"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exception or trap)</a:t>
            </a:r>
          </a:p>
          <a:p>
            <a:pPr lvl="2">
              <a:lnSpc>
                <a:spcPct val="100000"/>
              </a:lnSpc>
              <a:buSzPct val="70000"/>
              <a:buFont typeface="Wingdings" panose="05000000000000000000" pitchFamily="2" charset="2"/>
              <a:buChar char="n"/>
            </a:pPr>
            <a:r>
              <a:rPr lang="zh-CN" altLang="en-US" sz="3200" b="1" dirty="0">
                <a:latin typeface="华文楷体" panose="02010600040101010101" pitchFamily="2" charset="-122"/>
                <a:ea typeface="华文楷体" panose="02010600040101010101" pitchFamily="2" charset="-122"/>
              </a:rPr>
              <a:t>软件出错</a:t>
            </a:r>
            <a:r>
              <a:rPr lang="en-US" alt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如除数为</a:t>
            </a:r>
            <a:r>
              <a:rPr lang="en-US" altLang="zh-CN" sz="3200" b="1" dirty="0">
                <a:latin typeface="华文楷体" panose="02010600040101010101" pitchFamily="2" charset="-122"/>
                <a:ea typeface="华文楷体" panose="02010600040101010101" pitchFamily="2" charset="-122"/>
              </a:rPr>
              <a:t>0</a:t>
            </a:r>
            <a:r>
              <a:rPr lang="zh-CN" altLang="en-US" sz="3200" b="1" dirty="0">
                <a:latin typeface="华文楷体" panose="02010600040101010101" pitchFamily="2" charset="-122"/>
                <a:ea typeface="华文楷体" panose="02010600040101010101" pitchFamily="2" charset="-122"/>
              </a:rPr>
              <a:t>、无效的存储访问</a:t>
            </a:r>
            <a:r>
              <a:rPr lang="en-US" alt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 、进程试图修改别的进程或</a:t>
            </a:r>
            <a:r>
              <a:rPr lang="en-US" altLang="zh-CN" sz="3200" b="1" dirty="0">
                <a:latin typeface="华文楷体" panose="02010600040101010101" pitchFamily="2" charset="-122"/>
                <a:ea typeface="华文楷体" panose="02010600040101010101" pitchFamily="2" charset="-122"/>
              </a:rPr>
              <a:t>OS</a:t>
            </a:r>
            <a:r>
              <a:rPr lang="zh-CN" altLang="en-US" sz="3200" b="1" dirty="0">
                <a:latin typeface="华文楷体" panose="02010600040101010101" pitchFamily="2" charset="-122"/>
                <a:ea typeface="华文楷体" panose="02010600040101010101" pitchFamily="2" charset="-122"/>
              </a:rPr>
              <a:t>等</a:t>
            </a:r>
            <a:endParaRPr lang="en-US" altLang="en-US" sz="3200" b="1" dirty="0">
              <a:latin typeface="华文楷体" panose="02010600040101010101" pitchFamily="2" charset="-122"/>
              <a:ea typeface="华文楷体" panose="02010600040101010101" pitchFamily="2" charset="-122"/>
            </a:endParaRPr>
          </a:p>
          <a:p>
            <a:pPr lvl="2">
              <a:lnSpc>
                <a:spcPct val="100000"/>
              </a:lnSpc>
              <a:buSzPct val="70000"/>
              <a:buFont typeface="Wingdings" panose="05000000000000000000" pitchFamily="2" charset="2"/>
              <a:buChar char="n"/>
            </a:pPr>
            <a:r>
              <a:rPr lang="zh-CN" altLang="en-US" sz="3200" b="1" dirty="0">
                <a:latin typeface="华文楷体" panose="02010600040101010101" pitchFamily="2" charset="-122"/>
                <a:ea typeface="华文楷体" panose="02010600040101010101" pitchFamily="2" charset="-122"/>
              </a:rPr>
              <a:t>进程发出系统调用，需要操作系统服务</a:t>
            </a:r>
            <a:endParaRPr lang="en-US" altLang="en-US" sz="3200" b="1" dirty="0">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9C3FBF21-BF5C-4007-AB41-9B3DDF3EA9D9}"/>
              </a:ext>
            </a:extLst>
          </p:cNvPr>
          <p:cNvSpPr txBox="1"/>
          <p:nvPr/>
        </p:nvSpPr>
        <p:spPr>
          <a:xfrm>
            <a:off x="700644" y="4418093"/>
            <a:ext cx="11352810" cy="1077218"/>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OS</a:t>
            </a:r>
            <a:r>
              <a:rPr lang="zh-CN" altLang="en-US"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和多个进程共享计算机系统的软硬件资源，</a:t>
            </a:r>
            <a:endPar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为确保</a:t>
            </a:r>
            <a:r>
              <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OS</a:t>
            </a:r>
            <a:r>
              <a:rPr lang="zh-CN" altLang="en-US"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的正确运行，</a:t>
            </a:r>
            <a:r>
              <a:rPr lang="zh-CN" altLang="en-US" sz="3200" b="1" dirty="0">
                <a:solidFill>
                  <a:srgbClr val="0000DA"/>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区分</a:t>
            </a:r>
            <a:r>
              <a:rPr lang="en-US" altLang="zh-CN" sz="3200" b="1" dirty="0">
                <a:solidFill>
                  <a:srgbClr val="0000DA"/>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OS</a:t>
            </a:r>
            <a:r>
              <a:rPr lang="zh-CN" altLang="en-US" sz="3200" b="1" dirty="0">
                <a:solidFill>
                  <a:srgbClr val="0000DA"/>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代码和用户代码的运行。</a:t>
            </a:r>
          </a:p>
        </p:txBody>
      </p:sp>
      <p:sp>
        <p:nvSpPr>
          <p:cNvPr id="3" name="矩形 2"/>
          <p:cNvSpPr/>
          <p:nvPr/>
        </p:nvSpPr>
        <p:spPr>
          <a:xfrm>
            <a:off x="1721951" y="989002"/>
            <a:ext cx="8643713" cy="646331"/>
          </a:xfrm>
          <a:prstGeom prst="rect">
            <a:avLst/>
          </a:prstGeom>
        </p:spPr>
        <p:txBody>
          <a:bodyPr wrap="none">
            <a:spAutoFit/>
          </a:bodyPr>
          <a:lstStyle/>
          <a:p>
            <a:pPr marL="0" lvl="1">
              <a:spcBef>
                <a:spcPts val="1000"/>
              </a:spcBef>
              <a:buSzPct val="70000"/>
            </a:pPr>
            <a:r>
              <a:rPr kumimoji="1" lang="zh-CN" altLang="en-US" sz="3600" b="1" dirty="0">
                <a:solidFill>
                  <a:srgbClr val="006699"/>
                </a:solidFill>
                <a:effectLst>
                  <a:outerShdw blurRad="38100" dist="38100" dir="2700000" algn="tl">
                    <a:srgbClr val="000000">
                      <a:alpha val="43137"/>
                    </a:srgbClr>
                  </a:outerShdw>
                </a:effectLst>
                <a:latin typeface="+mj-lt"/>
                <a:ea typeface="MS PGothic" pitchFamily="34" charset="-128"/>
                <a:cs typeface="+mj-cs"/>
              </a:rPr>
              <a:t>现代操作系统是中断驱动的</a:t>
            </a:r>
            <a:r>
              <a:rPr kumimoji="1" lang="zh-CN" altLang="en-US" sz="28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a:t>
            </a:r>
            <a:r>
              <a:rPr kumimoji="1" lang="en-US" altLang="en-US" sz="28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Interrupt driven</a:t>
            </a:r>
            <a:r>
              <a:rPr kumimoji="1" lang="zh-CN" altLang="en-US" sz="28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a:t>
            </a:r>
            <a:endParaRPr kumimoji="1" lang="en-US" altLang="en-US" sz="28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endParaRPr>
          </a:p>
        </p:txBody>
      </p:sp>
      <p:sp>
        <p:nvSpPr>
          <p:cNvPr id="6" name="矩形 5"/>
          <p:cNvSpPr/>
          <p:nvPr/>
        </p:nvSpPr>
        <p:spPr>
          <a:xfrm>
            <a:off x="1959012" y="5884704"/>
            <a:ext cx="8012130" cy="584775"/>
          </a:xfrm>
          <a:prstGeom prst="rect">
            <a:avLst/>
          </a:prstGeom>
          <a:solidFill>
            <a:srgbClr val="FFFF00"/>
          </a:solidFill>
        </p:spPr>
        <p:txBody>
          <a:bodyPr wrap="none">
            <a:spAutoFit/>
          </a:bodyPr>
          <a:lstStyle/>
          <a:p>
            <a:r>
              <a:rPr lang="zh-CN" altLang="en-US"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多数系统将处理器状态划分为管态和目态。</a:t>
            </a:r>
            <a:endParaRPr lang="zh-CN"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 name="文本框 7"/>
          <p:cNvSpPr txBox="1"/>
          <p:nvPr/>
        </p:nvSpPr>
        <p:spPr>
          <a:xfrm>
            <a:off x="-12640" y="6477000"/>
            <a:ext cx="3820711"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Tree>
    <p:extLst>
      <p:ext uri="{BB962C8B-B14F-4D97-AF65-F5344CB8AC3E}">
        <p14:creationId xmlns:p14="http://schemas.microsoft.com/office/powerpoint/2010/main" val="173314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5968B-12B2-4433-BE08-CA9992CDDE8D}"/>
              </a:ext>
            </a:extLst>
          </p:cNvPr>
          <p:cNvSpPr>
            <a:spLocks noGrp="1"/>
          </p:cNvSpPr>
          <p:nvPr>
            <p:ph type="title"/>
          </p:nvPr>
        </p:nvSpPr>
        <p:spPr>
          <a:xfrm>
            <a:off x="838200" y="23901"/>
            <a:ext cx="10515600" cy="849900"/>
          </a:xfrm>
        </p:spPr>
        <p:txBody>
          <a:bodyPr>
            <a:normAutofit/>
          </a:bodyPr>
          <a:lstStyle/>
          <a:p>
            <a:pPr algn="ct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双重模式与多重模式的执行</a:t>
            </a:r>
          </a:p>
        </p:txBody>
      </p:sp>
      <p:sp>
        <p:nvSpPr>
          <p:cNvPr id="5" name="Text Box 22">
            <a:extLst>
              <a:ext uri="{FF2B5EF4-FFF2-40B4-BE49-F238E27FC236}">
                <a16:creationId xmlns:a16="http://schemas.microsoft.com/office/drawing/2014/main" id="{A39DC513-C2D3-42E3-9EE4-46BE7A01F8DB}"/>
              </a:ext>
            </a:extLst>
          </p:cNvPr>
          <p:cNvSpPr txBox="1">
            <a:spLocks noChangeArrowheads="1"/>
          </p:cNvSpPr>
          <p:nvPr/>
        </p:nvSpPr>
        <p:spPr bwMode="auto">
          <a:xfrm>
            <a:off x="1524000" y="1014358"/>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 panose="02010609060101010101" pitchFamily="49" charset="-122"/>
                <a:ea typeface="楷体" panose="02010609060101010101" pitchFamily="49" charset="-122"/>
              </a:rPr>
              <a:t>根据运行程序对资源和机器指令的使用权限划分</a:t>
            </a:r>
          </a:p>
        </p:txBody>
      </p:sp>
      <p:sp>
        <p:nvSpPr>
          <p:cNvPr id="6" name="TextBox 7">
            <a:extLst>
              <a:ext uri="{FF2B5EF4-FFF2-40B4-BE49-F238E27FC236}">
                <a16:creationId xmlns:a16="http://schemas.microsoft.com/office/drawing/2014/main" id="{D1AA1418-8060-4E37-8F5C-33046E081C7B}"/>
              </a:ext>
            </a:extLst>
          </p:cNvPr>
          <p:cNvSpPr txBox="1">
            <a:spLocks noChangeArrowheads="1"/>
          </p:cNvSpPr>
          <p:nvPr/>
        </p:nvSpPr>
        <p:spPr bwMode="auto">
          <a:xfrm>
            <a:off x="1114816" y="1875784"/>
            <a:ext cx="10665505" cy="4175502"/>
          </a:xfrm>
          <a:prstGeom prst="rect">
            <a:avLst/>
          </a:prstGeom>
          <a:noFill/>
          <a:ln w="9525">
            <a:noFill/>
            <a:miter lim="800000"/>
            <a:headEnd/>
            <a:tailEnd/>
          </a:ln>
        </p:spPr>
        <p:txBody>
          <a:bodyPr wrap="square">
            <a:spAutoFit/>
          </a:bodyPr>
          <a:lstStyle/>
          <a:p>
            <a:pPr marL="228600" lvl="1" indent="-228600">
              <a:spcBef>
                <a:spcPts val="1000"/>
              </a:spcBef>
              <a:buSzPct val="70000"/>
              <a:buFont typeface="Wingdings" panose="05000000000000000000" pitchFamily="2" charset="2"/>
              <a:buChar char="n"/>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管态</a:t>
            </a:r>
            <a:r>
              <a:rPr kumimoji="1" lang="zh-CN"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特权态、系统态、内核态）</a:t>
            </a:r>
            <a:endParaRPr kumimoji="1" lang="en-US" altLang="zh-CN"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1143000" lvl="2" indent="-228600">
              <a:spcBef>
                <a:spcPts val="500"/>
              </a:spcBef>
              <a:buSzPct val="70000"/>
              <a:buFont typeface="Wingdings" panose="05000000000000000000" pitchFamily="2" charset="2"/>
              <a:buChar char="n"/>
              <a:defRPr/>
            </a:pPr>
            <a:r>
              <a:rPr lang="zh-CN" altLang="en-US" sz="3200" b="1" dirty="0">
                <a:latin typeface="华文楷体" panose="02010600040101010101" pitchFamily="2" charset="-122"/>
                <a:ea typeface="华文楷体" panose="02010600040101010101" pitchFamily="2" charset="-122"/>
              </a:rPr>
              <a:t>操作系统程序运行时的状态，较高的特权级别</a:t>
            </a:r>
            <a:endParaRPr lang="en-US" altLang="zh-CN" sz="3200" b="1" dirty="0">
              <a:latin typeface="华文楷体" panose="02010600040101010101" pitchFamily="2" charset="-122"/>
              <a:ea typeface="华文楷体" panose="02010600040101010101" pitchFamily="2" charset="-122"/>
            </a:endParaRPr>
          </a:p>
          <a:p>
            <a:pPr marL="1143000" lvl="2" indent="-228600">
              <a:spcBef>
                <a:spcPts val="500"/>
              </a:spcBef>
              <a:buSzPct val="70000"/>
              <a:buFont typeface="Wingdings" panose="05000000000000000000" pitchFamily="2" charset="2"/>
              <a:buChar char="n"/>
              <a:defRPr/>
            </a:pPr>
            <a:r>
              <a:rPr lang="zh-CN" altLang="en-US" sz="3200" b="1" dirty="0">
                <a:latin typeface="+mj-lt"/>
                <a:ea typeface="楷体" pitchFamily="49" charset="-122"/>
              </a:rPr>
              <a:t>可以执行所有的指令（包括</a:t>
            </a:r>
            <a:r>
              <a:rPr lang="zh-CN" altLang="en-US" sz="3200" b="1" dirty="0">
                <a:solidFill>
                  <a:srgbClr val="CC0099"/>
                </a:solidFill>
                <a:latin typeface="+mj-lt"/>
                <a:ea typeface="楷体" pitchFamily="49" charset="-122"/>
              </a:rPr>
              <a:t>特权指令</a:t>
            </a:r>
            <a:r>
              <a:rPr lang="zh-CN" altLang="en-US" sz="3200" b="1" dirty="0">
                <a:latin typeface="+mj-lt"/>
                <a:ea typeface="楷体" pitchFamily="49" charset="-122"/>
              </a:rPr>
              <a:t>）、使用所有的资源，并具有</a:t>
            </a:r>
            <a:r>
              <a:rPr lang="zh-CN" altLang="en-US" sz="3200" b="1" dirty="0">
                <a:solidFill>
                  <a:srgbClr val="0033CC"/>
                </a:solidFill>
                <a:latin typeface="+mj-lt"/>
                <a:ea typeface="楷体" pitchFamily="49" charset="-122"/>
              </a:rPr>
              <a:t>改变处理器状态</a:t>
            </a:r>
            <a:r>
              <a:rPr lang="zh-CN" altLang="en-US" sz="3200" b="1" dirty="0">
                <a:latin typeface="+mj-lt"/>
                <a:ea typeface="楷体" pitchFamily="49" charset="-122"/>
              </a:rPr>
              <a:t>的能力</a:t>
            </a:r>
            <a:r>
              <a:rPr lang="zh-CN" altLang="en-US" sz="3200" dirty="0">
                <a:latin typeface="+mj-lt"/>
                <a:ea typeface="楷体" pitchFamily="49" charset="-122"/>
              </a:rPr>
              <a:t>。</a:t>
            </a:r>
            <a:endParaRPr lang="en-US" altLang="zh-CN" sz="3200" dirty="0">
              <a:latin typeface="+mj-lt"/>
              <a:ea typeface="楷体" pitchFamily="49" charset="-122"/>
            </a:endParaRPr>
          </a:p>
          <a:p>
            <a:pPr marL="228600" lvl="1" indent="-228600">
              <a:lnSpc>
                <a:spcPts val="4000"/>
              </a:lnSpc>
              <a:spcBef>
                <a:spcPts val="1000"/>
              </a:spcBef>
              <a:buSzPct val="70000"/>
              <a:buFont typeface="Wingdings" panose="05000000000000000000" pitchFamily="2" charset="2"/>
              <a:buChar char="n"/>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目态</a:t>
            </a:r>
            <a:r>
              <a:rPr kumimoji="1" lang="zh-CN"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（普通态、普态、用户态）</a:t>
            </a:r>
            <a:endParaRPr kumimoji="1" lang="en-US" altLang="zh-CN" sz="28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1143000" lvl="2" indent="-228600">
              <a:lnSpc>
                <a:spcPts val="3000"/>
              </a:lnSpc>
              <a:spcBef>
                <a:spcPts val="500"/>
              </a:spcBef>
              <a:buSzPct val="70000"/>
              <a:buFont typeface="Wingdings" panose="05000000000000000000" pitchFamily="2" charset="2"/>
              <a:buChar char="n"/>
              <a:defRPr/>
            </a:pPr>
            <a:r>
              <a:rPr lang="zh-CN" altLang="en-US" sz="3200" b="1" dirty="0">
                <a:latin typeface="华文楷体" panose="02010600040101010101" pitchFamily="2" charset="-122"/>
                <a:ea typeface="华文楷体" panose="02010600040101010101" pitchFamily="2" charset="-122"/>
              </a:rPr>
              <a:t>用户程序运行时的状态，较低的特权级别；</a:t>
            </a:r>
          </a:p>
          <a:p>
            <a:pPr marL="1143000" lvl="2" indent="-228600">
              <a:lnSpc>
                <a:spcPts val="3000"/>
              </a:lnSpc>
              <a:spcBef>
                <a:spcPts val="500"/>
              </a:spcBef>
              <a:buSzPct val="70000"/>
              <a:buFont typeface="Wingdings" panose="05000000000000000000" pitchFamily="2" charset="2"/>
              <a:buChar char="n"/>
              <a:defRPr/>
            </a:pPr>
            <a:r>
              <a:rPr lang="zh-CN" altLang="en-US" sz="3200" b="1" dirty="0">
                <a:latin typeface="华文楷体" panose="02010600040101010101" pitchFamily="2" charset="-122"/>
                <a:ea typeface="华文楷体" panose="02010600040101010101" pitchFamily="2" charset="-122"/>
              </a:rPr>
              <a:t>禁止使用</a:t>
            </a:r>
            <a:r>
              <a:rPr lang="zh-CN" altLang="en-US" sz="3200" b="1" dirty="0">
                <a:solidFill>
                  <a:srgbClr val="CC0099"/>
                </a:solidFill>
                <a:latin typeface="+mj-lt"/>
                <a:ea typeface="楷体" pitchFamily="49" charset="-122"/>
              </a:rPr>
              <a:t>特权指令</a:t>
            </a:r>
            <a:r>
              <a:rPr lang="zh-CN" altLang="en-US" sz="3200" b="1" dirty="0">
                <a:latin typeface="华文楷体" panose="02010600040101010101" pitchFamily="2" charset="-122"/>
                <a:ea typeface="华文楷体" panose="02010600040101010101" pitchFamily="2" charset="-122"/>
              </a:rPr>
              <a:t>，不能直接使用系统资源与改变</a:t>
            </a:r>
            <a:r>
              <a:rPr lang="en-US" altLang="zh-CN" sz="3200" b="1" dirty="0">
                <a:latin typeface="华文楷体" panose="02010600040101010101" pitchFamily="2" charset="-122"/>
                <a:ea typeface="华文楷体" panose="02010600040101010101" pitchFamily="2" charset="-122"/>
              </a:rPr>
              <a:t>CPU</a:t>
            </a:r>
            <a:r>
              <a:rPr lang="zh-CN" altLang="en-US" sz="3200" b="1" dirty="0">
                <a:latin typeface="华文楷体" panose="02010600040101010101" pitchFamily="2" charset="-122"/>
                <a:ea typeface="华文楷体" panose="02010600040101010101" pitchFamily="2" charset="-122"/>
              </a:rPr>
              <a:t>状态，只能访问用户程序所在的存储空间。</a:t>
            </a:r>
          </a:p>
        </p:txBody>
      </p:sp>
      <p:sp>
        <p:nvSpPr>
          <p:cNvPr id="9" name="AutoShape 27">
            <a:hlinkClick r:id="" action="ppaction://hlinkshowjump?jump=nextslide" highlightClick="1"/>
            <a:extLst>
              <a:ext uri="{FF2B5EF4-FFF2-40B4-BE49-F238E27FC236}">
                <a16:creationId xmlns:a16="http://schemas.microsoft.com/office/drawing/2014/main" id="{584208F2-9350-4709-804C-AB2D6D3D7F99}"/>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7972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dissolv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par>
                          <p:cTn id="33" fill="hold">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0E0AFD-64D9-4D9B-8ACC-745F2BD4BAB1}"/>
              </a:ext>
            </a:extLst>
          </p:cNvPr>
          <p:cNvSpPr>
            <a:spLocks noChangeArrowheads="1"/>
          </p:cNvSpPr>
          <p:nvPr/>
        </p:nvSpPr>
        <p:spPr bwMode="auto">
          <a:xfrm>
            <a:off x="1324097" y="1301235"/>
            <a:ext cx="10591814" cy="2932085"/>
          </a:xfrm>
          <a:prstGeom prst="rect">
            <a:avLst/>
          </a:prstGeom>
          <a:noFill/>
          <a:ln w="9525">
            <a:noFill/>
            <a:miter lim="800000"/>
            <a:headEnd/>
            <a:tailEnd/>
          </a:ln>
        </p:spPr>
        <p:txBody>
          <a:bodyPr wrap="square">
            <a:spAutoFit/>
          </a:bodyPr>
          <a:lstStyle/>
          <a:p>
            <a:pPr marL="228600" lvl="1" indent="-228600">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访问某些硬件资源的指令</a:t>
            </a: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p>
          <a:p>
            <a:pPr marL="685800" lvl="2" indent="-228600">
              <a:lnSpc>
                <a:spcPct val="80000"/>
              </a:lnSpc>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对</a:t>
            </a: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I/O</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设备直接访问的指令，如磁盘、打印机等；</a:t>
            </a:r>
            <a:endPar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对内存管理状态进行操作的指令；</a:t>
            </a:r>
            <a:endPar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nSpc>
                <a:spcPct val="80000"/>
              </a:lnSpc>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某些特殊的状态位的设置指令；</a:t>
            </a:r>
          </a:p>
          <a:p>
            <a:pPr marL="228600" lvl="1" indent="-228600">
              <a:lnSpc>
                <a:spcPct val="80000"/>
              </a:lnSpc>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停机指令。</a:t>
            </a:r>
            <a:endParaRPr kumimoji="1" lang="zh-CN"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3">
            <a:extLst>
              <a:ext uri="{FF2B5EF4-FFF2-40B4-BE49-F238E27FC236}">
                <a16:creationId xmlns:a16="http://schemas.microsoft.com/office/drawing/2014/main" id="{17CC8814-B477-48A7-967A-91AA7ECCB41A}"/>
              </a:ext>
            </a:extLst>
          </p:cNvPr>
          <p:cNvSpPr txBox="1">
            <a:spLocks noChangeArrowheads="1"/>
          </p:cNvSpPr>
          <p:nvPr/>
        </p:nvSpPr>
        <p:spPr bwMode="auto">
          <a:xfrm>
            <a:off x="3465388" y="164428"/>
            <a:ext cx="5279009" cy="646331"/>
          </a:xfrm>
          <a:prstGeom prst="rect">
            <a:avLst/>
          </a:prstGeom>
          <a:noFill/>
          <a:ln>
            <a:noFill/>
          </a:ln>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3600" b="1" dirty="0">
                <a:solidFill>
                  <a:srgbClr val="006699"/>
                </a:solidFill>
                <a:effectLst>
                  <a:outerShdw blurRad="38100" dist="38100" dir="2700000" algn="tl">
                    <a:srgbClr val="000000">
                      <a:alpha val="43137"/>
                    </a:srgbClr>
                  </a:outerShdw>
                </a:effectLst>
                <a:latin typeface="+mj-lt"/>
                <a:ea typeface="MS PGothic" pitchFamily="34" charset="-128"/>
                <a:cs typeface="+mj-cs"/>
              </a:rPr>
              <a:t>受保护的指令（特权指令）</a:t>
            </a:r>
          </a:p>
        </p:txBody>
      </p:sp>
      <p:sp>
        <p:nvSpPr>
          <p:cNvPr id="7" name="矩形 4">
            <a:extLst>
              <a:ext uri="{FF2B5EF4-FFF2-40B4-BE49-F238E27FC236}">
                <a16:creationId xmlns:a16="http://schemas.microsoft.com/office/drawing/2014/main" id="{014A3144-6632-44DF-B8B5-FD98A6B54EEA}"/>
              </a:ext>
            </a:extLst>
          </p:cNvPr>
          <p:cNvSpPr>
            <a:spLocks noChangeArrowheads="1"/>
          </p:cNvSpPr>
          <p:nvPr/>
        </p:nvSpPr>
        <p:spPr bwMode="auto">
          <a:xfrm>
            <a:off x="2920987" y="5023488"/>
            <a:ext cx="5280613"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b="1" dirty="0">
                <a:effectLst>
                  <a:outerShdw blurRad="38100" dist="38100" dir="2700000" algn="tl">
                    <a:srgbClr val="000000">
                      <a:alpha val="43137"/>
                    </a:srgbClr>
                  </a:outerShdw>
                </a:effectLst>
              </a:rPr>
              <a:t>只有操作系统才有权使用</a:t>
            </a:r>
          </a:p>
        </p:txBody>
      </p:sp>
      <p:sp>
        <p:nvSpPr>
          <p:cNvPr id="8" name="AutoShape 4">
            <a:hlinkClick r:id="" action="ppaction://hlinkshowjump?jump=nextslide" highlightClick="1"/>
            <a:extLst>
              <a:ext uri="{FF2B5EF4-FFF2-40B4-BE49-F238E27FC236}">
                <a16:creationId xmlns:a16="http://schemas.microsoft.com/office/drawing/2014/main" id="{444FD375-7ABD-4EA4-8B68-B7FEE17FDC24}"/>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03462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B23DE71-1411-4D07-BC42-C5035887194D}"/>
              </a:ext>
            </a:extLst>
          </p:cNvPr>
          <p:cNvSpPr>
            <a:spLocks noChangeArrowheads="1"/>
          </p:cNvSpPr>
          <p:nvPr/>
        </p:nvSpPr>
        <p:spPr bwMode="auto">
          <a:xfrm>
            <a:off x="3541201" y="60307"/>
            <a:ext cx="6046848" cy="707886"/>
          </a:xfrm>
          <a:prstGeom prst="rect">
            <a:avLst/>
          </a:prstGeom>
          <a:noFill/>
          <a:ln>
            <a:noFill/>
          </a:ln>
          <a:extLst/>
        </p:spPr>
        <p:txBody>
          <a:bodyPr wrap="none" anchor="ct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lang="en-US" altLang="zh-CN" sz="4000" b="1" dirty="0">
                <a:solidFill>
                  <a:srgbClr val="006699"/>
                </a:solidFill>
                <a:effectLst>
                  <a:outerShdw blurRad="38100" dist="38100" dir="2700000" algn="tl">
                    <a:srgbClr val="000000">
                      <a:alpha val="43137"/>
                    </a:srgbClr>
                  </a:outerShdw>
                </a:effectLst>
                <a:ea typeface="MS PGothic" pitchFamily="34" charset="-128"/>
                <a:cs typeface="Times New Roman" panose="02020603050405020304" pitchFamily="18" charset="0"/>
              </a:rPr>
              <a:t>x86</a:t>
            </a:r>
            <a:r>
              <a:rPr lang="zh-CN" altLang="en-US" sz="4000" b="1" dirty="0">
                <a:solidFill>
                  <a:srgbClr val="006699"/>
                </a:solidFill>
                <a:effectLst>
                  <a:outerShdw blurRad="38100" dist="38100" dir="2700000" algn="tl">
                    <a:srgbClr val="000000">
                      <a:alpha val="43137"/>
                    </a:srgbClr>
                  </a:outerShdw>
                </a:effectLst>
                <a:ea typeface="MS PGothic" pitchFamily="34" charset="-128"/>
                <a:cs typeface="Times New Roman" panose="02020603050405020304" pitchFamily="18" charset="0"/>
              </a:rPr>
              <a:t>系列处理器的执行模式</a:t>
            </a:r>
            <a:endParaRPr lang="en-US" altLang="zh-CN" sz="4000" b="1" dirty="0">
              <a:solidFill>
                <a:srgbClr val="006699"/>
              </a:solidFill>
              <a:effectLst>
                <a:outerShdw blurRad="38100" dist="38100" dir="2700000" algn="tl">
                  <a:srgbClr val="000000">
                    <a:alpha val="43137"/>
                  </a:srgbClr>
                </a:outerShdw>
              </a:effectLst>
              <a:ea typeface="MS PGothic" pitchFamily="34" charset="-128"/>
              <a:cs typeface="Times New Roman" panose="02020603050405020304" pitchFamily="18" charset="0"/>
            </a:endParaRPr>
          </a:p>
        </p:txBody>
      </p:sp>
      <p:sp>
        <p:nvSpPr>
          <p:cNvPr id="6" name="Rectangle 4">
            <a:extLst>
              <a:ext uri="{FF2B5EF4-FFF2-40B4-BE49-F238E27FC236}">
                <a16:creationId xmlns:a16="http://schemas.microsoft.com/office/drawing/2014/main" id="{B7ECB733-C1C5-401E-903F-7387F134E2EB}"/>
              </a:ext>
            </a:extLst>
          </p:cNvPr>
          <p:cNvSpPr>
            <a:spLocks noChangeArrowheads="1"/>
          </p:cNvSpPr>
          <p:nvPr/>
        </p:nvSpPr>
        <p:spPr bwMode="auto">
          <a:xfrm>
            <a:off x="866899" y="1684359"/>
            <a:ext cx="11325101" cy="3375283"/>
          </a:xfrm>
          <a:prstGeom prst="rect">
            <a:avLst/>
          </a:prstGeom>
          <a:noFill/>
          <a:ln w="9525">
            <a:noFill/>
            <a:miter lim="800000"/>
            <a:headEnd/>
            <a:tailEnd/>
          </a:ln>
        </p:spPr>
        <p:txBody>
          <a:bodyPr wrap="square">
            <a:spAutoFit/>
          </a:bodyPr>
          <a:lstStyle/>
          <a:p>
            <a:pPr marL="228600" lvl="1" indent="-228600">
              <a:spcBef>
                <a:spcPts val="1000"/>
              </a:spcBef>
              <a:buSzPct val="70000"/>
              <a:buFont typeface="Wingdings" panose="05000000000000000000" pitchFamily="2" charset="2"/>
              <a:buChar char="n"/>
              <a:defRPr/>
            </a:pP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R0</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R3</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特权能力依次降低</a:t>
            </a:r>
          </a:p>
          <a:p>
            <a:pPr marL="228600" lvl="1" indent="-228600">
              <a:spcBef>
                <a:spcPts val="1000"/>
              </a:spcBef>
              <a:buSzPct val="70000"/>
              <a:buFont typeface="Wingdings" panose="05000000000000000000" pitchFamily="2" charset="2"/>
              <a:buChar char="n"/>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R0</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：双状态系统的管态，运行操作系统核心代码</a:t>
            </a:r>
          </a:p>
          <a:p>
            <a:pPr marL="228600" lvl="1" indent="-228600">
              <a:spcBef>
                <a:spcPts val="1000"/>
              </a:spcBef>
              <a:buSzPct val="70000"/>
              <a:buFont typeface="Wingdings" panose="05000000000000000000" pitchFamily="2" charset="2"/>
              <a:buChar char="n"/>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R3</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：目态</a:t>
            </a:r>
          </a:p>
          <a:p>
            <a:pPr marL="228600" lvl="1" indent="-228600">
              <a:spcBef>
                <a:spcPts val="1000"/>
              </a:spcBef>
              <a:buSzPct val="70000"/>
              <a:buFont typeface="Wingdings" panose="05000000000000000000" pitchFamily="2" charset="2"/>
              <a:buChar char="n"/>
              <a:defRPr/>
            </a:pP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R1</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：运行关键设备驱动程序和</a:t>
            </a: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I/O</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处理例程</a:t>
            </a:r>
            <a:endPar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spcBef>
                <a:spcPts val="1000"/>
              </a:spcBef>
              <a:buSzPct val="70000"/>
              <a:buFont typeface="Wingdings" panose="05000000000000000000" pitchFamily="2" charset="2"/>
              <a:buChar char="n"/>
              <a:defRPr/>
            </a:pPr>
            <a:r>
              <a:rPr kumimoji="1" lang="en-US" altLang="zh-CN"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R2</a:t>
            </a:r>
            <a:r>
              <a:rPr kumimoji="1" lang="zh-CN" altLang="en-US" sz="3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：运行其它受保护共享代码，如语言系统运行环境</a:t>
            </a:r>
          </a:p>
        </p:txBody>
      </p:sp>
      <p:sp>
        <p:nvSpPr>
          <p:cNvPr id="7" name="TextBox 4">
            <a:extLst>
              <a:ext uri="{FF2B5EF4-FFF2-40B4-BE49-F238E27FC236}">
                <a16:creationId xmlns:a16="http://schemas.microsoft.com/office/drawing/2014/main" id="{E5AA1E88-F008-411D-8CC0-054C1301EE29}"/>
              </a:ext>
            </a:extLst>
          </p:cNvPr>
          <p:cNvSpPr txBox="1">
            <a:spLocks noChangeArrowheads="1"/>
          </p:cNvSpPr>
          <p:nvPr/>
        </p:nvSpPr>
        <p:spPr bwMode="auto">
          <a:xfrm>
            <a:off x="1860844" y="5283221"/>
            <a:ext cx="8143875" cy="1200329"/>
          </a:xfrm>
          <a:prstGeom prst="rect">
            <a:avLst/>
          </a:prstGeom>
          <a:solidFill>
            <a:srgbClr val="FFFF00"/>
          </a:solidFill>
          <a:ln w="9525">
            <a:noFill/>
            <a:miter lim="800000"/>
            <a:headEnd/>
            <a:tailEnd/>
          </a:ln>
        </p:spPr>
        <p:txBody>
          <a:bodyPr>
            <a:spAutoFit/>
          </a:bodyPr>
          <a:lstStyle/>
          <a:p>
            <a:pPr algn="ctr" eaLnBrk="1" hangingPunct="1">
              <a:defRPr/>
            </a:pP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多数</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Unix</a:t>
            </a: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Linux</a:t>
            </a: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以及</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Windows</a:t>
            </a: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系列</a:t>
            </a:r>
            <a:endPar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algn="ctr" eaLnBrk="1" hangingPunct="1">
              <a:defRPr/>
            </a:pP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只用</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R0</a:t>
            </a: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和</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R3</a:t>
            </a: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两个特权级别</a:t>
            </a:r>
          </a:p>
        </p:txBody>
      </p:sp>
      <p:sp>
        <p:nvSpPr>
          <p:cNvPr id="8" name="矩形 6">
            <a:extLst>
              <a:ext uri="{FF2B5EF4-FFF2-40B4-BE49-F238E27FC236}">
                <a16:creationId xmlns:a16="http://schemas.microsoft.com/office/drawing/2014/main" id="{346917AB-47DF-46EE-AB48-A171CDD0C698}"/>
              </a:ext>
            </a:extLst>
          </p:cNvPr>
          <p:cNvSpPr>
            <a:spLocks noChangeArrowheads="1"/>
          </p:cNvSpPr>
          <p:nvPr/>
        </p:nvSpPr>
        <p:spPr bwMode="auto">
          <a:xfrm>
            <a:off x="1420529" y="969984"/>
            <a:ext cx="9956032" cy="646331"/>
          </a:xfrm>
          <a:prstGeom prst="rect">
            <a:avLst/>
          </a:prstGeom>
          <a:noFill/>
          <a:ln w="9525">
            <a:noFill/>
            <a:miter lim="800000"/>
            <a:headEnd/>
            <a:tailEnd/>
          </a:ln>
        </p:spPr>
        <p:txBody>
          <a:bodyPr wrap="square">
            <a:spAutoFit/>
          </a:bodyPr>
          <a:lstStyle/>
          <a:p>
            <a:pPr marL="342900" indent="-342900" algn="ctr" eaLnBrk="1" hangingPunct="1">
              <a:spcBef>
                <a:spcPct val="20000"/>
              </a:spcBef>
              <a:defRPr/>
            </a:pP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386</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486</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Pentium</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系列支持</a:t>
            </a:r>
            <a:r>
              <a:rPr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4</a:t>
            </a: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个处理器特权级别</a:t>
            </a:r>
          </a:p>
        </p:txBody>
      </p:sp>
      <p:sp>
        <p:nvSpPr>
          <p:cNvPr id="9" name="AutoShape 4">
            <a:hlinkClick r:id="" action="ppaction://hlinkshowjump?jump=nextslide" highlightClick="1"/>
            <a:extLst>
              <a:ext uri="{FF2B5EF4-FFF2-40B4-BE49-F238E27FC236}">
                <a16:creationId xmlns:a16="http://schemas.microsoft.com/office/drawing/2014/main" id="{B30E26E8-D9C9-4982-BE02-1F2F3972A788}"/>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6057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0ABEAE2-3EB1-4610-8636-FAC8EDAB587E}"/>
              </a:ext>
            </a:extLst>
          </p:cNvPr>
          <p:cNvSpPr txBox="1">
            <a:spLocks noChangeArrowheads="1"/>
          </p:cNvSpPr>
          <p:nvPr/>
        </p:nvSpPr>
        <p:spPr>
          <a:xfrm>
            <a:off x="2209800" y="54039"/>
            <a:ext cx="7772400" cy="647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课 程 地 位</a:t>
            </a:r>
          </a:p>
        </p:txBody>
      </p:sp>
      <p:sp>
        <p:nvSpPr>
          <p:cNvPr id="6" name="Rectangle 3">
            <a:extLst>
              <a:ext uri="{FF2B5EF4-FFF2-40B4-BE49-F238E27FC236}">
                <a16:creationId xmlns:a16="http://schemas.microsoft.com/office/drawing/2014/main" id="{13EFBF24-0B03-41F0-97F9-6C06D527F282}"/>
              </a:ext>
            </a:extLst>
          </p:cNvPr>
          <p:cNvSpPr txBox="1">
            <a:spLocks noChangeArrowheads="1"/>
          </p:cNvSpPr>
          <p:nvPr/>
        </p:nvSpPr>
        <p:spPr bwMode="auto">
          <a:xfrm>
            <a:off x="283466" y="1468050"/>
            <a:ext cx="11480799"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28600" indent="-228600" eaLnBrk="1" hangingPunct="1">
              <a:lnSpc>
                <a:spcPct val="90000"/>
              </a:lnSpc>
              <a:spcBef>
                <a:spcPts val="1000"/>
              </a:spcBef>
              <a:buFont typeface="Arial" panose="020B0604020202020204" pitchFamily="34" charset="0"/>
              <a:buChar char="•"/>
              <a:defRPr/>
            </a:pPr>
            <a:r>
              <a:rPr lang="zh-CN" altLang="en-US"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操作系统是计算机系统的核心和灵魂，是硬件的首次扩充，又是最重要的系统软件，该课程具有承上启下的重要作用。</a:t>
            </a:r>
          </a:p>
          <a:p>
            <a:pPr marL="628650" lvl="2" eaLnBrk="1" hangingPunct="1">
              <a:lnSpc>
                <a:spcPct val="90000"/>
              </a:lnSpc>
              <a:spcBef>
                <a:spcPts val="1000"/>
              </a:spcBef>
              <a:buClr>
                <a:schemeClr val="tx2"/>
              </a:buClr>
              <a:buSzPct val="90000"/>
              <a:buFont typeface="Arial" panose="020B0604020202020204" pitchFamily="34" charset="0"/>
              <a:buChar char="•"/>
              <a:defRPr/>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对前导课程进行总结和提高</a:t>
            </a:r>
          </a:p>
          <a:p>
            <a:pPr lvl="2">
              <a:lnSpc>
                <a:spcPts val="3900"/>
              </a:lnSpc>
              <a:spcBef>
                <a:spcPts val="600"/>
              </a:spcBef>
              <a:defRPr/>
            </a:pPr>
            <a:r>
              <a:rPr lang="zh-CN" altLang="en-US" sz="2800" b="1" kern="0" dirty="0">
                <a:effectLst>
                  <a:outerShdw blurRad="38100" dist="38100" dir="2700000" algn="tl">
                    <a:srgbClr val="000000">
                      <a:alpha val="43137"/>
                    </a:srgbClr>
                  </a:outerShdw>
                </a:effectLst>
                <a:latin typeface="仿宋_GB2312" pitchFamily="49" charset="-122"/>
                <a:ea typeface="仿宋_GB2312" pitchFamily="49" charset="-122"/>
              </a:rPr>
              <a:t>计算系统基础、计算机组成原理、数据结构、软件工程</a:t>
            </a:r>
            <a:endParaRPr lang="en-US" altLang="zh-CN" sz="2800" b="1" kern="0" dirty="0">
              <a:effectLst>
                <a:outerShdw blurRad="38100" dist="38100" dir="2700000" algn="tl">
                  <a:srgbClr val="000000">
                    <a:alpha val="43137"/>
                  </a:srgbClr>
                </a:outerShdw>
              </a:effectLst>
              <a:latin typeface="仿宋_GB2312" pitchFamily="49" charset="-122"/>
              <a:ea typeface="仿宋_GB2312" pitchFamily="49" charset="-122"/>
            </a:endParaRPr>
          </a:p>
          <a:p>
            <a:pPr marL="628650" lvl="2" eaLnBrk="1" hangingPunct="1">
              <a:lnSpc>
                <a:spcPct val="90000"/>
              </a:lnSpc>
              <a:spcBef>
                <a:spcPts val="1000"/>
              </a:spcBef>
              <a:buClr>
                <a:schemeClr val="tx2"/>
              </a:buClr>
              <a:buSzPct val="90000"/>
              <a:buFont typeface="Arial" panose="020B0604020202020204" pitchFamily="34" charset="0"/>
              <a:buChar char="•"/>
              <a:defRPr/>
            </a:pPr>
            <a:r>
              <a:rPr lang="zh-CN" altLang="en-US"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为后继专业课程的学习打下良好基础</a:t>
            </a:r>
            <a:endParaRPr lang="en-US" altLang="zh-CN" sz="32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lvl="2">
              <a:lnSpc>
                <a:spcPts val="3900"/>
              </a:lnSpc>
              <a:spcBef>
                <a:spcPts val="600"/>
              </a:spcBef>
              <a:defRPr/>
            </a:pPr>
            <a:r>
              <a:rPr lang="zh-CN" altLang="en-US" sz="2800" b="1" kern="0" dirty="0">
                <a:effectLst>
                  <a:outerShdw blurRad="38100" dist="38100" dir="2700000" algn="tl">
                    <a:srgbClr val="000000">
                      <a:alpha val="43137"/>
                    </a:srgbClr>
                  </a:outerShdw>
                </a:effectLst>
                <a:latin typeface="仿宋_GB2312" pitchFamily="49" charset="-122"/>
                <a:ea typeface="仿宋_GB2312" pitchFamily="49" charset="-122"/>
              </a:rPr>
              <a:t>嵌入式系统、服务计算、分布式计算、网格计算、云计算等</a:t>
            </a:r>
          </a:p>
        </p:txBody>
      </p:sp>
      <p:sp>
        <p:nvSpPr>
          <p:cNvPr id="4"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63941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45A8267E-1507-4CB8-AD5C-8A0B85A6D793}"/>
              </a:ext>
            </a:extLst>
          </p:cNvPr>
          <p:cNvSpPr txBox="1">
            <a:spLocks noChangeArrowheads="1"/>
          </p:cNvSpPr>
          <p:nvPr/>
        </p:nvSpPr>
        <p:spPr bwMode="auto">
          <a:xfrm>
            <a:off x="2232465" y="191489"/>
            <a:ext cx="7643813" cy="1077913"/>
          </a:xfrm>
          <a:prstGeom prst="rect">
            <a:avLst/>
          </a:prstGeom>
          <a:solidFill>
            <a:srgbClr val="D6FEDD"/>
          </a:solidFill>
          <a:ln w="63500">
            <a:noFill/>
            <a:miter lim="800000"/>
            <a:headEnd/>
            <a:tailEnd/>
          </a:ln>
        </p:spPr>
        <p:txBody>
          <a:bodyPr>
            <a:spAutoFit/>
          </a:bodyPr>
          <a:lstStyle/>
          <a:p>
            <a:pPr algn="ctr" eaLnBrk="1" hangingPunct="1">
              <a:defRPr/>
            </a:pPr>
            <a:r>
              <a:rPr lang="en-US" altLang="zh-CN" sz="3200" b="1" dirty="0">
                <a:effectLst>
                  <a:outerShdw blurRad="38100" dist="38100" dir="2700000" algn="tl">
                    <a:srgbClr val="000000">
                      <a:alpha val="43137"/>
                    </a:srgbClr>
                  </a:outerShdw>
                </a:effectLst>
                <a:latin typeface="+mj-lt"/>
                <a:ea typeface="楷体" pitchFamily="49" charset="-122"/>
              </a:rPr>
              <a:t>CPU</a:t>
            </a:r>
            <a:r>
              <a:rPr lang="zh-CN" altLang="en-US" sz="3200" b="1" dirty="0">
                <a:effectLst>
                  <a:outerShdw blurRad="38100" dist="38100" dir="2700000" algn="tl">
                    <a:srgbClr val="000000">
                      <a:alpha val="43137"/>
                    </a:srgbClr>
                  </a:outerShdw>
                </a:effectLst>
                <a:latin typeface="+mj-lt"/>
                <a:ea typeface="楷体" pitchFamily="49" charset="-122"/>
              </a:rPr>
              <a:t>如何来判断当前运行的程序是</a:t>
            </a:r>
            <a:br>
              <a:rPr lang="zh-CN" altLang="en-US" sz="3200" b="1" dirty="0">
                <a:effectLst>
                  <a:outerShdw blurRad="38100" dist="38100" dir="2700000" algn="tl">
                    <a:srgbClr val="000000">
                      <a:alpha val="43137"/>
                    </a:srgbClr>
                  </a:outerShdw>
                </a:effectLst>
                <a:latin typeface="+mj-lt"/>
                <a:ea typeface="楷体" pitchFamily="49" charset="-122"/>
              </a:rPr>
            </a:br>
            <a:r>
              <a:rPr lang="zh-CN" altLang="en-US" sz="3200" b="1" dirty="0">
                <a:effectLst>
                  <a:outerShdw blurRad="38100" dist="38100" dir="2700000" algn="tl">
                    <a:srgbClr val="000000">
                      <a:alpha val="43137"/>
                    </a:srgbClr>
                  </a:outerShdw>
                </a:effectLst>
                <a:latin typeface="+mj-lt"/>
                <a:ea typeface="楷体" pitchFamily="49" charset="-122"/>
              </a:rPr>
              <a:t>系统程序还是用户程序呢？</a:t>
            </a:r>
          </a:p>
        </p:txBody>
      </p:sp>
      <p:sp>
        <p:nvSpPr>
          <p:cNvPr id="6" name="Text Box 4">
            <a:extLst>
              <a:ext uri="{FF2B5EF4-FFF2-40B4-BE49-F238E27FC236}">
                <a16:creationId xmlns:a16="http://schemas.microsoft.com/office/drawing/2014/main" id="{CB783085-A9C7-419B-88AB-79EC3CA34A19}"/>
              </a:ext>
            </a:extLst>
          </p:cNvPr>
          <p:cNvSpPr txBox="1">
            <a:spLocks noChangeArrowheads="1"/>
          </p:cNvSpPr>
          <p:nvPr/>
        </p:nvSpPr>
        <p:spPr bwMode="auto">
          <a:xfrm>
            <a:off x="2505597" y="1771650"/>
            <a:ext cx="7880234" cy="646331"/>
          </a:xfrm>
          <a:prstGeom prst="rect">
            <a:avLst/>
          </a:prstGeom>
          <a:solidFill>
            <a:srgbClr val="66FFFF"/>
          </a:solidFill>
          <a:ln w="9525">
            <a:noFill/>
            <a:miter lim="800000"/>
            <a:headEnd/>
            <a:tailEnd/>
          </a:ln>
        </p:spPr>
        <p:txBody>
          <a:bodyPr wrap="none">
            <a:spAutoFit/>
          </a:bodyPr>
          <a:lstStyle/>
          <a:p>
            <a:pPr>
              <a:defRPr/>
            </a:pPr>
            <a:r>
              <a:rPr lang="zh-CN" altLang="en-US"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程序状态字</a:t>
            </a:r>
            <a:r>
              <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PSW</a:t>
            </a:r>
            <a:r>
              <a:rPr lang="en-US" altLang="zh-CN" sz="3600"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(Program Status Word )</a:t>
            </a:r>
            <a:endParaRPr lang="en-US" altLang="zh-CN" sz="36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p:txBody>
      </p:sp>
      <p:sp>
        <p:nvSpPr>
          <p:cNvPr id="7" name="Text Box 6">
            <a:extLst>
              <a:ext uri="{FF2B5EF4-FFF2-40B4-BE49-F238E27FC236}">
                <a16:creationId xmlns:a16="http://schemas.microsoft.com/office/drawing/2014/main" id="{6E1A5826-8C33-4A35-8593-F74E32FBF064}"/>
              </a:ext>
            </a:extLst>
          </p:cNvPr>
          <p:cNvSpPr txBox="1">
            <a:spLocks noChangeArrowheads="1"/>
          </p:cNvSpPr>
          <p:nvPr/>
        </p:nvSpPr>
        <p:spPr bwMode="auto">
          <a:xfrm>
            <a:off x="826718" y="2546350"/>
            <a:ext cx="10847540" cy="2403475"/>
          </a:xfrm>
          <a:prstGeom prst="rect">
            <a:avLst/>
          </a:prstGeom>
          <a:noFill/>
          <a:ln w="63500">
            <a:noFill/>
            <a:miter lim="800000"/>
            <a:headEnd/>
            <a:tailEnd/>
          </a:ln>
        </p:spPr>
        <p:txBody>
          <a:bodyPr wrap="square">
            <a:spAutoFit/>
          </a:bodyPr>
          <a:lstStyle/>
          <a:p>
            <a:pPr marL="457200" indent="-457200" eaLnBrk="1" hangingPunct="1">
              <a:lnSpc>
                <a:spcPts val="4000"/>
              </a:lnSpc>
              <a:buSzPct val="80000"/>
              <a:buFont typeface="Wingdings" panose="05000000000000000000" pitchFamily="2" charset="2"/>
              <a:buChar char="n"/>
              <a:defRPr/>
            </a:pPr>
            <a:r>
              <a:rPr lang="zh-CN" altLang="en-US" sz="3200" b="1" dirty="0">
                <a:solidFill>
                  <a:srgbClr val="FF00FF"/>
                </a:solidFill>
                <a:latin typeface="+mj-lt"/>
                <a:ea typeface="楷体" pitchFamily="49" charset="-122"/>
              </a:rPr>
              <a:t>状态码</a:t>
            </a:r>
            <a:r>
              <a:rPr lang="zh-CN" altLang="en-US" sz="3200" b="1" dirty="0">
                <a:solidFill>
                  <a:srgbClr val="0033CC"/>
                </a:solidFill>
                <a:latin typeface="+mj-lt"/>
                <a:ea typeface="楷体" pitchFamily="49" charset="-122"/>
              </a:rPr>
              <a:t>：管态</a:t>
            </a:r>
            <a:r>
              <a:rPr lang="zh-CN" altLang="en-US" sz="3200" b="1" dirty="0">
                <a:latin typeface="+mj-lt"/>
                <a:ea typeface="楷体" pitchFamily="49" charset="-122"/>
              </a:rPr>
              <a:t>还是</a:t>
            </a:r>
            <a:r>
              <a:rPr lang="zh-CN" altLang="en-US" sz="3200" b="1" dirty="0">
                <a:solidFill>
                  <a:srgbClr val="0033CC"/>
                </a:solidFill>
                <a:latin typeface="+mj-lt"/>
                <a:ea typeface="楷体" pitchFamily="49" charset="-122"/>
              </a:rPr>
              <a:t>目态</a:t>
            </a:r>
            <a:r>
              <a:rPr lang="zh-CN" altLang="en-US" sz="3200" b="1" dirty="0">
                <a:latin typeface="+mj-lt"/>
                <a:ea typeface="楷体" pitchFamily="49" charset="-122"/>
              </a:rPr>
              <a:t>，决定是否可以使用特权指令或拥有其它的特殊权力；</a:t>
            </a:r>
          </a:p>
          <a:p>
            <a:pPr marL="457200" indent="-457200" eaLnBrk="1" hangingPunct="1">
              <a:lnSpc>
                <a:spcPts val="4000"/>
              </a:lnSpc>
              <a:spcBef>
                <a:spcPct val="30000"/>
              </a:spcBef>
              <a:buSzPct val="80000"/>
              <a:buFont typeface="Wingdings" panose="05000000000000000000" pitchFamily="2" charset="2"/>
              <a:buChar char="n"/>
              <a:defRPr/>
            </a:pPr>
            <a:r>
              <a:rPr lang="zh-CN" altLang="en-US" sz="3200" b="1" dirty="0">
                <a:solidFill>
                  <a:srgbClr val="0033CC"/>
                </a:solidFill>
                <a:latin typeface="+mj-lt"/>
                <a:ea typeface="楷体" pitchFamily="49" charset="-122"/>
              </a:rPr>
              <a:t>条件码：</a:t>
            </a:r>
            <a:r>
              <a:rPr lang="zh-CN" altLang="en-US" sz="3200" b="1" dirty="0">
                <a:latin typeface="+mj-lt"/>
                <a:ea typeface="楷体" pitchFamily="49" charset="-122"/>
              </a:rPr>
              <a:t>指令执行后的结果特征；</a:t>
            </a:r>
          </a:p>
          <a:p>
            <a:pPr marL="457200" indent="-457200" eaLnBrk="1" hangingPunct="1">
              <a:lnSpc>
                <a:spcPts val="4000"/>
              </a:lnSpc>
              <a:spcBef>
                <a:spcPct val="30000"/>
              </a:spcBef>
              <a:buSzPct val="80000"/>
              <a:buFont typeface="Wingdings" panose="05000000000000000000" pitchFamily="2" charset="2"/>
              <a:buChar char="n"/>
              <a:defRPr/>
            </a:pPr>
            <a:r>
              <a:rPr lang="zh-CN" altLang="en-US" sz="3200" b="1" dirty="0">
                <a:solidFill>
                  <a:srgbClr val="0033CC"/>
                </a:solidFill>
                <a:latin typeface="+mj-lt"/>
                <a:ea typeface="楷体" pitchFamily="49" charset="-122"/>
              </a:rPr>
              <a:t>中断屏蔽码：</a:t>
            </a:r>
            <a:r>
              <a:rPr lang="zh-CN" altLang="en-US" sz="3200" b="1" dirty="0">
                <a:latin typeface="+mj-lt"/>
                <a:ea typeface="楷体" pitchFamily="49" charset="-122"/>
              </a:rPr>
              <a:t>是否允许中断</a:t>
            </a:r>
          </a:p>
        </p:txBody>
      </p:sp>
      <p:sp>
        <p:nvSpPr>
          <p:cNvPr id="8" name="AutoShape 4">
            <a:hlinkClick r:id="" action="ppaction://hlinkshowjump?jump=nextslide" highlightClick="1"/>
            <a:extLst>
              <a:ext uri="{FF2B5EF4-FFF2-40B4-BE49-F238E27FC236}">
                <a16:creationId xmlns:a16="http://schemas.microsoft.com/office/drawing/2014/main" id="{9D121A95-AEDF-485F-B4E5-FDEEBDF07ADB}"/>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50165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 fill="hold"/>
                                        <p:tgtEl>
                                          <p:spTgt spid="6"/>
                                        </p:tgtEl>
                                        <p:attrNameLst>
                                          <p:attrName>ppt_x</p:attrName>
                                        </p:attrNameLst>
                                      </p:cBhvr>
                                      <p:tavLst>
                                        <p:tav tm="0">
                                          <p:val>
                                            <p:strVal val="0-#ppt_w/2"/>
                                          </p:val>
                                        </p:tav>
                                        <p:tav tm="100000">
                                          <p:val>
                                            <p:strVal val="#ppt_x"/>
                                          </p:val>
                                        </p:tav>
                                      </p:tavLst>
                                    </p:anim>
                                    <p:anim calcmode="lin" valueType="num">
                                      <p:cBhvr additive="base">
                                        <p:cTn id="8" dur="3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9"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800"/>
                            </p:stCondLst>
                            <p:childTnLst>
                              <p:par>
                                <p:cTn id="14" presetID="2" presetClass="entr" presetSubtype="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25C0A1B0-160F-45E3-B72F-00DDEBBCD1C2}"/>
              </a:ext>
            </a:extLst>
          </p:cNvPr>
          <p:cNvSpPr txBox="1">
            <a:spLocks noChangeArrowheads="1"/>
          </p:cNvSpPr>
          <p:nvPr/>
        </p:nvSpPr>
        <p:spPr bwMode="auto">
          <a:xfrm>
            <a:off x="2984936" y="74179"/>
            <a:ext cx="6898042" cy="707886"/>
          </a:xfrm>
          <a:prstGeom prst="rect">
            <a:avLst/>
          </a:prstGeom>
          <a:solidFill>
            <a:srgbClr val="D6FEDD"/>
          </a:solidFill>
          <a:ln>
            <a:noFill/>
          </a:ln>
          <a:extLs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4000" b="1" dirty="0">
                <a:effectLst>
                  <a:outerShdw blurRad="38100" dist="38100" dir="2700000" algn="tl">
                    <a:srgbClr val="000000">
                      <a:alpha val="43137"/>
                    </a:srgbClr>
                  </a:outerShdw>
                </a:effectLst>
              </a:rPr>
              <a:t>CPU</a:t>
            </a:r>
            <a:r>
              <a:rPr lang="zh-CN" altLang="en-US" sz="4000" b="1" dirty="0">
                <a:effectLst>
                  <a:outerShdw blurRad="38100" dist="38100" dir="2700000" algn="tl">
                    <a:srgbClr val="000000">
                      <a:alpha val="43137"/>
                    </a:srgbClr>
                  </a:outerShdw>
                </a:effectLst>
              </a:rPr>
              <a:t>工作状态之间如何转换？</a:t>
            </a:r>
          </a:p>
        </p:txBody>
      </p:sp>
      <p:sp>
        <p:nvSpPr>
          <p:cNvPr id="7" name="Text Box 4">
            <a:extLst>
              <a:ext uri="{FF2B5EF4-FFF2-40B4-BE49-F238E27FC236}">
                <a16:creationId xmlns:a16="http://schemas.microsoft.com/office/drawing/2014/main" id="{3147ABFA-2ED6-4410-832B-B30216ED584D}"/>
              </a:ext>
            </a:extLst>
          </p:cNvPr>
          <p:cNvSpPr txBox="1">
            <a:spLocks noChangeArrowheads="1"/>
          </p:cNvSpPr>
          <p:nvPr/>
        </p:nvSpPr>
        <p:spPr bwMode="auto">
          <a:xfrm>
            <a:off x="5023279" y="3264686"/>
            <a:ext cx="6871734" cy="1077218"/>
          </a:xfrm>
          <a:prstGeom prst="rect">
            <a:avLst/>
          </a:prstGeom>
          <a:noFill/>
          <a:ln w="63500">
            <a:noFill/>
            <a:miter lim="800000"/>
            <a:headEnd/>
            <a:tailEnd/>
          </a:ln>
        </p:spPr>
        <p:txBody>
          <a:bodyPr wrap="square">
            <a:spAutoFit/>
          </a:bodyPr>
          <a:lstStyle/>
          <a:p>
            <a:pPr eaLnBrk="1" hangingPunct="1">
              <a:defRPr/>
            </a:pPr>
            <a:r>
              <a:rPr lang="zh-CN" altLang="en-US" sz="3200" b="1" dirty="0">
                <a:latin typeface="+mj-lt"/>
                <a:ea typeface="楷体" pitchFamily="49" charset="-122"/>
              </a:rPr>
              <a:t>用户程序无法直接修改程序状态字；通过</a:t>
            </a:r>
            <a:r>
              <a:rPr lang="zh-CN" altLang="en-US" sz="3200" b="1" dirty="0">
                <a:solidFill>
                  <a:srgbClr val="CC0099"/>
                </a:solidFill>
                <a:effectLst>
                  <a:outerShdw blurRad="38100" dist="38100" dir="2700000" algn="tl">
                    <a:srgbClr val="000000">
                      <a:alpha val="43137"/>
                    </a:srgbClr>
                  </a:outerShdw>
                </a:effectLst>
                <a:latin typeface="+mj-lt"/>
                <a:ea typeface="楷体" pitchFamily="49" charset="-122"/>
              </a:rPr>
              <a:t>系统调用</a:t>
            </a:r>
          </a:p>
        </p:txBody>
      </p:sp>
      <p:sp>
        <p:nvSpPr>
          <p:cNvPr id="8" name="Rectangle 6">
            <a:extLst>
              <a:ext uri="{FF2B5EF4-FFF2-40B4-BE49-F238E27FC236}">
                <a16:creationId xmlns:a16="http://schemas.microsoft.com/office/drawing/2014/main" id="{1BD0CEA2-1670-450E-8EF8-4D5DBD24BA5B}"/>
              </a:ext>
            </a:extLst>
          </p:cNvPr>
          <p:cNvSpPr>
            <a:spLocks noChangeArrowheads="1"/>
          </p:cNvSpPr>
          <p:nvPr/>
        </p:nvSpPr>
        <p:spPr bwMode="auto">
          <a:xfrm>
            <a:off x="1616088" y="1624808"/>
            <a:ext cx="2972289" cy="646331"/>
          </a:xfrm>
          <a:prstGeom prst="rect">
            <a:avLst/>
          </a:prstGeom>
          <a:noFill/>
          <a:ln w="63500">
            <a:noFill/>
            <a:miter lim="800000"/>
            <a:headEnd/>
            <a:tailEnd/>
          </a:ln>
        </p:spPr>
        <p:txBody>
          <a:bodyPr wrap="none">
            <a:spAutoFit/>
          </a:bodyPr>
          <a:lstStyle/>
          <a:p>
            <a:pPr marL="228600" lvl="1" indent="-228600">
              <a:spcBef>
                <a:spcPts val="1000"/>
              </a:spcBef>
              <a:buSzPct val="70000"/>
              <a:buFont typeface="Wingdings" panose="05000000000000000000" pitchFamily="2" charset="2"/>
              <a:buChar char="n"/>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管态 → 目态</a:t>
            </a:r>
          </a:p>
        </p:txBody>
      </p:sp>
      <p:sp>
        <p:nvSpPr>
          <p:cNvPr id="9" name="Rectangle 7">
            <a:extLst>
              <a:ext uri="{FF2B5EF4-FFF2-40B4-BE49-F238E27FC236}">
                <a16:creationId xmlns:a16="http://schemas.microsoft.com/office/drawing/2014/main" id="{956D86A6-4EC0-455B-9040-80E65BD61B46}"/>
              </a:ext>
            </a:extLst>
          </p:cNvPr>
          <p:cNvSpPr>
            <a:spLocks noChangeArrowheads="1"/>
          </p:cNvSpPr>
          <p:nvPr/>
        </p:nvSpPr>
        <p:spPr bwMode="auto">
          <a:xfrm>
            <a:off x="5023279" y="1684252"/>
            <a:ext cx="4286250" cy="584775"/>
          </a:xfrm>
          <a:prstGeom prst="rect">
            <a:avLst/>
          </a:prstGeom>
          <a:noFill/>
          <a:ln w="63500">
            <a:noFill/>
            <a:miter lim="800000"/>
            <a:headEnd/>
            <a:tailEnd/>
          </a:ln>
        </p:spPr>
        <p:txBody>
          <a:bodyPr>
            <a:spAutoFit/>
          </a:bodyPr>
          <a:lstStyle/>
          <a:p>
            <a:pPr eaLnBrk="1" hangingPunct="1">
              <a:defRPr/>
            </a:pPr>
            <a:r>
              <a:rPr lang="zh-CN" altLang="en-US" sz="3200" b="1" dirty="0">
                <a:latin typeface="+mj-lt"/>
                <a:ea typeface="楷体" pitchFamily="49" charset="-122"/>
              </a:rPr>
              <a:t>设置</a:t>
            </a:r>
            <a:r>
              <a:rPr lang="en-US" altLang="zh-CN" sz="3200" b="1" dirty="0">
                <a:latin typeface="Times New Roman" panose="02020603050405020304" pitchFamily="18" charset="0"/>
                <a:ea typeface="楷体" pitchFamily="49" charset="-122"/>
                <a:cs typeface="Times New Roman" panose="02020603050405020304" pitchFamily="18" charset="0"/>
              </a:rPr>
              <a:t>PSW</a:t>
            </a:r>
            <a:endParaRPr lang="zh-CN" altLang="en-US" sz="3200" b="1" dirty="0">
              <a:latin typeface="Times New Roman" panose="02020603050405020304" pitchFamily="18" charset="0"/>
              <a:ea typeface="楷体" pitchFamily="49" charset="-122"/>
              <a:cs typeface="Times New Roman" panose="02020603050405020304" pitchFamily="18" charset="0"/>
            </a:endParaRPr>
          </a:p>
        </p:txBody>
      </p:sp>
      <p:sp>
        <p:nvSpPr>
          <p:cNvPr id="10" name="Rectangle 8">
            <a:extLst>
              <a:ext uri="{FF2B5EF4-FFF2-40B4-BE49-F238E27FC236}">
                <a16:creationId xmlns:a16="http://schemas.microsoft.com/office/drawing/2014/main" id="{7C8137CA-8093-4734-BAA6-F47EED3E3FF1}"/>
              </a:ext>
            </a:extLst>
          </p:cNvPr>
          <p:cNvSpPr>
            <a:spLocks noChangeArrowheads="1"/>
          </p:cNvSpPr>
          <p:nvPr/>
        </p:nvSpPr>
        <p:spPr bwMode="auto">
          <a:xfrm>
            <a:off x="1616087" y="3203130"/>
            <a:ext cx="2972289" cy="646331"/>
          </a:xfrm>
          <a:prstGeom prst="rect">
            <a:avLst/>
          </a:prstGeom>
          <a:noFill/>
          <a:ln w="63500">
            <a:noFill/>
            <a:miter lim="800000"/>
            <a:headEnd/>
            <a:tailEnd/>
          </a:ln>
        </p:spPr>
        <p:txBody>
          <a:bodyPr wrap="none">
            <a:spAutoFit/>
          </a:bodyPr>
          <a:lstStyle/>
          <a:p>
            <a:pPr marL="228600" lvl="1" indent="-228600">
              <a:spcBef>
                <a:spcPts val="1000"/>
              </a:spcBef>
              <a:buSzPct val="70000"/>
              <a:buFont typeface="Wingdings" panose="05000000000000000000" pitchFamily="2" charset="2"/>
              <a:buChar char="n"/>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目态 → 管态</a:t>
            </a:r>
          </a:p>
        </p:txBody>
      </p:sp>
      <p:sp>
        <p:nvSpPr>
          <p:cNvPr id="11" name="AutoShape 4">
            <a:hlinkClick r:id="" action="ppaction://hlinkshowjump?jump=nextslide" highlightClick="1"/>
            <a:extLst>
              <a:ext uri="{FF2B5EF4-FFF2-40B4-BE49-F238E27FC236}">
                <a16:creationId xmlns:a16="http://schemas.microsoft.com/office/drawing/2014/main" id="{136EBC92-5E5E-4F02-8EE6-17D8090BB05A}"/>
              </a:ext>
            </a:extLst>
          </p:cNvPr>
          <p:cNvSpPr>
            <a:spLocks noChangeArrowheads="1"/>
          </p:cNvSpPr>
          <p:nvPr/>
        </p:nvSpPr>
        <p:spPr bwMode="auto">
          <a:xfrm>
            <a:off x="11831985"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455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94B82FC-3A34-4536-903F-D5C93DC1517C}"/>
              </a:ext>
            </a:extLst>
          </p:cNvPr>
          <p:cNvSpPr txBox="1">
            <a:spLocks noChangeArrowheads="1"/>
          </p:cNvSpPr>
          <p:nvPr/>
        </p:nvSpPr>
        <p:spPr bwMode="auto">
          <a:xfrm>
            <a:off x="1200851" y="2573715"/>
            <a:ext cx="10958449" cy="3170099"/>
          </a:xfrm>
          <a:prstGeom prst="rect">
            <a:avLst/>
          </a:prstGeom>
          <a:noFill/>
          <a:ln w="63500">
            <a:noFill/>
            <a:miter lim="800000"/>
            <a:headEnd/>
            <a:tailEnd/>
          </a:ln>
        </p:spPr>
        <p:txBody>
          <a:bodyPr wrap="none">
            <a:spAutoFit/>
          </a:bodyPr>
          <a:lstStyle/>
          <a:p>
            <a:pPr marL="457200" indent="-457200" eaLnBrk="1" hangingPunct="1">
              <a:lnSpc>
                <a:spcPts val="4000"/>
              </a:lnSpc>
              <a:buSzPct val="75000"/>
              <a:buFont typeface="Wingdings" panose="05000000000000000000" pitchFamily="2" charset="2"/>
              <a:buChar char="n"/>
              <a:defRPr/>
            </a:pPr>
            <a:r>
              <a:rPr lang="zh-CN" altLang="en-US" sz="3200" b="1" dirty="0">
                <a:latin typeface="Times New Roman" panose="02020603050405020304" pitchFamily="18" charset="0"/>
                <a:ea typeface="楷体" pitchFamily="49" charset="-122"/>
                <a:cs typeface="Times New Roman" panose="02020603050405020304" pitchFamily="18" charset="0"/>
              </a:rPr>
              <a:t>当</a:t>
            </a:r>
            <a:r>
              <a:rPr lang="en-US" altLang="zh-CN" sz="3200" b="1" dirty="0">
                <a:latin typeface="Times New Roman" panose="02020603050405020304" pitchFamily="18" charset="0"/>
                <a:ea typeface="楷体" pitchFamily="49" charset="-122"/>
                <a:cs typeface="Times New Roman" panose="02020603050405020304" pitchFamily="18" charset="0"/>
              </a:rPr>
              <a:t>CPU</a:t>
            </a:r>
            <a:r>
              <a:rPr lang="zh-CN" altLang="en-US" sz="3200" b="1" dirty="0">
                <a:latin typeface="Times New Roman" panose="02020603050405020304" pitchFamily="18" charset="0"/>
                <a:ea typeface="楷体" pitchFamily="49" charset="-122"/>
                <a:cs typeface="Times New Roman" panose="02020603050405020304" pitchFamily="18" charset="0"/>
              </a:rPr>
              <a:t>执行访管指令时，引起访管中断；</a:t>
            </a:r>
          </a:p>
          <a:p>
            <a:pPr marL="457200" indent="-457200" eaLnBrk="1" hangingPunct="1">
              <a:lnSpc>
                <a:spcPts val="4000"/>
              </a:lnSpc>
              <a:buSzPct val="75000"/>
              <a:buFont typeface="Wingdings" panose="05000000000000000000" pitchFamily="2" charset="2"/>
              <a:buChar char="n"/>
              <a:defRPr/>
            </a:pPr>
            <a:r>
              <a:rPr lang="zh-CN" altLang="en-US" sz="3200" b="1" dirty="0">
                <a:latin typeface="Times New Roman" panose="02020603050405020304" pitchFamily="18" charset="0"/>
                <a:ea typeface="楷体" pitchFamily="49" charset="-122"/>
                <a:cs typeface="Times New Roman" panose="02020603050405020304" pitchFamily="18" charset="0"/>
              </a:rPr>
              <a:t> 处理器保存中断点的程序执行上下文环境（</a:t>
            </a:r>
            <a:r>
              <a:rPr lang="en-US" altLang="zh-CN" sz="3200" b="1" dirty="0">
                <a:latin typeface="Times New Roman" panose="02020603050405020304" pitchFamily="18" charset="0"/>
                <a:ea typeface="楷体" pitchFamily="49" charset="-122"/>
                <a:cs typeface="Times New Roman" panose="02020603050405020304" pitchFamily="18" charset="0"/>
              </a:rPr>
              <a:t>PSW</a:t>
            </a:r>
            <a:r>
              <a:rPr lang="zh-CN" altLang="en-US" sz="3200" b="1" dirty="0">
                <a:latin typeface="Times New Roman" panose="02020603050405020304" pitchFamily="18" charset="0"/>
                <a:ea typeface="楷体" pitchFamily="49" charset="-122"/>
                <a:cs typeface="Times New Roman" panose="02020603050405020304" pitchFamily="18" charset="0"/>
              </a:rPr>
              <a:t>、</a:t>
            </a:r>
            <a:br>
              <a:rPr lang="en-US" altLang="zh-CN" sz="3200" b="1" dirty="0">
                <a:latin typeface="Times New Roman" panose="02020603050405020304" pitchFamily="18" charset="0"/>
                <a:ea typeface="楷体" pitchFamily="49" charset="-122"/>
                <a:cs typeface="Times New Roman" panose="02020603050405020304" pitchFamily="18" charset="0"/>
              </a:rPr>
            </a:br>
            <a:r>
              <a:rPr lang="en-US" altLang="zh-CN" sz="3200" b="1" dirty="0">
                <a:latin typeface="Times New Roman" panose="02020603050405020304" pitchFamily="18" charset="0"/>
                <a:ea typeface="楷体" pitchFamily="49" charset="-122"/>
                <a:cs typeface="Times New Roman" panose="02020603050405020304" pitchFamily="18" charset="0"/>
              </a:rPr>
              <a:t>    PC</a:t>
            </a:r>
            <a:r>
              <a:rPr lang="zh-CN" altLang="en-US" sz="3200" b="1" dirty="0">
                <a:latin typeface="Times New Roman" panose="02020603050405020304" pitchFamily="18" charset="0"/>
                <a:ea typeface="楷体" pitchFamily="49" charset="-122"/>
                <a:cs typeface="Times New Roman" panose="02020603050405020304" pitchFamily="18" charset="0"/>
              </a:rPr>
              <a:t>和其它寄存器），</a:t>
            </a:r>
            <a:r>
              <a:rPr lang="en-US" altLang="zh-CN" sz="3200" b="1" dirty="0">
                <a:solidFill>
                  <a:srgbClr val="0033CC"/>
                </a:solidFill>
                <a:latin typeface="Times New Roman" panose="02020603050405020304" pitchFamily="18" charset="0"/>
                <a:ea typeface="楷体" pitchFamily="49" charset="-122"/>
                <a:cs typeface="Times New Roman" panose="02020603050405020304" pitchFamily="18" charset="0"/>
              </a:rPr>
              <a:t>CPU</a:t>
            </a:r>
            <a:r>
              <a:rPr lang="zh-CN" altLang="en-US" sz="3200" b="1" dirty="0">
                <a:solidFill>
                  <a:srgbClr val="0033CC"/>
                </a:solidFill>
                <a:latin typeface="Times New Roman" panose="02020603050405020304" pitchFamily="18" charset="0"/>
                <a:ea typeface="楷体" pitchFamily="49" charset="-122"/>
                <a:cs typeface="Times New Roman" panose="02020603050405020304" pitchFamily="18" charset="0"/>
              </a:rPr>
              <a:t>切换到管态</a:t>
            </a:r>
            <a:r>
              <a:rPr lang="en-US" altLang="zh-CN" sz="3200" b="1" dirty="0">
                <a:latin typeface="Times New Roman" panose="02020603050405020304" pitchFamily="18" charset="0"/>
                <a:ea typeface="楷体" pitchFamily="49" charset="-122"/>
                <a:cs typeface="Times New Roman" panose="02020603050405020304" pitchFamily="18" charset="0"/>
              </a:rPr>
              <a:t>(</a:t>
            </a:r>
            <a:r>
              <a:rPr lang="zh-CN" altLang="en-US" sz="3200" b="1" dirty="0">
                <a:latin typeface="Times New Roman" panose="02020603050405020304" pitchFamily="18" charset="0"/>
                <a:ea typeface="楷体" pitchFamily="49" charset="-122"/>
                <a:cs typeface="Times New Roman" panose="02020603050405020304" pitchFamily="18" charset="0"/>
              </a:rPr>
              <a:t>硬件自动完成</a:t>
            </a:r>
            <a:r>
              <a:rPr lang="en-US" altLang="zh-CN" sz="3200" b="1" dirty="0">
                <a:latin typeface="Times New Roman" panose="02020603050405020304" pitchFamily="18" charset="0"/>
                <a:ea typeface="楷体" pitchFamily="49" charset="-122"/>
                <a:cs typeface="Times New Roman" panose="02020603050405020304" pitchFamily="18" charset="0"/>
              </a:rPr>
              <a:t>)</a:t>
            </a:r>
            <a:r>
              <a:rPr lang="zh-CN" altLang="en-US" sz="3200" b="1" dirty="0">
                <a:latin typeface="Times New Roman" panose="02020603050405020304" pitchFamily="18" charset="0"/>
                <a:ea typeface="楷体" pitchFamily="49" charset="-122"/>
                <a:cs typeface="Times New Roman" panose="02020603050405020304" pitchFamily="18" charset="0"/>
              </a:rPr>
              <a:t>。</a:t>
            </a:r>
          </a:p>
          <a:p>
            <a:pPr marL="457200" indent="-457200" eaLnBrk="1" hangingPunct="1">
              <a:lnSpc>
                <a:spcPts val="4000"/>
              </a:lnSpc>
              <a:buSzPct val="75000"/>
              <a:buFont typeface="Wingdings" panose="05000000000000000000" pitchFamily="2" charset="2"/>
              <a:buChar char="n"/>
              <a:defRPr/>
            </a:pPr>
            <a:r>
              <a:rPr lang="zh-CN" altLang="en-US"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ea typeface="楷体" pitchFamily="49" charset="-122"/>
                <a:cs typeface="Times New Roman" panose="02020603050405020304" pitchFamily="18" charset="0"/>
              </a:rPr>
              <a:t>中断处理程序开始工作，调用相应的系统服务；</a:t>
            </a:r>
          </a:p>
          <a:p>
            <a:pPr marL="457200" indent="-457200" eaLnBrk="1" hangingPunct="1">
              <a:lnSpc>
                <a:spcPts val="4000"/>
              </a:lnSpc>
              <a:buSzPct val="75000"/>
              <a:buFont typeface="Wingdings" panose="05000000000000000000" pitchFamily="2" charset="2"/>
              <a:buChar char="n"/>
              <a:defRPr/>
            </a:pPr>
            <a:r>
              <a:rPr lang="zh-CN" altLang="en-US" sz="3200" b="1" dirty="0">
                <a:latin typeface="Times New Roman" panose="02020603050405020304" pitchFamily="18" charset="0"/>
                <a:ea typeface="楷体" pitchFamily="49" charset="-122"/>
                <a:cs typeface="Times New Roman" panose="02020603050405020304" pitchFamily="18" charset="0"/>
              </a:rPr>
              <a:t>结束后，恢复被中断程序的上下文环境，</a:t>
            </a:r>
            <a:br>
              <a:rPr lang="zh-CN" altLang="en-US" sz="3200" b="1" dirty="0">
                <a:latin typeface="Times New Roman" panose="02020603050405020304" pitchFamily="18" charset="0"/>
                <a:ea typeface="楷体" pitchFamily="49" charset="-122"/>
                <a:cs typeface="Times New Roman" panose="02020603050405020304" pitchFamily="18" charset="0"/>
              </a:rPr>
            </a:br>
            <a:r>
              <a:rPr lang="en-US" altLang="zh-CN" sz="3200" b="1" dirty="0">
                <a:solidFill>
                  <a:srgbClr val="0033CC"/>
                </a:solidFill>
                <a:latin typeface="Times New Roman" panose="02020603050405020304" pitchFamily="18" charset="0"/>
                <a:ea typeface="楷体" pitchFamily="49" charset="-122"/>
                <a:cs typeface="Times New Roman" panose="02020603050405020304" pitchFamily="18" charset="0"/>
              </a:rPr>
              <a:t>CPU</a:t>
            </a:r>
            <a:r>
              <a:rPr lang="zh-CN" altLang="en-US" sz="3200" b="1" dirty="0">
                <a:solidFill>
                  <a:srgbClr val="0033CC"/>
                </a:solidFill>
                <a:latin typeface="Times New Roman" panose="02020603050405020304" pitchFamily="18" charset="0"/>
                <a:ea typeface="楷体" pitchFamily="49" charset="-122"/>
                <a:cs typeface="Times New Roman" panose="02020603050405020304" pitchFamily="18" charset="0"/>
              </a:rPr>
              <a:t>恢复为目态</a:t>
            </a:r>
            <a:r>
              <a:rPr lang="zh-CN" altLang="en-US" sz="3200" b="1" dirty="0">
                <a:latin typeface="Times New Roman" panose="02020603050405020304" pitchFamily="18" charset="0"/>
                <a:ea typeface="楷体" pitchFamily="49" charset="-122"/>
                <a:cs typeface="Times New Roman" panose="02020603050405020304" pitchFamily="18" charset="0"/>
              </a:rPr>
              <a:t>，回到中断点继续执行。</a:t>
            </a:r>
          </a:p>
        </p:txBody>
      </p:sp>
      <p:sp>
        <p:nvSpPr>
          <p:cNvPr id="6" name="矩形 4">
            <a:extLst>
              <a:ext uri="{FF2B5EF4-FFF2-40B4-BE49-F238E27FC236}">
                <a16:creationId xmlns:a16="http://schemas.microsoft.com/office/drawing/2014/main" id="{C6C0A9B9-9B5F-499C-A949-C3F58411562F}"/>
              </a:ext>
            </a:extLst>
          </p:cNvPr>
          <p:cNvSpPr>
            <a:spLocks noChangeArrowheads="1"/>
          </p:cNvSpPr>
          <p:nvPr/>
        </p:nvSpPr>
        <p:spPr bwMode="auto">
          <a:xfrm>
            <a:off x="1284474" y="788611"/>
            <a:ext cx="10270218" cy="1077218"/>
          </a:xfrm>
          <a:prstGeom prst="rect">
            <a:avLst/>
          </a:prstGeom>
          <a:solidFill>
            <a:srgbClr val="FFFFCC"/>
          </a:solidFill>
          <a:ln>
            <a:noFill/>
          </a:ln>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操作系统内核函数</a:t>
            </a:r>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eaLnBrk="1" hangingPunct="1">
              <a:spcBef>
                <a:spcPct val="0"/>
              </a:spcBef>
              <a:buClrTx/>
              <a:buSzTx/>
              <a:buFontTx/>
              <a:buNone/>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用户程序通过访管指令，请求操作系统提供某种服务。</a:t>
            </a:r>
            <a:endParaRPr lang="en-US" altLang="zh-CN"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7" name="Text Box 3">
            <a:extLst>
              <a:ext uri="{FF2B5EF4-FFF2-40B4-BE49-F238E27FC236}">
                <a16:creationId xmlns:a16="http://schemas.microsoft.com/office/drawing/2014/main" id="{2C011C4C-07E8-4C10-9977-ACA2F03345B5}"/>
              </a:ext>
            </a:extLst>
          </p:cNvPr>
          <p:cNvSpPr txBox="1">
            <a:spLocks noChangeArrowheads="1"/>
          </p:cNvSpPr>
          <p:nvPr/>
        </p:nvSpPr>
        <p:spPr bwMode="auto">
          <a:xfrm>
            <a:off x="4714875" y="80725"/>
            <a:ext cx="2624436" cy="707886"/>
          </a:xfrm>
          <a:prstGeom prst="rect">
            <a:avLst/>
          </a:prstGeom>
          <a:noFill/>
          <a:ln>
            <a:noFill/>
          </a:ln>
          <a:extLst/>
        </p:spPr>
        <p:txBody>
          <a:bodyPr wrap="non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lang="zh-CN" altLang="en-US" sz="4000" b="1" dirty="0">
                <a:solidFill>
                  <a:srgbClr val="006699"/>
                </a:solidFill>
                <a:effectLst>
                  <a:outerShdw blurRad="38100" dist="38100" dir="2700000" algn="tl">
                    <a:srgbClr val="000000">
                      <a:alpha val="43137"/>
                    </a:srgbClr>
                  </a:outerShdw>
                </a:effectLst>
                <a:ea typeface="MS PGothic" pitchFamily="34" charset="-128"/>
                <a:cs typeface="Times New Roman" panose="02020603050405020304" pitchFamily="18" charset="0"/>
              </a:rPr>
              <a:t>系 统 调 用</a:t>
            </a:r>
          </a:p>
        </p:txBody>
      </p:sp>
      <p:sp>
        <p:nvSpPr>
          <p:cNvPr id="8" name="AutoShape 4">
            <a:hlinkClick r:id="" action="ppaction://hlinkshowjump?jump=nextslide" highlightClick="1"/>
            <a:extLst>
              <a:ext uri="{FF2B5EF4-FFF2-40B4-BE49-F238E27FC236}">
                <a16:creationId xmlns:a16="http://schemas.microsoft.com/office/drawing/2014/main" id="{C8149D87-F149-419D-BFC3-ED1AD8430912}"/>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86561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righ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righ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right)">
                                      <p:cBhvr>
                                        <p:cTn id="22" dur="500"/>
                                        <p:tgtEl>
                                          <p:spTgt spid="5">
                                            <p:txEl>
                                              <p:pRg st="3" end="3"/>
                                            </p:txEl>
                                          </p:spTgt>
                                        </p:tgtEl>
                                      </p:cBhvr>
                                    </p:animEffect>
                                  </p:childTnLst>
                                </p:cTn>
                              </p:par>
                            </p:childTnLst>
                          </p:cTn>
                        </p:par>
                        <p:par>
                          <p:cTn id="23" fill="hold">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BF6D3-6CBE-4876-8243-EF919119DE22}"/>
              </a:ext>
            </a:extLst>
          </p:cNvPr>
          <p:cNvSpPr>
            <a:spLocks noGrp="1"/>
          </p:cNvSpPr>
          <p:nvPr>
            <p:ph type="title"/>
          </p:nvPr>
        </p:nvSpPr>
        <p:spPr>
          <a:xfrm>
            <a:off x="1163876" y="0"/>
            <a:ext cx="10515600" cy="925056"/>
          </a:xfrm>
        </p:spPr>
        <p:txBody>
          <a:bodyPr/>
          <a:lstStyle/>
          <a:p>
            <a:pPr algn="ctr" fontAlgn="base">
              <a:lnSpc>
                <a:spcPct val="110000"/>
              </a:lnSpc>
              <a:spcAft>
                <a:spcPct val="0"/>
              </a:spcAft>
            </a:pPr>
            <a:r>
              <a:rPr lang="zh-CN" altLang="en-US" sz="3600" b="1" dirty="0">
                <a:solidFill>
                  <a:srgbClr val="006699"/>
                </a:solidFill>
                <a:effectLst>
                  <a:outerShdw blurRad="38100" dist="38100" dir="2700000" algn="tl">
                    <a:srgbClr val="000000">
                      <a:alpha val="43137"/>
                    </a:srgbClr>
                  </a:outerShdw>
                </a:effectLst>
                <a:ea typeface="MS PGothic" pitchFamily="34" charset="-128"/>
              </a:rPr>
              <a:t>用户模式到内核模式的转换</a:t>
            </a:r>
          </a:p>
        </p:txBody>
      </p:sp>
      <p:pic>
        <p:nvPicPr>
          <p:cNvPr id="4" name="Picture 5">
            <a:extLst>
              <a:ext uri="{FF2B5EF4-FFF2-40B4-BE49-F238E27FC236}">
                <a16:creationId xmlns:a16="http://schemas.microsoft.com/office/drawing/2014/main" id="{222DDCB6-F20F-422D-A4B2-788B0B168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731" y="1954190"/>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2786E428-153B-48C7-9F88-007E8CA12F4F}"/>
              </a:ext>
            </a:extLst>
          </p:cNvPr>
          <p:cNvSpPr txBox="1"/>
          <p:nvPr/>
        </p:nvSpPr>
        <p:spPr>
          <a:xfrm>
            <a:off x="2943617" y="4577268"/>
            <a:ext cx="4870347" cy="400110"/>
          </a:xfrm>
          <a:prstGeom prst="rect">
            <a:avLst/>
          </a:prstGeom>
          <a:noFill/>
        </p:spPr>
        <p:txBody>
          <a:bodyPr wrap="square" rtlCol="0">
            <a:spAutoFit/>
          </a:bodyPr>
          <a:lstStyle/>
          <a:p>
            <a:pPr algn="ctr"/>
            <a:r>
              <a:rPr lang="zh-CN" altLang="en-US" sz="2000" b="1" dirty="0"/>
              <a:t>图 </a:t>
            </a:r>
            <a:r>
              <a:rPr lang="en-US" altLang="zh-CN" sz="2000" b="1" dirty="0"/>
              <a:t>1-10  </a:t>
            </a:r>
            <a:r>
              <a:rPr lang="zh-CN" altLang="en-US" sz="2000" b="1" dirty="0"/>
              <a:t>用户模式到内核模式的转换</a:t>
            </a:r>
          </a:p>
        </p:txBody>
      </p:sp>
      <p:sp>
        <p:nvSpPr>
          <p:cNvPr id="6" name="AutoShape 4">
            <a:hlinkClick r:id="rId3"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74378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716294-4F65-4F7E-83F3-F5CAE3BB3218}"/>
              </a:ext>
            </a:extLst>
          </p:cNvPr>
          <p:cNvSpPr>
            <a:spLocks noGrp="1"/>
          </p:cNvSpPr>
          <p:nvPr>
            <p:ph type="title"/>
          </p:nvPr>
        </p:nvSpPr>
        <p:spPr>
          <a:xfrm>
            <a:off x="2043929" y="36443"/>
            <a:ext cx="8005762" cy="920946"/>
          </a:xfrm>
        </p:spPr>
        <p:txBody>
          <a:bodyPr>
            <a:normAutofit/>
          </a:bodyPr>
          <a:lstStyle/>
          <a:p>
            <a:pPr algn="ctr"/>
            <a:r>
              <a:rPr kumimoji="1" lang="en-US" altLang="zh-CN" b="1" dirty="0">
                <a:solidFill>
                  <a:srgbClr val="C00000"/>
                </a:solidFill>
                <a:effectLst>
                  <a:outerShdw blurRad="38100" dist="38100" dir="2700000" algn="tl">
                    <a:srgbClr val="000000"/>
                  </a:outerShdw>
                </a:effectLst>
                <a:latin typeface="Times New Roman" pitchFamily="18" charset="0"/>
                <a:ea typeface="楷体_GB2312" pitchFamily="49" charset="-122"/>
              </a:rPr>
              <a:t>1.5 </a:t>
            </a:r>
            <a:r>
              <a:rPr kumimoji="1" lang="zh-CN" altLang="en-US" b="1" dirty="0">
                <a:solidFill>
                  <a:srgbClr val="C00000"/>
                </a:solidFill>
                <a:effectLst>
                  <a:outerShdw blurRad="38100" dist="38100" dir="2700000" algn="tl">
                    <a:srgbClr val="000000"/>
                  </a:outerShdw>
                </a:effectLst>
                <a:latin typeface="Times New Roman" pitchFamily="18" charset="0"/>
                <a:ea typeface="楷体_GB2312" pitchFamily="49" charset="-122"/>
              </a:rPr>
              <a:t>操作系统的功能</a:t>
            </a:r>
            <a:endParaRPr lang="zh-CN" altLang="en-US" dirty="0"/>
          </a:p>
        </p:txBody>
      </p:sp>
      <p:sp>
        <p:nvSpPr>
          <p:cNvPr id="9" name="Line 7">
            <a:extLst>
              <a:ext uri="{FF2B5EF4-FFF2-40B4-BE49-F238E27FC236}">
                <a16:creationId xmlns:a16="http://schemas.microsoft.com/office/drawing/2014/main" id="{289C6B3F-4429-4AD4-892C-C9AE73C17A33}"/>
              </a:ext>
            </a:extLst>
          </p:cNvPr>
          <p:cNvSpPr>
            <a:spLocks noChangeShapeType="1"/>
          </p:cNvSpPr>
          <p:nvPr/>
        </p:nvSpPr>
        <p:spPr bwMode="auto">
          <a:xfrm flipV="1">
            <a:off x="6017132" y="2023553"/>
            <a:ext cx="576262"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endParaRPr>
          </a:p>
        </p:txBody>
      </p:sp>
      <p:sp>
        <p:nvSpPr>
          <p:cNvPr id="10" name="Line 8">
            <a:extLst>
              <a:ext uri="{FF2B5EF4-FFF2-40B4-BE49-F238E27FC236}">
                <a16:creationId xmlns:a16="http://schemas.microsoft.com/office/drawing/2014/main" id="{EFD29DDD-13C2-4F9D-8CF7-8E8AC4988D84}"/>
              </a:ext>
            </a:extLst>
          </p:cNvPr>
          <p:cNvSpPr>
            <a:spLocks noChangeShapeType="1"/>
          </p:cNvSpPr>
          <p:nvPr/>
        </p:nvSpPr>
        <p:spPr bwMode="auto">
          <a:xfrm flipV="1">
            <a:off x="5068331" y="3257675"/>
            <a:ext cx="463120" cy="1753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endParaRPr>
          </a:p>
        </p:txBody>
      </p:sp>
      <p:sp>
        <p:nvSpPr>
          <p:cNvPr id="11" name="Line 9">
            <a:extLst>
              <a:ext uri="{FF2B5EF4-FFF2-40B4-BE49-F238E27FC236}">
                <a16:creationId xmlns:a16="http://schemas.microsoft.com/office/drawing/2014/main" id="{AB0C523A-F8C2-4087-A236-017536CFC4C4}"/>
              </a:ext>
            </a:extLst>
          </p:cNvPr>
          <p:cNvSpPr>
            <a:spLocks noChangeShapeType="1"/>
          </p:cNvSpPr>
          <p:nvPr/>
        </p:nvSpPr>
        <p:spPr bwMode="auto">
          <a:xfrm flipH="1" flipV="1">
            <a:off x="6480312" y="3207451"/>
            <a:ext cx="569217" cy="2255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endParaRPr>
          </a:p>
        </p:txBody>
      </p:sp>
      <p:sp>
        <p:nvSpPr>
          <p:cNvPr id="12" name="Line 10">
            <a:extLst>
              <a:ext uri="{FF2B5EF4-FFF2-40B4-BE49-F238E27FC236}">
                <a16:creationId xmlns:a16="http://schemas.microsoft.com/office/drawing/2014/main" id="{E37C7013-1C54-432C-8857-9D9543A25624}"/>
              </a:ext>
            </a:extLst>
          </p:cNvPr>
          <p:cNvSpPr>
            <a:spLocks noChangeShapeType="1"/>
          </p:cNvSpPr>
          <p:nvPr/>
        </p:nvSpPr>
        <p:spPr bwMode="auto">
          <a:xfrm flipH="1" flipV="1">
            <a:off x="5033405" y="2091816"/>
            <a:ext cx="6477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endParaRPr>
          </a:p>
        </p:txBody>
      </p:sp>
      <p:sp>
        <p:nvSpPr>
          <p:cNvPr id="13" name="AutoShape 15">
            <a:extLst>
              <a:ext uri="{FF2B5EF4-FFF2-40B4-BE49-F238E27FC236}">
                <a16:creationId xmlns:a16="http://schemas.microsoft.com/office/drawing/2014/main" id="{C9150E2E-9178-41FD-AD14-0A51D7E1D0D5}"/>
              </a:ext>
            </a:extLst>
          </p:cNvPr>
          <p:cNvSpPr>
            <a:spLocks noChangeArrowheads="1"/>
          </p:cNvSpPr>
          <p:nvPr/>
        </p:nvSpPr>
        <p:spPr bwMode="auto">
          <a:xfrm>
            <a:off x="5358843" y="2526791"/>
            <a:ext cx="1292225" cy="1008063"/>
          </a:xfrm>
          <a:prstGeom prst="hexagon">
            <a:avLst>
              <a:gd name="adj" fmla="val 32047"/>
              <a:gd name="vf" fmla="val 115470"/>
            </a:avLst>
          </a:prstGeom>
          <a:solidFill>
            <a:srgbClr val="FFFF99"/>
          </a:solidFill>
          <a:ln w="28575">
            <a:solidFill>
              <a:srgbClr val="D1CC00"/>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kumimoji="0" lang="en-US" altLang="zh-CN" sz="1600" b="1">
              <a:effectLst>
                <a:outerShdw blurRad="38100" dist="38100" dir="2700000" algn="tl">
                  <a:srgbClr val="000000">
                    <a:alpha val="43137"/>
                  </a:srgbClr>
                </a:outerShdw>
              </a:effectLst>
              <a:latin typeface="Arial" panose="020B0604020202020204" pitchFamily="34" charset="0"/>
            </a:endParaRPr>
          </a:p>
          <a:p>
            <a:pPr algn="ctr" eaLnBrk="1" hangingPunct="1">
              <a:spcBef>
                <a:spcPct val="0"/>
              </a:spcBef>
              <a:buClrTx/>
              <a:buSzTx/>
              <a:buFontTx/>
              <a:buNone/>
            </a:pPr>
            <a:r>
              <a:rPr kumimoji="0" lang="zh-CN" altLang="en-US" sz="2400" b="1">
                <a:effectLst>
                  <a:outerShdw blurRad="38100" dist="38100" dir="2700000" algn="tl">
                    <a:srgbClr val="000000">
                      <a:alpha val="43137"/>
                    </a:srgbClr>
                  </a:outerShdw>
                </a:effectLst>
                <a:latin typeface="Arial" panose="020B0604020202020204" pitchFamily="34" charset="0"/>
              </a:rPr>
              <a:t>操作</a:t>
            </a:r>
          </a:p>
          <a:p>
            <a:pPr algn="ctr" eaLnBrk="1" hangingPunct="1">
              <a:spcBef>
                <a:spcPct val="0"/>
              </a:spcBef>
              <a:buClrTx/>
              <a:buSzTx/>
              <a:buFontTx/>
              <a:buNone/>
            </a:pPr>
            <a:r>
              <a:rPr kumimoji="0" lang="zh-CN" altLang="en-US" sz="2400" b="1">
                <a:effectLst>
                  <a:outerShdw blurRad="38100" dist="38100" dir="2700000" algn="tl">
                    <a:srgbClr val="000000">
                      <a:alpha val="43137"/>
                    </a:srgbClr>
                  </a:outerShdw>
                </a:effectLst>
                <a:latin typeface="Arial" panose="020B0604020202020204" pitchFamily="34" charset="0"/>
              </a:rPr>
              <a:t>系统</a:t>
            </a:r>
          </a:p>
          <a:p>
            <a:pPr algn="ctr" eaLnBrk="1" hangingPunct="1">
              <a:spcBef>
                <a:spcPct val="0"/>
              </a:spcBef>
              <a:buClrTx/>
              <a:buSzTx/>
              <a:buFontTx/>
              <a:buNone/>
            </a:pPr>
            <a:endParaRPr kumimoji="0" lang="en-US" altLang="zh-CN" sz="2400" b="1">
              <a:effectLst>
                <a:outerShdw blurRad="38100" dist="38100" dir="2700000" algn="tl">
                  <a:srgbClr val="000000">
                    <a:alpha val="43137"/>
                  </a:srgbClr>
                </a:outerShdw>
              </a:effectLst>
              <a:latin typeface="Arial" panose="020B0604020202020204" pitchFamily="34" charset="0"/>
            </a:endParaRPr>
          </a:p>
        </p:txBody>
      </p:sp>
      <p:sp>
        <p:nvSpPr>
          <p:cNvPr id="14" name="Rectangle 16">
            <a:extLst>
              <a:ext uri="{FF2B5EF4-FFF2-40B4-BE49-F238E27FC236}">
                <a16:creationId xmlns:a16="http://schemas.microsoft.com/office/drawing/2014/main" id="{396FAF93-AFEC-492C-9A70-5BE2FB0E1F49}"/>
              </a:ext>
            </a:extLst>
          </p:cNvPr>
          <p:cNvSpPr>
            <a:spLocks noChangeArrowheads="1"/>
          </p:cNvSpPr>
          <p:nvPr/>
        </p:nvSpPr>
        <p:spPr bwMode="auto">
          <a:xfrm>
            <a:off x="5951873" y="1472905"/>
            <a:ext cx="1330325" cy="576262"/>
          </a:xfrm>
          <a:prstGeom prst="rect">
            <a:avLst/>
          </a:prstGeom>
          <a:solidFill>
            <a:srgbClr val="FFCCFF"/>
          </a:solidFill>
          <a:ln w="28575">
            <a:solidFill>
              <a:srgbClr val="FF99FF"/>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kumimoji="0" lang="zh-CN" altLang="en-US" sz="2400" b="1">
                <a:effectLst>
                  <a:outerShdw blurRad="38100" dist="38100" dir="2700000" algn="tl">
                    <a:srgbClr val="000000">
                      <a:alpha val="43137"/>
                    </a:srgbClr>
                  </a:outerShdw>
                </a:effectLst>
                <a:latin typeface="Arial" panose="020B0604020202020204" pitchFamily="34" charset="0"/>
              </a:rPr>
              <a:t>进程管理</a:t>
            </a:r>
          </a:p>
        </p:txBody>
      </p:sp>
      <p:sp>
        <p:nvSpPr>
          <p:cNvPr id="15" name="Rectangle 17">
            <a:extLst>
              <a:ext uri="{FF2B5EF4-FFF2-40B4-BE49-F238E27FC236}">
                <a16:creationId xmlns:a16="http://schemas.microsoft.com/office/drawing/2014/main" id="{73BD8C51-D4FB-4F6B-9F02-1651C7682BD1}"/>
              </a:ext>
            </a:extLst>
          </p:cNvPr>
          <p:cNvSpPr>
            <a:spLocks noChangeArrowheads="1"/>
          </p:cNvSpPr>
          <p:nvPr/>
        </p:nvSpPr>
        <p:spPr bwMode="auto">
          <a:xfrm>
            <a:off x="3736418" y="1804479"/>
            <a:ext cx="1331912" cy="576262"/>
          </a:xfrm>
          <a:prstGeom prst="rect">
            <a:avLst/>
          </a:prstGeom>
          <a:solidFill>
            <a:srgbClr val="FFCCFF"/>
          </a:solidFill>
          <a:ln w="28575">
            <a:solidFill>
              <a:srgbClr val="FF99FF"/>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kumimoji="0" lang="zh-CN" altLang="en-US" sz="2400" b="1" dirty="0">
                <a:effectLst>
                  <a:outerShdw blurRad="38100" dist="38100" dir="2700000" algn="tl">
                    <a:srgbClr val="000000">
                      <a:alpha val="43137"/>
                    </a:srgbClr>
                  </a:outerShdw>
                </a:effectLst>
                <a:latin typeface="Arial" panose="020B0604020202020204" pitchFamily="34" charset="0"/>
              </a:rPr>
              <a:t>设备管理</a:t>
            </a:r>
          </a:p>
        </p:txBody>
      </p:sp>
      <p:sp>
        <p:nvSpPr>
          <p:cNvPr id="16" name="Rectangle 18">
            <a:extLst>
              <a:ext uri="{FF2B5EF4-FFF2-40B4-BE49-F238E27FC236}">
                <a16:creationId xmlns:a16="http://schemas.microsoft.com/office/drawing/2014/main" id="{FEDBC5A4-E70B-4B07-88D1-387A043762ED}"/>
              </a:ext>
            </a:extLst>
          </p:cNvPr>
          <p:cNvSpPr>
            <a:spLocks noChangeArrowheads="1"/>
          </p:cNvSpPr>
          <p:nvPr/>
        </p:nvSpPr>
        <p:spPr bwMode="auto">
          <a:xfrm>
            <a:off x="7070168" y="3118092"/>
            <a:ext cx="1403350" cy="574675"/>
          </a:xfrm>
          <a:prstGeom prst="rect">
            <a:avLst/>
          </a:prstGeom>
          <a:solidFill>
            <a:srgbClr val="FFCCFF"/>
          </a:solidFill>
          <a:ln w="28575">
            <a:solidFill>
              <a:srgbClr val="FF99FF"/>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kumimoji="0" lang="zh-CN" altLang="en-US" sz="2400" b="1" dirty="0">
                <a:effectLst>
                  <a:outerShdw blurRad="38100" dist="38100" dir="2700000" algn="tl">
                    <a:srgbClr val="000000">
                      <a:alpha val="43137"/>
                    </a:srgbClr>
                  </a:outerShdw>
                </a:effectLst>
                <a:latin typeface="Arial" panose="020B0604020202020204" pitchFamily="34" charset="0"/>
              </a:rPr>
              <a:t>内存管理</a:t>
            </a:r>
          </a:p>
        </p:txBody>
      </p:sp>
      <p:sp>
        <p:nvSpPr>
          <p:cNvPr id="17" name="Rectangle 19">
            <a:extLst>
              <a:ext uri="{FF2B5EF4-FFF2-40B4-BE49-F238E27FC236}">
                <a16:creationId xmlns:a16="http://schemas.microsoft.com/office/drawing/2014/main" id="{EA2317FA-28CA-4A12-994B-E13C46068877}"/>
              </a:ext>
            </a:extLst>
          </p:cNvPr>
          <p:cNvSpPr>
            <a:spLocks noChangeArrowheads="1"/>
          </p:cNvSpPr>
          <p:nvPr/>
        </p:nvSpPr>
        <p:spPr bwMode="auto">
          <a:xfrm>
            <a:off x="3709000" y="3113361"/>
            <a:ext cx="1403350" cy="576262"/>
          </a:xfrm>
          <a:prstGeom prst="rect">
            <a:avLst/>
          </a:prstGeom>
          <a:solidFill>
            <a:srgbClr val="FFCCFF"/>
          </a:solidFill>
          <a:ln w="28575">
            <a:solidFill>
              <a:srgbClr val="FF99FF"/>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kumimoji="0" lang="zh-CN" altLang="en-US" sz="2400" b="1" dirty="0">
                <a:effectLst>
                  <a:outerShdw blurRad="38100" dist="38100" dir="2700000" algn="tl">
                    <a:srgbClr val="000000">
                      <a:alpha val="43137"/>
                    </a:srgbClr>
                  </a:outerShdw>
                </a:effectLst>
                <a:latin typeface="Arial" panose="020B0604020202020204" pitchFamily="34" charset="0"/>
              </a:rPr>
              <a:t>文件管理</a:t>
            </a:r>
          </a:p>
        </p:txBody>
      </p:sp>
      <p:grpSp>
        <p:nvGrpSpPr>
          <p:cNvPr id="18" name="Group 26">
            <a:extLst>
              <a:ext uri="{FF2B5EF4-FFF2-40B4-BE49-F238E27FC236}">
                <a16:creationId xmlns:a16="http://schemas.microsoft.com/office/drawing/2014/main" id="{B494EF1E-3047-4C8F-8DE2-1C59F14A2CB6}"/>
              </a:ext>
            </a:extLst>
          </p:cNvPr>
          <p:cNvGrpSpPr>
            <a:grpSpLocks/>
          </p:cNvGrpSpPr>
          <p:nvPr/>
        </p:nvGrpSpPr>
        <p:grpSpPr bwMode="auto">
          <a:xfrm>
            <a:off x="7298585" y="954154"/>
            <a:ext cx="2409825" cy="1928988"/>
            <a:chOff x="3947" y="707"/>
            <a:chExt cx="1361" cy="1024"/>
          </a:xfrm>
        </p:grpSpPr>
        <p:sp>
          <p:nvSpPr>
            <p:cNvPr id="19" name="Line 11">
              <a:extLst>
                <a:ext uri="{FF2B5EF4-FFF2-40B4-BE49-F238E27FC236}">
                  <a16:creationId xmlns:a16="http://schemas.microsoft.com/office/drawing/2014/main" id="{01EBADF4-45C3-46E4-80E4-5FA5C9B5474C}"/>
                </a:ext>
              </a:extLst>
            </p:cNvPr>
            <p:cNvSpPr>
              <a:spLocks noChangeShapeType="1"/>
            </p:cNvSpPr>
            <p:nvPr/>
          </p:nvSpPr>
          <p:spPr bwMode="auto">
            <a:xfrm>
              <a:off x="3947" y="1206"/>
              <a:ext cx="499" cy="0"/>
            </a:xfrm>
            <a:prstGeom prst="line">
              <a:avLst/>
            </a:prstGeom>
            <a:noFill/>
            <a:ln w="2857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20">
              <a:extLst>
                <a:ext uri="{FF2B5EF4-FFF2-40B4-BE49-F238E27FC236}">
                  <a16:creationId xmlns:a16="http://schemas.microsoft.com/office/drawing/2014/main" id="{BBDCD73A-A966-448F-AE1F-79541A15E65F}"/>
                </a:ext>
              </a:extLst>
            </p:cNvPr>
            <p:cNvSpPr>
              <a:spLocks noChangeArrowheads="1"/>
            </p:cNvSpPr>
            <p:nvPr/>
          </p:nvSpPr>
          <p:spPr bwMode="auto">
            <a:xfrm>
              <a:off x="4446" y="707"/>
              <a:ext cx="862" cy="1024"/>
            </a:xfrm>
            <a:prstGeom prst="rect">
              <a:avLst/>
            </a:prstGeom>
            <a:solidFill>
              <a:srgbClr val="CCFFCC"/>
            </a:solidFill>
            <a:ln w="28575">
              <a:solidFill>
                <a:schemeClr val="accent6">
                  <a:lumMod val="75000"/>
                </a:schemeClr>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1800" b="1" dirty="0">
                  <a:latin typeface="Arial" panose="020B0604020202020204" pitchFamily="34" charset="0"/>
                </a:rPr>
                <a:t>多道程序设计</a:t>
              </a:r>
            </a:p>
            <a:p>
              <a:pPr eaLnBrk="1" hangingPunct="1">
                <a:spcBef>
                  <a:spcPct val="0"/>
                </a:spcBef>
                <a:buClrTx/>
                <a:buSzTx/>
                <a:buFontTx/>
                <a:buNone/>
              </a:pPr>
              <a:r>
                <a:rPr kumimoji="0" lang="zh-CN" altLang="en-US" sz="1800" b="1" dirty="0">
                  <a:latin typeface="Arial" panose="020B0604020202020204" pitchFamily="34" charset="0"/>
                </a:rPr>
                <a:t>进程基本概念</a:t>
              </a:r>
            </a:p>
            <a:p>
              <a:pPr eaLnBrk="1" hangingPunct="1">
                <a:spcBef>
                  <a:spcPct val="0"/>
                </a:spcBef>
                <a:buClrTx/>
                <a:buSzTx/>
                <a:buFontTx/>
                <a:buNone/>
              </a:pPr>
              <a:r>
                <a:rPr kumimoji="0" lang="zh-CN" altLang="en-US" sz="1800" b="1" dirty="0">
                  <a:latin typeface="Arial" panose="020B0604020202020204" pitchFamily="34" charset="0"/>
                </a:rPr>
                <a:t>进程控制</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同步互斥</a:t>
              </a:r>
            </a:p>
            <a:p>
              <a:pPr eaLnBrk="1" hangingPunct="1">
                <a:spcBef>
                  <a:spcPct val="0"/>
                </a:spcBef>
                <a:buClrTx/>
                <a:buSzTx/>
                <a:buFontTx/>
                <a:buNone/>
              </a:pPr>
              <a:r>
                <a:rPr kumimoji="0" lang="zh-CN" altLang="en-US" sz="1800" b="1" dirty="0">
                  <a:latin typeface="Arial" panose="020B0604020202020204" pitchFamily="34" charset="0"/>
                </a:rPr>
                <a:t>进程调度</a:t>
              </a:r>
            </a:p>
            <a:p>
              <a:pPr eaLnBrk="1" hangingPunct="1">
                <a:spcBef>
                  <a:spcPct val="0"/>
                </a:spcBef>
                <a:buClrTx/>
                <a:buSzTx/>
                <a:buFontTx/>
                <a:buNone/>
              </a:pPr>
              <a:r>
                <a:rPr kumimoji="0" lang="zh-CN" altLang="en-US" sz="1800" b="1" dirty="0">
                  <a:latin typeface="Arial" panose="020B0604020202020204" pitchFamily="34" charset="0"/>
                </a:rPr>
                <a:t>进程通信</a:t>
              </a:r>
            </a:p>
            <a:p>
              <a:pPr eaLnBrk="1" hangingPunct="1">
                <a:spcBef>
                  <a:spcPct val="0"/>
                </a:spcBef>
                <a:buClrTx/>
                <a:buSzTx/>
                <a:buFontTx/>
                <a:buNone/>
              </a:pPr>
              <a:r>
                <a:rPr kumimoji="0" lang="zh-CN" altLang="en-US" sz="1800" b="1" dirty="0">
                  <a:latin typeface="Arial" panose="020B0604020202020204" pitchFamily="34" charset="0"/>
                </a:rPr>
                <a:t>进程死锁</a:t>
              </a:r>
            </a:p>
          </p:txBody>
        </p:sp>
      </p:grpSp>
      <p:grpSp>
        <p:nvGrpSpPr>
          <p:cNvPr id="21" name="Group 29">
            <a:extLst>
              <a:ext uri="{FF2B5EF4-FFF2-40B4-BE49-F238E27FC236}">
                <a16:creationId xmlns:a16="http://schemas.microsoft.com/office/drawing/2014/main" id="{128A42FA-B3BE-4742-9E77-601F830063FF}"/>
              </a:ext>
            </a:extLst>
          </p:cNvPr>
          <p:cNvGrpSpPr>
            <a:grpSpLocks/>
          </p:cNvGrpSpPr>
          <p:nvPr/>
        </p:nvGrpSpPr>
        <p:grpSpPr bwMode="auto">
          <a:xfrm>
            <a:off x="1791730" y="1012316"/>
            <a:ext cx="1944688" cy="2378075"/>
            <a:chOff x="0" y="526"/>
            <a:chExt cx="1225" cy="1498"/>
          </a:xfrm>
        </p:grpSpPr>
        <p:sp>
          <p:nvSpPr>
            <p:cNvPr id="22" name="Line 12">
              <a:extLst>
                <a:ext uri="{FF2B5EF4-FFF2-40B4-BE49-F238E27FC236}">
                  <a16:creationId xmlns:a16="http://schemas.microsoft.com/office/drawing/2014/main" id="{1899ABB5-1B72-45CE-9756-448E64B50E3C}"/>
                </a:ext>
              </a:extLst>
            </p:cNvPr>
            <p:cNvSpPr>
              <a:spLocks noChangeShapeType="1"/>
            </p:cNvSpPr>
            <p:nvPr/>
          </p:nvSpPr>
          <p:spPr bwMode="auto">
            <a:xfrm flipH="1" flipV="1">
              <a:off x="953" y="1161"/>
              <a:ext cx="272" cy="0"/>
            </a:xfrm>
            <a:prstGeom prst="line">
              <a:avLst/>
            </a:prstGeom>
            <a:noFill/>
            <a:ln w="2857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1">
              <a:extLst>
                <a:ext uri="{FF2B5EF4-FFF2-40B4-BE49-F238E27FC236}">
                  <a16:creationId xmlns:a16="http://schemas.microsoft.com/office/drawing/2014/main" id="{CE83BA24-A685-40B7-90B5-F52B02C6AB8D}"/>
                </a:ext>
              </a:extLst>
            </p:cNvPr>
            <p:cNvSpPr>
              <a:spLocks noChangeArrowheads="1"/>
            </p:cNvSpPr>
            <p:nvPr/>
          </p:nvSpPr>
          <p:spPr bwMode="auto">
            <a:xfrm>
              <a:off x="0" y="526"/>
              <a:ext cx="930" cy="1498"/>
            </a:xfrm>
            <a:prstGeom prst="rect">
              <a:avLst/>
            </a:prstGeom>
            <a:solidFill>
              <a:srgbClr val="CCFFCC"/>
            </a:solidFill>
            <a:ln w="28575">
              <a:solidFill>
                <a:schemeClr val="accent6">
                  <a:lumMod val="75000"/>
                </a:schemeClr>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rPr>
                <a:t>设备分类</a:t>
              </a:r>
            </a:p>
            <a:p>
              <a:pPr eaLnBrk="1" hangingPunct="1">
                <a:spcBef>
                  <a:spcPct val="0"/>
                </a:spcBef>
                <a:buClrTx/>
                <a:buSzTx/>
                <a:buFontTx/>
                <a:buNone/>
              </a:pPr>
              <a:r>
                <a:rPr kumimoji="0" lang="zh-CN" altLang="en-US" sz="1800" b="1">
                  <a:latin typeface="Arial" panose="020B0604020202020204" pitchFamily="34" charset="0"/>
                </a:rPr>
                <a:t>设备独立性</a:t>
              </a:r>
            </a:p>
            <a:p>
              <a:pPr eaLnBrk="1" hangingPunct="1">
                <a:spcBef>
                  <a:spcPct val="0"/>
                </a:spcBef>
                <a:buClrTx/>
                <a:buSzTx/>
                <a:buFontTx/>
                <a:buNone/>
              </a:pPr>
              <a:r>
                <a:rPr kumimoji="0" lang="en-US" altLang="zh-CN" sz="1800" b="1">
                  <a:latin typeface="Arial" panose="020B0604020202020204" pitchFamily="34" charset="0"/>
                </a:rPr>
                <a:t>I/O</a:t>
              </a:r>
              <a:r>
                <a:rPr kumimoji="0" lang="zh-CN" altLang="en-US" sz="1800" b="1">
                  <a:latin typeface="Arial" panose="020B0604020202020204" pitchFamily="34" charset="0"/>
                </a:rPr>
                <a:t>软件组成</a:t>
              </a:r>
            </a:p>
            <a:p>
              <a:pPr eaLnBrk="1" hangingPunct="1">
                <a:spcBef>
                  <a:spcPct val="0"/>
                </a:spcBef>
                <a:buClrTx/>
                <a:buSzTx/>
                <a:buFontTx/>
                <a:buNone/>
              </a:pPr>
              <a:r>
                <a:rPr kumimoji="0" lang="zh-CN" altLang="en-US" sz="1800" b="1">
                  <a:latin typeface="Arial" panose="020B0604020202020204" pitchFamily="34" charset="0"/>
                </a:rPr>
                <a:t>设备分配</a:t>
              </a:r>
            </a:p>
            <a:p>
              <a:pPr eaLnBrk="1" hangingPunct="1">
                <a:spcBef>
                  <a:spcPct val="0"/>
                </a:spcBef>
                <a:buClrTx/>
                <a:buSzTx/>
                <a:buFontTx/>
                <a:buNone/>
              </a:pPr>
              <a:r>
                <a:rPr kumimoji="0" lang="zh-CN" altLang="en-US" sz="1800" b="1">
                  <a:latin typeface="Arial" panose="020B0604020202020204" pitchFamily="34" charset="0"/>
                </a:rPr>
                <a:t>虚设备技术</a:t>
              </a:r>
            </a:p>
            <a:p>
              <a:pPr eaLnBrk="1" hangingPunct="1">
                <a:spcBef>
                  <a:spcPct val="0"/>
                </a:spcBef>
                <a:buClrTx/>
                <a:buSzTx/>
                <a:buFontTx/>
                <a:buNone/>
              </a:pPr>
              <a:r>
                <a:rPr kumimoji="0" lang="zh-CN" altLang="en-US" sz="1800" b="1">
                  <a:latin typeface="Arial" panose="020B0604020202020204" pitchFamily="34" charset="0"/>
                </a:rPr>
                <a:t>缓冲技术</a:t>
              </a:r>
            </a:p>
            <a:p>
              <a:pPr eaLnBrk="1" hangingPunct="1">
                <a:spcBef>
                  <a:spcPct val="0"/>
                </a:spcBef>
                <a:buClrTx/>
                <a:buSzTx/>
                <a:buFontTx/>
                <a:buNone/>
              </a:pPr>
              <a:r>
                <a:rPr kumimoji="0" lang="zh-CN" altLang="en-US" sz="1800" b="1">
                  <a:latin typeface="Arial" panose="020B0604020202020204" pitchFamily="34" charset="0"/>
                </a:rPr>
                <a:t>通道技术</a:t>
              </a:r>
            </a:p>
            <a:p>
              <a:pPr eaLnBrk="1" hangingPunct="1">
                <a:spcBef>
                  <a:spcPct val="0"/>
                </a:spcBef>
                <a:buClrTx/>
                <a:buSzTx/>
                <a:buFontTx/>
                <a:buNone/>
              </a:pPr>
              <a:r>
                <a:rPr kumimoji="0" lang="zh-CN" altLang="en-US" sz="1800" b="1">
                  <a:latin typeface="Arial" panose="020B0604020202020204" pitchFamily="34" charset="0"/>
                </a:rPr>
                <a:t>磁盘调度</a:t>
              </a:r>
            </a:p>
          </p:txBody>
        </p:sp>
      </p:grpSp>
      <p:grpSp>
        <p:nvGrpSpPr>
          <p:cNvPr id="24" name="Group 27">
            <a:extLst>
              <a:ext uri="{FF2B5EF4-FFF2-40B4-BE49-F238E27FC236}">
                <a16:creationId xmlns:a16="http://schemas.microsoft.com/office/drawing/2014/main" id="{E9ADE8C9-F6F2-4725-B4DF-F84F9B245DA4}"/>
              </a:ext>
            </a:extLst>
          </p:cNvPr>
          <p:cNvGrpSpPr>
            <a:grpSpLocks/>
          </p:cNvGrpSpPr>
          <p:nvPr/>
        </p:nvGrpSpPr>
        <p:grpSpPr bwMode="auto">
          <a:xfrm>
            <a:off x="1766526" y="3369687"/>
            <a:ext cx="1944688" cy="2090738"/>
            <a:chOff x="0" y="2476"/>
            <a:chExt cx="1225" cy="1317"/>
          </a:xfrm>
        </p:grpSpPr>
        <p:sp>
          <p:nvSpPr>
            <p:cNvPr id="25" name="Line 14">
              <a:extLst>
                <a:ext uri="{FF2B5EF4-FFF2-40B4-BE49-F238E27FC236}">
                  <a16:creationId xmlns:a16="http://schemas.microsoft.com/office/drawing/2014/main" id="{C8B03AF2-4363-472D-80BA-922F6600BE50}"/>
                </a:ext>
              </a:extLst>
            </p:cNvPr>
            <p:cNvSpPr>
              <a:spLocks noChangeShapeType="1"/>
            </p:cNvSpPr>
            <p:nvPr/>
          </p:nvSpPr>
          <p:spPr bwMode="auto">
            <a:xfrm flipH="1">
              <a:off x="862" y="2476"/>
              <a:ext cx="363" cy="227"/>
            </a:xfrm>
            <a:prstGeom prst="line">
              <a:avLst/>
            </a:prstGeom>
            <a:noFill/>
            <a:ln w="2857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22">
              <a:extLst>
                <a:ext uri="{FF2B5EF4-FFF2-40B4-BE49-F238E27FC236}">
                  <a16:creationId xmlns:a16="http://schemas.microsoft.com/office/drawing/2014/main" id="{6BFDB043-8A24-41C3-9119-5AD095D928FC}"/>
                </a:ext>
              </a:extLst>
            </p:cNvPr>
            <p:cNvSpPr>
              <a:spLocks noChangeArrowheads="1"/>
            </p:cNvSpPr>
            <p:nvPr/>
          </p:nvSpPr>
          <p:spPr bwMode="auto">
            <a:xfrm>
              <a:off x="0" y="2704"/>
              <a:ext cx="975" cy="1089"/>
            </a:xfrm>
            <a:prstGeom prst="rect">
              <a:avLst/>
            </a:prstGeom>
            <a:solidFill>
              <a:srgbClr val="CCFFCC"/>
            </a:solidFill>
            <a:ln w="28575">
              <a:solidFill>
                <a:schemeClr val="accent6">
                  <a:lumMod val="75000"/>
                </a:schemeClr>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rPr>
                <a:t>文件基本概念</a:t>
              </a:r>
            </a:p>
            <a:p>
              <a:pPr eaLnBrk="1" hangingPunct="1">
                <a:spcBef>
                  <a:spcPct val="0"/>
                </a:spcBef>
                <a:buClrTx/>
                <a:buSzTx/>
                <a:buFontTx/>
                <a:buNone/>
              </a:pPr>
              <a:r>
                <a:rPr kumimoji="0" lang="zh-CN" altLang="en-US" sz="1800" b="1">
                  <a:latin typeface="Arial" panose="020B0604020202020204" pitchFamily="34" charset="0"/>
                </a:rPr>
                <a:t>磁盘结构</a:t>
              </a:r>
            </a:p>
            <a:p>
              <a:pPr eaLnBrk="1" hangingPunct="1">
                <a:spcBef>
                  <a:spcPct val="0"/>
                </a:spcBef>
                <a:buClrTx/>
                <a:buSzTx/>
                <a:buFontTx/>
                <a:buNone/>
              </a:pPr>
              <a:r>
                <a:rPr kumimoji="0" lang="zh-CN" altLang="en-US" sz="1800" b="1">
                  <a:latin typeface="Arial" panose="020B0604020202020204" pitchFamily="34" charset="0"/>
                </a:rPr>
                <a:t>文件目录</a:t>
              </a:r>
            </a:p>
            <a:p>
              <a:pPr eaLnBrk="1" hangingPunct="1">
                <a:spcBef>
                  <a:spcPct val="0"/>
                </a:spcBef>
                <a:buClrTx/>
                <a:buSzTx/>
                <a:buFontTx/>
                <a:buNone/>
              </a:pPr>
              <a:r>
                <a:rPr kumimoji="0" lang="zh-CN" altLang="en-US" sz="1800" b="1">
                  <a:latin typeface="Arial" panose="020B0604020202020204" pitchFamily="34" charset="0"/>
                </a:rPr>
                <a:t>文件系统使用</a:t>
              </a:r>
            </a:p>
            <a:p>
              <a:pPr eaLnBrk="1" hangingPunct="1">
                <a:spcBef>
                  <a:spcPct val="0"/>
                </a:spcBef>
                <a:buClrTx/>
                <a:buSzTx/>
                <a:buFontTx/>
                <a:buNone/>
              </a:pPr>
              <a:r>
                <a:rPr kumimoji="0" lang="zh-CN" altLang="en-US" sz="1800" b="1">
                  <a:latin typeface="Arial" panose="020B0604020202020204" pitchFamily="34" charset="0"/>
                </a:rPr>
                <a:t>文件系统安全</a:t>
              </a:r>
            </a:p>
            <a:p>
              <a:pPr eaLnBrk="1" hangingPunct="1">
                <a:spcBef>
                  <a:spcPct val="0"/>
                </a:spcBef>
                <a:buClrTx/>
                <a:buSzTx/>
                <a:buFontTx/>
                <a:buNone/>
              </a:pPr>
              <a:r>
                <a:rPr kumimoji="0" lang="zh-CN" altLang="en-US" sz="1800" b="1">
                  <a:latin typeface="Arial" panose="020B0604020202020204" pitchFamily="34" charset="0"/>
                </a:rPr>
                <a:t>外存空间管理</a:t>
              </a:r>
            </a:p>
          </p:txBody>
        </p:sp>
      </p:grpSp>
      <p:grpSp>
        <p:nvGrpSpPr>
          <p:cNvPr id="27" name="Group 28">
            <a:extLst>
              <a:ext uri="{FF2B5EF4-FFF2-40B4-BE49-F238E27FC236}">
                <a16:creationId xmlns:a16="http://schemas.microsoft.com/office/drawing/2014/main" id="{3F72BE62-E1CB-4084-AD3C-26FFE5F2251B}"/>
              </a:ext>
            </a:extLst>
          </p:cNvPr>
          <p:cNvGrpSpPr>
            <a:grpSpLocks/>
          </p:cNvGrpSpPr>
          <p:nvPr/>
        </p:nvGrpSpPr>
        <p:grpSpPr bwMode="auto">
          <a:xfrm>
            <a:off x="8473518" y="3361102"/>
            <a:ext cx="2482850" cy="2090737"/>
            <a:chOff x="4083" y="2567"/>
            <a:chExt cx="1564" cy="1317"/>
          </a:xfrm>
        </p:grpSpPr>
        <p:sp>
          <p:nvSpPr>
            <p:cNvPr id="28" name="Line 13">
              <a:extLst>
                <a:ext uri="{FF2B5EF4-FFF2-40B4-BE49-F238E27FC236}">
                  <a16:creationId xmlns:a16="http://schemas.microsoft.com/office/drawing/2014/main" id="{B6EBDC57-5291-4538-901A-14C42610BE39}"/>
                </a:ext>
              </a:extLst>
            </p:cNvPr>
            <p:cNvSpPr>
              <a:spLocks noChangeShapeType="1"/>
            </p:cNvSpPr>
            <p:nvPr/>
          </p:nvSpPr>
          <p:spPr bwMode="auto">
            <a:xfrm>
              <a:off x="4083" y="2567"/>
              <a:ext cx="451" cy="227"/>
            </a:xfrm>
            <a:prstGeom prst="line">
              <a:avLst/>
            </a:prstGeom>
            <a:noFill/>
            <a:ln w="2857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23">
              <a:extLst>
                <a:ext uri="{FF2B5EF4-FFF2-40B4-BE49-F238E27FC236}">
                  <a16:creationId xmlns:a16="http://schemas.microsoft.com/office/drawing/2014/main" id="{A7EEA634-8B30-4F22-9E3B-EDBBE73879F4}"/>
                </a:ext>
              </a:extLst>
            </p:cNvPr>
            <p:cNvSpPr>
              <a:spLocks noChangeArrowheads="1"/>
            </p:cNvSpPr>
            <p:nvPr/>
          </p:nvSpPr>
          <p:spPr bwMode="auto">
            <a:xfrm>
              <a:off x="4377" y="2794"/>
              <a:ext cx="1270" cy="1090"/>
            </a:xfrm>
            <a:prstGeom prst="rect">
              <a:avLst/>
            </a:prstGeom>
            <a:solidFill>
              <a:srgbClr val="CCFFCC"/>
            </a:solidFill>
            <a:ln w="28575">
              <a:solidFill>
                <a:schemeClr val="accent6">
                  <a:lumMod val="75000"/>
                </a:schemeClr>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1800" b="1" dirty="0">
                  <a:latin typeface="Arial" panose="020B0604020202020204" pitchFamily="34" charset="0"/>
                </a:rPr>
                <a:t>地址变换</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内存分配和回收</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内外存数据的传输</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内存保护和共享</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虚拟内存</a:t>
              </a:r>
              <a:endParaRPr kumimoji="0" lang="en-US" altLang="zh-CN" sz="1800" b="1" dirty="0">
                <a:latin typeface="Arial" panose="020B0604020202020204" pitchFamily="34" charset="0"/>
              </a:endParaRPr>
            </a:p>
          </p:txBody>
        </p:sp>
      </p:grpSp>
      <p:sp>
        <p:nvSpPr>
          <p:cNvPr id="31" name="AutoShape 4">
            <a:hlinkClick r:id="rId3"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 name="文本框 29"/>
          <p:cNvSpPr txBox="1"/>
          <p:nvPr/>
        </p:nvSpPr>
        <p:spPr>
          <a:xfrm>
            <a:off x="-12640" y="6477000"/>
            <a:ext cx="3820711"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
        <p:nvSpPr>
          <p:cNvPr id="2" name="文本框 1">
            <a:extLst>
              <a:ext uri="{FF2B5EF4-FFF2-40B4-BE49-F238E27FC236}">
                <a16:creationId xmlns:a16="http://schemas.microsoft.com/office/drawing/2014/main" id="{9A87823A-8D50-D646-8623-F1FAA30557E8}"/>
              </a:ext>
            </a:extLst>
          </p:cNvPr>
          <p:cNvSpPr txBox="1"/>
          <p:nvPr/>
        </p:nvSpPr>
        <p:spPr>
          <a:xfrm>
            <a:off x="6202017" y="4664764"/>
            <a:ext cx="184731" cy="369332"/>
          </a:xfrm>
          <a:prstGeom prst="rect">
            <a:avLst/>
          </a:prstGeom>
          <a:noFill/>
        </p:spPr>
        <p:txBody>
          <a:bodyPr wrap="none" rtlCol="0">
            <a:spAutoFit/>
          </a:bodyPr>
          <a:lstStyle/>
          <a:p>
            <a:endParaRPr kumimoji="1" lang="zh-CN" altLang="en-US" dirty="0"/>
          </a:p>
        </p:txBody>
      </p:sp>
      <p:sp>
        <p:nvSpPr>
          <p:cNvPr id="32" name="Rectangle 18">
            <a:extLst>
              <a:ext uri="{FF2B5EF4-FFF2-40B4-BE49-F238E27FC236}">
                <a16:creationId xmlns:a16="http://schemas.microsoft.com/office/drawing/2014/main" id="{64B2D02B-4D36-E947-B3EC-FC2CCB4356BD}"/>
              </a:ext>
            </a:extLst>
          </p:cNvPr>
          <p:cNvSpPr>
            <a:spLocks noChangeArrowheads="1"/>
          </p:cNvSpPr>
          <p:nvPr/>
        </p:nvSpPr>
        <p:spPr bwMode="auto">
          <a:xfrm>
            <a:off x="4774206" y="4063585"/>
            <a:ext cx="1403350" cy="574675"/>
          </a:xfrm>
          <a:prstGeom prst="rect">
            <a:avLst/>
          </a:prstGeom>
          <a:solidFill>
            <a:srgbClr val="FFCCFF"/>
          </a:solidFill>
          <a:ln w="28575">
            <a:solidFill>
              <a:srgbClr val="FF99FF"/>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kumimoji="0" lang="zh-CN" altLang="en-US" sz="2400" b="1" dirty="0">
                <a:effectLst>
                  <a:outerShdw blurRad="38100" dist="38100" dir="2700000" algn="tl">
                    <a:srgbClr val="000000">
                      <a:alpha val="43137"/>
                    </a:srgbClr>
                  </a:outerShdw>
                </a:effectLst>
                <a:latin typeface="Arial" panose="020B0604020202020204" pitchFamily="34" charset="0"/>
              </a:rPr>
              <a:t>存储管理</a:t>
            </a:r>
          </a:p>
        </p:txBody>
      </p:sp>
      <p:sp>
        <p:nvSpPr>
          <p:cNvPr id="33" name="Line 9">
            <a:extLst>
              <a:ext uri="{FF2B5EF4-FFF2-40B4-BE49-F238E27FC236}">
                <a16:creationId xmlns:a16="http://schemas.microsoft.com/office/drawing/2014/main" id="{5098F06A-3076-014A-9055-ECA4721E0D1B}"/>
              </a:ext>
            </a:extLst>
          </p:cNvPr>
          <p:cNvSpPr>
            <a:spLocks noChangeShapeType="1"/>
          </p:cNvSpPr>
          <p:nvPr/>
        </p:nvSpPr>
        <p:spPr bwMode="auto">
          <a:xfrm flipV="1">
            <a:off x="5570699" y="3549868"/>
            <a:ext cx="344061" cy="51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endParaRPr>
          </a:p>
        </p:txBody>
      </p:sp>
      <p:grpSp>
        <p:nvGrpSpPr>
          <p:cNvPr id="34" name="Group 28">
            <a:extLst>
              <a:ext uri="{FF2B5EF4-FFF2-40B4-BE49-F238E27FC236}">
                <a16:creationId xmlns:a16="http://schemas.microsoft.com/office/drawing/2014/main" id="{26CBA473-EA59-AC40-B644-53DCE52A7AD1}"/>
              </a:ext>
            </a:extLst>
          </p:cNvPr>
          <p:cNvGrpSpPr>
            <a:grpSpLocks/>
          </p:cNvGrpSpPr>
          <p:nvPr/>
        </p:nvGrpSpPr>
        <p:grpSpPr bwMode="auto">
          <a:xfrm>
            <a:off x="6177556" y="4373427"/>
            <a:ext cx="2394619" cy="1934608"/>
            <a:chOff x="4083" y="2567"/>
            <a:chExt cx="1564" cy="1317"/>
          </a:xfrm>
        </p:grpSpPr>
        <p:sp>
          <p:nvSpPr>
            <p:cNvPr id="35" name="Line 13">
              <a:extLst>
                <a:ext uri="{FF2B5EF4-FFF2-40B4-BE49-F238E27FC236}">
                  <a16:creationId xmlns:a16="http://schemas.microsoft.com/office/drawing/2014/main" id="{019882B8-8948-5C41-9B2F-5DD94EA7B24C}"/>
                </a:ext>
              </a:extLst>
            </p:cNvPr>
            <p:cNvSpPr>
              <a:spLocks noChangeShapeType="1"/>
            </p:cNvSpPr>
            <p:nvPr/>
          </p:nvSpPr>
          <p:spPr bwMode="auto">
            <a:xfrm>
              <a:off x="4083" y="2567"/>
              <a:ext cx="451" cy="227"/>
            </a:xfrm>
            <a:prstGeom prst="line">
              <a:avLst/>
            </a:prstGeom>
            <a:noFill/>
            <a:ln w="2857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Rectangle 23">
              <a:extLst>
                <a:ext uri="{FF2B5EF4-FFF2-40B4-BE49-F238E27FC236}">
                  <a16:creationId xmlns:a16="http://schemas.microsoft.com/office/drawing/2014/main" id="{943FA976-AB2D-6945-8F3F-7C57D9FC0790}"/>
                </a:ext>
              </a:extLst>
            </p:cNvPr>
            <p:cNvSpPr>
              <a:spLocks noChangeArrowheads="1"/>
            </p:cNvSpPr>
            <p:nvPr/>
          </p:nvSpPr>
          <p:spPr bwMode="auto">
            <a:xfrm>
              <a:off x="4377" y="2794"/>
              <a:ext cx="1270" cy="1090"/>
            </a:xfrm>
            <a:prstGeom prst="rect">
              <a:avLst/>
            </a:prstGeom>
            <a:solidFill>
              <a:srgbClr val="CCFFCC"/>
            </a:solidFill>
            <a:ln w="28575">
              <a:solidFill>
                <a:schemeClr val="accent6">
                  <a:lumMod val="75000"/>
                </a:schemeClr>
              </a:solid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1800" b="1" dirty="0">
                  <a:latin typeface="Arial" panose="020B0604020202020204" pitchFamily="34" charset="0"/>
                </a:rPr>
                <a:t>存储结构概述</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磁盘结构</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空闲空间管理</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存储空间分配</a:t>
              </a:r>
              <a:endParaRPr kumimoji="0" lang="en-US" altLang="zh-CN" sz="1800" b="1" dirty="0">
                <a:latin typeface="Arial" panose="020B0604020202020204" pitchFamily="34" charset="0"/>
              </a:endParaRPr>
            </a:p>
            <a:p>
              <a:pPr eaLnBrk="1" hangingPunct="1">
                <a:spcBef>
                  <a:spcPct val="0"/>
                </a:spcBef>
                <a:buClrTx/>
                <a:buSzTx/>
                <a:buFontTx/>
                <a:buNone/>
              </a:pPr>
              <a:r>
                <a:rPr kumimoji="0" lang="zh-CN" altLang="en-US" sz="1800" b="1" dirty="0">
                  <a:latin typeface="Arial" panose="020B0604020202020204" pitchFamily="34" charset="0"/>
                </a:rPr>
                <a:t>磁盘调度</a:t>
              </a:r>
              <a:endParaRPr kumimoji="0" lang="en-US" altLang="zh-CN" sz="1800" b="1" dirty="0">
                <a:latin typeface="Arial" panose="020B0604020202020204" pitchFamily="34" charset="0"/>
              </a:endParaRPr>
            </a:p>
          </p:txBody>
        </p:sp>
      </p:grpSp>
    </p:spTree>
    <p:extLst>
      <p:ext uri="{BB962C8B-B14F-4D97-AF65-F5344CB8AC3E}">
        <p14:creationId xmlns:p14="http://schemas.microsoft.com/office/powerpoint/2010/main" val="81638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a:hlinkClick r:id="rId3" action="ppaction://hlinksldjump"/>
          </p:cNvPr>
          <p:cNvSpPr>
            <a:spLocks noChangeArrowheads="1"/>
          </p:cNvSpPr>
          <p:nvPr/>
        </p:nvSpPr>
        <p:spPr bwMode="auto">
          <a:xfrm>
            <a:off x="3432176" y="0"/>
            <a:ext cx="6264275"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ClrTx/>
              <a:buSzTx/>
              <a:buNone/>
            </a:pPr>
            <a:r>
              <a:rPr lang="en-US" altLang="zh-CN" sz="4400" b="1" dirty="0">
                <a:solidFill>
                  <a:srgbClr val="C00000"/>
                </a:solidFill>
                <a:effectLst>
                  <a:outerShdw blurRad="38100" dist="38100" dir="2700000" algn="tl">
                    <a:srgbClr val="000000"/>
                  </a:outerShdw>
                </a:effectLst>
                <a:ea typeface="楷体_GB2312" pitchFamily="49" charset="-122"/>
                <a:cs typeface="+mj-cs"/>
              </a:rPr>
              <a:t>1.6  </a:t>
            </a:r>
            <a:r>
              <a:rPr lang="zh-CN" altLang="en-US" sz="4400" b="1" dirty="0">
                <a:solidFill>
                  <a:srgbClr val="C00000"/>
                </a:solidFill>
                <a:effectLst>
                  <a:outerShdw blurRad="38100" dist="38100" dir="2700000" algn="tl">
                    <a:srgbClr val="000000"/>
                  </a:outerShdw>
                </a:effectLst>
                <a:ea typeface="楷体_GB2312" pitchFamily="49" charset="-122"/>
                <a:cs typeface="+mj-cs"/>
              </a:rPr>
              <a:t>操作系统的发展</a:t>
            </a:r>
          </a:p>
        </p:txBody>
      </p:sp>
      <p:sp>
        <p:nvSpPr>
          <p:cNvPr id="162821" name="AutoShape 5">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 name="Rectangle 2"/>
          <p:cNvSpPr txBox="1">
            <a:spLocks noChangeArrowheads="1"/>
          </p:cNvSpPr>
          <p:nvPr/>
        </p:nvSpPr>
        <p:spPr bwMode="auto">
          <a:xfrm>
            <a:off x="2079209" y="905162"/>
            <a:ext cx="8335451" cy="214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28600" lvl="1" indent="-228600" eaLnBrk="1" hangingPunct="1">
              <a:lnSpc>
                <a:spcPct val="90000"/>
              </a:lnSpc>
              <a:spcBef>
                <a:spcPts val="1000"/>
              </a:spcBef>
              <a:buClr>
                <a:srgbClr val="0033CC"/>
              </a:buClr>
              <a:buSzPct val="80000"/>
              <a:buFont typeface="Wingdings" panose="05000000000000000000" pitchFamily="2" charset="2"/>
              <a:buChar char="n"/>
              <a:tabLst>
                <a:tab pos="1044575" algn="l"/>
              </a:tabLst>
              <a:defRPr/>
            </a:pPr>
            <a:r>
              <a:rPr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发展动力：“需求推动发展”</a:t>
            </a:r>
          </a:p>
          <a:p>
            <a:pPr marL="857250" lvl="2" indent="-457200" eaLnBrk="1" hangingPunct="1">
              <a:lnSpc>
                <a:spcPts val="4000"/>
              </a:lnSpc>
              <a:spcBef>
                <a:spcPts val="0"/>
              </a:spcBef>
              <a:buSzPct val="75000"/>
              <a:buFont typeface="Wingdings" panose="05000000000000000000" pitchFamily="2" charset="2"/>
              <a:buChar char="n"/>
              <a:tabLst>
                <a:tab pos="1044575" algn="l"/>
              </a:tabLst>
              <a:defRPr/>
            </a:pPr>
            <a:r>
              <a:rPr lang="zh-CN" altLang="en-US" sz="3200" b="1" dirty="0">
                <a:latin typeface="Times New Roman" panose="02020603050405020304" pitchFamily="18" charset="0"/>
                <a:ea typeface="楷体" pitchFamily="49" charset="-122"/>
                <a:cs typeface="Times New Roman" panose="02020603050405020304" pitchFamily="18" charset="0"/>
              </a:rPr>
              <a:t>设备角度：资源利用率和系统性能</a:t>
            </a:r>
          </a:p>
          <a:p>
            <a:pPr marL="857250" lvl="2" indent="-457200" eaLnBrk="1" hangingPunct="1">
              <a:lnSpc>
                <a:spcPts val="4000"/>
              </a:lnSpc>
              <a:spcBef>
                <a:spcPts val="0"/>
              </a:spcBef>
              <a:buSzPct val="75000"/>
              <a:buFont typeface="Wingdings" panose="05000000000000000000" pitchFamily="2" charset="2"/>
              <a:buChar char="n"/>
              <a:tabLst>
                <a:tab pos="1044575" algn="l"/>
              </a:tabLst>
              <a:defRPr/>
            </a:pPr>
            <a:r>
              <a:rPr lang="zh-CN" altLang="en-US" sz="3200" b="1" dirty="0">
                <a:latin typeface="Times New Roman" panose="02020603050405020304" pitchFamily="18" charset="0"/>
                <a:ea typeface="楷体" pitchFamily="49" charset="-122"/>
                <a:cs typeface="Times New Roman" panose="02020603050405020304" pitchFamily="18" charset="0"/>
              </a:rPr>
              <a:t>用户角度：方便用户</a:t>
            </a:r>
          </a:p>
          <a:p>
            <a:pPr marL="857250" lvl="2" indent="-457200" eaLnBrk="1" hangingPunct="1">
              <a:lnSpc>
                <a:spcPts val="4000"/>
              </a:lnSpc>
              <a:spcBef>
                <a:spcPts val="0"/>
              </a:spcBef>
              <a:buSzPct val="75000"/>
              <a:buFont typeface="Wingdings" panose="05000000000000000000" pitchFamily="2" charset="2"/>
              <a:buChar char="n"/>
              <a:tabLst>
                <a:tab pos="1044575" algn="l"/>
              </a:tabLst>
              <a:defRPr/>
            </a:pPr>
            <a:r>
              <a:rPr lang="zh-CN" altLang="en-US" sz="3200" b="1" dirty="0">
                <a:latin typeface="Times New Roman" panose="02020603050405020304" pitchFamily="18" charset="0"/>
                <a:ea typeface="楷体" pitchFamily="49" charset="-122"/>
                <a:cs typeface="Times New Roman" panose="02020603050405020304" pitchFamily="18" charset="0"/>
              </a:rPr>
              <a:t>技术角度：物理器件发展</a:t>
            </a:r>
          </a:p>
        </p:txBody>
      </p:sp>
      <p:sp>
        <p:nvSpPr>
          <p:cNvPr id="7" name="内容占位符 2"/>
          <p:cNvSpPr>
            <a:spLocks noGrp="1"/>
          </p:cNvSpPr>
          <p:nvPr>
            <p:ph idx="1"/>
          </p:nvPr>
        </p:nvSpPr>
        <p:spPr>
          <a:xfrm>
            <a:off x="3308750" y="3139991"/>
            <a:ext cx="5472608" cy="3011785"/>
          </a:xfrm>
        </p:spPr>
        <p:txBody>
          <a:bodyPr>
            <a:normAutofit/>
          </a:bodyPr>
          <a:lstStyle/>
          <a:p>
            <a:pPr marL="0" indent="0" fontAlgn="base">
              <a:lnSpc>
                <a:spcPct val="150000"/>
              </a:lnSpc>
              <a:spcBef>
                <a:spcPct val="0"/>
              </a:spcBef>
              <a:spcAft>
                <a:spcPct val="0"/>
              </a:spcAft>
              <a:buNone/>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操作系统的发展历史</a:t>
            </a:r>
            <a:endParaRPr kumimoji="1" lang="en-US" altLang="zh-CN"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a:p>
            <a:pPr marL="0" indent="0" fontAlgn="base">
              <a:lnSpc>
                <a:spcPct val="150000"/>
              </a:lnSpc>
              <a:spcBef>
                <a:spcPct val="0"/>
              </a:spcBef>
              <a:spcAft>
                <a:spcPct val="0"/>
              </a:spcAft>
              <a:buNone/>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rPr>
              <a:t>操作系统的现状</a:t>
            </a:r>
            <a:endParaRPr kumimoji="1" lang="en-US" altLang="zh-CN"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cs typeface="+mj-cs"/>
            </a:endParaRPr>
          </a:p>
        </p:txBody>
      </p:sp>
      <p:sp>
        <p:nvSpPr>
          <p:cNvPr id="8" name="文本框 7"/>
          <p:cNvSpPr txBox="1"/>
          <p:nvPr/>
        </p:nvSpPr>
        <p:spPr>
          <a:xfrm>
            <a:off x="-12640" y="6477000"/>
            <a:ext cx="3820711"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a:t>
            </a:r>
            <a:r>
              <a:rPr lang="zh-CN" altLang="en-US" b="1">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系 米泽田</a:t>
            </a:r>
            <a:endPar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476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162821"/>
                                        </p:tgtEl>
                                        <p:attrNameLst>
                                          <p:attrName>style.visibility</p:attrName>
                                        </p:attrNameLst>
                                      </p:cBhvr>
                                      <p:to>
                                        <p:strVal val="visible"/>
                                      </p:to>
                                    </p:set>
                                    <p:anim calcmode="lin" valueType="num">
                                      <p:cBhvr additive="base">
                                        <p:cTn id="11" dur="500" fill="hold"/>
                                        <p:tgtEl>
                                          <p:spTgt spid="162821"/>
                                        </p:tgtEl>
                                        <p:attrNameLst>
                                          <p:attrName>ppt_x</p:attrName>
                                        </p:attrNameLst>
                                      </p:cBhvr>
                                      <p:tavLst>
                                        <p:tav tm="0">
                                          <p:val>
                                            <p:strVal val="1+#ppt_w/2"/>
                                          </p:val>
                                        </p:tav>
                                        <p:tav tm="100000">
                                          <p:val>
                                            <p:strVal val="#ppt_x"/>
                                          </p:val>
                                        </p:tav>
                                      </p:tavLst>
                                    </p:anim>
                                    <p:anim calcmode="lin" valueType="num">
                                      <p:cBhvr additive="base">
                                        <p:cTn id="12" dur="500" fill="hold"/>
                                        <p:tgtEl>
                                          <p:spTgt spid="162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600" y="0"/>
            <a:ext cx="7772400" cy="747936"/>
          </a:xfrm>
        </p:spPr>
        <p:txBody>
          <a:bodyPr>
            <a:normAutofit/>
          </a:bodyPr>
          <a:lstStyle/>
          <a:p>
            <a:pPr algn="ctr">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操作系统的发展历史</a:t>
            </a:r>
          </a:p>
        </p:txBody>
      </p:sp>
      <p:sp>
        <p:nvSpPr>
          <p:cNvPr id="3" name="内容占位符 2"/>
          <p:cNvSpPr>
            <a:spLocks noGrp="1"/>
          </p:cNvSpPr>
          <p:nvPr>
            <p:ph idx="1"/>
          </p:nvPr>
        </p:nvSpPr>
        <p:spPr>
          <a:xfrm>
            <a:off x="2495600" y="1422383"/>
            <a:ext cx="8596064" cy="3629000"/>
          </a:xfrm>
        </p:spPr>
        <p:txBody>
          <a:bodyPr>
            <a:normAutofit/>
          </a:bodyPr>
          <a:lstStyle/>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(1945–55) </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真空管</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(1955–65) </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晶体管和批处理系统</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(1965–1980) </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集成电路和多道程序设计</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(1980–1995) PC</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(1995–Present) </a:t>
            </a: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后</a:t>
            </a: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PC</a:t>
            </a:r>
            <a:endPar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AutoShape 5">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14989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6" name="Rectangle 3"/>
          <p:cNvSpPr>
            <a:spLocks noChangeArrowheads="1"/>
          </p:cNvSpPr>
          <p:nvPr/>
        </p:nvSpPr>
        <p:spPr bwMode="auto">
          <a:xfrm>
            <a:off x="4044156" y="675559"/>
            <a:ext cx="4103688" cy="576262"/>
          </a:xfrm>
          <a:prstGeom prst="rect">
            <a:avLst/>
          </a:prstGeom>
          <a:solidFill>
            <a:srgbClr val="92D050"/>
          </a:solidFill>
          <a:ln w="9525">
            <a:noFill/>
            <a:miter lim="800000"/>
            <a:headEnd/>
            <a:tailEnd/>
          </a:ln>
        </p:spPr>
        <p:txBody>
          <a:bodyPr/>
          <a:lstStyle/>
          <a:p>
            <a:pPr algn="ctr" eaLnBrk="1" hangingPunct="1">
              <a:defRPr/>
            </a:pPr>
            <a:r>
              <a:rPr lang="en-US" altLang="zh-CN" sz="3600" b="1" dirty="0">
                <a:latin typeface="Times New Roman" panose="02020603050405020304" pitchFamily="18" charset="0"/>
                <a:cs typeface="Times New Roman" panose="02020603050405020304" pitchFamily="18" charset="0"/>
              </a:rPr>
              <a:t>ENIAC </a:t>
            </a:r>
            <a:r>
              <a:rPr lang="zh-CN" altLang="en-US" sz="3600" b="1" dirty="0">
                <a:latin typeface="Times New Roman" panose="02020603050405020304" pitchFamily="18" charset="0"/>
                <a:cs typeface="Times New Roman" panose="02020603050405020304" pitchFamily="18" charset="0"/>
              </a:rPr>
              <a:t>计算机</a:t>
            </a:r>
          </a:p>
        </p:txBody>
      </p:sp>
      <p:sp>
        <p:nvSpPr>
          <p:cNvPr id="58376" name="Rectangle 5"/>
          <p:cNvSpPr>
            <a:spLocks noChangeArrowheads="1"/>
          </p:cNvSpPr>
          <p:nvPr/>
        </p:nvSpPr>
        <p:spPr bwMode="auto">
          <a:xfrm>
            <a:off x="232708" y="1251821"/>
            <a:ext cx="910651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lang="zh-CN" altLang="en-US" sz="3200" b="1" dirty="0">
                <a:ea typeface="楷体" pitchFamily="49" charset="-122"/>
                <a:cs typeface="Times New Roman" panose="02020603050405020304" pitchFamily="18" charset="0"/>
              </a:rPr>
              <a:t>运算速度：</a:t>
            </a:r>
            <a:r>
              <a:rPr lang="en-US" altLang="zh-CN" sz="3200" b="1" dirty="0">
                <a:ea typeface="楷体" pitchFamily="49" charset="-122"/>
                <a:cs typeface="Times New Roman" panose="02020603050405020304" pitchFamily="18" charset="0"/>
              </a:rPr>
              <a:t>1000</a:t>
            </a:r>
            <a:r>
              <a:rPr lang="zh-CN" altLang="en-US" sz="3200" b="1" dirty="0">
                <a:ea typeface="楷体" pitchFamily="49" charset="-122"/>
                <a:cs typeface="Times New Roman" panose="02020603050405020304" pitchFamily="18" charset="0"/>
              </a:rPr>
              <a:t>次</a:t>
            </a:r>
            <a:r>
              <a:rPr lang="en-US" altLang="zh-CN" sz="3200" b="1" dirty="0">
                <a:ea typeface="楷体" pitchFamily="49" charset="-122"/>
                <a:cs typeface="Times New Roman" panose="02020603050405020304" pitchFamily="18" charset="0"/>
              </a:rPr>
              <a:t>/</a:t>
            </a:r>
            <a:r>
              <a:rPr lang="zh-CN" altLang="en-US" sz="3200" b="1" dirty="0">
                <a:ea typeface="楷体" pitchFamily="49" charset="-122"/>
                <a:cs typeface="Times New Roman" panose="02020603050405020304" pitchFamily="18" charset="0"/>
              </a:rPr>
              <a:t>秒</a:t>
            </a:r>
            <a:r>
              <a:rPr lang="en-US" altLang="zh-CN" sz="3200" b="1" dirty="0">
                <a:ea typeface="楷体" pitchFamily="49" charset="-122"/>
                <a:cs typeface="Times New Roman" panose="02020603050405020304" pitchFamily="18" charset="0"/>
              </a:rPr>
              <a:t>; </a:t>
            </a:r>
          </a:p>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lang="zh-CN" altLang="en-US" sz="3200" b="1" dirty="0">
                <a:ea typeface="楷体" pitchFamily="49" charset="-122"/>
                <a:cs typeface="Times New Roman" panose="02020603050405020304" pitchFamily="18" charset="0"/>
              </a:rPr>
              <a:t>数万个真空管</a:t>
            </a:r>
            <a:r>
              <a:rPr lang="en-US" altLang="zh-CN" sz="3200" b="1" dirty="0">
                <a:ea typeface="楷体" pitchFamily="49" charset="-122"/>
                <a:cs typeface="Times New Roman" panose="02020603050405020304" pitchFamily="18" charset="0"/>
              </a:rPr>
              <a:t>, </a:t>
            </a:r>
            <a:r>
              <a:rPr lang="zh-CN" altLang="en-US" sz="3200" b="1" dirty="0">
                <a:ea typeface="楷体" pitchFamily="49" charset="-122"/>
                <a:cs typeface="Times New Roman" panose="02020603050405020304" pitchFamily="18" charset="0"/>
              </a:rPr>
              <a:t>占地</a:t>
            </a:r>
            <a:r>
              <a:rPr lang="en-US" altLang="zh-CN" sz="3200" b="1" dirty="0">
                <a:ea typeface="楷体" pitchFamily="49" charset="-122"/>
                <a:cs typeface="Times New Roman" panose="02020603050405020304" pitchFamily="18" charset="0"/>
              </a:rPr>
              <a:t>100</a:t>
            </a:r>
            <a:r>
              <a:rPr lang="zh-CN" altLang="en-US" sz="3200" b="1" dirty="0">
                <a:ea typeface="楷体" pitchFamily="49" charset="-122"/>
                <a:cs typeface="Times New Roman" panose="02020603050405020304" pitchFamily="18" charset="0"/>
              </a:rPr>
              <a:t>平方米。</a:t>
            </a:r>
          </a:p>
        </p:txBody>
      </p:sp>
      <p:sp>
        <p:nvSpPr>
          <p:cNvPr id="2" name="矩形 1"/>
          <p:cNvSpPr/>
          <p:nvPr/>
        </p:nvSpPr>
        <p:spPr>
          <a:xfrm>
            <a:off x="5118009" y="-75029"/>
            <a:ext cx="1955985" cy="769441"/>
          </a:xfrm>
          <a:prstGeom prst="rect">
            <a:avLst/>
          </a:prstGeom>
        </p:spPr>
        <p:txBody>
          <a:bodyPr wrap="none">
            <a:spAutoFit/>
          </a:bodyPr>
          <a:lstStyle/>
          <a:p>
            <a:pPr algn="ctr" fontAlgn="base">
              <a:lnSpc>
                <a:spcPct val="110000"/>
              </a:lnSpc>
              <a:spcBef>
                <a:spcPct val="0"/>
              </a:spcBef>
              <a:spcAft>
                <a:spcPct val="0"/>
              </a:spcAft>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真 空 管</a:t>
            </a:r>
          </a:p>
        </p:txBody>
      </p:sp>
      <p:sp>
        <p:nvSpPr>
          <p:cNvPr id="58371" name="Rectangle 2"/>
          <p:cNvSpPr>
            <a:spLocks noChangeArrowheads="1"/>
          </p:cNvSpPr>
          <p:nvPr/>
        </p:nvSpPr>
        <p:spPr bwMode="auto">
          <a:xfrm>
            <a:off x="201826" y="2225515"/>
            <a:ext cx="1180894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lang="zh-CN" altLang="en-US" sz="3200" b="1" dirty="0">
                <a:ea typeface="楷体" pitchFamily="49" charset="-122"/>
                <a:cs typeface="Times New Roman" panose="02020603050405020304" pitchFamily="18" charset="0"/>
              </a:rPr>
              <a:t>没有程序设计语言，没有操作系统。</a:t>
            </a:r>
          </a:p>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lang="zh-CN" altLang="en-US" sz="3200" b="1" dirty="0">
                <a:ea typeface="楷体" pitchFamily="49" charset="-122"/>
                <a:cs typeface="Times New Roman" panose="02020603050405020304" pitchFamily="18" charset="0"/>
              </a:rPr>
              <a:t>程序员提前预约一段时间，然后到机房将他的插件板插到计算机里。</a:t>
            </a:r>
          </a:p>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lang="zh-CN" altLang="en-US" sz="3200" b="1" dirty="0">
                <a:ea typeface="楷体" pitchFamily="49" charset="-122"/>
                <a:cs typeface="Times New Roman" panose="02020603050405020304" pitchFamily="18" charset="0"/>
              </a:rPr>
              <a:t>期盼着在接下来的时间中几万个真空管不会烧断，从而可以计算自己的题目。</a:t>
            </a:r>
          </a:p>
        </p:txBody>
      </p:sp>
      <p:pic>
        <p:nvPicPr>
          <p:cNvPr id="271367" name="Picture 4" descr="\\CHERRY\D\0_OS_history\www_computerhistory_org\1946\1946_eniac.jpg"/>
          <p:cNvPicPr>
            <a:picLocks noChangeAspect="1" noChangeArrowheads="1"/>
          </p:cNvPicPr>
          <p:nvPr/>
        </p:nvPicPr>
        <p:blipFill>
          <a:blip r:embed="rId3">
            <a:extLst>
              <a:ext uri="{28A0092B-C50C-407E-A947-70E740481C1C}">
                <a14:useLocalDpi xmlns:a14="http://schemas.microsoft.com/office/drawing/2010/main" val="0"/>
              </a:ext>
            </a:extLst>
          </a:blip>
          <a:srcRect b="5173"/>
          <a:stretch>
            <a:fillRect/>
          </a:stretch>
        </p:blipFill>
        <p:spPr bwMode="auto">
          <a:xfrm>
            <a:off x="1043695" y="2514951"/>
            <a:ext cx="4250666" cy="403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9" name="Picture 9" descr="bh_computers_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158" y="2514951"/>
            <a:ext cx="4482533" cy="403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746115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1367"/>
                                        </p:tgtEl>
                                        <p:attrNameLst>
                                          <p:attrName>style.visibility</p:attrName>
                                        </p:attrNameLst>
                                      </p:cBhvr>
                                      <p:to>
                                        <p:strVal val="visible"/>
                                      </p:to>
                                    </p:set>
                                    <p:animEffect transition="in" filter="fade">
                                      <p:cBhvr>
                                        <p:cTn id="7" dur="2000"/>
                                        <p:tgtEl>
                                          <p:spTgt spid="271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1369"/>
                                        </p:tgtEl>
                                        <p:attrNameLst>
                                          <p:attrName>style.visibility</p:attrName>
                                        </p:attrNameLst>
                                      </p:cBhvr>
                                      <p:to>
                                        <p:strVal val="visible"/>
                                      </p:to>
                                    </p:set>
                                    <p:animEffect transition="in" filter="fade">
                                      <p:cBhvr>
                                        <p:cTn id="12" dur="2000"/>
                                        <p:tgtEl>
                                          <p:spTgt spid="271369"/>
                                        </p:tgtEl>
                                      </p:cBhvr>
                                    </p:animEffect>
                                  </p:childTnLst>
                                </p:cTn>
                              </p:par>
                            </p:childTnLst>
                          </p:cTn>
                        </p:par>
                        <p:par>
                          <p:cTn id="13" fill="hold">
                            <p:stCondLst>
                              <p:cond delay="2000"/>
                            </p:stCondLst>
                            <p:childTnLst>
                              <p:par>
                                <p:cTn id="14" presetID="2" presetClass="entr" presetSubtype="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1267959" y="1341439"/>
            <a:ext cx="9400041" cy="3194049"/>
          </a:xfrm>
        </p:spPr>
        <p:txBody>
          <a:bodyPr>
            <a:normAutofit/>
          </a:bodyPr>
          <a:lstStyle/>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晶体管计算机，操作系统的雏形</a:t>
            </a:r>
            <a:r>
              <a:rPr kumimoji="1" lang="en-US" altLang="zh-CN" sz="3200" b="1" dirty="0">
                <a:latin typeface="Times New Roman" panose="02020603050405020304" pitchFamily="18" charset="0"/>
                <a:ea typeface="楷体" pitchFamily="49" charset="-122"/>
                <a:cs typeface="Times New Roman" panose="02020603050405020304" pitchFamily="18" charset="0"/>
              </a:rPr>
              <a:t>--</a:t>
            </a:r>
            <a:r>
              <a:rPr kumimoji="1" lang="zh-CN" altLang="en-US" sz="3200" b="1" dirty="0">
                <a:latin typeface="Times New Roman" panose="02020603050405020304" pitchFamily="18" charset="0"/>
                <a:ea typeface="楷体" pitchFamily="49" charset="-122"/>
                <a:cs typeface="Times New Roman" panose="02020603050405020304" pitchFamily="18" charset="0"/>
              </a:rPr>
              <a:t>监督程序。</a:t>
            </a:r>
          </a:p>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把若干个作业合成一批，调入计算机执行，完成后再调入下一批作业。</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计算机的应用从数值计算扩大到数据处理、工业过程控制等领域。</a:t>
            </a:r>
          </a:p>
        </p:txBody>
      </p:sp>
      <p:sp>
        <p:nvSpPr>
          <p:cNvPr id="165897" name="AutoShape 9">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5951" name="Rectangle 63"/>
          <p:cNvSpPr>
            <a:spLocks noChangeArrowheads="1"/>
          </p:cNvSpPr>
          <p:nvPr/>
        </p:nvSpPr>
        <p:spPr bwMode="auto">
          <a:xfrm>
            <a:off x="1649412" y="2963862"/>
            <a:ext cx="8893175" cy="3575050"/>
          </a:xfrm>
          <a:prstGeom prst="rect">
            <a:avLst/>
          </a:prstGeom>
          <a:noFill/>
          <a:ln w="12700" cap="sq">
            <a:noFill/>
            <a:miter lim="800000"/>
            <a:headEnd type="none" w="sm" len="sm"/>
            <a:tailEnd type="none" w="sm" len="sm"/>
          </a:ln>
        </p:spPr>
        <p:txBody>
          <a:bodyPr/>
          <a:lstStyle/>
          <a:p>
            <a:pPr marL="342900" indent="-342900">
              <a:spcBef>
                <a:spcPct val="40000"/>
              </a:spcBef>
              <a:buClr>
                <a:schemeClr val="tx2"/>
              </a:buClr>
              <a:buSzPct val="90000"/>
              <a:buFont typeface="Symbol" pitchFamily="18" charset="2"/>
              <a:buChar char="¨"/>
              <a:defRPr/>
            </a:pPr>
            <a:endParaRPr lang="en-US" altLang="zh-CN" sz="3200" b="1" dirty="0">
              <a:latin typeface="楷体" pitchFamily="49" charset="-122"/>
              <a:ea typeface="楷体" pitchFamily="49" charset="-122"/>
            </a:endParaRPr>
          </a:p>
        </p:txBody>
      </p:sp>
      <p:sp>
        <p:nvSpPr>
          <p:cNvPr id="8" name="Rectangle 2"/>
          <p:cNvSpPr>
            <a:spLocks noChangeArrowheads="1"/>
          </p:cNvSpPr>
          <p:nvPr/>
        </p:nvSpPr>
        <p:spPr bwMode="auto">
          <a:xfrm>
            <a:off x="15240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marL="228600" algn="l" eaLnBrk="0" hangingPunct="0">
              <a:defRPr sz="2400">
                <a:solidFill>
                  <a:schemeClr val="tx1"/>
                </a:solidFill>
                <a:latin typeface="Times New Roman" panose="02020603050405020304" pitchFamily="18" charset="0"/>
              </a:defRPr>
            </a:lvl3pPr>
            <a:lvl4pPr marL="342900" algn="l" eaLnBrk="0" hangingPunct="0">
              <a:defRPr sz="2400">
                <a:solidFill>
                  <a:schemeClr val="tx1"/>
                </a:solidFill>
                <a:latin typeface="Times New Roman" panose="02020603050405020304" pitchFamily="18" charset="0"/>
              </a:defRPr>
            </a:lvl4pPr>
            <a:lvl5pPr marL="457200" algn="l" eaLnBrk="0" hangingPunct="0">
              <a:defRPr sz="2400">
                <a:solidFill>
                  <a:schemeClr val="tx1"/>
                </a:solidFill>
                <a:latin typeface="Times New Roman" panose="02020603050405020304" pitchFamily="18" charset="0"/>
              </a:defRPr>
            </a:lvl5pPr>
            <a:lvl6pPr marL="914400" eaLnBrk="0" fontAlgn="base" hangingPunct="0">
              <a:spcBef>
                <a:spcPct val="0"/>
              </a:spcBef>
              <a:spcAft>
                <a:spcPct val="0"/>
              </a:spcAft>
              <a:defRPr sz="2400">
                <a:solidFill>
                  <a:schemeClr val="tx1"/>
                </a:solidFill>
                <a:latin typeface="Times New Roman" panose="02020603050405020304" pitchFamily="18" charset="0"/>
              </a:defRPr>
            </a:lvl6pPr>
            <a:lvl7pPr marL="1371600" eaLnBrk="0" fontAlgn="base" hangingPunct="0">
              <a:spcBef>
                <a:spcPct val="0"/>
              </a:spcBef>
              <a:spcAft>
                <a:spcPct val="0"/>
              </a:spcAft>
              <a:defRPr sz="2400">
                <a:solidFill>
                  <a:schemeClr val="tx1"/>
                </a:solidFill>
                <a:latin typeface="Times New Roman" panose="02020603050405020304" pitchFamily="18" charset="0"/>
              </a:defRPr>
            </a:lvl7pPr>
            <a:lvl8pPr marL="1828800" eaLnBrk="0" fontAlgn="base" hangingPunct="0">
              <a:spcBef>
                <a:spcPct val="0"/>
              </a:spcBef>
              <a:spcAft>
                <a:spcPct val="0"/>
              </a:spcAft>
              <a:defRPr sz="2400">
                <a:solidFill>
                  <a:schemeClr val="tx1"/>
                </a:solidFill>
                <a:latin typeface="Times New Roman" panose="02020603050405020304" pitchFamily="18" charset="0"/>
              </a:defRPr>
            </a:lvl8pPr>
            <a:lvl9pPr marL="22860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base" hangingPunct="1">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晶体管和批处理系统</a:t>
            </a:r>
            <a:r>
              <a:rPr lang="en-US" altLang="zh-CN"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(1)</a:t>
            </a:r>
          </a:p>
        </p:txBody>
      </p:sp>
    </p:spTree>
    <p:extLst>
      <p:ext uri="{BB962C8B-B14F-4D97-AF65-F5344CB8AC3E}">
        <p14:creationId xmlns:p14="http://schemas.microsoft.com/office/powerpoint/2010/main" val="3252706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0" dur="500"/>
                                        <p:tgtEl>
                                          <p:spTgt spid="1658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3" dur="500"/>
                                        <p:tgtEl>
                                          <p:spTgt spid="1658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nodePh="1">
                                  <p:stCondLst>
                                    <p:cond delay="0"/>
                                  </p:stCondLst>
                                  <p:endCondLst>
                                    <p:cond evt="begin" delay="0">
                                      <p:tn val="16"/>
                                    </p:cond>
                                  </p:endCondLst>
                                  <p:childTnLst>
                                    <p:set>
                                      <p:cBhvr>
                                        <p:cTn id="17" dur="1" fill="hold">
                                          <p:stCondLst>
                                            <p:cond delay="0"/>
                                          </p:stCondLst>
                                        </p:cTn>
                                        <p:tgtEl>
                                          <p:spTgt spid="165951">
                                            <p:txEl>
                                              <p:pRg st="0" end="0"/>
                                            </p:txEl>
                                          </p:spTgt>
                                        </p:tgtEl>
                                        <p:attrNameLst>
                                          <p:attrName>style.visibility</p:attrName>
                                        </p:attrNameLst>
                                      </p:cBhvr>
                                      <p:to>
                                        <p:strVal val="visible"/>
                                      </p:to>
                                    </p:set>
                                    <p:animEffect transition="in" filter="blinds(horizontal)">
                                      <p:cBhvr>
                                        <p:cTn id="18" dur="500"/>
                                        <p:tgtEl>
                                          <p:spTgt spid="165951">
                                            <p:txEl>
                                              <p:pRg st="0" end="0"/>
                                            </p:txEl>
                                          </p:spTgt>
                                        </p:tgtEl>
                                      </p:cBhvr>
                                    </p:animEffect>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165897"/>
                                        </p:tgtEl>
                                        <p:attrNameLst>
                                          <p:attrName>style.visibility</p:attrName>
                                        </p:attrNameLst>
                                      </p:cBhvr>
                                      <p:to>
                                        <p:strVal val="visible"/>
                                      </p:to>
                                    </p:set>
                                    <p:anim calcmode="lin" valueType="num">
                                      <p:cBhvr additive="base">
                                        <p:cTn id="22" dur="500" fill="hold"/>
                                        <p:tgtEl>
                                          <p:spTgt spid="165897"/>
                                        </p:tgtEl>
                                        <p:attrNameLst>
                                          <p:attrName>ppt_x</p:attrName>
                                        </p:attrNameLst>
                                      </p:cBhvr>
                                      <p:tavLst>
                                        <p:tav tm="0">
                                          <p:val>
                                            <p:strVal val="1+#ppt_w/2"/>
                                          </p:val>
                                        </p:tav>
                                        <p:tav tm="100000">
                                          <p:val>
                                            <p:strVal val="#ppt_x"/>
                                          </p:val>
                                        </p:tav>
                                      </p:tavLst>
                                    </p:anim>
                                    <p:anim calcmode="lin" valueType="num">
                                      <p:cBhvr additive="base">
                                        <p:cTn id="23" dur="500" fill="hold"/>
                                        <p:tgtEl>
                                          <p:spTgt spid="165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P spid="165897" grpId="0" animBg="1"/>
      <p:bldP spid="1659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AutoShape 4">
            <a:hlinkClick r:id="" action="ppaction://hlinkshowjump?jump=nextslide" highlightClick="1"/>
          </p:cNvPr>
          <p:cNvSpPr>
            <a:spLocks noChangeArrowheads="1"/>
          </p:cNvSpPr>
          <p:nvPr/>
        </p:nvSpPr>
        <p:spPr bwMode="auto">
          <a:xfrm>
            <a:off x="11811000" y="6477001"/>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3" name="Rectangle 2"/>
          <p:cNvSpPr>
            <a:spLocks noChangeArrowheads="1"/>
          </p:cNvSpPr>
          <p:nvPr/>
        </p:nvSpPr>
        <p:spPr bwMode="auto">
          <a:xfrm>
            <a:off x="15240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marL="228600" algn="l" eaLnBrk="0" hangingPunct="0">
              <a:defRPr sz="2400">
                <a:solidFill>
                  <a:schemeClr val="tx1"/>
                </a:solidFill>
                <a:latin typeface="Times New Roman" panose="02020603050405020304" pitchFamily="18" charset="0"/>
              </a:defRPr>
            </a:lvl3pPr>
            <a:lvl4pPr marL="342900" algn="l" eaLnBrk="0" hangingPunct="0">
              <a:defRPr sz="2400">
                <a:solidFill>
                  <a:schemeClr val="tx1"/>
                </a:solidFill>
                <a:latin typeface="Times New Roman" panose="02020603050405020304" pitchFamily="18" charset="0"/>
              </a:defRPr>
            </a:lvl4pPr>
            <a:lvl5pPr marL="457200" algn="l" eaLnBrk="0" hangingPunct="0">
              <a:defRPr sz="2400">
                <a:solidFill>
                  <a:schemeClr val="tx1"/>
                </a:solidFill>
                <a:latin typeface="Times New Roman" panose="02020603050405020304" pitchFamily="18" charset="0"/>
              </a:defRPr>
            </a:lvl5pPr>
            <a:lvl6pPr marL="914400" eaLnBrk="0" fontAlgn="base" hangingPunct="0">
              <a:spcBef>
                <a:spcPct val="0"/>
              </a:spcBef>
              <a:spcAft>
                <a:spcPct val="0"/>
              </a:spcAft>
              <a:defRPr sz="2400">
                <a:solidFill>
                  <a:schemeClr val="tx1"/>
                </a:solidFill>
                <a:latin typeface="Times New Roman" panose="02020603050405020304" pitchFamily="18" charset="0"/>
              </a:defRPr>
            </a:lvl6pPr>
            <a:lvl7pPr marL="1371600" eaLnBrk="0" fontAlgn="base" hangingPunct="0">
              <a:spcBef>
                <a:spcPct val="0"/>
              </a:spcBef>
              <a:spcAft>
                <a:spcPct val="0"/>
              </a:spcAft>
              <a:defRPr sz="2400">
                <a:solidFill>
                  <a:schemeClr val="tx1"/>
                </a:solidFill>
                <a:latin typeface="Times New Roman" panose="02020603050405020304" pitchFamily="18" charset="0"/>
              </a:defRPr>
            </a:lvl7pPr>
            <a:lvl8pPr marL="1828800" eaLnBrk="0" fontAlgn="base" hangingPunct="0">
              <a:spcBef>
                <a:spcPct val="0"/>
              </a:spcBef>
              <a:spcAft>
                <a:spcPct val="0"/>
              </a:spcAft>
              <a:defRPr sz="2400">
                <a:solidFill>
                  <a:schemeClr val="tx1"/>
                </a:solidFill>
                <a:latin typeface="Times New Roman" panose="02020603050405020304" pitchFamily="18" charset="0"/>
              </a:defRPr>
            </a:lvl8pPr>
            <a:lvl9pPr marL="22860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base" hangingPunct="1">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晶体管和批处理系统</a:t>
            </a:r>
            <a:r>
              <a:rPr lang="en-US" altLang="zh-CN"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(2)</a:t>
            </a:r>
          </a:p>
        </p:txBody>
      </p:sp>
      <p:pic>
        <p:nvPicPr>
          <p:cNvPr id="54" name="Picture 5" descr="0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687" y="950372"/>
            <a:ext cx="6778625" cy="2174875"/>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p:cNvSpPr>
            <a:spLocks noChangeArrowheads="1"/>
          </p:cNvSpPr>
          <p:nvPr/>
        </p:nvSpPr>
        <p:spPr bwMode="auto">
          <a:xfrm>
            <a:off x="2636104" y="3392898"/>
            <a:ext cx="6919790" cy="3381975"/>
          </a:xfrm>
          <a:prstGeom prst="rect">
            <a:avLst/>
          </a:prstGeom>
          <a:solidFill>
            <a:schemeClr val="bg1">
              <a:lumMod val="85000"/>
            </a:schemeClr>
          </a:solidFill>
          <a:ln>
            <a:noFill/>
          </a:ln>
          <a:effectLst/>
          <a:extLst/>
        </p:spPr>
        <p:txBody>
          <a:bodyPr lIns="92075" tIns="46038" rIns="92075" bIns="46038"/>
          <a:lstStyle>
            <a:lvl1pPr marL="609600" indent="-609600" algn="l" eaLnBrk="0" hangingPunct="0">
              <a:defRPr sz="2400">
                <a:solidFill>
                  <a:schemeClr val="tx1"/>
                </a:solidFill>
                <a:latin typeface="Times New Roman" panose="02020603050405020304" pitchFamily="18" charset="0"/>
              </a:defRPr>
            </a:lvl1pPr>
            <a:lvl2pPr marL="742950" indent="-19050" algn="l" eaLnBrk="0" hangingPunct="0">
              <a:defRPr sz="2400">
                <a:solidFill>
                  <a:schemeClr val="tx1"/>
                </a:solidFill>
                <a:latin typeface="Times New Roman" panose="02020603050405020304" pitchFamily="18" charset="0"/>
              </a:defRPr>
            </a:lvl2pPr>
            <a:lvl3pPr marL="1143000" indent="-228600" algn="l" eaLnBrk="0" hangingPunct="0">
              <a:defRPr sz="2400">
                <a:solidFill>
                  <a:schemeClr val="tx1"/>
                </a:solidFill>
                <a:latin typeface="Times New Roman" panose="02020603050405020304" pitchFamily="18" charset="0"/>
              </a:defRPr>
            </a:lvl3pPr>
            <a:lvl4pPr marL="1600200" indent="-228600" algn="l" eaLnBrk="0" hangingPunct="0">
              <a:defRPr sz="2400">
                <a:solidFill>
                  <a:schemeClr val="tx1"/>
                </a:solidFill>
                <a:latin typeface="Times New Roman" panose="02020603050405020304" pitchFamily="18" charset="0"/>
              </a:defRPr>
            </a:lvl4pPr>
            <a:lvl5pPr marL="2057400" indent="-228600" algn="l"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3600"/>
              </a:lnSpc>
            </a:pPr>
            <a:r>
              <a:rPr lang="en-US" altLang="zh-CN" sz="2800" b="1" dirty="0">
                <a:ea typeface="宋体" panose="02010600030101010101" pitchFamily="2" charset="-122"/>
                <a:cs typeface="Times New Roman" panose="02020603050405020304" pitchFamily="18" charset="0"/>
              </a:rPr>
              <a:t>An early batch system</a:t>
            </a:r>
            <a:r>
              <a:rPr lang="zh-CN" altLang="en-US" sz="2800" b="1" dirty="0">
                <a:ea typeface="宋体" panose="02010600030101010101" pitchFamily="2" charset="-122"/>
                <a:cs typeface="Times New Roman" panose="02020603050405020304" pitchFamily="18" charset="0"/>
              </a:rPr>
              <a:t>：</a:t>
            </a:r>
            <a:br>
              <a:rPr lang="en-US" altLang="zh-CN" sz="2800" dirty="0">
                <a:ea typeface="宋体" panose="02010600030101010101" pitchFamily="2" charset="-122"/>
                <a:cs typeface="Times New Roman" panose="02020603050405020304" pitchFamily="18" charset="0"/>
              </a:rPr>
            </a:br>
            <a:r>
              <a:rPr lang="en-US" altLang="zh-CN" sz="2800" dirty="0">
                <a:ea typeface="宋体" panose="02010600030101010101" pitchFamily="2" charset="-122"/>
                <a:cs typeface="Times New Roman" panose="02020603050405020304" pitchFamily="18" charset="0"/>
              </a:rPr>
              <a:t>(a) Programmers bring cards to 1401. </a:t>
            </a:r>
            <a:br>
              <a:rPr lang="en-US" altLang="zh-CN" sz="2800" dirty="0">
                <a:ea typeface="宋体" panose="02010600030101010101" pitchFamily="2" charset="-122"/>
                <a:cs typeface="Times New Roman" panose="02020603050405020304" pitchFamily="18" charset="0"/>
              </a:rPr>
            </a:br>
            <a:r>
              <a:rPr lang="en-US" altLang="zh-CN" sz="2800" dirty="0">
                <a:ea typeface="宋体" panose="02010600030101010101" pitchFamily="2" charset="-122"/>
                <a:cs typeface="Times New Roman" panose="02020603050405020304" pitchFamily="18" charset="0"/>
              </a:rPr>
              <a:t>(b)1401 reads batch of jobs onto tape</a:t>
            </a:r>
          </a:p>
          <a:p>
            <a:pPr eaLnBrk="1" hangingPunct="1">
              <a:lnSpc>
                <a:spcPts val="3600"/>
              </a:lnSpc>
            </a:pPr>
            <a:r>
              <a:rPr lang="en-US" altLang="zh-CN" sz="2800" dirty="0">
                <a:cs typeface="Times New Roman" panose="02020603050405020304" pitchFamily="18" charset="0"/>
              </a:rPr>
              <a:t>       (c) Operator carries input tape to 7094. </a:t>
            </a:r>
            <a:br>
              <a:rPr lang="en-US" altLang="zh-CN" sz="2800" dirty="0">
                <a:cs typeface="Times New Roman" panose="02020603050405020304" pitchFamily="18" charset="0"/>
              </a:rPr>
            </a:br>
            <a:r>
              <a:rPr lang="en-US" altLang="zh-CN" sz="2800" dirty="0">
                <a:cs typeface="Times New Roman" panose="02020603050405020304" pitchFamily="18" charset="0"/>
              </a:rPr>
              <a:t>(d) 7094 does computing. </a:t>
            </a:r>
          </a:p>
          <a:p>
            <a:pPr eaLnBrk="1" hangingPunct="1">
              <a:lnSpc>
                <a:spcPts val="3600"/>
              </a:lnSpc>
            </a:pPr>
            <a:r>
              <a:rPr lang="en-US" altLang="zh-CN" sz="2800" dirty="0">
                <a:cs typeface="Times New Roman" panose="02020603050405020304" pitchFamily="18" charset="0"/>
              </a:rPr>
              <a:t>       (e) Operator carries output tape to 1401.</a:t>
            </a:r>
          </a:p>
          <a:p>
            <a:pPr eaLnBrk="1" hangingPunct="1">
              <a:lnSpc>
                <a:spcPts val="3600"/>
              </a:lnSpc>
            </a:pPr>
            <a:r>
              <a:rPr lang="en-US" altLang="zh-CN" sz="2800" dirty="0">
                <a:cs typeface="Times New Roman" panose="02020603050405020304" pitchFamily="18" charset="0"/>
              </a:rPr>
              <a:t>       (f) 1401 prints output. </a:t>
            </a:r>
          </a:p>
          <a:p>
            <a:pPr algn="ctr" eaLnBrk="1" hangingPunct="1">
              <a:lnSpc>
                <a:spcPct val="150000"/>
              </a:lnSpc>
            </a:pPr>
            <a:r>
              <a:rPr lang="en-US" altLang="zh-CN" sz="2800" dirty="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140321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additive="base">
                                        <p:cTn id="7" dur="500" fill="hold"/>
                                        <p:tgtEl>
                                          <p:spTgt spid="283652"/>
                                        </p:tgtEl>
                                        <p:attrNameLst>
                                          <p:attrName>ppt_x</p:attrName>
                                        </p:attrNameLst>
                                      </p:cBhvr>
                                      <p:tavLst>
                                        <p:tav tm="0">
                                          <p:val>
                                            <p:strVal val="1+#ppt_w/2"/>
                                          </p:val>
                                        </p:tav>
                                        <p:tav tm="100000">
                                          <p:val>
                                            <p:strVal val="#ppt_x"/>
                                          </p:val>
                                        </p:tav>
                                      </p:tavLst>
                                    </p:anim>
                                    <p:anim calcmode="lin" valueType="num">
                                      <p:cBhvr additive="base">
                                        <p:cTn id="8" dur="500" fill="hold"/>
                                        <p:tgtEl>
                                          <p:spTgt spid="283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7801DA-0534-41EB-9BF7-30E4D45A15D7}"/>
              </a:ext>
            </a:extLst>
          </p:cNvPr>
          <p:cNvSpPr>
            <a:spLocks noChangeArrowheads="1"/>
          </p:cNvSpPr>
          <p:nvPr/>
        </p:nvSpPr>
        <p:spPr bwMode="auto">
          <a:xfrm>
            <a:off x="569913" y="211138"/>
            <a:ext cx="80740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rgbClr val="993300"/>
              </a:buClr>
              <a:buFontTx/>
              <a:buNone/>
            </a:pPr>
            <a:endParaRPr lang="en-US" altLang="zh-CN" sz="2400" b="1"/>
          </a:p>
        </p:txBody>
      </p:sp>
      <p:sp>
        <p:nvSpPr>
          <p:cNvPr id="6" name="Rectangle 18">
            <a:extLst>
              <a:ext uri="{FF2B5EF4-FFF2-40B4-BE49-F238E27FC236}">
                <a16:creationId xmlns:a16="http://schemas.microsoft.com/office/drawing/2014/main" id="{B54CB1C7-2A80-47A5-812C-EEB6B2B2D76F}"/>
              </a:ext>
            </a:extLst>
          </p:cNvPr>
          <p:cNvSpPr>
            <a:spLocks noChangeArrowheads="1"/>
          </p:cNvSpPr>
          <p:nvPr/>
        </p:nvSpPr>
        <p:spPr bwMode="auto">
          <a:xfrm>
            <a:off x="1270130" y="271964"/>
            <a:ext cx="9651739" cy="646331"/>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defRPr/>
            </a:pPr>
            <a:r>
              <a:rPr lang="en-US" altLang="zh-CN" sz="3600" b="1" dirty="0">
                <a:solidFill>
                  <a:schemeClr val="bg2"/>
                </a:solidFill>
                <a:effectLst>
                  <a:outerShdw blurRad="38100" dist="38100" dir="2700000" algn="tl">
                    <a:srgbClr val="000000">
                      <a:alpha val="43137"/>
                    </a:srgbClr>
                  </a:outerShdw>
                </a:effectLst>
                <a:latin typeface="Comic Sans MS" panose="030F0702030302020204" pitchFamily="66" charset="0"/>
                <a:ea typeface="Cambria Math" panose="02040503050406030204" pitchFamily="18" charset="0"/>
                <a:cs typeface="Complex" panose="00000400000000000000" pitchFamily="2" charset="0"/>
              </a:rPr>
              <a:t>“Learn OS concepts  by coding them!”</a:t>
            </a:r>
          </a:p>
        </p:txBody>
      </p:sp>
      <p:sp>
        <p:nvSpPr>
          <p:cNvPr id="7" name="Rectangle 21">
            <a:extLst>
              <a:ext uri="{FF2B5EF4-FFF2-40B4-BE49-F238E27FC236}">
                <a16:creationId xmlns:a16="http://schemas.microsoft.com/office/drawing/2014/main" id="{D5B6AB87-0390-4946-BBD7-AC01B1366489}"/>
              </a:ext>
            </a:extLst>
          </p:cNvPr>
          <p:cNvSpPr>
            <a:spLocks noChangeArrowheads="1"/>
          </p:cNvSpPr>
          <p:nvPr/>
        </p:nvSpPr>
        <p:spPr bwMode="auto">
          <a:xfrm>
            <a:off x="218840" y="1661571"/>
            <a:ext cx="1153057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eaLnBrk="1" hangingPunct="1">
              <a:lnSpc>
                <a:spcPct val="120000"/>
              </a:lnSpc>
              <a:spcBef>
                <a:spcPct val="0"/>
              </a:spcBef>
              <a:buFontTx/>
              <a:buNone/>
            </a:pPr>
            <a:r>
              <a:rPr lang="en-US" altLang="zh-CN" sz="3200" b="1" dirty="0">
                <a:effectLst>
                  <a:outerShdw blurRad="38100" dist="38100" dir="2700000" algn="tl">
                    <a:srgbClr val="000000">
                      <a:alpha val="43137"/>
                    </a:srgbClr>
                  </a:outerShdw>
                </a:effectLst>
                <a:sym typeface="Symbol" panose="05050102010706020507" pitchFamily="18" charset="2"/>
              </a:rPr>
              <a:t>OS</a:t>
            </a:r>
            <a:r>
              <a:rPr lang="zh-CN" altLang="en-US" sz="3200" b="1" dirty="0">
                <a:effectLst>
                  <a:outerShdw blurRad="38100" dist="38100" dir="2700000" algn="tl">
                    <a:srgbClr val="000000">
                      <a:alpha val="43137"/>
                    </a:srgbClr>
                  </a:outerShdw>
                </a:effectLst>
                <a:sym typeface="Symbol" panose="05050102010706020507" pitchFamily="18" charset="2"/>
              </a:rPr>
              <a:t>中有很多并不深刻的概念</a:t>
            </a:r>
            <a:r>
              <a:rPr lang="en-US" altLang="zh-CN" sz="3200" b="1" dirty="0">
                <a:effectLst>
                  <a:outerShdw blurRad="38100" dist="38100" dir="2700000" algn="tl">
                    <a:srgbClr val="000000">
                      <a:alpha val="43137"/>
                    </a:srgbClr>
                  </a:outerShdw>
                </a:effectLst>
                <a:sym typeface="Symbol" panose="05050102010706020507" pitchFamily="18" charset="2"/>
              </a:rPr>
              <a:t>(</a:t>
            </a:r>
            <a:r>
              <a:rPr lang="zh-CN" altLang="en-US" sz="3200" b="1" dirty="0">
                <a:effectLst>
                  <a:outerShdw blurRad="38100" dist="38100" dir="2700000" algn="tl">
                    <a:srgbClr val="000000">
                      <a:alpha val="43137"/>
                    </a:srgbClr>
                  </a:outerShdw>
                </a:effectLst>
                <a:sym typeface="Symbol" panose="05050102010706020507" pitchFamily="18" charset="2"/>
              </a:rPr>
              <a:t>如分时、实时等</a:t>
            </a:r>
            <a:r>
              <a:rPr lang="en-US" altLang="zh-CN" sz="3200" b="1" dirty="0">
                <a:effectLst>
                  <a:outerShdw blurRad="38100" dist="38100" dir="2700000" algn="tl">
                    <a:srgbClr val="000000">
                      <a:alpha val="43137"/>
                    </a:srgbClr>
                  </a:outerShdw>
                </a:effectLst>
                <a:sym typeface="Symbol" panose="05050102010706020507" pitchFamily="18" charset="2"/>
              </a:rPr>
              <a:t>)</a:t>
            </a:r>
            <a:r>
              <a:rPr lang="zh-CN" altLang="en-US" sz="3200" b="1" dirty="0">
                <a:effectLst>
                  <a:outerShdw blurRad="38100" dist="38100" dir="2700000" algn="tl">
                    <a:srgbClr val="000000">
                      <a:alpha val="43137"/>
                    </a:srgbClr>
                  </a:outerShdw>
                </a:effectLst>
                <a:sym typeface="Symbol" panose="05050102010706020507" pitchFamily="18" charset="2"/>
              </a:rPr>
              <a:t>，记住这些概念没有意义，实现它们才是最重要的。</a:t>
            </a:r>
          </a:p>
        </p:txBody>
      </p:sp>
      <p:sp>
        <p:nvSpPr>
          <p:cNvPr id="8" name="Rectangle 27">
            <a:extLst>
              <a:ext uri="{FF2B5EF4-FFF2-40B4-BE49-F238E27FC236}">
                <a16:creationId xmlns:a16="http://schemas.microsoft.com/office/drawing/2014/main" id="{774F82FD-739B-4309-B7A9-CF9B21DBECB6}"/>
              </a:ext>
            </a:extLst>
          </p:cNvPr>
          <p:cNvSpPr>
            <a:spLocks noChangeArrowheads="1"/>
          </p:cNvSpPr>
          <p:nvPr/>
        </p:nvSpPr>
        <p:spPr bwMode="auto">
          <a:xfrm>
            <a:off x="218840" y="3679042"/>
            <a:ext cx="11411938" cy="121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lvl="1">
              <a:lnSpc>
                <a:spcPct val="120000"/>
              </a:lnSpc>
              <a:spcBef>
                <a:spcPct val="0"/>
              </a:spcBef>
              <a:buNone/>
            </a:pPr>
            <a:r>
              <a:rPr lang="en-US" altLang="zh-CN" sz="3200" b="1" dirty="0">
                <a:effectLst>
                  <a:outerShdw blurRad="38100" dist="38100" dir="2700000" algn="tl">
                    <a:srgbClr val="000000">
                      <a:alpha val="43137"/>
                    </a:srgbClr>
                  </a:outerShdw>
                </a:effectLst>
                <a:sym typeface="Symbol" panose="05050102010706020507" pitchFamily="18" charset="2"/>
              </a:rPr>
              <a:t>OS</a:t>
            </a:r>
            <a:r>
              <a:rPr lang="zh-CN" altLang="en-US" sz="3200" b="1" dirty="0">
                <a:effectLst>
                  <a:outerShdw blurRad="38100" dist="38100" dir="2700000" algn="tl">
                    <a:srgbClr val="000000">
                      <a:alpha val="43137"/>
                    </a:srgbClr>
                  </a:outerShdw>
                </a:effectLst>
                <a:sym typeface="Symbol" panose="05050102010706020507" pitchFamily="18" charset="2"/>
              </a:rPr>
              <a:t>是最复杂、最基础的软件系统，</a:t>
            </a:r>
            <a:r>
              <a:rPr lang="en-US" altLang="zh-CN" sz="3200" b="1" dirty="0">
                <a:effectLst>
                  <a:outerShdw blurRad="38100" dist="38100" dir="2700000" algn="tl">
                    <a:srgbClr val="000000">
                      <a:alpha val="43137"/>
                    </a:srgbClr>
                  </a:outerShdw>
                </a:effectLst>
                <a:sym typeface="Symbol" panose="05050102010706020507" pitchFamily="18" charset="2"/>
              </a:rPr>
              <a:t>coding them</a:t>
            </a:r>
            <a:r>
              <a:rPr lang="zh-CN" altLang="en-US" sz="3200" b="1" dirty="0">
                <a:effectLst>
                  <a:outerShdw blurRad="38100" dist="38100" dir="2700000" algn="tl">
                    <a:srgbClr val="000000">
                      <a:alpha val="43137"/>
                    </a:srgbClr>
                  </a:outerShdw>
                </a:effectLst>
                <a:sym typeface="Symbol" panose="05050102010706020507" pitchFamily="18" charset="2"/>
              </a:rPr>
              <a:t>是计算机专业的学生的责任</a:t>
            </a:r>
            <a:r>
              <a:rPr lang="en-US" altLang="zh-CN" sz="3200" b="1" dirty="0">
                <a:effectLst>
                  <a:outerShdw blurRad="38100" dist="38100" dir="2700000" algn="tl">
                    <a:srgbClr val="000000">
                      <a:alpha val="43137"/>
                    </a:srgbClr>
                  </a:outerShdw>
                </a:effectLst>
                <a:sym typeface="Symbol" panose="05050102010706020507" pitchFamily="18" charset="2"/>
              </a:rPr>
              <a:t>!</a:t>
            </a:r>
          </a:p>
        </p:txBody>
      </p:sp>
      <p:sp>
        <p:nvSpPr>
          <p:cNvPr id="9"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08499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2423592" y="35476"/>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chor="ctr">
            <a:normAutofit/>
          </a:bodyP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marL="228600" algn="l" eaLnBrk="0" hangingPunct="0">
              <a:defRPr sz="2400">
                <a:solidFill>
                  <a:schemeClr val="tx1"/>
                </a:solidFill>
                <a:latin typeface="Times New Roman" panose="02020603050405020304" pitchFamily="18" charset="0"/>
              </a:defRPr>
            </a:lvl3pPr>
            <a:lvl4pPr marL="342900" algn="l" eaLnBrk="0" hangingPunct="0">
              <a:defRPr sz="2400">
                <a:solidFill>
                  <a:schemeClr val="tx1"/>
                </a:solidFill>
                <a:latin typeface="Times New Roman" panose="02020603050405020304" pitchFamily="18" charset="0"/>
              </a:defRPr>
            </a:lvl4pPr>
            <a:lvl5pPr marL="457200" algn="l" eaLnBrk="0" hangingPunct="0">
              <a:defRPr sz="2400">
                <a:solidFill>
                  <a:schemeClr val="tx1"/>
                </a:solidFill>
                <a:latin typeface="Times New Roman" panose="02020603050405020304" pitchFamily="18" charset="0"/>
              </a:defRPr>
            </a:lvl5pPr>
            <a:lvl6pPr marL="914400" eaLnBrk="0" fontAlgn="base" hangingPunct="0">
              <a:spcBef>
                <a:spcPct val="0"/>
              </a:spcBef>
              <a:spcAft>
                <a:spcPct val="0"/>
              </a:spcAft>
              <a:defRPr sz="2400">
                <a:solidFill>
                  <a:schemeClr val="tx1"/>
                </a:solidFill>
                <a:latin typeface="Times New Roman" panose="02020603050405020304" pitchFamily="18" charset="0"/>
              </a:defRPr>
            </a:lvl6pPr>
            <a:lvl7pPr marL="1371600" eaLnBrk="0" fontAlgn="base" hangingPunct="0">
              <a:spcBef>
                <a:spcPct val="0"/>
              </a:spcBef>
              <a:spcAft>
                <a:spcPct val="0"/>
              </a:spcAft>
              <a:defRPr sz="2400">
                <a:solidFill>
                  <a:schemeClr val="tx1"/>
                </a:solidFill>
                <a:latin typeface="Times New Roman" panose="02020603050405020304" pitchFamily="18" charset="0"/>
              </a:defRPr>
            </a:lvl7pPr>
            <a:lvl8pPr marL="1828800" eaLnBrk="0" fontAlgn="base" hangingPunct="0">
              <a:spcBef>
                <a:spcPct val="0"/>
              </a:spcBef>
              <a:spcAft>
                <a:spcPct val="0"/>
              </a:spcAft>
              <a:defRPr sz="2400">
                <a:solidFill>
                  <a:schemeClr val="tx1"/>
                </a:solidFill>
                <a:latin typeface="Times New Roman" panose="02020603050405020304" pitchFamily="18" charset="0"/>
              </a:defRPr>
            </a:lvl8pPr>
            <a:lvl9pPr marL="22860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base" hangingPunct="1">
              <a:lnSpc>
                <a:spcPct val="110000"/>
              </a:lnSpc>
              <a:spcAft>
                <a:spcPct val="0"/>
              </a:spcAft>
              <a:buClr>
                <a:schemeClr val="accent2"/>
              </a:buClr>
              <a:buSzPct val="90000"/>
              <a:defRPr/>
            </a:pPr>
            <a:r>
              <a:rPr lang="zh-CN" altLang="en-US" sz="3600" b="1" dirty="0">
                <a:solidFill>
                  <a:srgbClr val="006699"/>
                </a:solidFill>
                <a:effectLst>
                  <a:outerShdw blurRad="38100" dist="38100" dir="2700000" algn="tl">
                    <a:srgbClr val="000000">
                      <a:alpha val="43137"/>
                    </a:srgbClr>
                  </a:outerShdw>
                </a:effectLst>
                <a:latin typeface="+mj-lt"/>
                <a:ea typeface="MS PGothic" pitchFamily="34" charset="-128"/>
              </a:rPr>
              <a:t>集成电路和多道程序设计</a:t>
            </a:r>
            <a:endParaRPr lang="en-US" altLang="zh-CN" sz="3600" b="1" dirty="0">
              <a:solidFill>
                <a:srgbClr val="006699"/>
              </a:solidFill>
              <a:effectLst>
                <a:outerShdw blurRad="38100" dist="38100" dir="2700000" algn="tl">
                  <a:srgbClr val="000000">
                    <a:alpha val="43137"/>
                  </a:srgbClr>
                </a:outerShdw>
              </a:effectLst>
              <a:latin typeface="+mj-lt"/>
              <a:ea typeface="MS PGothic" pitchFamily="34" charset="-128"/>
            </a:endParaRPr>
          </a:p>
        </p:txBody>
      </p:sp>
      <p:pic>
        <p:nvPicPr>
          <p:cNvPr id="6" name="Picture 5" descr="0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2060848"/>
            <a:ext cx="3152775" cy="23241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518729" y="4581128"/>
            <a:ext cx="6840760" cy="369332"/>
          </a:xfrm>
          <a:prstGeom prst="rect">
            <a:avLst/>
          </a:prstGeom>
          <a:noFill/>
        </p:spPr>
        <p:txBody>
          <a:bodyPr wrap="square" rtlCol="0">
            <a:spAutoFit/>
          </a:bodyPr>
          <a:lstStyle/>
          <a:p>
            <a:pPr algn="ctr"/>
            <a:r>
              <a:rPr lang="zh-CN" altLang="en-US" b="1" dirty="0"/>
              <a:t>内存中存放三个作业的多道程序系统</a:t>
            </a:r>
          </a:p>
        </p:txBody>
      </p:sp>
      <p:sp>
        <p:nvSpPr>
          <p:cNvPr id="8" name="AutoShape 4">
            <a:hlinkClick r:id="" action="ppaction://hlinkshowjump?jump=nextslide" highlightClick="1"/>
          </p:cNvPr>
          <p:cNvSpPr>
            <a:spLocks noChangeArrowheads="1"/>
          </p:cNvSpPr>
          <p:nvPr/>
        </p:nvSpPr>
        <p:spPr bwMode="auto">
          <a:xfrm>
            <a:off x="11811000" y="6477001"/>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84760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303651" y="1339613"/>
            <a:ext cx="8064500" cy="1344211"/>
          </a:xfrm>
          <a:solidFill>
            <a:schemeClr val="bg2"/>
          </a:solidFill>
          <a:ln w="57150">
            <a:pattFill prst="wdUpDiag">
              <a:fgClr>
                <a:srgbClr val="990099"/>
              </a:fgClr>
              <a:bgClr>
                <a:schemeClr val="bg1"/>
              </a:bgClr>
            </a:pattFill>
            <a:miter lim="800000"/>
            <a:headEnd/>
            <a:tailEnd/>
          </a:ln>
        </p:spPr>
        <p:txBody>
          <a:bodyPr>
            <a:normAutofit/>
          </a:bodyPr>
          <a:lstStyle/>
          <a:p>
            <a:pPr algn="ctr" eaLnBrk="1" hangingPunct="1">
              <a:lnSpc>
                <a:spcPct val="90000"/>
              </a:lnSpc>
              <a:buFont typeface="Symbol" panose="05050102010706020507" pitchFamily="18" charset="2"/>
              <a:buNone/>
            </a:pPr>
            <a:r>
              <a:rPr lang="zh-CN" altLang="en-US" sz="3600" b="1" dirty="0">
                <a:effectLst>
                  <a:outerShdw blurRad="38100" dist="38100" dir="2700000" algn="tl">
                    <a:srgbClr val="000000">
                      <a:alpha val="43137"/>
                    </a:srgbClr>
                  </a:outerShdw>
                </a:effectLst>
                <a:latin typeface="楷体_GB2312" pitchFamily="49" charset="-122"/>
                <a:ea typeface="楷体_GB2312" pitchFamily="49" charset="-122"/>
              </a:rPr>
              <a:t>在内存中放多道程序</a:t>
            </a:r>
            <a:r>
              <a:rPr lang="en-US" altLang="zh-CN" sz="3600" b="1" dirty="0">
                <a:effectLst>
                  <a:outerShdw blurRad="38100" dist="38100" dir="2700000" algn="tl">
                    <a:srgbClr val="000000">
                      <a:alpha val="43137"/>
                    </a:srgbClr>
                  </a:outerShdw>
                </a:effectLst>
                <a:latin typeface="楷体_GB2312" pitchFamily="49" charset="-122"/>
                <a:ea typeface="楷体_GB2312" pitchFamily="49" charset="-122"/>
              </a:rPr>
              <a:t>,</a:t>
            </a:r>
          </a:p>
          <a:p>
            <a:pPr algn="ctr" eaLnBrk="1" hangingPunct="1">
              <a:lnSpc>
                <a:spcPct val="90000"/>
              </a:lnSpc>
              <a:buFont typeface="Symbol" panose="05050102010706020507" pitchFamily="18" charset="2"/>
              <a:buNone/>
            </a:pPr>
            <a:r>
              <a:rPr lang="zh-CN" altLang="en-US" sz="3600" b="1" dirty="0">
                <a:effectLst>
                  <a:outerShdw blurRad="38100" dist="38100" dir="2700000" algn="tl">
                    <a:srgbClr val="000000">
                      <a:alpha val="43137"/>
                    </a:srgbClr>
                  </a:outerShdw>
                </a:effectLst>
                <a:latin typeface="楷体_GB2312" pitchFamily="49" charset="-122"/>
                <a:ea typeface="楷体_GB2312" pitchFamily="49" charset="-122"/>
              </a:rPr>
              <a:t>在管理程序的控制下相互穿插地运行。</a:t>
            </a:r>
          </a:p>
        </p:txBody>
      </p:sp>
      <p:sp>
        <p:nvSpPr>
          <p:cNvPr id="62468" name="Text Box 4"/>
          <p:cNvSpPr txBox="1">
            <a:spLocks noChangeArrowheads="1"/>
          </p:cNvSpPr>
          <p:nvPr/>
        </p:nvSpPr>
        <p:spPr bwMode="auto">
          <a:xfrm>
            <a:off x="2825689" y="4759411"/>
            <a:ext cx="6913563" cy="641350"/>
          </a:xfrm>
          <a:prstGeom prst="rect">
            <a:avLst/>
          </a:prstGeom>
          <a:solidFill>
            <a:srgbClr val="FFFF00"/>
          </a:solidFill>
          <a:ln>
            <a:noFill/>
          </a:ln>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3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操作系统发展史上革命性变革。</a:t>
            </a:r>
          </a:p>
        </p:txBody>
      </p:sp>
      <p:sp>
        <p:nvSpPr>
          <p:cNvPr id="179205" name="AutoShape 5">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4" name="Text Box 6"/>
          <p:cNvSpPr txBox="1">
            <a:spLocks noChangeArrowheads="1"/>
          </p:cNvSpPr>
          <p:nvPr/>
        </p:nvSpPr>
        <p:spPr bwMode="auto">
          <a:xfrm>
            <a:off x="1943288" y="3892620"/>
            <a:ext cx="8424863" cy="579437"/>
          </a:xfrm>
          <a:prstGeom prst="rect">
            <a:avLst/>
          </a:prstGeom>
          <a:noFill/>
          <a:ln w="12700" cap="sq">
            <a:noFill/>
            <a:miter lim="800000"/>
            <a:headEnd type="none" w="sm" len="sm"/>
            <a:tailEnd type="none" w="sm" len="sm"/>
          </a:ln>
        </p:spPr>
        <p:txBody>
          <a:bodyPr>
            <a:spAutoFit/>
          </a:bodyPr>
          <a:lstStyle/>
          <a:p>
            <a:pPr eaLnBrk="1" hangingPunct="1">
              <a:spcBef>
                <a:spcPct val="50000"/>
              </a:spcBef>
              <a:defRPr/>
            </a:pPr>
            <a:r>
              <a:rPr lang="zh-CN" altLang="en-US" sz="3200" b="1" dirty="0">
                <a:solidFill>
                  <a:srgbClr val="0033CC"/>
                </a:solidFill>
                <a:latin typeface="楷体" pitchFamily="49" charset="-122"/>
                <a:ea typeface="楷体" pitchFamily="49" charset="-122"/>
              </a:rPr>
              <a:t>硬件基础</a:t>
            </a:r>
            <a:r>
              <a:rPr lang="zh-CN" altLang="en-US" sz="3200" b="1" dirty="0">
                <a:latin typeface="楷体" pitchFamily="49" charset="-122"/>
                <a:ea typeface="楷体" pitchFamily="49" charset="-122"/>
              </a:rPr>
              <a:t>：</a:t>
            </a:r>
            <a:r>
              <a:rPr lang="en-US" altLang="zh-CN" sz="3200" b="1" dirty="0">
                <a:latin typeface="+mj-lt"/>
                <a:ea typeface="楷体" pitchFamily="49" charset="-122"/>
              </a:rPr>
              <a:t>60</a:t>
            </a:r>
            <a:r>
              <a:rPr lang="zh-CN" altLang="en-US" sz="3200" b="1" dirty="0">
                <a:latin typeface="+mj-lt"/>
                <a:ea typeface="楷体" pitchFamily="49" charset="-122"/>
              </a:rPr>
              <a:t>年</a:t>
            </a:r>
            <a:r>
              <a:rPr lang="zh-CN" altLang="en-US" sz="3200" b="1" dirty="0">
                <a:latin typeface="楷体" pitchFamily="49" charset="-122"/>
                <a:ea typeface="楷体" pitchFamily="49" charset="-122"/>
              </a:rPr>
              <a:t>代通道技术、中断技术</a:t>
            </a:r>
          </a:p>
        </p:txBody>
      </p:sp>
      <p:sp>
        <p:nvSpPr>
          <p:cNvPr id="62472" name="Rectangle 8"/>
          <p:cNvSpPr>
            <a:spLocks noChangeArrowheads="1"/>
          </p:cNvSpPr>
          <p:nvPr/>
        </p:nvSpPr>
        <p:spPr bwMode="auto">
          <a:xfrm>
            <a:off x="1943288" y="3127452"/>
            <a:ext cx="8893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solidFill>
                  <a:srgbClr val="0033CC"/>
                </a:solidFill>
                <a:latin typeface="楷体" panose="02010609060101010101" pitchFamily="49" charset="-122"/>
                <a:ea typeface="楷体" panose="02010609060101010101" pitchFamily="49" charset="-122"/>
              </a:rPr>
              <a:t>形成的动力</a:t>
            </a:r>
            <a:r>
              <a:rPr lang="zh-CN" altLang="en-US" b="1" dirty="0">
                <a:latin typeface="楷体" panose="02010609060101010101" pitchFamily="49" charset="-122"/>
                <a:ea typeface="楷体" panose="02010609060101010101" pitchFamily="49" charset="-122"/>
              </a:rPr>
              <a:t>：提高资源利用率和系统吞吐量。</a:t>
            </a:r>
          </a:p>
        </p:txBody>
      </p:sp>
      <p:sp>
        <p:nvSpPr>
          <p:cNvPr id="2" name="矩形 1"/>
          <p:cNvSpPr/>
          <p:nvPr/>
        </p:nvSpPr>
        <p:spPr>
          <a:xfrm>
            <a:off x="4134285" y="102418"/>
            <a:ext cx="4296369" cy="725648"/>
          </a:xfrm>
          <a:prstGeom prst="rect">
            <a:avLst/>
          </a:prstGeom>
        </p:spPr>
        <p:txBody>
          <a:bodyPr wrap="none">
            <a:spAutoFit/>
          </a:bodyPr>
          <a:lstStyle/>
          <a:p>
            <a:pPr algn="ctr" fontAlgn="base">
              <a:lnSpc>
                <a:spcPct val="110000"/>
              </a:lnSpc>
              <a:spcBef>
                <a:spcPct val="0"/>
              </a:spcBef>
              <a:spcAft>
                <a:spcPct val="0"/>
              </a:spcAft>
              <a:buClr>
                <a:schemeClr val="accent2"/>
              </a:buClr>
              <a:buSzPct val="90000"/>
              <a:buNone/>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多道程序设计技术</a:t>
            </a:r>
          </a:p>
        </p:txBody>
      </p:sp>
    </p:spTree>
    <p:extLst>
      <p:ext uri="{BB962C8B-B14F-4D97-AF65-F5344CB8AC3E}">
        <p14:creationId xmlns:p14="http://schemas.microsoft.com/office/powerpoint/2010/main" val="34005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fade">
                                      <p:cBhvr>
                                        <p:cTn id="7" dur="500"/>
                                        <p:tgtEl>
                                          <p:spTgt spid="62468"/>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179205"/>
                                        </p:tgtEl>
                                        <p:attrNameLst>
                                          <p:attrName>style.visibility</p:attrName>
                                        </p:attrNameLst>
                                      </p:cBhvr>
                                      <p:to>
                                        <p:strVal val="visible"/>
                                      </p:to>
                                    </p:set>
                                    <p:anim calcmode="lin" valueType="num">
                                      <p:cBhvr additive="base">
                                        <p:cTn id="11" dur="500" fill="hold"/>
                                        <p:tgtEl>
                                          <p:spTgt spid="179205"/>
                                        </p:tgtEl>
                                        <p:attrNameLst>
                                          <p:attrName>ppt_x</p:attrName>
                                        </p:attrNameLst>
                                      </p:cBhvr>
                                      <p:tavLst>
                                        <p:tav tm="0">
                                          <p:val>
                                            <p:strVal val="1+#ppt_w/2"/>
                                          </p:val>
                                        </p:tav>
                                        <p:tav tm="100000">
                                          <p:val>
                                            <p:strVal val="#ppt_x"/>
                                          </p:val>
                                        </p:tav>
                                      </p:tavLst>
                                    </p:anim>
                                    <p:anim calcmode="lin" valueType="num">
                                      <p:cBhvr additive="base">
                                        <p:cTn id="12"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p:bldP spid="1792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42456" y="1197161"/>
            <a:ext cx="10759044" cy="4495800"/>
          </a:xfrm>
        </p:spPr>
        <p:txBody>
          <a:bodyPr>
            <a:normAutofit/>
          </a:bodyPr>
          <a:lstStyle/>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多道</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计算机内存中同时存放几道相互独立的程序。</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宏观上并行</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同时有多道程序在内存运行</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某一时间段上，各道程序不同程度地向前推进。</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微观上串行</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任一时刻最多只有一道作业占用</a:t>
            </a:r>
            <a:r>
              <a:rPr kumimoji="1" lang="en-US" altLang="zh-CN" sz="3200" b="1" dirty="0">
                <a:latin typeface="Times New Roman" panose="02020603050405020304" pitchFamily="18" charset="0"/>
                <a:ea typeface="楷体" pitchFamily="49" charset="-122"/>
                <a:cs typeface="Times New Roman" panose="02020603050405020304" pitchFamily="18" charset="0"/>
              </a:rPr>
              <a:t>CPU</a:t>
            </a:r>
            <a:r>
              <a:rPr kumimoji="1" lang="zh-CN" altLang="en-US" sz="3200" b="1" dirty="0">
                <a:latin typeface="Times New Roman" panose="02020603050405020304" pitchFamily="18" charset="0"/>
                <a:ea typeface="楷体" pitchFamily="49" charset="-122"/>
                <a:cs typeface="Times New Roman" panose="02020603050405020304" pitchFamily="18" charset="0"/>
              </a:rPr>
              <a:t>（单</a:t>
            </a:r>
            <a:r>
              <a:rPr kumimoji="1" lang="en-US" altLang="zh-CN" sz="3200" b="1" dirty="0">
                <a:latin typeface="Times New Roman" panose="02020603050405020304" pitchFamily="18" charset="0"/>
                <a:ea typeface="楷体" pitchFamily="49" charset="-122"/>
                <a:cs typeface="Times New Roman" panose="02020603050405020304" pitchFamily="18" charset="0"/>
              </a:rPr>
              <a:t>CPU</a:t>
            </a:r>
            <a:r>
              <a:rPr kumimoji="1" lang="zh-CN" altLang="en-US" sz="3200" b="1" dirty="0">
                <a:latin typeface="Times New Roman" panose="02020603050405020304" pitchFamily="18" charset="0"/>
                <a:ea typeface="楷体" pitchFamily="49" charset="-122"/>
                <a:cs typeface="Times New Roman" panose="02020603050405020304" pitchFamily="18" charset="0"/>
              </a:rPr>
              <a:t>），多道程序交替使用</a:t>
            </a:r>
            <a:r>
              <a:rPr kumimoji="1" lang="en-US" altLang="zh-CN" sz="3200" b="1" dirty="0">
                <a:latin typeface="Times New Roman" panose="02020603050405020304" pitchFamily="18" charset="0"/>
                <a:ea typeface="楷体" pitchFamily="49" charset="-122"/>
                <a:cs typeface="Times New Roman" panose="02020603050405020304" pitchFamily="18" charset="0"/>
              </a:rPr>
              <a:t>CPU </a:t>
            </a:r>
            <a:r>
              <a:rPr kumimoji="1" lang="zh-CN" altLang="en-US" sz="3200" b="1" dirty="0">
                <a:latin typeface="Times New Roman" panose="02020603050405020304" pitchFamily="18" charset="0"/>
                <a:ea typeface="楷体" pitchFamily="49" charset="-122"/>
                <a:cs typeface="Times New Roman" panose="02020603050405020304" pitchFamily="18" charset="0"/>
              </a:rPr>
              <a:t>。</a:t>
            </a:r>
          </a:p>
        </p:txBody>
      </p:sp>
      <p:sp>
        <p:nvSpPr>
          <p:cNvPr id="181252" name="AutoShape 4">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1253" name="Rectangle 5"/>
          <p:cNvSpPr>
            <a:spLocks noChangeArrowheads="1"/>
          </p:cNvSpPr>
          <p:nvPr/>
        </p:nvSpPr>
        <p:spPr bwMode="auto">
          <a:xfrm>
            <a:off x="2205037" y="108745"/>
            <a:ext cx="7777163" cy="863600"/>
          </a:xfrm>
          <a:prstGeom prst="rect">
            <a:avLst/>
          </a:prstGeom>
          <a:noFill/>
          <a:ln w="12700" cap="sq">
            <a:noFill/>
            <a:miter lim="800000"/>
            <a:headEnd type="none" w="sm" len="sm"/>
            <a:tailEnd type="none" w="sm" len="sm"/>
          </a:ln>
          <a:effectLst/>
        </p:spPr>
        <p:txBody>
          <a:bodyPr anchor="ctr"/>
          <a:lstStyle/>
          <a:p>
            <a:pPr algn="ctr" fontAlgn="base">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多道程序系统的特点</a:t>
            </a:r>
          </a:p>
        </p:txBody>
      </p:sp>
    </p:spTree>
    <p:extLst>
      <p:ext uri="{BB962C8B-B14F-4D97-AF65-F5344CB8AC3E}">
        <p14:creationId xmlns:p14="http://schemas.microsoft.com/office/powerpoint/2010/main" val="3435071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1+#ppt_w/2"/>
                                          </p:val>
                                        </p:tav>
                                        <p:tav tm="100000">
                                          <p:val>
                                            <p:strVal val="#ppt_x"/>
                                          </p:val>
                                        </p:tav>
                                      </p:tavLst>
                                    </p:anim>
                                    <p:anim calcmode="lin" valueType="num">
                                      <p:cBhvr additive="base">
                                        <p:cTn id="8" dur="500" fill="hold"/>
                                        <p:tgtEl>
                                          <p:spTgt spid="181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063749" y="765174"/>
            <a:ext cx="9742797" cy="5885007"/>
          </a:xfrm>
        </p:spPr>
        <p:txBody>
          <a:bodyPr>
            <a:normAutofit/>
          </a:bodyPr>
          <a:lstStyle/>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优点</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资源利用率高</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系统吞吐量大</a:t>
            </a:r>
          </a:p>
          <a:p>
            <a:pPr marL="1314450" lvl="3"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系统吞吐量：系统在单位时间完成的总工作量。</a:t>
            </a:r>
            <a:endParaRPr lang="zh-CN" altLang="en-US" b="1" dirty="0">
              <a:latin typeface="+mj-lt"/>
              <a:ea typeface="楷体" pitchFamily="49" charset="-122"/>
            </a:endParaRP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缺点</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平均周转时间长</a:t>
            </a:r>
          </a:p>
          <a:p>
            <a:pPr marL="1314450" lvl="3"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作业的周转时间：从作业进入系统开始，直至其完成并退出系统为止所经历的时间。</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无交互能力</a:t>
            </a:r>
          </a:p>
          <a:p>
            <a:pPr lvl="2" eaLnBrk="1" hangingPunct="1">
              <a:lnSpc>
                <a:spcPct val="90000"/>
              </a:lnSpc>
              <a:defRPr/>
            </a:pPr>
            <a:endParaRPr lang="zh-CN" altLang="en-US" b="1" dirty="0">
              <a:latin typeface="楷体_GB2312" pitchFamily="49" charset="-122"/>
              <a:ea typeface="楷体_GB2312" pitchFamily="49" charset="-122"/>
            </a:endParaRPr>
          </a:p>
          <a:p>
            <a:pPr eaLnBrk="1" hangingPunct="1">
              <a:lnSpc>
                <a:spcPct val="90000"/>
              </a:lnSpc>
              <a:buClrTx/>
              <a:buSzTx/>
              <a:buFontTx/>
              <a:buChar char="–"/>
              <a:defRPr/>
            </a:pPr>
            <a:endParaRPr lang="en-US" altLang="zh-CN" b="1" dirty="0">
              <a:latin typeface="楷体_GB2312" pitchFamily="49" charset="-122"/>
              <a:ea typeface="楷体_GB2312" pitchFamily="49" charset="-122"/>
            </a:endParaRPr>
          </a:p>
        </p:txBody>
      </p:sp>
      <p:sp>
        <p:nvSpPr>
          <p:cNvPr id="183300" name="AutoShape 4">
            <a:hlinkClick r:id="" action="ppaction://hlinkshowjump?jump=nextslide" highlightClick="1"/>
          </p:cNvPr>
          <p:cNvSpPr>
            <a:spLocks noChangeArrowheads="1"/>
          </p:cNvSpPr>
          <p:nvPr/>
        </p:nvSpPr>
        <p:spPr bwMode="auto">
          <a:xfrm>
            <a:off x="11806547"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3302" name="Rectangle 6"/>
          <p:cNvSpPr>
            <a:spLocks noChangeArrowheads="1"/>
          </p:cNvSpPr>
          <p:nvPr/>
        </p:nvSpPr>
        <p:spPr bwMode="auto">
          <a:xfrm>
            <a:off x="1992313" y="0"/>
            <a:ext cx="7777162" cy="863600"/>
          </a:xfrm>
          <a:prstGeom prst="rect">
            <a:avLst/>
          </a:prstGeom>
          <a:noFill/>
          <a:ln w="12700" cap="sq">
            <a:noFill/>
            <a:miter lim="800000"/>
            <a:headEnd type="none" w="sm" len="sm"/>
            <a:tailEnd type="none" w="sm" len="sm"/>
          </a:ln>
          <a:effectLst/>
        </p:spPr>
        <p:txBody>
          <a:bodyPr anchor="ctr"/>
          <a:lstStyle/>
          <a:p>
            <a:pPr algn="ctr" fontAlgn="base">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多道程序系统的优缺点</a:t>
            </a:r>
          </a:p>
        </p:txBody>
      </p:sp>
    </p:spTree>
    <p:extLst>
      <p:ext uri="{BB962C8B-B14F-4D97-AF65-F5344CB8AC3E}">
        <p14:creationId xmlns:p14="http://schemas.microsoft.com/office/powerpoint/2010/main" val="2219650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1+#ppt_w/2"/>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296562" y="836316"/>
            <a:ext cx="11514438" cy="1076674"/>
          </a:xfrm>
        </p:spPr>
        <p:txBody>
          <a:bodyPr>
            <a:normAutofit lnSpcReduction="10000"/>
          </a:bodyPr>
          <a:lstStyle/>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形成和发展的动力</a:t>
            </a:r>
          </a:p>
          <a:p>
            <a:pPr marL="857250" lvl="2" indent="-457200" fontAlgn="base">
              <a:lnSpc>
                <a:spcPts val="4000"/>
              </a:lnSpc>
              <a:spcBef>
                <a:spcPts val="0"/>
              </a:spcBef>
              <a:spcAft>
                <a:spcPct val="0"/>
              </a:spcAft>
              <a:buSzPct val="75000"/>
              <a:buFont typeface="Wingdings" panose="05000000000000000000" pitchFamily="2" charset="2"/>
              <a:buChar char="n"/>
              <a:tabLst>
                <a:tab pos="1044575" algn="l"/>
              </a:tabLst>
              <a:defRPr/>
            </a:pPr>
            <a:r>
              <a:rPr kumimoji="1" lang="zh-CN" altLang="en-US" sz="35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用户的需要：交互、共享主机、方便上机。</a:t>
            </a:r>
          </a:p>
        </p:txBody>
      </p:sp>
      <p:sp>
        <p:nvSpPr>
          <p:cNvPr id="186372" name="AutoShape 4">
            <a:hlinkClick r:id="" action="ppaction://hlinkshowjump?jump=nextslide" highlightClick="1"/>
          </p:cNvPr>
          <p:cNvSpPr>
            <a:spLocks noChangeArrowheads="1"/>
          </p:cNvSpPr>
          <p:nvPr/>
        </p:nvSpPr>
        <p:spPr bwMode="auto">
          <a:xfrm>
            <a:off x="11811000" y="64516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6373" name="Rectangle 5"/>
          <p:cNvSpPr>
            <a:spLocks noChangeArrowheads="1"/>
          </p:cNvSpPr>
          <p:nvPr/>
        </p:nvSpPr>
        <p:spPr bwMode="auto">
          <a:xfrm>
            <a:off x="2279651" y="0"/>
            <a:ext cx="7777163" cy="863600"/>
          </a:xfrm>
          <a:prstGeom prst="rect">
            <a:avLst/>
          </a:prstGeom>
          <a:noFill/>
          <a:ln w="12700" cap="sq">
            <a:noFill/>
            <a:miter lim="800000"/>
            <a:headEnd type="none" w="sm" len="sm"/>
            <a:tailEnd type="none" w="sm" len="sm"/>
          </a:ln>
          <a:effectLst/>
        </p:spPr>
        <p:txBody>
          <a:bodyPr anchor="ctr"/>
          <a:lstStyle/>
          <a:p>
            <a:pPr algn="ctr" fontAlgn="base">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分时操作系统</a:t>
            </a:r>
          </a:p>
        </p:txBody>
      </p:sp>
      <p:grpSp>
        <p:nvGrpSpPr>
          <p:cNvPr id="2" name="组合 1"/>
          <p:cNvGrpSpPr/>
          <p:nvPr/>
        </p:nvGrpSpPr>
        <p:grpSpPr>
          <a:xfrm>
            <a:off x="-154834" y="2089451"/>
            <a:ext cx="12345041" cy="4552649"/>
            <a:chOff x="65738" y="1790671"/>
            <a:chExt cx="12345041" cy="4552649"/>
          </a:xfrm>
        </p:grpSpPr>
        <p:sp>
          <p:nvSpPr>
            <p:cNvPr id="7" name="矩形 6"/>
            <p:cNvSpPr/>
            <p:nvPr/>
          </p:nvSpPr>
          <p:spPr>
            <a:xfrm>
              <a:off x="65738" y="1790671"/>
              <a:ext cx="12345041" cy="954107"/>
            </a:xfrm>
            <a:prstGeom prst="rect">
              <a:avLst/>
            </a:prstGeom>
          </p:spPr>
          <p:txBody>
            <a:bodyPr wrap="square">
              <a:spAutoFit/>
            </a:bodyPr>
            <a:lstStyle/>
            <a:p>
              <a:pPr lvl="1" eaLnBrk="1" hangingPunct="1"/>
              <a:r>
                <a:rPr lang="zh-CN" altLang="en-US" sz="2800" b="1" dirty="0">
                  <a:latin typeface="楷体" panose="02010609060101010101" pitchFamily="49" charset="-122"/>
                  <a:ea typeface="楷体" panose="02010609060101010101" pitchFamily="49" charset="-122"/>
                </a:rPr>
                <a:t>在一台主机上连接多个带有显示器和键盘的终端，同时允许多个用户通过自己的键盘，以交互的方式使用计算机，共享主机中的资源。</a:t>
              </a: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4874953" y="4767074"/>
              <a:ext cx="1200375" cy="101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306" y="3094753"/>
              <a:ext cx="858416" cy="76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01" y="4412339"/>
              <a:ext cx="800719" cy="70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886" y="3044077"/>
              <a:ext cx="785240" cy="60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4942501" y="2993400"/>
              <a:ext cx="710656" cy="55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0791" y="4260310"/>
              <a:ext cx="785240" cy="60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456" y="3652193"/>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646" y="3854899"/>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6836" y="4057604"/>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026" y="4260310"/>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4763" y="4513692"/>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7786" y="4260310"/>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0238" y="3956252"/>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2691" y="3652193"/>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0808" y="4361663"/>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8546" y="4158957"/>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6283" y="4006928"/>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6473" y="3854899"/>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116" y="3753546"/>
              <a:ext cx="135095" cy="10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4401" y="4767074"/>
              <a:ext cx="101321" cy="7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4211" y="4817750"/>
              <a:ext cx="135095" cy="10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8926" y="4817750"/>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6093" y="4868427"/>
              <a:ext cx="202642"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0808" y="4868427"/>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8908" y="4615045"/>
              <a:ext cx="270190" cy="15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6646" y="4665721"/>
              <a:ext cx="337737" cy="19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4383" y="4741736"/>
              <a:ext cx="405285" cy="22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2121" y="4817750"/>
              <a:ext cx="472832" cy="26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34"/>
            <p:cNvSpPr txBox="1">
              <a:spLocks noChangeArrowheads="1"/>
            </p:cNvSpPr>
            <p:nvPr/>
          </p:nvSpPr>
          <p:spPr bwMode="auto">
            <a:xfrm>
              <a:off x="5077596" y="5881954"/>
              <a:ext cx="878117" cy="4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99"/>
                  </a:solidFill>
                  <a:ea typeface="楷体_GB2312" pitchFamily="49" charset="-122"/>
                </a:rPr>
                <a:t>主机</a:t>
              </a:r>
            </a:p>
          </p:txBody>
        </p:sp>
        <p:sp>
          <p:nvSpPr>
            <p:cNvPr id="39" name="Text Box 35"/>
            <p:cNvSpPr txBox="1">
              <a:spLocks noChangeArrowheads="1"/>
            </p:cNvSpPr>
            <p:nvPr/>
          </p:nvSpPr>
          <p:spPr bwMode="auto">
            <a:xfrm>
              <a:off x="5820618" y="2993400"/>
              <a:ext cx="538973" cy="83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b="1" dirty="0">
                  <a:solidFill>
                    <a:srgbClr val="000099"/>
                  </a:solidFill>
                  <a:ea typeface="楷体_GB2312" pitchFamily="49" charset="-122"/>
                </a:rPr>
                <a:t>终端</a:t>
              </a:r>
              <a:endParaRPr lang="zh-CN" altLang="en-US" sz="2400" b="1" dirty="0">
                <a:solidFill>
                  <a:srgbClr val="000099"/>
                </a:solidFill>
              </a:endParaRPr>
            </a:p>
          </p:txBody>
        </p:sp>
        <p:pic>
          <p:nvPicPr>
            <p:cNvPr id="4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5333" y="4564368"/>
              <a:ext cx="270190" cy="20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Line 37"/>
            <p:cNvSpPr>
              <a:spLocks noChangeShapeType="1"/>
            </p:cNvSpPr>
            <p:nvPr/>
          </p:nvSpPr>
          <p:spPr bwMode="auto">
            <a:xfrm flipH="1" flipV="1">
              <a:off x="3388908" y="4665721"/>
              <a:ext cx="1418497" cy="30405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8"/>
            <p:cNvSpPr>
              <a:spLocks noChangeShapeType="1"/>
            </p:cNvSpPr>
            <p:nvPr/>
          </p:nvSpPr>
          <p:spPr bwMode="auto">
            <a:xfrm flipH="1" flipV="1">
              <a:off x="3388908" y="3601517"/>
              <a:ext cx="1486045" cy="1165557"/>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9"/>
            <p:cNvSpPr>
              <a:spLocks noChangeShapeType="1"/>
            </p:cNvSpPr>
            <p:nvPr/>
          </p:nvSpPr>
          <p:spPr bwMode="auto">
            <a:xfrm flipH="1" flipV="1">
              <a:off x="5212691" y="3500164"/>
              <a:ext cx="337737" cy="126691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0"/>
            <p:cNvSpPr>
              <a:spLocks noChangeShapeType="1"/>
            </p:cNvSpPr>
            <p:nvPr/>
          </p:nvSpPr>
          <p:spPr bwMode="auto">
            <a:xfrm flipV="1">
              <a:off x="5685523" y="3652193"/>
              <a:ext cx="1891330" cy="111488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1"/>
            <p:cNvSpPr>
              <a:spLocks noChangeShapeType="1"/>
            </p:cNvSpPr>
            <p:nvPr/>
          </p:nvSpPr>
          <p:spPr bwMode="auto">
            <a:xfrm flipV="1">
              <a:off x="6090808" y="4817750"/>
              <a:ext cx="1756235" cy="152029"/>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44234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186372"/>
                                        </p:tgtEl>
                                        <p:attrNameLst>
                                          <p:attrName>style.visibility</p:attrName>
                                        </p:attrNameLst>
                                      </p:cBhvr>
                                      <p:to>
                                        <p:strVal val="visible"/>
                                      </p:to>
                                    </p:set>
                                    <p:anim calcmode="lin" valueType="num">
                                      <p:cBhvr additive="base">
                                        <p:cTn id="11" dur="500" fill="hold"/>
                                        <p:tgtEl>
                                          <p:spTgt spid="186372"/>
                                        </p:tgtEl>
                                        <p:attrNameLst>
                                          <p:attrName>ppt_x</p:attrName>
                                        </p:attrNameLst>
                                      </p:cBhvr>
                                      <p:tavLst>
                                        <p:tav tm="0">
                                          <p:val>
                                            <p:strVal val="1+#ppt_w/2"/>
                                          </p:val>
                                        </p:tav>
                                        <p:tav tm="100000">
                                          <p:val>
                                            <p:strVal val="#ppt_x"/>
                                          </p:val>
                                        </p:tav>
                                      </p:tavLst>
                                    </p:anim>
                                    <p:anim calcmode="lin" valueType="num">
                                      <p:cBhvr additive="base">
                                        <p:cTn id="12" dur="500" fill="hold"/>
                                        <p:tgtEl>
                                          <p:spTgt spid="186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143250" y="981076"/>
            <a:ext cx="6121400" cy="5040313"/>
          </a:xfrm>
        </p:spPr>
        <p:txBody>
          <a:bodyPr>
            <a:normAutofit/>
          </a:bodyPr>
          <a:lstStyle/>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多路性</a:t>
            </a:r>
          </a:p>
          <a:p>
            <a:pPr lvl="1" eaLnBrk="1" hangingPunct="1">
              <a:buSzPct val="70000"/>
              <a:buFont typeface="Wingdings" panose="05000000000000000000" pitchFamily="2" charset="2"/>
              <a:buChar char="n"/>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允许同一主机联接多台终端。</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独立性</a:t>
            </a:r>
          </a:p>
          <a:p>
            <a:pPr lvl="1">
              <a:buSzPct val="70000"/>
              <a:buFont typeface="Wingdings" panose="05000000000000000000" pitchFamily="2" charset="2"/>
              <a:buChar char="n"/>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每一用户独占一个终端。</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及时性</a:t>
            </a:r>
          </a:p>
          <a:p>
            <a:pPr lvl="1">
              <a:buSzPct val="70000"/>
              <a:buFont typeface="Wingdings" panose="05000000000000000000" pitchFamily="2" charset="2"/>
              <a:buChar char="n"/>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用户请求能及时响应。</a:t>
            </a:r>
          </a:p>
          <a:p>
            <a:pPr marL="228600" lvl="1" fontAlgn="base">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交互性</a:t>
            </a:r>
          </a:p>
          <a:p>
            <a:pPr lvl="1">
              <a:buSzPct val="70000"/>
              <a:buFont typeface="Wingdings" panose="05000000000000000000" pitchFamily="2" charset="2"/>
              <a:buChar char="n"/>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可进行广泛的人机对话。</a:t>
            </a:r>
            <a:endPar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p:txBody>
      </p:sp>
      <p:sp>
        <p:nvSpPr>
          <p:cNvPr id="184324" name="AutoShape 4">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4325" name="Rectangle 5"/>
          <p:cNvSpPr>
            <a:spLocks noChangeArrowheads="1"/>
          </p:cNvSpPr>
          <p:nvPr/>
        </p:nvSpPr>
        <p:spPr bwMode="auto">
          <a:xfrm>
            <a:off x="2279651" y="0"/>
            <a:ext cx="7777163" cy="863600"/>
          </a:xfrm>
          <a:prstGeom prst="rect">
            <a:avLst/>
          </a:prstGeom>
          <a:noFill/>
          <a:ln w="12700" cap="sq">
            <a:noFill/>
            <a:miter lim="800000"/>
            <a:headEnd type="none" w="sm" len="sm"/>
            <a:tailEnd type="none" w="sm" len="sm"/>
          </a:ln>
          <a:effectLst/>
        </p:spPr>
        <p:txBody>
          <a:bodyPr anchor="ctr"/>
          <a:lstStyle/>
          <a:p>
            <a:pPr algn="ctr" fontAlgn="base">
              <a:lnSpc>
                <a:spcPct val="110000"/>
              </a:lnSpc>
              <a:spcBef>
                <a:spcPct val="0"/>
              </a:spcBef>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latin typeface="+mj-lt"/>
                <a:ea typeface="MS PGothic" pitchFamily="34" charset="-128"/>
                <a:cs typeface="+mj-cs"/>
              </a:rPr>
              <a:t>分时系统的特征</a:t>
            </a:r>
          </a:p>
        </p:txBody>
      </p:sp>
    </p:spTree>
    <p:extLst>
      <p:ext uri="{BB962C8B-B14F-4D97-AF65-F5344CB8AC3E}">
        <p14:creationId xmlns:p14="http://schemas.microsoft.com/office/powerpoint/2010/main" val="509359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84324"/>
                                        </p:tgtEl>
                                        <p:attrNameLst>
                                          <p:attrName>style.visibility</p:attrName>
                                        </p:attrNameLst>
                                      </p:cBhvr>
                                      <p:to>
                                        <p:strVal val="visible"/>
                                      </p:to>
                                    </p:set>
                                    <p:anim calcmode="lin" valueType="num">
                                      <p:cBhvr additive="base">
                                        <p:cTn id="7" dur="500" fill="hold"/>
                                        <p:tgtEl>
                                          <p:spTgt spid="184324"/>
                                        </p:tgtEl>
                                        <p:attrNameLst>
                                          <p:attrName>ppt_x</p:attrName>
                                        </p:attrNameLst>
                                      </p:cBhvr>
                                      <p:tavLst>
                                        <p:tav tm="0">
                                          <p:val>
                                            <p:strVal val="1+#ppt_w/2"/>
                                          </p:val>
                                        </p:tav>
                                        <p:tav tm="100000">
                                          <p:val>
                                            <p:strVal val="#ppt_x"/>
                                          </p:val>
                                        </p:tav>
                                      </p:tavLst>
                                    </p:anim>
                                    <p:anim calcmode="lin" valueType="num">
                                      <p:cBhvr additive="base">
                                        <p:cTn id="8" dur="500" fill="hold"/>
                                        <p:tgtEl>
                                          <p:spTgt spid="184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ph type="title"/>
          </p:nvPr>
        </p:nvSpPr>
        <p:spPr>
          <a:xfrm>
            <a:off x="2351088" y="0"/>
            <a:ext cx="7777162" cy="863600"/>
          </a:xfrm>
        </p:spPr>
        <p:txBody>
          <a:bodyPr>
            <a:normAutofit/>
          </a:bodyPr>
          <a:lstStyle/>
          <a:p>
            <a:pPr algn="ctr" fontAlgn="base">
              <a:lnSpc>
                <a:spcPct val="110000"/>
              </a:lnSpc>
              <a:spcAft>
                <a:spcPct val="0"/>
              </a:spcAft>
              <a:buClr>
                <a:schemeClr val="accent2"/>
              </a:buClr>
              <a:buSzPct val="90000"/>
              <a:defRPr/>
            </a:pPr>
            <a:r>
              <a:rPr lang="en-US" altLang="zh-CN" sz="4000" b="1" dirty="0">
                <a:solidFill>
                  <a:srgbClr val="006699"/>
                </a:solidFill>
                <a:effectLst>
                  <a:outerShdw blurRad="38100" dist="38100" dir="2700000" algn="tl">
                    <a:srgbClr val="000000">
                      <a:alpha val="43137"/>
                    </a:srgbClr>
                  </a:outerShdw>
                </a:effectLst>
                <a:ea typeface="MS PGothic" pitchFamily="34" charset="-128"/>
              </a:rPr>
              <a:t>Personal Computers</a:t>
            </a:r>
          </a:p>
        </p:txBody>
      </p:sp>
      <p:sp>
        <p:nvSpPr>
          <p:cNvPr id="281607" name="AutoShape 7">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 name="文本框 2"/>
          <p:cNvSpPr txBox="1"/>
          <p:nvPr/>
        </p:nvSpPr>
        <p:spPr>
          <a:xfrm>
            <a:off x="1919349" y="735814"/>
            <a:ext cx="10082151" cy="5378395"/>
          </a:xfrm>
          <a:prstGeom prst="rect">
            <a:avLst/>
          </a:prstGeom>
          <a:noFill/>
        </p:spPr>
        <p:txBody>
          <a:bodyPr wrap="square" rtlCol="0">
            <a:spAutoFit/>
          </a:bodyPr>
          <a:lstStyle/>
          <a:p>
            <a:pPr marL="228600" lvl="1" indent="-228600" fontAlgn="base">
              <a:lnSpc>
                <a:spcPct val="15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DOS </a:t>
            </a:r>
          </a:p>
          <a:p>
            <a:pPr marL="685800" lvl="1" indent="-228600" fontAlgn="base">
              <a:lnSpc>
                <a:spcPct val="90000"/>
              </a:lnSpc>
              <a:spcBef>
                <a:spcPts val="500"/>
              </a:spcBef>
              <a:spcAft>
                <a:spcPct val="0"/>
              </a:spcAft>
              <a:buSzPct val="70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单用户单任务操作系统</a:t>
            </a:r>
            <a:endPar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marL="228600" lvl="1" indent="-228600" fontAlgn="base">
              <a:lnSpc>
                <a:spcPct val="15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IBM OS/2</a:t>
            </a:r>
          </a:p>
          <a:p>
            <a:pPr marL="685800" lvl="1" indent="-228600">
              <a:lnSpc>
                <a:spcPct val="90000"/>
              </a:lnSpc>
              <a:spcBef>
                <a:spcPts val="500"/>
              </a:spcBef>
              <a:buSzPct val="70000"/>
              <a:buFont typeface="Wingdings" panose="05000000000000000000" pitchFamily="2" charset="2"/>
              <a:buChar char="n"/>
              <a:defRPr/>
            </a:pP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80286</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保护方式下工作的单用户多任务操作系统。</a:t>
            </a:r>
          </a:p>
          <a:p>
            <a:pPr marL="685800" lvl="1" indent="-228600">
              <a:lnSpc>
                <a:spcPct val="90000"/>
              </a:lnSpc>
              <a:spcBef>
                <a:spcPts val="500"/>
              </a:spcBef>
              <a:buSzPct val="70000"/>
              <a:buFont typeface="Wingdings" panose="05000000000000000000" pitchFamily="2" charset="2"/>
              <a:buChar char="n"/>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支持</a:t>
            </a: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16</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个任务并发执行。</a:t>
            </a:r>
          </a:p>
          <a:p>
            <a:pPr marL="228600" lvl="1" indent="-228600" fontAlgn="base">
              <a:lnSpc>
                <a:spcPct val="15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Windows</a:t>
            </a:r>
          </a:p>
          <a:p>
            <a:pPr marL="685800" lvl="1" indent="-228600" fontAlgn="base">
              <a:lnSpc>
                <a:spcPct val="90000"/>
              </a:lnSpc>
              <a:spcBef>
                <a:spcPts val="500"/>
              </a:spcBef>
              <a:spcAft>
                <a:spcPct val="0"/>
              </a:spcAft>
              <a:buClr>
                <a:schemeClr val="tx1"/>
              </a:buClr>
              <a:buSzPct val="70000"/>
              <a:buFont typeface="Wingdings" panose="05000000000000000000" pitchFamily="2" charset="2"/>
              <a:buChar char="n"/>
              <a:tabLst>
                <a:tab pos="1044575" algn="l"/>
              </a:tabLst>
              <a:defRPr/>
            </a:pP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1985</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年</a:t>
            </a: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11</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月</a:t>
            </a: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20</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日，</a:t>
            </a:r>
            <a:r>
              <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Windows 1.0</a:t>
            </a: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正式上市</a:t>
            </a:r>
            <a:endParaRPr kumimoji="1" lang="en-US" altLang="zh-CN"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marL="685800" lvl="1" indent="-228600" fontAlgn="base">
              <a:lnSpc>
                <a:spcPct val="90000"/>
              </a:lnSpc>
              <a:spcBef>
                <a:spcPts val="500"/>
              </a:spcBef>
              <a:spcAft>
                <a:spcPct val="0"/>
              </a:spcAft>
              <a:buClr>
                <a:schemeClr val="tx1"/>
              </a:buClr>
              <a:buSzPct val="70000"/>
              <a:buFont typeface="Wingdings" panose="05000000000000000000" pitchFamily="2" charset="2"/>
              <a:buChar char="n"/>
              <a:tabLst>
                <a:tab pos="1044575" algn="l"/>
              </a:tabLst>
              <a:defRPr/>
            </a:pPr>
            <a:r>
              <a:rPr kumimoji="1" lang="zh-CN" altLang="en-US" sz="32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个人计算机上最广泛使用的操作系统。</a:t>
            </a:r>
            <a:endParaRPr kumimoji="1" lang="en-US" altLang="zh-CN" sz="3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7625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81607"/>
                                        </p:tgtEl>
                                        <p:attrNameLst>
                                          <p:attrName>style.visibility</p:attrName>
                                        </p:attrNameLst>
                                      </p:cBhvr>
                                      <p:to>
                                        <p:strVal val="visible"/>
                                      </p:to>
                                    </p:set>
                                    <p:anim calcmode="lin" valueType="num">
                                      <p:cBhvr additive="base">
                                        <p:cTn id="7" dur="500" fill="hold"/>
                                        <p:tgtEl>
                                          <p:spTgt spid="281607"/>
                                        </p:tgtEl>
                                        <p:attrNameLst>
                                          <p:attrName>ppt_x</p:attrName>
                                        </p:attrNameLst>
                                      </p:cBhvr>
                                      <p:tavLst>
                                        <p:tav tm="0">
                                          <p:val>
                                            <p:strVal val="1+#ppt_w/2"/>
                                          </p:val>
                                        </p:tav>
                                        <p:tav tm="100000">
                                          <p:val>
                                            <p:strVal val="#ppt_x"/>
                                          </p:val>
                                        </p:tav>
                                      </p:tavLst>
                                    </p:anim>
                                    <p:anim calcmode="lin" valueType="num">
                                      <p:cBhvr additive="base">
                                        <p:cTn id="8" dur="500" fill="hold"/>
                                        <p:tgtEl>
                                          <p:spTgt spid="281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title"/>
          </p:nvPr>
        </p:nvSpPr>
        <p:spPr>
          <a:xfrm>
            <a:off x="2171701" y="0"/>
            <a:ext cx="7669213" cy="736600"/>
          </a:xfrm>
        </p:spPr>
        <p:txBody>
          <a:bodyPr>
            <a:noAutofit/>
          </a:bodyPr>
          <a:lstStyle/>
          <a:p>
            <a:pPr algn="ctr" fontAlgn="base">
              <a:lnSpc>
                <a:spcPct val="110000"/>
              </a:lnSpc>
              <a:spcAft>
                <a:spcPct val="0"/>
              </a:spcAft>
              <a:buClr>
                <a:schemeClr val="accent2"/>
              </a:buClr>
              <a:buSzPct val="90000"/>
              <a:defRPr/>
            </a:pPr>
            <a:r>
              <a:rPr lang="zh-CN" altLang="en-US" sz="4000" b="1" dirty="0">
                <a:solidFill>
                  <a:srgbClr val="006699"/>
                </a:solidFill>
                <a:effectLst>
                  <a:outerShdw blurRad="38100" dist="38100" dir="2700000" algn="tl">
                    <a:srgbClr val="000000">
                      <a:alpha val="43137"/>
                    </a:srgbClr>
                  </a:outerShdw>
                </a:effectLst>
                <a:ea typeface="MS PGothic" pitchFamily="34" charset="-128"/>
              </a:rPr>
              <a:t>后</a:t>
            </a:r>
            <a:r>
              <a:rPr lang="en-US" altLang="zh-CN" sz="4000" b="1" dirty="0">
                <a:solidFill>
                  <a:srgbClr val="006699"/>
                </a:solidFill>
                <a:effectLst>
                  <a:outerShdw blurRad="38100" dist="38100" dir="2700000" algn="tl">
                    <a:srgbClr val="000000">
                      <a:alpha val="43137"/>
                    </a:srgbClr>
                  </a:outerShdw>
                </a:effectLst>
                <a:ea typeface="MS PGothic" pitchFamily="34" charset="-128"/>
              </a:rPr>
              <a:t>PC</a:t>
            </a:r>
            <a:endParaRPr lang="zh-CN" altLang="en-US" sz="4000" b="1" dirty="0">
              <a:solidFill>
                <a:srgbClr val="006699"/>
              </a:solidFill>
              <a:effectLst>
                <a:outerShdw blurRad="38100" dist="38100" dir="2700000" algn="tl">
                  <a:srgbClr val="000000">
                    <a:alpha val="43137"/>
                  </a:srgbClr>
                </a:outerShdw>
              </a:effectLst>
              <a:ea typeface="MS PGothic" pitchFamily="34" charset="-128"/>
            </a:endParaRPr>
          </a:p>
        </p:txBody>
      </p:sp>
      <p:sp>
        <p:nvSpPr>
          <p:cNvPr id="282629" name="Rectangle 5"/>
          <p:cNvSpPr>
            <a:spLocks noGrp="1" noChangeArrowheads="1"/>
          </p:cNvSpPr>
          <p:nvPr>
            <p:ph idx="1"/>
          </p:nvPr>
        </p:nvSpPr>
        <p:spPr>
          <a:xfrm>
            <a:off x="1116281" y="1196752"/>
            <a:ext cx="10189027" cy="3196456"/>
          </a:xfrm>
          <a:noFill/>
        </p:spPr>
        <p:txBody>
          <a:bodyPr>
            <a:normAutofit fontScale="92500"/>
          </a:bodyPr>
          <a:lstStyle/>
          <a:p>
            <a:pPr marL="228600" lvl="1" fontAlgn="base">
              <a:lnSpc>
                <a:spcPct val="150000"/>
              </a:lnSpc>
              <a:spcBef>
                <a:spcPts val="1000"/>
              </a:spcBef>
              <a:spcAft>
                <a:spcPct val="0"/>
              </a:spcAft>
              <a:buClr>
                <a:srgbClr val="0033CC"/>
              </a:buClr>
              <a:buSzPct val="80000"/>
              <a:buFont typeface="Wingdings" panose="05000000000000000000" pitchFamily="2" charset="2"/>
              <a:buChar char="n"/>
              <a:tabLst>
                <a:tab pos="1044575" algn="l"/>
              </a:tabLst>
              <a:defRPr/>
            </a:pPr>
            <a:r>
              <a:rPr lang="en-US" altLang="zh-CN" sz="3900" dirty="0"/>
              <a:t> </a:t>
            </a: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时代环境：</a:t>
            </a:r>
            <a:r>
              <a:rPr kumimoji="1" lang="zh-CN" altLang="en-US" sz="39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移动计算、无线计算、嵌入式计算</a:t>
            </a:r>
          </a:p>
          <a:p>
            <a:pPr marL="228600" lvl="1" fontAlgn="base">
              <a:lnSpc>
                <a:spcPct val="15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39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特点：小型、移动、便捷、有限能力</a:t>
            </a:r>
          </a:p>
          <a:p>
            <a:pPr lvl="1">
              <a:buSzPct val="70000"/>
              <a:buFont typeface="Wingdings" panose="05000000000000000000" pitchFamily="2" charset="2"/>
              <a:buChar char="n"/>
              <a:defRPr/>
            </a:pPr>
            <a:r>
              <a:rPr kumimoji="1" lang="zh-CN" altLang="en-US" sz="35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移动计算的新潮：智能手机、高性能笔记本电脑</a:t>
            </a:r>
          </a:p>
          <a:p>
            <a:pPr lvl="1">
              <a:buSzPct val="70000"/>
              <a:buFont typeface="Wingdings" panose="05000000000000000000" pitchFamily="2" charset="2"/>
              <a:buChar char="n"/>
              <a:defRPr/>
            </a:pPr>
            <a:r>
              <a:rPr kumimoji="1" lang="zh-CN" altLang="en-US" sz="35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工业智能化的趋势：形形色色的嵌入式系统</a:t>
            </a:r>
          </a:p>
        </p:txBody>
      </p:sp>
      <p:sp>
        <p:nvSpPr>
          <p:cNvPr id="282631" name="AutoShape 7">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068139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2629">
                                            <p:txEl>
                                              <p:pRg st="2" end="2"/>
                                            </p:txEl>
                                          </p:spTgt>
                                        </p:tgtEl>
                                        <p:attrNameLst>
                                          <p:attrName>style.visibility</p:attrName>
                                        </p:attrNameLst>
                                      </p:cBhvr>
                                      <p:to>
                                        <p:strVal val="visible"/>
                                      </p:to>
                                    </p:set>
                                    <p:animEffect transition="in" filter="checkerboard(across)">
                                      <p:cBhvr>
                                        <p:cTn id="7" dur="500"/>
                                        <p:tgtEl>
                                          <p:spTgt spid="28262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2629">
                                            <p:txEl>
                                              <p:pRg st="3" end="3"/>
                                            </p:txEl>
                                          </p:spTgt>
                                        </p:tgtEl>
                                        <p:attrNameLst>
                                          <p:attrName>style.visibility</p:attrName>
                                        </p:attrNameLst>
                                      </p:cBhvr>
                                      <p:to>
                                        <p:strVal val="visible"/>
                                      </p:to>
                                    </p:set>
                                    <p:animEffect transition="in" filter="checkerboard(across)">
                                      <p:cBhvr>
                                        <p:cTn id="10" dur="500"/>
                                        <p:tgtEl>
                                          <p:spTgt spid="282629">
                                            <p:txEl>
                                              <p:pRg st="3" end="3"/>
                                            </p:txEl>
                                          </p:spTgt>
                                        </p:tgtEl>
                                      </p:cBhvr>
                                    </p:animEffect>
                                  </p:childTnLst>
                                </p:cTn>
                              </p:par>
                            </p:childTnLst>
                          </p:cTn>
                        </p:par>
                        <p:par>
                          <p:cTn id="11" fill="hold" nodeType="afterGroup">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282631"/>
                                        </p:tgtEl>
                                        <p:attrNameLst>
                                          <p:attrName>style.visibility</p:attrName>
                                        </p:attrNameLst>
                                      </p:cBhvr>
                                      <p:to>
                                        <p:strVal val="visible"/>
                                      </p:to>
                                    </p:set>
                                    <p:anim calcmode="lin" valueType="num">
                                      <p:cBhvr additive="base">
                                        <p:cTn id="14" dur="500" fill="hold"/>
                                        <p:tgtEl>
                                          <p:spTgt spid="282631"/>
                                        </p:tgtEl>
                                        <p:attrNameLst>
                                          <p:attrName>ppt_x</p:attrName>
                                        </p:attrNameLst>
                                      </p:cBhvr>
                                      <p:tavLst>
                                        <p:tav tm="0">
                                          <p:val>
                                            <p:strVal val="1+#ppt_w/2"/>
                                          </p:val>
                                        </p:tav>
                                        <p:tav tm="100000">
                                          <p:val>
                                            <p:strVal val="#ppt_x"/>
                                          </p:val>
                                        </p:tav>
                                      </p:tavLst>
                                    </p:anim>
                                    <p:anim calcmode="lin" valueType="num">
                                      <p:cBhvr additive="base">
                                        <p:cTn id="15" dur="500" fill="hold"/>
                                        <p:tgtEl>
                                          <p:spTgt spid="282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文本框 5"/>
          <p:cNvSpPr txBox="1">
            <a:spLocks noChangeArrowheads="1"/>
          </p:cNvSpPr>
          <p:nvPr/>
        </p:nvSpPr>
        <p:spPr bwMode="auto">
          <a:xfrm>
            <a:off x="2279650" y="5949951"/>
            <a:ext cx="8496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dirty="0" err="1"/>
              <a:t>Geneology</a:t>
            </a:r>
            <a:r>
              <a:rPr lang="en-US" altLang="zh-CN" sz="2400" dirty="0"/>
              <a:t> of several modern operating systems</a:t>
            </a:r>
            <a:endParaRPr lang="zh-CN" altLang="en-US" sz="2400" dirty="0"/>
          </a:p>
        </p:txBody>
      </p:sp>
      <p:sp>
        <p:nvSpPr>
          <p:cNvPr id="78853" name="文本框 6"/>
          <p:cNvSpPr txBox="1">
            <a:spLocks noChangeArrowheads="1"/>
          </p:cNvSpPr>
          <p:nvPr/>
        </p:nvSpPr>
        <p:spPr bwMode="auto">
          <a:xfrm>
            <a:off x="1919288" y="6365875"/>
            <a:ext cx="8856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000" b="1" dirty="0">
                <a:latin typeface="Tahoma" panose="020B0604030504040204" pitchFamily="34" charset="0"/>
                <a:ea typeface="Tahoma" panose="020B0604030504040204" pitchFamily="34" charset="0"/>
                <a:cs typeface="Tahoma" panose="020B0604030504040204" pitchFamily="34" charset="0"/>
              </a:rPr>
              <a:t>Thomas Anderson </a:t>
            </a:r>
            <a:r>
              <a:rPr lang="zh-CN" altLang="zh-CN" sz="2000" b="1" dirty="0">
                <a:latin typeface="Tahoma" panose="020B0604030504040204" pitchFamily="34" charset="0"/>
                <a:ea typeface="+mn-ea"/>
                <a:cs typeface="Tahoma" panose="020B0604030504040204" pitchFamily="34" charset="0"/>
              </a:rPr>
              <a:t>，</a:t>
            </a:r>
            <a:r>
              <a:rPr lang="en-US" altLang="zh-CN" sz="2000" b="1" dirty="0">
                <a:latin typeface="Tahoma" panose="020B0604030504040204" pitchFamily="34" charset="0"/>
                <a:ea typeface="Tahoma" panose="020B0604030504040204" pitchFamily="34" charset="0"/>
                <a:cs typeface="Tahoma" panose="020B0604030504040204" pitchFamily="34" charset="0"/>
              </a:rPr>
              <a:t>Operating Systems: Principles and Practice</a:t>
            </a:r>
            <a:endParaRPr lang="zh-CN" altLang="en-US" sz="2000" b="1" dirty="0">
              <a:latin typeface="Tahoma" panose="020B0604030504040204" pitchFamily="34" charset="0"/>
              <a:ea typeface="+mn-ea"/>
              <a:cs typeface="Tahoma" panose="020B0604030504040204" pitchFamily="34" charset="0"/>
            </a:endParaRPr>
          </a:p>
        </p:txBody>
      </p:sp>
      <p:sp>
        <p:nvSpPr>
          <p:cNvPr id="8" name="AutoShape 7">
            <a:hlinkClick r:id="" action="ppaction://hlinkshowjump?jump=nextslide" highlightClick="1"/>
          </p:cNvPr>
          <p:cNvSpPr>
            <a:spLocks noChangeArrowheads="1"/>
          </p:cNvSpPr>
          <p:nvPr/>
        </p:nvSpPr>
        <p:spPr bwMode="auto">
          <a:xfrm>
            <a:off x="11811000" y="6441292"/>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pic>
        <p:nvPicPr>
          <p:cNvPr id="2" name="图片 1"/>
          <p:cNvPicPr>
            <a:picLocks noChangeAspect="1"/>
          </p:cNvPicPr>
          <p:nvPr/>
        </p:nvPicPr>
        <p:blipFill>
          <a:blip r:embed="rId3"/>
          <a:stretch>
            <a:fillRect/>
          </a:stretch>
        </p:blipFill>
        <p:spPr>
          <a:xfrm>
            <a:off x="2371725" y="682626"/>
            <a:ext cx="7610475" cy="5267325"/>
          </a:xfrm>
          <a:prstGeom prst="rect">
            <a:avLst/>
          </a:prstGeom>
        </p:spPr>
      </p:pic>
      <p:sp>
        <p:nvSpPr>
          <p:cNvPr id="9" name="Rectangle 4"/>
          <p:cNvSpPr>
            <a:spLocks noGrp="1" noChangeArrowheads="1"/>
          </p:cNvSpPr>
          <p:nvPr>
            <p:ph type="title"/>
          </p:nvPr>
        </p:nvSpPr>
        <p:spPr>
          <a:xfrm>
            <a:off x="2171701" y="0"/>
            <a:ext cx="7669213" cy="736600"/>
          </a:xfrm>
        </p:spPr>
        <p:txBody>
          <a:bodyPr>
            <a:noAutofit/>
          </a:bodyPr>
          <a:lstStyle/>
          <a:p>
            <a:pPr algn="ctr" fontAlgn="base">
              <a:lnSpc>
                <a:spcPct val="110000"/>
              </a:lnSpc>
              <a:spcAft>
                <a:spcPct val="0"/>
              </a:spcAft>
              <a:buClr>
                <a:schemeClr val="accent2"/>
              </a:buClr>
              <a:buSzPct val="90000"/>
              <a:defRPr/>
            </a:pPr>
            <a:r>
              <a:rPr lang="en-US" altLang="zh-CN" sz="4000" b="1" dirty="0">
                <a:solidFill>
                  <a:srgbClr val="006699"/>
                </a:solidFill>
                <a:effectLst>
                  <a:outerShdw blurRad="38100" dist="38100" dir="2700000" algn="tl">
                    <a:srgbClr val="000000">
                      <a:alpha val="43137"/>
                    </a:srgbClr>
                  </a:outerShdw>
                </a:effectLst>
                <a:ea typeface="MS PGothic" pitchFamily="34" charset="-128"/>
              </a:rPr>
              <a:t>OS History</a:t>
            </a:r>
            <a:endParaRPr lang="zh-CN" altLang="en-US" sz="4000" b="1" dirty="0">
              <a:solidFill>
                <a:srgbClr val="006699"/>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281531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9938" y="0"/>
            <a:ext cx="5067300" cy="838200"/>
          </a:xfrm>
        </p:spPr>
        <p:txBody>
          <a:bodyPr>
            <a:normAutofit/>
          </a:bodyPr>
          <a:lstStyle/>
          <a:p>
            <a:pPr algn="ctr">
              <a:buClr>
                <a:schemeClr val="accent2"/>
              </a:buClr>
              <a:buSzPct val="90000"/>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操作系统的现状</a:t>
            </a:r>
          </a:p>
        </p:txBody>
      </p:sp>
      <p:sp>
        <p:nvSpPr>
          <p:cNvPr id="55299" name="内容占位符 2"/>
          <p:cNvSpPr>
            <a:spLocks noGrp="1"/>
          </p:cNvSpPr>
          <p:nvPr>
            <p:ph idx="1"/>
          </p:nvPr>
        </p:nvSpPr>
        <p:spPr>
          <a:xfrm>
            <a:off x="793641" y="697458"/>
            <a:ext cx="11017359" cy="5779542"/>
          </a:xfrm>
        </p:spPr>
        <p:txBody>
          <a:bodyPr>
            <a:normAutofit fontScale="70000" lnSpcReduction="20000"/>
          </a:bodyPr>
          <a:lstStyle/>
          <a:p>
            <a:pPr marL="228600" lvl="1" fontAlgn="base">
              <a:lnSpc>
                <a:spcPct val="12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桌面操作系统</a:t>
            </a:r>
            <a:endParaRPr kumimoji="1" lang="en-US" altLang="zh-CN"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buSzPct val="70000"/>
              <a:buFont typeface="Wingdings" panose="05000000000000000000" pitchFamily="2" charset="2"/>
              <a:buChar char="n"/>
              <a:defRPr/>
            </a:pP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Windows </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Linux </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r>
              <a:rPr kumimoji="1" lang="en-US" altLang="zh-CN" sz="4000" b="1" dirty="0" err="1">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MacOS</a:t>
            </a: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 </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等</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marL="228600" lvl="1" fontAlgn="base">
              <a:lnSpc>
                <a:spcPct val="12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服务器操作系统</a:t>
            </a:r>
            <a:endParaRPr kumimoji="1" lang="en-US" altLang="zh-CN"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buSzPct val="70000"/>
              <a:buFont typeface="Wingdings" panose="05000000000000000000" pitchFamily="2" charset="2"/>
              <a:buChar char="n"/>
              <a:defRPr/>
            </a:pP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Unix/</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类</a:t>
            </a: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Unix</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系列</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lvl="1">
              <a:lnSpc>
                <a:spcPct val="120000"/>
              </a:lnSpc>
              <a:buSzPct val="70000"/>
              <a:buFont typeface="Wingdings" panose="05000000000000000000" pitchFamily="2" charset="2"/>
              <a:buChar char="n"/>
              <a:defRPr/>
            </a:pP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Windows </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等</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marL="228600" lvl="1" fontAlgn="base">
              <a:lnSpc>
                <a:spcPct val="120000"/>
              </a:lnSpc>
              <a:spcBef>
                <a:spcPts val="1000"/>
              </a:spcBef>
              <a:spcAft>
                <a:spcPct val="0"/>
              </a:spcAft>
              <a:buClr>
                <a:srgbClr val="0033CC"/>
              </a:buClr>
              <a:buSzPct val="80000"/>
              <a:buFont typeface="Wingdings" panose="05000000000000000000" pitchFamily="2" charset="2"/>
              <a:buChar char="n"/>
              <a:tabLst>
                <a:tab pos="1044575" algn="l"/>
              </a:tabLst>
              <a:defRPr/>
            </a:pPr>
            <a:r>
              <a:rPr kumimoji="1" lang="zh-CN" altLang="en-US"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智能手机操作系统和平板电脑操作系统</a:t>
            </a:r>
            <a:endParaRPr kumimoji="1" lang="en-US" altLang="zh-CN" sz="4600" b="1" dirty="0">
              <a:solidFill>
                <a:srgbClr val="0033CC"/>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buSzPct val="70000"/>
              <a:buFont typeface="Wingdings" panose="05000000000000000000" pitchFamily="2" charset="2"/>
              <a:buChar char="n"/>
              <a:defRPr/>
            </a:pP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Android </a:t>
            </a:r>
          </a:p>
          <a:p>
            <a:pPr lvl="2">
              <a:lnSpc>
                <a:spcPct val="120000"/>
              </a:lnSpc>
              <a:buSzPct val="70000"/>
              <a:buFont typeface="Wingdings" panose="05000000000000000000" pitchFamily="2" charset="2"/>
              <a:buChar char="n"/>
              <a:defRPr/>
            </a:pP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基于安卓的生态更庞大、繁荣、高频</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lvl="2">
              <a:lnSpc>
                <a:spcPct val="120000"/>
              </a:lnSpc>
              <a:buSzPct val="70000"/>
              <a:buFont typeface="Wingdings" panose="05000000000000000000" pitchFamily="2" charset="2"/>
              <a:buChar char="n"/>
              <a:defRPr/>
            </a:pP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微信、商务、游戏、生活、娱乐</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lvl="2">
              <a:lnSpc>
                <a:spcPct val="120000"/>
              </a:lnSpc>
              <a:buSzPct val="70000"/>
              <a:buFont typeface="Wingdings" panose="05000000000000000000" pitchFamily="2" charset="2"/>
              <a:buChar char="n"/>
              <a:defRPr/>
            </a:pP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全球无数团队，基于安卓在源源不断地创意、开发新的应用</a:t>
            </a:r>
            <a:endPar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endParaRPr>
          </a:p>
          <a:p>
            <a:pPr lvl="1">
              <a:lnSpc>
                <a:spcPct val="120000"/>
              </a:lnSpc>
              <a:spcBef>
                <a:spcPts val="0"/>
              </a:spcBef>
              <a:buSzPct val="70000"/>
              <a:buFont typeface="Wingdings" panose="05000000000000000000" pitchFamily="2" charset="2"/>
              <a:buChar char="n"/>
              <a:defRPr/>
            </a:pPr>
            <a:r>
              <a:rPr kumimoji="1" lang="en-US" altLang="zh-CN"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Apple </a:t>
            </a:r>
            <a:r>
              <a:rPr kumimoji="1" lang="en-US" altLang="zh-CN" sz="4000" b="1" dirty="0" err="1">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ioS</a:t>
            </a:r>
            <a:r>
              <a:rPr kumimoji="1" lang="zh-CN" altLang="en-US" sz="4000" b="1" dirty="0">
                <a:effectLst>
                  <a:outerShdw blurRad="38100" dist="38100" dir="2700000" algn="tl">
                    <a:srgbClr val="000000">
                      <a:alpha val="43137"/>
                    </a:srgbClr>
                  </a:outerShdw>
                </a:effectLst>
                <a:latin typeface="Times New Roman" panose="02020603050405020304" pitchFamily="18" charset="0"/>
                <a:ea typeface="楷体" pitchFamily="49" charset="-122"/>
                <a:cs typeface="Times New Roman" panose="02020603050405020304" pitchFamily="18" charset="0"/>
              </a:rPr>
              <a:t>。</a:t>
            </a:r>
          </a:p>
        </p:txBody>
      </p:sp>
      <p:sp>
        <p:nvSpPr>
          <p:cNvPr id="5" name="AutoShape 7">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053661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77">
            <a:extLst>
              <a:ext uri="{FF2B5EF4-FFF2-40B4-BE49-F238E27FC236}">
                <a16:creationId xmlns:a16="http://schemas.microsoft.com/office/drawing/2014/main" id="{58F43CCB-F8BF-4A25-BE92-5CFF54C21FF8}"/>
              </a:ext>
            </a:extLst>
          </p:cNvPr>
          <p:cNvSpPr txBox="1">
            <a:spLocks noChangeArrowheads="1"/>
          </p:cNvSpPr>
          <p:nvPr/>
        </p:nvSpPr>
        <p:spPr>
          <a:xfrm>
            <a:off x="3732082" y="0"/>
            <a:ext cx="4419600" cy="762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教  材</a:t>
            </a:r>
          </a:p>
        </p:txBody>
      </p:sp>
      <p:pic>
        <p:nvPicPr>
          <p:cNvPr id="11" name="图片 10">
            <a:extLst>
              <a:ext uri="{FF2B5EF4-FFF2-40B4-BE49-F238E27FC236}">
                <a16:creationId xmlns:a16="http://schemas.microsoft.com/office/drawing/2014/main" id="{AB9D51CB-1718-4798-9198-AF6BDEF2C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536" y="1214346"/>
            <a:ext cx="3875034" cy="5358572"/>
          </a:xfrm>
          <a:prstGeom prst="rect">
            <a:avLst/>
          </a:prstGeom>
        </p:spPr>
      </p:pic>
      <p:sp>
        <p:nvSpPr>
          <p:cNvPr id="14" name="文本框 13">
            <a:extLst>
              <a:ext uri="{FF2B5EF4-FFF2-40B4-BE49-F238E27FC236}">
                <a16:creationId xmlns:a16="http://schemas.microsoft.com/office/drawing/2014/main" id="{78966BB4-482A-45EF-B628-22B833DC3B2C}"/>
              </a:ext>
            </a:extLst>
          </p:cNvPr>
          <p:cNvSpPr txBox="1"/>
          <p:nvPr/>
        </p:nvSpPr>
        <p:spPr>
          <a:xfrm>
            <a:off x="267093" y="598793"/>
            <a:ext cx="11924907" cy="1354217"/>
          </a:xfrm>
          <a:prstGeom prst="rect">
            <a:avLst/>
          </a:prstGeom>
          <a:noFill/>
        </p:spPr>
        <p:txBody>
          <a:bodyPr wrap="square" rtlCol="0">
            <a:spAutoFit/>
          </a:bodyPr>
          <a:lstStyle/>
          <a:p>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Abraham </a:t>
            </a:r>
            <a:r>
              <a:rPr lang="en-US" altLang="zh-CN" sz="3200" b="1" dirty="0" err="1">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Silberschatz</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著</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郑扣根等译</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操作系统概念精要</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版</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机械工业出版社</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2018</a:t>
            </a:r>
            <a:endPar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solidFill>
                <a:srgbClr val="0033CC"/>
              </a:solidFill>
            </a:endParaRPr>
          </a:p>
        </p:txBody>
      </p:sp>
      <p:sp>
        <p:nvSpPr>
          <p:cNvPr id="5"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79770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a:xfrm>
            <a:off x="2963035" y="807451"/>
            <a:ext cx="7429500" cy="928688"/>
          </a:xfrm>
        </p:spPr>
        <p:txBody>
          <a:bodyPr/>
          <a:lstStyle/>
          <a:p>
            <a:pPr algn="ctr">
              <a:buClr>
                <a:schemeClr val="accent2"/>
              </a:buClr>
              <a:buSzPct val="90000"/>
              <a:defRPr/>
            </a:pP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a:t>
            </a:r>
            <a:r>
              <a:rPr kumimoji="1" lang="en-US" altLang="zh-CN"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hello world” </a:t>
            </a: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在</a:t>
            </a:r>
            <a:r>
              <a:rPr kumimoji="1" lang="en-US" altLang="zh-CN"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Linux</a:t>
            </a:r>
            <a:r>
              <a:rPr kumimoji="1" lang="zh-CN" altLang="en-US" sz="4000" b="1" dirty="0">
                <a:solidFill>
                  <a:srgbClr val="B2622C"/>
                </a:solidFill>
                <a:effectLst>
                  <a:outerShdw blurRad="38100" dist="38100" dir="2700000" algn="tl">
                    <a:srgbClr val="000000"/>
                  </a:outerShdw>
                </a:effectLst>
                <a:latin typeface="Times New Roman" panose="02020603050405020304" pitchFamily="18" charset="0"/>
                <a:ea typeface="楷体_GB2312" pitchFamily="49" charset="-122"/>
              </a:rPr>
              <a:t>上运行</a:t>
            </a:r>
          </a:p>
        </p:txBody>
      </p:sp>
      <p:sp>
        <p:nvSpPr>
          <p:cNvPr id="154627" name="TextBox 4"/>
          <p:cNvSpPr txBox="1">
            <a:spLocks noChangeArrowheads="1"/>
          </p:cNvSpPr>
          <p:nvPr/>
        </p:nvSpPr>
        <p:spPr bwMode="auto">
          <a:xfrm>
            <a:off x="1738312" y="4643439"/>
            <a:ext cx="89296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 panose="02010609060101010101" pitchFamily="49" charset="-122"/>
                <a:ea typeface="楷体" panose="02010609060101010101" pitchFamily="49" charset="-122"/>
              </a:rPr>
              <a:t>涉及操作系统的代码在</a:t>
            </a:r>
            <a:r>
              <a:rPr lang="en-US" altLang="zh-CN" b="1" dirty="0">
                <a:ea typeface="楷体" panose="02010609060101010101" pitchFamily="49" charset="-122"/>
                <a:cs typeface="Times New Roman" panose="02020603050405020304" pitchFamily="18" charset="0"/>
              </a:rPr>
              <a:t>1</a:t>
            </a:r>
            <a:r>
              <a:rPr lang="zh-CN" altLang="en-US" b="1" dirty="0">
                <a:latin typeface="楷体" panose="02010609060101010101" pitchFamily="49" charset="-122"/>
                <a:ea typeface="楷体" panose="02010609060101010101" pitchFamily="49" charset="-122"/>
              </a:rPr>
              <a:t>万行以上，</a:t>
            </a:r>
            <a:endParaRPr lang="en-US" altLang="zh-CN" b="1" dirty="0">
              <a:latin typeface="楷体" panose="02010609060101010101" pitchFamily="49" charset="-122"/>
              <a:ea typeface="楷体" panose="02010609060101010101" pitchFamily="49" charset="-122"/>
            </a:endParaRPr>
          </a:p>
          <a:p>
            <a:pPr eaLnBrk="1" hangingPunct="1">
              <a:spcBef>
                <a:spcPct val="0"/>
              </a:spcBef>
              <a:buClrTx/>
              <a:buSzTx/>
              <a:buFontTx/>
              <a:buNone/>
            </a:pPr>
            <a:r>
              <a:rPr lang="zh-CN" altLang="en-US" b="1" dirty="0">
                <a:latin typeface="楷体" panose="02010609060101010101" pitchFamily="49" charset="-122"/>
                <a:ea typeface="楷体" panose="02010609060101010101" pitchFamily="49" charset="-122"/>
              </a:rPr>
              <a:t>除进程间通信外，几乎涉及操作系统的方方面面。</a:t>
            </a:r>
          </a:p>
        </p:txBody>
      </p:sp>
      <p:sp>
        <p:nvSpPr>
          <p:cNvPr id="154628" name="AutoShape 6"/>
          <p:cNvSpPr>
            <a:spLocks noChangeArrowheads="1"/>
          </p:cNvSpPr>
          <p:nvPr/>
        </p:nvSpPr>
        <p:spPr bwMode="auto">
          <a:xfrm flipV="1">
            <a:off x="3381376" y="1753688"/>
            <a:ext cx="5019675" cy="2586038"/>
          </a:xfrm>
          <a:prstGeom prst="verticalScroll">
            <a:avLst>
              <a:gd name="adj" fmla="val 7477"/>
            </a:avLst>
          </a:prstGeom>
          <a:solidFill>
            <a:schemeClr val="bg2"/>
          </a:solidFill>
          <a:ln w="25400">
            <a:solidFill>
              <a:schemeClr val="tx1"/>
            </a:solidFill>
            <a:round/>
            <a:headEnd/>
            <a:tailEnd/>
          </a:ln>
        </p:spPr>
        <p:txBody>
          <a:bodyPr rot="10800000"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a:ea typeface="楷体_GB2312" pitchFamily="49" charset="-122"/>
              </a:rPr>
              <a:t> </a:t>
            </a:r>
            <a:r>
              <a:rPr lang="en-US" altLang="zh-CN" sz="2400" b="1">
                <a:ea typeface="楷体_GB2312" pitchFamily="49" charset="-122"/>
              </a:rPr>
              <a:t>#include &lt;stdio.h&gt; </a:t>
            </a:r>
          </a:p>
          <a:p>
            <a:pPr eaLnBrk="1" hangingPunct="1">
              <a:spcBef>
                <a:spcPct val="0"/>
              </a:spcBef>
              <a:buClrTx/>
              <a:buSzTx/>
              <a:buFontTx/>
              <a:buNone/>
            </a:pPr>
            <a:r>
              <a:rPr lang="en-US" altLang="zh-CN" sz="2400" b="1">
                <a:ea typeface="楷体_GB2312" pitchFamily="49" charset="-122"/>
              </a:rPr>
              <a:t>void main()</a:t>
            </a:r>
            <a:br>
              <a:rPr lang="en-US" altLang="zh-CN" sz="2400" b="1">
                <a:ea typeface="楷体_GB2312" pitchFamily="49" charset="-122"/>
              </a:rPr>
            </a:br>
            <a:r>
              <a:rPr lang="en-US" altLang="zh-CN" sz="2400" b="1">
                <a:ea typeface="楷体_GB2312" pitchFamily="49" charset="-122"/>
              </a:rPr>
              <a:t>{</a:t>
            </a:r>
            <a:br>
              <a:rPr lang="en-US" altLang="zh-CN" sz="2400" b="1">
                <a:ea typeface="楷体_GB2312" pitchFamily="49" charset="-122"/>
              </a:rPr>
            </a:br>
            <a:r>
              <a:rPr lang="en-US" altLang="zh-CN" sz="2400" b="1">
                <a:ea typeface="楷体_GB2312" pitchFamily="49" charset="-122"/>
              </a:rPr>
              <a:t>printf("hello world\n")；</a:t>
            </a:r>
            <a:br>
              <a:rPr lang="en-US" altLang="zh-CN" sz="2400" b="1">
                <a:ea typeface="楷体_GB2312" pitchFamily="49" charset="-122"/>
              </a:rPr>
            </a:br>
            <a:r>
              <a:rPr lang="en-US" altLang="zh-CN" sz="2400" b="1">
                <a:ea typeface="楷体_GB2312" pitchFamily="49" charset="-122"/>
              </a:rPr>
              <a:t>}</a:t>
            </a:r>
            <a:endParaRPr lang="en-US" altLang="zh-CN" sz="2400" b="1"/>
          </a:p>
        </p:txBody>
      </p:sp>
      <p:sp>
        <p:nvSpPr>
          <p:cNvPr id="154629" name="Text Box 7"/>
          <p:cNvSpPr txBox="1">
            <a:spLocks noChangeArrowheads="1"/>
          </p:cNvSpPr>
          <p:nvPr/>
        </p:nvSpPr>
        <p:spPr bwMode="auto">
          <a:xfrm>
            <a:off x="1952625" y="127359"/>
            <a:ext cx="9450321"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ClrTx/>
              <a:buSzTx/>
              <a:buNone/>
            </a:pPr>
            <a:r>
              <a:rPr lang="en-US" altLang="zh-CN" sz="4400" b="1" dirty="0">
                <a:solidFill>
                  <a:srgbClr val="C00000"/>
                </a:solidFill>
                <a:effectLst>
                  <a:outerShdw blurRad="38100" dist="38100" dir="2700000" algn="tl">
                    <a:srgbClr val="000000"/>
                  </a:outerShdw>
                </a:effectLst>
                <a:ea typeface="楷体_GB2312" pitchFamily="49" charset="-122"/>
                <a:cs typeface="+mj-cs"/>
              </a:rPr>
              <a:t>1.7 </a:t>
            </a:r>
            <a:r>
              <a:rPr lang="zh-CN" altLang="en-US" sz="4400" b="1" dirty="0">
                <a:solidFill>
                  <a:srgbClr val="C00000"/>
                </a:solidFill>
                <a:effectLst>
                  <a:outerShdw blurRad="38100" dist="38100" dir="2700000" algn="tl">
                    <a:srgbClr val="000000"/>
                  </a:outerShdw>
                </a:effectLst>
                <a:ea typeface="楷体_GB2312" pitchFamily="49" charset="-122"/>
                <a:cs typeface="+mj-cs"/>
              </a:rPr>
              <a:t>操作系统对一个程序的处理过程</a:t>
            </a:r>
          </a:p>
        </p:txBody>
      </p:sp>
      <p:sp>
        <p:nvSpPr>
          <p:cNvPr id="154630" name="TextBox 8"/>
          <p:cNvSpPr txBox="1">
            <a:spLocks noChangeArrowheads="1"/>
          </p:cNvSpPr>
          <p:nvPr/>
        </p:nvSpPr>
        <p:spPr bwMode="auto">
          <a:xfrm>
            <a:off x="1952625" y="6042697"/>
            <a:ext cx="8358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000" b="1" dirty="0">
                <a:latin typeface="+mn-lt"/>
                <a:ea typeface="+mn-ea"/>
              </a:rPr>
              <a:t>LINUX</a:t>
            </a:r>
            <a:r>
              <a:rPr lang="zh-CN" altLang="en-US" sz="2000" b="1" dirty="0">
                <a:latin typeface="+mn-lt"/>
                <a:ea typeface="+mn-ea"/>
              </a:rPr>
              <a:t>内核设计的艺术</a:t>
            </a:r>
            <a:r>
              <a:rPr lang="en-US" altLang="zh-CN" sz="2000" b="1" dirty="0">
                <a:latin typeface="+mn-lt"/>
                <a:ea typeface="+mn-ea"/>
              </a:rPr>
              <a:t>: </a:t>
            </a:r>
            <a:r>
              <a:rPr lang="zh-CN" altLang="en-US" sz="2000" b="1" dirty="0">
                <a:latin typeface="+mn-lt"/>
                <a:ea typeface="+mn-ea"/>
              </a:rPr>
              <a:t>图解</a:t>
            </a:r>
            <a:r>
              <a:rPr lang="en-US" altLang="zh-CN" sz="2000" b="1" dirty="0">
                <a:latin typeface="+mn-lt"/>
                <a:ea typeface="+mn-ea"/>
              </a:rPr>
              <a:t>LINUX</a:t>
            </a:r>
            <a:r>
              <a:rPr lang="zh-CN" altLang="en-US" sz="2000" b="1" dirty="0">
                <a:latin typeface="+mn-lt"/>
                <a:ea typeface="+mn-ea"/>
              </a:rPr>
              <a:t>操作系统架构设计与实现原理</a:t>
            </a:r>
          </a:p>
        </p:txBody>
      </p:sp>
      <p:sp>
        <p:nvSpPr>
          <p:cNvPr id="8" name="AutoShape 4">
            <a:hlinkClick r:id="" action="ppaction://hlinkshowjump?jump=nextslide" highlightClick="1"/>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 name="文本框 8"/>
          <p:cNvSpPr txBox="1"/>
          <p:nvPr/>
        </p:nvSpPr>
        <p:spPr>
          <a:xfrm>
            <a:off x="-12640" y="6477000"/>
            <a:ext cx="3820711"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p>
        </p:txBody>
      </p:sp>
    </p:spTree>
    <p:extLst>
      <p:ext uri="{BB962C8B-B14F-4D97-AF65-F5344CB8AC3E}">
        <p14:creationId xmlns:p14="http://schemas.microsoft.com/office/powerpoint/2010/main" val="148768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a:xfrm>
            <a:off x="617517" y="0"/>
            <a:ext cx="10865922" cy="914029"/>
          </a:xfrm>
        </p:spPr>
        <p:txBody>
          <a:bodyPr>
            <a:noAutofit/>
          </a:bodyPr>
          <a:lstStyle/>
          <a:p>
            <a:pPr algn="ctr" fontAlgn="base">
              <a:lnSpc>
                <a:spcPct val="110000"/>
              </a:lnSpc>
              <a:spcAft>
                <a:spcPct val="0"/>
              </a:spcAft>
              <a:buClr>
                <a:schemeClr val="accent2"/>
              </a:buClr>
              <a:buSzPct val="90000"/>
              <a:defRPr/>
            </a:pP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1. </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用户输入命令，</a:t>
            </a: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shell</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进程被唤醒，对命令解析。</a:t>
            </a:r>
          </a:p>
        </p:txBody>
      </p:sp>
      <p:sp>
        <p:nvSpPr>
          <p:cNvPr id="155651" name="内容占位符 2"/>
          <p:cNvSpPr>
            <a:spLocks noGrp="1"/>
          </p:cNvSpPr>
          <p:nvPr>
            <p:ph idx="1"/>
          </p:nvPr>
        </p:nvSpPr>
        <p:spPr>
          <a:xfrm>
            <a:off x="225631" y="1315193"/>
            <a:ext cx="11756571" cy="5257800"/>
          </a:xfrm>
        </p:spPr>
        <p:txBody>
          <a:bodyPr>
            <a:normAutofit/>
          </a:bodyPr>
          <a:lstStyle/>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用户敲击键盘后，键入的信息记录在终端设备文件（</a:t>
            </a:r>
            <a:r>
              <a:rPr kumimoji="1" lang="en-US" altLang="zh-CN" sz="3200" b="1" dirty="0">
                <a:latin typeface="Times New Roman" panose="02020603050405020304" pitchFamily="18" charset="0"/>
                <a:ea typeface="楷体" pitchFamily="49" charset="-122"/>
                <a:cs typeface="Times New Roman" panose="02020603050405020304" pitchFamily="18" charset="0"/>
              </a:rPr>
              <a:t>tty0</a:t>
            </a:r>
            <a:r>
              <a:rPr kumimoji="1" lang="zh-CN" altLang="en-US" sz="3200" b="1" dirty="0">
                <a:latin typeface="Times New Roman" panose="02020603050405020304" pitchFamily="18" charset="0"/>
                <a:ea typeface="楷体" pitchFamily="49" charset="-122"/>
                <a:cs typeface="Times New Roman" panose="02020603050405020304" pitchFamily="18" charset="0"/>
              </a:rPr>
              <a:t>）上。</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产生键盘中断信号，系统对键盘中断信号进行处理。</a:t>
            </a: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中断服务程序开始执行后，唤醒</a:t>
            </a:r>
            <a:r>
              <a:rPr kumimoji="1" lang="en-US" altLang="zh-CN" sz="3200" b="1" dirty="0">
                <a:latin typeface="Times New Roman" panose="02020603050405020304" pitchFamily="18" charset="0"/>
                <a:ea typeface="楷体" pitchFamily="49" charset="-122"/>
                <a:cs typeface="Times New Roman" panose="02020603050405020304" pitchFamily="18" charset="0"/>
              </a:rPr>
              <a:t>shell</a:t>
            </a:r>
            <a:r>
              <a:rPr kumimoji="1" lang="zh-CN" altLang="en-US" sz="3200" b="1" dirty="0">
                <a:latin typeface="Times New Roman" panose="02020603050405020304" pitchFamily="18" charset="0"/>
                <a:ea typeface="楷体" pitchFamily="49" charset="-122"/>
                <a:cs typeface="Times New Roman" panose="02020603050405020304" pitchFamily="18" charset="0"/>
              </a:rPr>
              <a:t>进程，通过进程调度机制，由进程</a:t>
            </a:r>
            <a:r>
              <a:rPr kumimoji="1" lang="en-US" altLang="zh-CN" sz="3200" b="1" dirty="0">
                <a:latin typeface="Times New Roman" panose="02020603050405020304" pitchFamily="18" charset="0"/>
                <a:ea typeface="楷体" pitchFamily="49" charset="-122"/>
                <a:cs typeface="Times New Roman" panose="02020603050405020304" pitchFamily="18" charset="0"/>
              </a:rPr>
              <a:t>0</a:t>
            </a:r>
            <a:r>
              <a:rPr kumimoji="1" lang="zh-CN" altLang="en-US" sz="3200" b="1" dirty="0">
                <a:latin typeface="Times New Roman" panose="02020603050405020304" pitchFamily="18" charset="0"/>
                <a:ea typeface="楷体" pitchFamily="49" charset="-122"/>
                <a:cs typeface="Times New Roman" panose="02020603050405020304" pitchFamily="18" charset="0"/>
              </a:rPr>
              <a:t>切换到</a:t>
            </a:r>
            <a:r>
              <a:rPr kumimoji="1" lang="en-US" altLang="zh-CN" sz="3200" b="1" dirty="0">
                <a:latin typeface="Times New Roman" panose="02020603050405020304" pitchFamily="18" charset="0"/>
                <a:ea typeface="楷体" pitchFamily="49" charset="-122"/>
                <a:cs typeface="Times New Roman" panose="02020603050405020304" pitchFamily="18" charset="0"/>
              </a:rPr>
              <a:t>shell</a:t>
            </a:r>
            <a:r>
              <a:rPr kumimoji="1" lang="zh-CN" altLang="en-US" sz="3200" b="1" dirty="0">
                <a:latin typeface="Times New Roman" panose="02020603050405020304" pitchFamily="18" charset="0"/>
                <a:ea typeface="楷体" pitchFamily="49" charset="-122"/>
                <a:cs typeface="Times New Roman" panose="02020603050405020304" pitchFamily="18" charset="0"/>
              </a:rPr>
              <a:t>进程去执行。</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en-US" altLang="zh-CN" sz="3200" b="1" dirty="0">
                <a:latin typeface="Times New Roman" panose="02020603050405020304" pitchFamily="18" charset="0"/>
                <a:ea typeface="楷体" pitchFamily="49" charset="-122"/>
                <a:cs typeface="Times New Roman" panose="02020603050405020304" pitchFamily="18" charset="0"/>
              </a:rPr>
              <a:t>shell</a:t>
            </a:r>
            <a:r>
              <a:rPr kumimoji="1" lang="zh-CN" altLang="en-US" sz="3200" b="1" dirty="0">
                <a:latin typeface="Times New Roman" panose="02020603050405020304" pitchFamily="18" charset="0"/>
                <a:ea typeface="楷体" pitchFamily="49" charset="-122"/>
                <a:cs typeface="Times New Roman" panose="02020603050405020304" pitchFamily="18" charset="0"/>
              </a:rPr>
              <a:t>进程从</a:t>
            </a:r>
            <a:r>
              <a:rPr kumimoji="1" lang="en-US" altLang="zh-CN" sz="3200" b="1" dirty="0">
                <a:latin typeface="Times New Roman" panose="02020603050405020304" pitchFamily="18" charset="0"/>
                <a:ea typeface="楷体" pitchFamily="49" charset="-122"/>
                <a:cs typeface="Times New Roman" panose="02020603050405020304" pitchFamily="18" charset="0"/>
              </a:rPr>
              <a:t>tty0</a:t>
            </a:r>
            <a:r>
              <a:rPr kumimoji="1" lang="zh-CN" altLang="en-US" sz="3200" b="1" dirty="0">
                <a:latin typeface="Times New Roman" panose="02020603050405020304" pitchFamily="18" charset="0"/>
                <a:ea typeface="楷体" pitchFamily="49" charset="-122"/>
                <a:cs typeface="Times New Roman" panose="02020603050405020304" pitchFamily="18" charset="0"/>
              </a:rPr>
              <a:t>终端设备文件上读取用户键入的指令信息，解析该指令，并准备进行相应的处理。</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p:txBody>
      </p:sp>
      <p:sp>
        <p:nvSpPr>
          <p:cNvPr id="5" name="AutoShape 4">
            <a:hlinkClick r:id="" action="ppaction://hlinkshowjump?jump=nextslide" highlightClick="1"/>
          </p:cNvPr>
          <p:cNvSpPr>
            <a:spLocks noChangeArrowheads="1"/>
          </p:cNvSpPr>
          <p:nvPr/>
        </p:nvSpPr>
        <p:spPr bwMode="auto">
          <a:xfrm>
            <a:off x="11778343"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10979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581892" y="0"/>
            <a:ext cx="11091553" cy="841829"/>
          </a:xfrm>
        </p:spPr>
        <p:txBody>
          <a:bodyPr>
            <a:noAutofit/>
          </a:bodyPr>
          <a:lstStyle/>
          <a:p>
            <a:pPr algn="ctr" fontAlgn="base">
              <a:lnSpc>
                <a:spcPct val="110000"/>
              </a:lnSpc>
              <a:spcAft>
                <a:spcPct val="0"/>
              </a:spcAft>
              <a:buClr>
                <a:schemeClr val="accent2"/>
              </a:buClr>
              <a:buSzPct val="90000"/>
              <a:defRPr/>
            </a:pP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2. </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调用</a:t>
            </a: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fork</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创建一个用户进程，对程序进行控制。</a:t>
            </a:r>
          </a:p>
        </p:txBody>
      </p:sp>
      <p:sp>
        <p:nvSpPr>
          <p:cNvPr id="156675" name="内容占位符 4"/>
          <p:cNvSpPr>
            <a:spLocks noGrp="1"/>
          </p:cNvSpPr>
          <p:nvPr>
            <p:ph idx="1"/>
          </p:nvPr>
        </p:nvSpPr>
        <p:spPr>
          <a:xfrm>
            <a:off x="1774743" y="1411514"/>
            <a:ext cx="8705850" cy="3136735"/>
          </a:xfrm>
        </p:spPr>
        <p:txBody>
          <a:bodyPr/>
          <a:lstStyle/>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创建进程控制块（</a:t>
            </a:r>
            <a:r>
              <a:rPr kumimoji="1" lang="en-US" altLang="zh-CN" sz="3200" b="1" dirty="0" err="1">
                <a:latin typeface="Times New Roman" panose="02020603050405020304" pitchFamily="18" charset="0"/>
                <a:ea typeface="楷体" pitchFamily="49" charset="-122"/>
                <a:cs typeface="Times New Roman" panose="02020603050405020304" pitchFamily="18" charset="0"/>
              </a:rPr>
              <a:t>task_struct</a:t>
            </a:r>
            <a:r>
              <a:rPr kumimoji="1" lang="zh-CN" altLang="en-US" sz="3200" b="1" dirty="0">
                <a:latin typeface="Times New Roman" panose="02020603050405020304" pitchFamily="18" charset="0"/>
                <a:ea typeface="楷体" pitchFamily="49" charset="-122"/>
                <a:cs typeface="Times New Roman" panose="02020603050405020304" pitchFamily="18" charset="0"/>
              </a:rPr>
              <a:t>）</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457200" lvl="3"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进程状态、进程对应的文件</a:t>
            </a:r>
            <a:endParaRPr kumimoji="1" lang="en-US" altLang="zh-CN" sz="3000" b="1" dirty="0">
              <a:latin typeface="Times New Roman" panose="02020603050405020304" pitchFamily="18" charset="0"/>
              <a:ea typeface="楷体" pitchFamily="49" charset="-122"/>
              <a:cs typeface="Times New Roman" panose="02020603050405020304" pitchFamily="18" charset="0"/>
            </a:endParaRPr>
          </a:p>
          <a:p>
            <a:pPr marL="457200" lvl="3"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进程调度信息</a:t>
            </a:r>
            <a:endParaRPr kumimoji="1" lang="en-US" altLang="zh-CN" sz="3000" b="1" dirty="0">
              <a:latin typeface="Times New Roman" panose="02020603050405020304" pitchFamily="18" charset="0"/>
              <a:ea typeface="楷体" pitchFamily="49" charset="-122"/>
              <a:cs typeface="Times New Roman" panose="02020603050405020304" pitchFamily="18" charset="0"/>
            </a:endParaRPr>
          </a:p>
          <a:p>
            <a:pPr marL="457200" lvl="3"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内存管理信息</a:t>
            </a:r>
            <a:endParaRPr kumimoji="1" lang="en-US" altLang="zh-CN" sz="3000" b="1" dirty="0">
              <a:latin typeface="Times New Roman" panose="02020603050405020304" pitchFamily="18" charset="0"/>
              <a:ea typeface="楷体" pitchFamily="49" charset="-122"/>
              <a:cs typeface="Times New Roman" panose="02020603050405020304" pitchFamily="18" charset="0"/>
            </a:endParaRPr>
          </a:p>
          <a:p>
            <a:pPr marL="457200" lvl="3"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文件管理信息</a:t>
            </a:r>
            <a:endParaRPr kumimoji="1" lang="en-US" altLang="zh-CN" sz="3000" b="1" dirty="0">
              <a:latin typeface="Times New Roman" panose="02020603050405020304" pitchFamily="18" charset="0"/>
              <a:ea typeface="楷体" pitchFamily="49" charset="-122"/>
              <a:cs typeface="Times New Roman" panose="02020603050405020304" pitchFamily="18" charset="0"/>
            </a:endParaRPr>
          </a:p>
          <a:p>
            <a:pPr lvl="1"/>
            <a:endParaRPr lang="zh-CN" altLang="en-US" dirty="0"/>
          </a:p>
        </p:txBody>
      </p:sp>
      <p:sp>
        <p:nvSpPr>
          <p:cNvPr id="5" name="AutoShape 4">
            <a:hlinkClick r:id="" action="ppaction://hlinkshowjump?jump=nextslide" highlightClick="1"/>
          </p:cNvPr>
          <p:cNvSpPr>
            <a:spLocks noChangeArrowheads="1"/>
          </p:cNvSpPr>
          <p:nvPr/>
        </p:nvSpPr>
        <p:spPr bwMode="auto">
          <a:xfrm>
            <a:off x="11792673"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4595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a:xfrm>
            <a:off x="2081213" y="0"/>
            <a:ext cx="8205787" cy="890649"/>
          </a:xfrm>
        </p:spPr>
        <p:txBody>
          <a:bodyPr>
            <a:normAutofit/>
          </a:bodyPr>
          <a:lstStyle/>
          <a:p>
            <a:pPr algn="ctr" fontAlgn="base">
              <a:lnSpc>
                <a:spcPct val="110000"/>
              </a:lnSpc>
              <a:spcAft>
                <a:spcPct val="0"/>
              </a:spcAft>
              <a:buClr>
                <a:schemeClr val="accent2"/>
              </a:buClr>
              <a:buSzPct val="90000"/>
              <a:defRPr/>
            </a:pP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3. </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加载</a:t>
            </a: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hello world</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文件对应的程序</a:t>
            </a:r>
          </a:p>
        </p:txBody>
      </p:sp>
      <p:sp>
        <p:nvSpPr>
          <p:cNvPr id="157699" name="内容占位符 2"/>
          <p:cNvSpPr>
            <a:spLocks noGrp="1"/>
          </p:cNvSpPr>
          <p:nvPr>
            <p:ph idx="1"/>
          </p:nvPr>
        </p:nvSpPr>
        <p:spPr>
          <a:xfrm>
            <a:off x="216756" y="969199"/>
            <a:ext cx="11934700" cy="5429250"/>
          </a:xfrm>
        </p:spPr>
        <p:txBody>
          <a:bodyPr>
            <a:noAutofit/>
          </a:bodyPr>
          <a:lstStyle/>
          <a:p>
            <a:pPr marL="0" lvl="2" indent="400050" fontAlgn="base">
              <a:lnSpc>
                <a:spcPts val="4400"/>
              </a:lnSpc>
              <a:spcBef>
                <a:spcPts val="0"/>
              </a:spcBef>
              <a:spcAft>
                <a:spcPct val="0"/>
              </a:spcAft>
              <a:buClr>
                <a:schemeClr val="tx1"/>
              </a:buClr>
              <a:buSzPct val="70000"/>
              <a:buFont typeface="Wingdings" panose="05000000000000000000" pitchFamily="2" charset="2"/>
              <a:buChar char="n"/>
              <a:tabLst>
                <a:tab pos="1044575" algn="l"/>
              </a:tabLst>
              <a:defRPr/>
            </a:pPr>
            <a:r>
              <a:rPr kumimoji="1" lang="zh-CN" altLang="en-US" sz="3200" b="1" dirty="0">
                <a:solidFill>
                  <a:srgbClr val="0033CC"/>
                </a:solidFill>
                <a:latin typeface="Times New Roman" panose="02020603050405020304" pitchFamily="18" charset="0"/>
                <a:ea typeface="楷体" pitchFamily="49" charset="-122"/>
                <a:cs typeface="Times New Roman" panose="02020603050405020304" pitchFamily="18" charset="0"/>
              </a:rPr>
              <a:t>文件系统</a:t>
            </a:r>
            <a:r>
              <a:rPr kumimoji="1" lang="zh-CN" altLang="en-US" sz="3200" b="1" dirty="0">
                <a:latin typeface="Times New Roman" panose="02020603050405020304" pitchFamily="18" charset="0"/>
                <a:ea typeface="楷体" pitchFamily="49" charset="-122"/>
                <a:cs typeface="Times New Roman" panose="02020603050405020304" pitchFamily="18" charset="0"/>
              </a:rPr>
              <a:t>：解析文件路径、操作目录文件和目录项、操作</a:t>
            </a:r>
            <a:r>
              <a:rPr kumimoji="1" lang="en-US" altLang="zh-CN" sz="3200" b="1" dirty="0" err="1">
                <a:latin typeface="Times New Roman" panose="02020603050405020304" pitchFamily="18" charset="0"/>
                <a:ea typeface="楷体" pitchFamily="49" charset="-122"/>
                <a:cs typeface="Times New Roman" panose="02020603050405020304" pitchFamily="18" charset="0"/>
              </a:rPr>
              <a:t>i</a:t>
            </a:r>
            <a:r>
              <a:rPr kumimoji="1" lang="zh-CN" altLang="en-US" sz="3200" b="1" dirty="0">
                <a:latin typeface="Times New Roman" panose="02020603050405020304" pitchFamily="18" charset="0"/>
                <a:ea typeface="楷体" pitchFamily="49" charset="-122"/>
                <a:cs typeface="Times New Roman" panose="02020603050405020304" pitchFamily="18" charset="0"/>
              </a:rPr>
              <a:t>节点表等</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Clr>
                <a:schemeClr val="tx1">
                  <a:lumMod val="95000"/>
                  <a:lumOff val="5000"/>
                </a:schemeClr>
              </a:buClr>
              <a:buSzPct val="70000"/>
              <a:buFont typeface="Wingdings" panose="05000000000000000000" pitchFamily="2" charset="2"/>
              <a:buChar char="n"/>
              <a:tabLst>
                <a:tab pos="1044575" algn="l"/>
              </a:tabLst>
              <a:defRPr/>
            </a:pPr>
            <a:r>
              <a:rPr kumimoji="1" lang="zh-CN" altLang="en-US" sz="3200" b="1" dirty="0">
                <a:solidFill>
                  <a:srgbClr val="0033CC"/>
                </a:solidFill>
                <a:latin typeface="Times New Roman" panose="02020603050405020304" pitchFamily="18" charset="0"/>
                <a:ea typeface="楷体" pitchFamily="49" charset="-122"/>
                <a:cs typeface="Times New Roman" panose="02020603050405020304" pitchFamily="18" charset="0"/>
              </a:rPr>
              <a:t>内存管理</a:t>
            </a:r>
            <a:r>
              <a:rPr kumimoji="1" lang="zh-CN" altLang="en-US" sz="3200" b="1" dirty="0">
                <a:latin typeface="Times New Roman" panose="02020603050405020304" pitchFamily="18" charset="0"/>
                <a:ea typeface="楷体" pitchFamily="49" charset="-122"/>
                <a:cs typeface="Times New Roman" panose="02020603050405020304" pitchFamily="18" charset="0"/>
              </a:rPr>
              <a:t>：页面引用计数、页面三级管理机制（页目录表、页表、页面）、页面数据、地址映射机制、缺页中断机制。</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文件和内存是所有进程可以共用的资源，它们之间还存在着更为复杂的管理关系。</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457200" lvl="3"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000" b="1" dirty="0">
                <a:latin typeface="Times New Roman" panose="02020603050405020304" pitchFamily="18" charset="0"/>
                <a:ea typeface="楷体" pitchFamily="49" charset="-122"/>
                <a:cs typeface="Times New Roman" panose="02020603050405020304" pitchFamily="18" charset="0"/>
              </a:rPr>
              <a:t>如</a:t>
            </a:r>
            <a:r>
              <a:rPr kumimoji="1" lang="en-US" altLang="zh-CN" sz="3000" b="1" dirty="0">
                <a:latin typeface="Times New Roman" panose="02020603050405020304" pitchFamily="18" charset="0"/>
                <a:ea typeface="楷体" pitchFamily="49" charset="-122"/>
                <a:cs typeface="Times New Roman" panose="02020603050405020304" pitchFamily="18" charset="0"/>
              </a:rPr>
              <a:t>:</a:t>
            </a:r>
            <a:r>
              <a:rPr kumimoji="1" lang="zh-CN" altLang="en-US" sz="3000" b="1" dirty="0">
                <a:latin typeface="Times New Roman" panose="02020603050405020304" pitchFamily="18" charset="0"/>
                <a:ea typeface="楷体" pitchFamily="49" charset="-122"/>
                <a:cs typeface="Times New Roman" panose="02020603050405020304" pitchFamily="18" charset="0"/>
              </a:rPr>
              <a:t>两个进程加载同一个</a:t>
            </a:r>
            <a:r>
              <a:rPr kumimoji="1" lang="en-US" altLang="zh-CN" sz="3000" b="1" dirty="0">
                <a:latin typeface="Times New Roman" panose="02020603050405020304" pitchFamily="18" charset="0"/>
                <a:ea typeface="楷体" pitchFamily="49" charset="-122"/>
                <a:cs typeface="Times New Roman" panose="02020603050405020304" pitchFamily="18" charset="0"/>
              </a:rPr>
              <a:t>hello world</a:t>
            </a:r>
            <a:r>
              <a:rPr kumimoji="1" lang="zh-CN" altLang="en-US" sz="3000" b="1" dirty="0">
                <a:latin typeface="Times New Roman" panose="02020603050405020304" pitchFamily="18" charset="0"/>
                <a:ea typeface="楷体" pitchFamily="49" charset="-122"/>
                <a:cs typeface="Times New Roman" panose="02020603050405020304" pitchFamily="18" charset="0"/>
              </a:rPr>
              <a:t>文件时，涉及要不要共享，如何共享，共享后页面的引用计数如何计算，读写属性如何确定等。</a:t>
            </a:r>
          </a:p>
        </p:txBody>
      </p:sp>
      <p:sp>
        <p:nvSpPr>
          <p:cNvPr id="5" name="AutoShape 4">
            <a:hlinkClick r:id="" action="ppaction://hlinkshowjump?jump=nextslide" highlightClick="1"/>
          </p:cNvPr>
          <p:cNvSpPr>
            <a:spLocks noChangeArrowheads="1"/>
          </p:cNvSpPr>
          <p:nvPr/>
        </p:nvSpPr>
        <p:spPr bwMode="auto">
          <a:xfrm>
            <a:off x="11770456" y="6428137"/>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025526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a:xfrm>
            <a:off x="999785" y="0"/>
            <a:ext cx="10137011" cy="1206500"/>
          </a:xfrm>
        </p:spPr>
        <p:txBody>
          <a:bodyPr>
            <a:noAutofit/>
          </a:bodyPr>
          <a:lstStyle/>
          <a:p>
            <a:pPr algn="ctr" fontAlgn="base">
              <a:lnSpc>
                <a:spcPct val="110000"/>
              </a:lnSpc>
              <a:spcAft>
                <a:spcPct val="0"/>
              </a:spcAft>
              <a:buClr>
                <a:schemeClr val="accent2"/>
              </a:buClr>
              <a:buSzPct val="90000"/>
              <a:defRPr/>
            </a:pP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4. </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程序开始执行，将“</a:t>
            </a:r>
            <a:r>
              <a:rPr lang="en-US" altLang="zh-CN"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hello world”</a:t>
            </a:r>
            <a:r>
              <a:rPr lang="zh-CN" altLang="en-US" sz="3600" b="1" dirty="0">
                <a:solidFill>
                  <a:srgbClr val="006699"/>
                </a:solidFill>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 显示在屏幕上。</a:t>
            </a:r>
          </a:p>
        </p:txBody>
      </p:sp>
      <p:sp>
        <p:nvSpPr>
          <p:cNvPr id="158723" name="内容占位符 2"/>
          <p:cNvSpPr>
            <a:spLocks noGrp="1"/>
          </p:cNvSpPr>
          <p:nvPr>
            <p:ph idx="1"/>
          </p:nvPr>
        </p:nvSpPr>
        <p:spPr>
          <a:xfrm>
            <a:off x="712520" y="1232065"/>
            <a:ext cx="10711542" cy="3054927"/>
          </a:xfrm>
        </p:spPr>
        <p:txBody>
          <a:bodyPr>
            <a:normAutofit/>
          </a:bodyPr>
          <a:lstStyle/>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solidFill>
                  <a:srgbClr val="0033CC"/>
                </a:solidFill>
                <a:latin typeface="Times New Roman" panose="02020603050405020304" pitchFamily="18" charset="0"/>
                <a:ea typeface="楷体" pitchFamily="49" charset="-122"/>
                <a:cs typeface="Times New Roman" panose="02020603050405020304" pitchFamily="18" charset="0"/>
              </a:rPr>
              <a:t>设备管理</a:t>
            </a:r>
            <a:r>
              <a:rPr kumimoji="1" lang="zh-CN" altLang="en-US" sz="3200" b="1" dirty="0">
                <a:latin typeface="Times New Roman" panose="02020603050405020304" pitchFamily="18" charset="0"/>
                <a:ea typeface="楷体" pitchFamily="49" charset="-122"/>
                <a:cs typeface="Times New Roman" panose="02020603050405020304" pitchFamily="18" charset="0"/>
              </a:rPr>
              <a:t>：直接与显示器的底层交互。</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确定操作合法，然后将字符串转换成像素</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将像素写入存储映像区</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视频硬件将像素表示转换成一组模拟信号控制显示器</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你在屏幕上看到“</a:t>
            </a:r>
            <a:r>
              <a:rPr kumimoji="1" lang="en-US" altLang="zh-CN" sz="3200" b="1" dirty="0">
                <a:latin typeface="Times New Roman" panose="02020603050405020304" pitchFamily="18" charset="0"/>
                <a:ea typeface="楷体" pitchFamily="49" charset="-122"/>
                <a:cs typeface="Times New Roman" panose="02020603050405020304" pitchFamily="18" charset="0"/>
              </a:rPr>
              <a:t>hello world</a:t>
            </a:r>
            <a:r>
              <a:rPr kumimoji="1" lang="zh-CN" altLang="en-US" sz="3200" b="1" dirty="0">
                <a:latin typeface="Times New Roman" panose="02020603050405020304" pitchFamily="18" charset="0"/>
                <a:ea typeface="楷体" pitchFamily="49" charset="-122"/>
                <a:cs typeface="Times New Roman" panose="02020603050405020304" pitchFamily="18" charset="0"/>
              </a:rPr>
              <a:t>”</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0"/>
              </a:spcBef>
              <a:spcAft>
                <a:spcPct val="0"/>
              </a:spcAft>
              <a:buSzPct val="75000"/>
              <a:buFont typeface="Wingdings" panose="05000000000000000000" pitchFamily="2" charset="2"/>
              <a:buChar char="n"/>
              <a:tabLst>
                <a:tab pos="1044575" algn="l"/>
              </a:tabLst>
              <a:defRPr/>
            </a:pPr>
            <a:endParaRPr kumimoji="1" lang="zh-CN" altLang="en-US" sz="3200" b="1" dirty="0">
              <a:latin typeface="Times New Roman" panose="02020603050405020304" pitchFamily="18" charset="0"/>
              <a:ea typeface="楷体" pitchFamily="49" charset="-122"/>
              <a:cs typeface="Times New Roman" panose="02020603050405020304" pitchFamily="18" charset="0"/>
            </a:endParaRPr>
          </a:p>
        </p:txBody>
      </p:sp>
      <p:sp>
        <p:nvSpPr>
          <p:cNvPr id="5" name="AutoShape 4">
            <a:hlinkClick r:id="" action="ppaction://hlinkshowjump?jump=nextslide" highlightClick="1"/>
          </p:cNvPr>
          <p:cNvSpPr>
            <a:spLocks noChangeArrowheads="1"/>
          </p:cNvSpPr>
          <p:nvPr/>
        </p:nvSpPr>
        <p:spPr bwMode="auto">
          <a:xfrm>
            <a:off x="11790218"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951651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34391" y="1605518"/>
            <a:ext cx="11483438" cy="2357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00050" fontAlgn="base">
              <a:lnSpc>
                <a:spcPts val="4400"/>
              </a:lnSpc>
              <a:spcBef>
                <a:spcPts val="60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即使是在屏幕上显示一行“</a:t>
            </a:r>
            <a:r>
              <a:rPr kumimoji="1" lang="en-US" altLang="zh-CN" sz="3200" b="1" dirty="0">
                <a:latin typeface="Times New Roman" panose="02020603050405020304" pitchFamily="18" charset="0"/>
                <a:ea typeface="楷体" pitchFamily="49" charset="-122"/>
                <a:cs typeface="Times New Roman" panose="02020603050405020304" pitchFamily="18" charset="0"/>
              </a:rPr>
              <a:t>hello world”</a:t>
            </a:r>
            <a:r>
              <a:rPr kumimoji="1" lang="zh-CN" altLang="en-US" sz="3200" b="1" dirty="0">
                <a:latin typeface="Times New Roman" panose="02020603050405020304" pitchFamily="18" charset="0"/>
                <a:ea typeface="楷体" pitchFamily="49" charset="-122"/>
                <a:cs typeface="Times New Roman" panose="02020603050405020304" pitchFamily="18" charset="0"/>
              </a:rPr>
              <a:t>，都要写大量复杂的、具有操作系统所具备的功能的程序</a:t>
            </a:r>
            <a:endParaRPr kumimoji="1" lang="en-US" altLang="zh-CN" sz="3200" b="1" dirty="0">
              <a:latin typeface="Times New Roman" panose="02020603050405020304" pitchFamily="18" charset="0"/>
              <a:ea typeface="楷体" pitchFamily="49" charset="-122"/>
              <a:cs typeface="Times New Roman" panose="02020603050405020304" pitchFamily="18" charset="0"/>
            </a:endParaRPr>
          </a:p>
          <a:p>
            <a:pPr marL="0" lvl="2" indent="400050" fontAlgn="base">
              <a:lnSpc>
                <a:spcPts val="4400"/>
              </a:lnSpc>
              <a:spcBef>
                <a:spcPts val="600"/>
              </a:spcBef>
              <a:spcAft>
                <a:spcPct val="0"/>
              </a:spcAft>
              <a:buSzPct val="75000"/>
              <a:buFont typeface="Wingdings" panose="05000000000000000000" pitchFamily="2" charset="2"/>
              <a:buChar char="n"/>
              <a:tabLst>
                <a:tab pos="1044575" algn="l"/>
              </a:tabLst>
              <a:defRPr/>
            </a:pPr>
            <a:r>
              <a:rPr kumimoji="1" lang="zh-CN" altLang="en-US" sz="3200" b="1" dirty="0">
                <a:latin typeface="Times New Roman" panose="02020603050405020304" pitchFamily="18" charset="0"/>
                <a:ea typeface="楷体" pitchFamily="49" charset="-122"/>
                <a:cs typeface="Times New Roman" panose="02020603050405020304" pitchFamily="18" charset="0"/>
              </a:rPr>
              <a:t>甚至无法把程序加载到计算机中，更谈不上得到运行结果了。</a:t>
            </a:r>
          </a:p>
        </p:txBody>
      </p:sp>
      <p:sp>
        <p:nvSpPr>
          <p:cNvPr id="4" name="标题 1"/>
          <p:cNvSpPr txBox="1">
            <a:spLocks/>
          </p:cNvSpPr>
          <p:nvPr/>
        </p:nvSpPr>
        <p:spPr>
          <a:xfrm>
            <a:off x="1809750" y="142876"/>
            <a:ext cx="8572500" cy="766763"/>
          </a:xfrm>
          <a:prstGeom prst="rect">
            <a:avLst/>
          </a:prstGeom>
          <a:solidFill>
            <a:srgbClr val="E1E1FF"/>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defRPr/>
            </a:pPr>
            <a:r>
              <a:rPr lang="zh-CN" altLang="en-US" sz="3600" b="1" dirty="0">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如果没有操作系统</a:t>
            </a:r>
            <a:r>
              <a:rPr lang="en-US" altLang="zh-CN" sz="3600" b="1" dirty="0">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rPr>
              <a:t>?</a:t>
            </a:r>
            <a:endParaRPr lang="zh-CN" altLang="en-US" sz="3600" b="1" dirty="0">
              <a:effectLst>
                <a:outerShdw blurRad="38100" dist="38100" dir="2700000" algn="tl">
                  <a:srgbClr val="000000">
                    <a:alpha val="43137"/>
                  </a:srgbClr>
                </a:outerShdw>
              </a:effectLst>
              <a:latin typeface="Times New Roman" panose="02020603050405020304" pitchFamily="18" charset="0"/>
              <a:ea typeface="MS PGothic" pitchFamily="34" charset="-128"/>
              <a:cs typeface="Times New Roman" panose="02020603050405020304" pitchFamily="18" charset="0"/>
            </a:endParaRPr>
          </a:p>
        </p:txBody>
      </p:sp>
      <p:sp>
        <p:nvSpPr>
          <p:cNvPr id="5" name="AutoShape 4">
            <a:hlinkClick r:id="" action="ppaction://hlinkshowjump?jump=nextslide" highlightClick="1"/>
          </p:cNvPr>
          <p:cNvSpPr>
            <a:spLocks noChangeArrowheads="1"/>
          </p:cNvSpPr>
          <p:nvPr/>
        </p:nvSpPr>
        <p:spPr bwMode="auto">
          <a:xfrm>
            <a:off x="11790218"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62134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0" y="142876"/>
            <a:ext cx="8572500" cy="766763"/>
          </a:xfrm>
          <a:solidFill>
            <a:srgbClr val="FFFF00"/>
          </a:solidFill>
        </p:spPr>
        <p:txBody>
          <a:bodyPr/>
          <a:lstStyle/>
          <a:p>
            <a:pPr>
              <a:defRPr/>
            </a:pP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操作系统为应用程序的运行做了些什么？</a:t>
            </a:r>
          </a:p>
        </p:txBody>
      </p:sp>
      <p:sp>
        <p:nvSpPr>
          <p:cNvPr id="5" name="TextBox 4"/>
          <p:cNvSpPr txBox="1">
            <a:spLocks noChangeArrowheads="1"/>
          </p:cNvSpPr>
          <p:nvPr/>
        </p:nvSpPr>
        <p:spPr bwMode="auto">
          <a:xfrm>
            <a:off x="570016" y="1428749"/>
            <a:ext cx="10949050" cy="451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1463" indent="-271463">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22313" indent="-2651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28600" lvl="1" indent="-228600" fontAlgn="base">
              <a:spcBef>
                <a:spcPts val="1000"/>
              </a:spcBef>
              <a:spcAft>
                <a:spcPct val="0"/>
              </a:spcAft>
              <a:buClr>
                <a:srgbClr val="0033CC"/>
              </a:buClr>
              <a:buSzPct val="80000"/>
              <a:buFont typeface="Wingdings" panose="05000000000000000000" pitchFamily="2" charset="2"/>
              <a:buChar char="n"/>
              <a:tabLst>
                <a:tab pos="1044575" algn="l"/>
              </a:tabLst>
              <a:defRPr/>
            </a:pPr>
            <a:r>
              <a:rPr lang="zh-CN" altLang="en-US" sz="3600" b="1" dirty="0">
                <a:solidFill>
                  <a:srgbClr val="0033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提供了对外设的支持</a:t>
            </a:r>
            <a:endParaRPr lang="en-US" altLang="zh-CN" sz="3600" b="1" dirty="0">
              <a:solidFill>
                <a:srgbClr val="0033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a:p>
            <a:pPr marL="228600" lvl="1" indent="-228600" fontAlgn="base">
              <a:spcBef>
                <a:spcPts val="1000"/>
              </a:spcBef>
              <a:spcAft>
                <a:spcPct val="0"/>
              </a:spcAft>
              <a:buClr>
                <a:srgbClr val="0033CC"/>
              </a:buClr>
              <a:buSzPct val="80000"/>
              <a:buFont typeface="Wingdings" panose="05000000000000000000" pitchFamily="2" charset="2"/>
              <a:buChar char="n"/>
              <a:tabLst>
                <a:tab pos="1044575" algn="l"/>
              </a:tabLst>
              <a:defRPr/>
            </a:pPr>
            <a:r>
              <a:rPr lang="zh-CN" altLang="en-US" sz="3600" b="1" dirty="0">
                <a:solidFill>
                  <a:srgbClr val="0033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支持多个程序同时运行</a:t>
            </a:r>
            <a:endParaRPr lang="en-US" altLang="zh-CN" sz="3600" b="1" dirty="0">
              <a:solidFill>
                <a:srgbClr val="0033CC"/>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a:p>
            <a:pPr lvl="1">
              <a:spcBef>
                <a:spcPts val="600"/>
              </a:spcBef>
              <a:buSzPct val="70000"/>
              <a:buFont typeface="Wingdings" panose="05000000000000000000" pitchFamily="2" charset="2"/>
              <a:buChar char="n"/>
            </a:pPr>
            <a:r>
              <a:rPr lang="zh-CN" altLang="en-US" sz="3200" b="1" dirty="0">
                <a:ea typeface="楷体" pitchFamily="49" charset="-122"/>
                <a:cs typeface="Times New Roman" panose="02020603050405020304" pitchFamily="18" charset="0"/>
              </a:rPr>
              <a:t>对运行的多个程序进行有效的组织、管理和协调，防止某个程序独占</a:t>
            </a:r>
            <a:r>
              <a:rPr lang="en-US" altLang="zh-CN" sz="3200" b="1" dirty="0">
                <a:ea typeface="楷体" pitchFamily="49" charset="-122"/>
                <a:cs typeface="Times New Roman" panose="02020603050405020304" pitchFamily="18" charset="0"/>
              </a:rPr>
              <a:t>CPU</a:t>
            </a:r>
            <a:r>
              <a:rPr lang="zh-CN" altLang="en-US" sz="3200" b="1" dirty="0">
                <a:ea typeface="楷体" pitchFamily="49" charset="-122"/>
                <a:cs typeface="Times New Roman" panose="02020603050405020304" pitchFamily="18" charset="0"/>
              </a:rPr>
              <a:t>、内存、外设等资源。</a:t>
            </a:r>
            <a:endParaRPr lang="en-US" altLang="zh-CN" sz="3200" b="1" dirty="0">
              <a:ea typeface="楷体" pitchFamily="49" charset="-122"/>
              <a:cs typeface="Times New Roman" panose="02020603050405020304" pitchFamily="18" charset="0"/>
            </a:endParaRPr>
          </a:p>
          <a:p>
            <a:pPr lvl="1">
              <a:spcBef>
                <a:spcPts val="600"/>
              </a:spcBef>
              <a:buSzPct val="70000"/>
              <a:buFont typeface="Wingdings" panose="05000000000000000000" pitchFamily="2" charset="2"/>
              <a:buChar char="n"/>
            </a:pPr>
            <a:r>
              <a:rPr lang="zh-CN" altLang="en-US" sz="3200" b="1" dirty="0">
                <a:ea typeface="楷体" pitchFamily="49" charset="-122"/>
                <a:cs typeface="Times New Roman" panose="02020603050405020304" pitchFamily="18" charset="0"/>
              </a:rPr>
              <a:t>防止正在运行的程序之间相互读写和相互覆盖，确保所有程序正确运行。</a:t>
            </a:r>
            <a:endParaRPr lang="en-US" altLang="zh-CN" sz="3200" b="1" dirty="0">
              <a:ea typeface="楷体" pitchFamily="49" charset="-122"/>
              <a:cs typeface="Times New Roman" panose="02020603050405020304" pitchFamily="18" charset="0"/>
            </a:endParaRPr>
          </a:p>
          <a:p>
            <a:pPr lvl="1">
              <a:spcBef>
                <a:spcPts val="600"/>
              </a:spcBef>
              <a:buSzPct val="70000"/>
              <a:buFont typeface="Wingdings" panose="05000000000000000000" pitchFamily="2" charset="2"/>
              <a:buChar char="n"/>
            </a:pPr>
            <a:r>
              <a:rPr lang="zh-CN" altLang="en-US" sz="3200" b="1" dirty="0">
                <a:ea typeface="楷体" pitchFamily="49" charset="-122"/>
                <a:cs typeface="Times New Roman" panose="02020603050405020304" pitchFamily="18" charset="0"/>
              </a:rPr>
              <a:t>操作系统不能被应用程序直接读写，更不能被应用程序覆盖。</a:t>
            </a:r>
          </a:p>
        </p:txBody>
      </p:sp>
      <p:sp>
        <p:nvSpPr>
          <p:cNvPr id="8" name="AutoShape 4">
            <a:hlinkClick r:id="rId3" action="ppaction://hlinksldjump" highlightClick="1"/>
          </p:cNvPr>
          <p:cNvSpPr>
            <a:spLocks noChangeArrowheads="1"/>
          </p:cNvSpPr>
          <p:nvPr/>
        </p:nvSpPr>
        <p:spPr bwMode="auto">
          <a:xfrm>
            <a:off x="11811000" y="6477000"/>
            <a:ext cx="381000" cy="381000"/>
          </a:xfrm>
          <a:prstGeom prst="actionButtonHome">
            <a:avLst/>
          </a:prstGeom>
          <a:solidFill>
            <a:schemeClr val="bg1">
              <a:lumMod val="50000"/>
            </a:schemeClr>
          </a:solidFill>
          <a:ln w="12700" cap="sq">
            <a:noFill/>
            <a:miter lim="800000"/>
            <a:headEnd type="none" w="sm" len="sm"/>
            <a:tailEnd type="none" w="sm" len="sm"/>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45452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170114" y="118753"/>
            <a:ext cx="7772400" cy="908050"/>
          </a:xfrm>
        </p:spPr>
        <p:txBody>
          <a:bodyPr/>
          <a:lstStyle/>
          <a:p>
            <a:pPr algn="ctr" eaLnBrk="1" hangingPunct="1"/>
            <a:r>
              <a:rPr lang="zh-CN" altLang="en-US" b="1" dirty="0"/>
              <a:t>本章要求</a:t>
            </a:r>
          </a:p>
        </p:txBody>
      </p:sp>
      <p:sp>
        <p:nvSpPr>
          <p:cNvPr id="161796" name="Rectangle 3"/>
          <p:cNvSpPr>
            <a:spLocks noGrp="1" noChangeArrowheads="1"/>
          </p:cNvSpPr>
          <p:nvPr>
            <p:ph idx="1"/>
          </p:nvPr>
        </p:nvSpPr>
        <p:spPr>
          <a:xfrm>
            <a:off x="2312618" y="1323501"/>
            <a:ext cx="8497887" cy="3854140"/>
          </a:xfrm>
        </p:spPr>
        <p:txBody>
          <a:bodyPr>
            <a:normAutofit/>
          </a:bodyPr>
          <a:lstStyle/>
          <a:p>
            <a:pPr eaLnBrk="1" hangingPunct="1"/>
            <a:r>
              <a:rPr kumimoji="1" lang="zh-CN" altLang="en-US" sz="3600" b="1" dirty="0">
                <a:solidFill>
                  <a:srgbClr val="0033CC"/>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掌握</a:t>
            </a:r>
          </a:p>
          <a:p>
            <a:pPr lvl="1">
              <a:lnSpc>
                <a:spcPct val="100000"/>
              </a:lnSpc>
            </a:pPr>
            <a:r>
              <a:rPr lang="zh-CN" altLang="en-US" sz="3200" b="1">
                <a:latin typeface="宋体" panose="02010600030101010101" pitchFamily="2" charset="-122"/>
                <a:ea typeface="宋体" panose="02010600030101010101" pitchFamily="2" charset="-122"/>
              </a:rPr>
              <a:t>操作系统概念 </a:t>
            </a:r>
            <a:endParaRPr lang="zh-CN" altLang="en-US" sz="3200" b="1" dirty="0">
              <a:latin typeface="宋体" panose="02010600030101010101" pitchFamily="2" charset="-122"/>
              <a:ea typeface="宋体" panose="02010600030101010101" pitchFamily="2" charset="-122"/>
            </a:endParaRPr>
          </a:p>
          <a:p>
            <a:pPr lvl="1" eaLnBrk="1" hangingPunct="1"/>
            <a:r>
              <a:rPr lang="zh-CN" altLang="en-US" sz="3200" b="1" dirty="0">
                <a:latin typeface="宋体" panose="02010600030101010101" pitchFamily="2" charset="-122"/>
                <a:ea typeface="宋体" panose="02010600030101010101" pitchFamily="2" charset="-122"/>
              </a:rPr>
              <a:t>操作系统的功能</a:t>
            </a:r>
          </a:p>
          <a:p>
            <a:r>
              <a:rPr kumimoji="1" lang="zh-CN" altLang="en-US" sz="3600" b="1" dirty="0">
                <a:solidFill>
                  <a:srgbClr val="0033CC"/>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了解</a:t>
            </a:r>
          </a:p>
          <a:p>
            <a:pPr lvl="1" eaLnBrk="1" hangingPunct="1"/>
            <a:r>
              <a:rPr lang="zh-CN" altLang="en-US" sz="3200" b="1" dirty="0">
                <a:latin typeface="宋体" panose="02010600030101010101" pitchFamily="2" charset="-122"/>
                <a:ea typeface="宋体" panose="02010600030101010101" pitchFamily="2" charset="-122"/>
              </a:rPr>
              <a:t>操作系统运行的两种模式</a:t>
            </a:r>
            <a:endParaRPr lang="en-US" altLang="zh-CN" sz="3200" b="1" dirty="0">
              <a:latin typeface="宋体" panose="02010600030101010101" pitchFamily="2" charset="-122"/>
              <a:ea typeface="宋体" panose="02010600030101010101" pitchFamily="2" charset="-122"/>
            </a:endParaRPr>
          </a:p>
          <a:p>
            <a:pPr lvl="1" eaLnBrk="1" hangingPunct="1"/>
            <a:r>
              <a:rPr lang="zh-CN" altLang="en-US" sz="3200" b="1" dirty="0">
                <a:latin typeface="宋体" panose="02010600030101010101" pitchFamily="2" charset="-122"/>
                <a:ea typeface="宋体" panose="02010600030101010101" pitchFamily="2" charset="-122"/>
              </a:rPr>
              <a:t>操作系统分类和各类操作系统的特点</a:t>
            </a:r>
          </a:p>
        </p:txBody>
      </p:sp>
    </p:spTree>
    <p:extLst>
      <p:ext uri="{BB962C8B-B14F-4D97-AF65-F5344CB8AC3E}">
        <p14:creationId xmlns:p14="http://schemas.microsoft.com/office/powerpoint/2010/main" val="128112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77">
            <a:extLst>
              <a:ext uri="{FF2B5EF4-FFF2-40B4-BE49-F238E27FC236}">
                <a16:creationId xmlns:a16="http://schemas.microsoft.com/office/drawing/2014/main" id="{58F43CCB-F8BF-4A25-BE92-5CFF54C21FF8}"/>
              </a:ext>
            </a:extLst>
          </p:cNvPr>
          <p:cNvSpPr txBox="1">
            <a:spLocks noChangeArrowheads="1"/>
          </p:cNvSpPr>
          <p:nvPr/>
        </p:nvSpPr>
        <p:spPr>
          <a:xfrm>
            <a:off x="3874586" y="0"/>
            <a:ext cx="4419600" cy="762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实 验 教  材</a:t>
            </a:r>
          </a:p>
        </p:txBody>
      </p:sp>
      <p:sp>
        <p:nvSpPr>
          <p:cNvPr id="3" name="文本框 2"/>
          <p:cNvSpPr txBox="1"/>
          <p:nvPr/>
        </p:nvSpPr>
        <p:spPr>
          <a:xfrm>
            <a:off x="1227378" y="1482762"/>
            <a:ext cx="9714015" cy="1508105"/>
          </a:xfrm>
          <a:prstGeom prst="rect">
            <a:avLst/>
          </a:prstGeom>
          <a:noFill/>
        </p:spPr>
        <p:txBody>
          <a:bodyPr wrap="square" rtlCol="0">
            <a:spAutoFit/>
          </a:bodyPr>
          <a:lstStyle/>
          <a:p>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刘宁等 编著</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计算机操作系统实验与课程设计指导书</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p>
          <a:p>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大连海事大学出版社</a:t>
            </a:r>
            <a:r>
              <a:rPr lang="en-US"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2017</a:t>
            </a:r>
            <a:r>
              <a:rPr lang="zh-CN" altLang="zh-CN" sz="3200" b="1" dirty="0">
                <a:solidFill>
                  <a:srgbClr val="0033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年</a:t>
            </a:r>
          </a:p>
          <a:p>
            <a:endParaRPr lang="zh-CN" altLang="en-US" sz="28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527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B11F16-0BAF-44AC-9676-DA9BA4B062A2}"/>
              </a:ext>
            </a:extLst>
          </p:cNvPr>
          <p:cNvSpPr>
            <a:spLocks noChangeArrowheads="1"/>
          </p:cNvSpPr>
          <p:nvPr/>
        </p:nvSpPr>
        <p:spPr bwMode="auto">
          <a:xfrm>
            <a:off x="104747" y="330469"/>
            <a:ext cx="11456776" cy="174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Andrew S. Tanenbaum</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等著</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陈向群等译</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现代操作系统</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第</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4</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版</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机械工业出版社</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2017</a:t>
            </a:r>
            <a:endParaRPr lang="zh-CN" altLang="en-US" sz="2000" b="1" dirty="0">
              <a:solidFill>
                <a:srgbClr val="0033CC"/>
              </a:solidFill>
              <a:effectLst>
                <a:outerShdw blurRad="38100" dist="38100" dir="2700000" algn="tl">
                  <a:srgbClr val="000000">
                    <a:alpha val="43137"/>
                  </a:srgbClr>
                </a:outerShdw>
              </a:effectLst>
              <a:cs typeface="Times New Roman" panose="02020603050405020304" pitchFamily="18" charset="0"/>
            </a:endParaRPr>
          </a:p>
        </p:txBody>
      </p:sp>
      <p:pic>
        <p:nvPicPr>
          <p:cNvPr id="6" name="Picture 5" descr="现代操作系统（第3版）">
            <a:extLst>
              <a:ext uri="{FF2B5EF4-FFF2-40B4-BE49-F238E27FC236}">
                <a16:creationId xmlns:a16="http://schemas.microsoft.com/office/drawing/2014/main" id="{847175B8-4B34-4576-9A3A-D8DFEC3DF0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0572" y="1374991"/>
            <a:ext cx="3888442" cy="491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077">
            <a:extLst>
              <a:ext uri="{FF2B5EF4-FFF2-40B4-BE49-F238E27FC236}">
                <a16:creationId xmlns:a16="http://schemas.microsoft.com/office/drawing/2014/main" id="{117C9E28-07B5-45F2-8D31-0ACCCB6F17E8}"/>
              </a:ext>
            </a:extLst>
          </p:cNvPr>
          <p:cNvSpPr>
            <a:spLocks noGrp="1" noChangeArrowheads="1"/>
          </p:cNvSpPr>
          <p:nvPr>
            <p:ph type="title"/>
          </p:nvPr>
        </p:nvSpPr>
        <p:spPr>
          <a:xfrm>
            <a:off x="3813613" y="81713"/>
            <a:ext cx="4635401" cy="762000"/>
          </a:xfrm>
        </p:spPr>
        <p:txBody>
          <a:bodyPr anchor="b">
            <a:normAutofit/>
          </a:body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参考书 </a:t>
            </a:r>
            <a:r>
              <a:rPr lang="en-US" altLang="zh-CN" b="1" dirty="0">
                <a:solidFill>
                  <a:srgbClr val="C00000"/>
                </a:solidFill>
                <a:effectLst>
                  <a:outerShdw blurRad="38100" dist="38100" dir="2700000" algn="tl">
                    <a:srgbClr val="000000">
                      <a:alpha val="43137"/>
                    </a:srgbClr>
                  </a:outerShdw>
                </a:effectLst>
                <a:latin typeface="+mn-lt"/>
                <a:ea typeface="楷体_GB2312" pitchFamily="49" charset="-122"/>
              </a:rPr>
              <a:t>1</a:t>
            </a:r>
            <a:endParaRPr lang="zh-CN" altLang="en-US" b="1" dirty="0">
              <a:solidFill>
                <a:srgbClr val="C00000"/>
              </a:solidFill>
              <a:effectLst>
                <a:outerShdw blurRad="38100" dist="38100" dir="2700000" algn="tl">
                  <a:srgbClr val="000000">
                    <a:alpha val="43137"/>
                  </a:srgbClr>
                </a:outerShdw>
              </a:effectLst>
              <a:latin typeface="+mn-lt"/>
              <a:ea typeface="楷体_GB2312" pitchFamily="49" charset="-122"/>
            </a:endParaRPr>
          </a:p>
        </p:txBody>
      </p:sp>
      <p:sp>
        <p:nvSpPr>
          <p:cNvPr id="8"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7263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 presetClass="entr" presetSubtype="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8E90842-1F47-4BFF-9ABE-901424FD4597}"/>
              </a:ext>
            </a:extLst>
          </p:cNvPr>
          <p:cNvSpPr>
            <a:spLocks noChangeArrowheads="1"/>
          </p:cNvSpPr>
          <p:nvPr/>
        </p:nvSpPr>
        <p:spPr bwMode="auto">
          <a:xfrm>
            <a:off x="-1" y="574487"/>
            <a:ext cx="11311003" cy="13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None/>
            </a:pP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William Stallings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著</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陈向群等译</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操作系统：精髓与设计原理</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a:t>
            </a:r>
            <a:r>
              <a:rPr lang="zh-CN" altLang="zh-CN" b="1" dirty="0">
                <a:solidFill>
                  <a:srgbClr val="0033CC"/>
                </a:solidFill>
                <a:effectLst>
                  <a:outerShdw blurRad="38100" dist="38100" dir="2700000" algn="tl">
                    <a:srgbClr val="000000">
                      <a:alpha val="43137"/>
                    </a:srgbClr>
                  </a:outerShdw>
                </a:effectLst>
                <a:cs typeface="Times New Roman" panose="02020603050405020304" pitchFamily="18" charset="0"/>
              </a:rPr>
              <a:t>电子工业出版社</a:t>
            </a:r>
            <a:r>
              <a:rPr lang="en-US" altLang="zh-CN" b="1" dirty="0">
                <a:solidFill>
                  <a:srgbClr val="0033CC"/>
                </a:solidFill>
                <a:effectLst>
                  <a:outerShdw blurRad="38100" dist="38100" dir="2700000" algn="tl">
                    <a:srgbClr val="000000">
                      <a:alpha val="43137"/>
                    </a:srgbClr>
                  </a:outerShdw>
                </a:effectLst>
                <a:cs typeface="Times New Roman" panose="02020603050405020304" pitchFamily="18" charset="0"/>
              </a:rPr>
              <a:t>, 2017</a:t>
            </a:r>
            <a:endParaRPr lang="zh-CN" altLang="en-US" b="1" dirty="0">
              <a:solidFill>
                <a:srgbClr val="0033CC"/>
              </a:solidFill>
              <a:effectLst>
                <a:outerShdw blurRad="38100" dist="38100" dir="2700000" algn="tl">
                  <a:srgbClr val="000000">
                    <a:alpha val="43137"/>
                  </a:srgbClr>
                </a:outerShdw>
              </a:effectLst>
              <a:cs typeface="Times New Roman" panose="02020603050405020304" pitchFamily="18" charset="0"/>
            </a:endParaRPr>
          </a:p>
        </p:txBody>
      </p:sp>
      <p:pic>
        <p:nvPicPr>
          <p:cNvPr id="7" name="图片 9">
            <a:extLst>
              <a:ext uri="{FF2B5EF4-FFF2-40B4-BE49-F238E27FC236}">
                <a16:creationId xmlns:a16="http://schemas.microsoft.com/office/drawing/2014/main" id="{C295AB91-432E-41C2-8FA4-60A06DB093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659" y="1656236"/>
            <a:ext cx="3338711" cy="467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077">
            <a:extLst>
              <a:ext uri="{FF2B5EF4-FFF2-40B4-BE49-F238E27FC236}">
                <a16:creationId xmlns:a16="http://schemas.microsoft.com/office/drawing/2014/main" id="{BB6E4ADF-CDBC-45F2-8BD8-DCAD9032F665}"/>
              </a:ext>
            </a:extLst>
          </p:cNvPr>
          <p:cNvSpPr>
            <a:spLocks noGrp="1" noChangeArrowheads="1"/>
          </p:cNvSpPr>
          <p:nvPr>
            <p:ph type="title"/>
          </p:nvPr>
        </p:nvSpPr>
        <p:spPr>
          <a:xfrm>
            <a:off x="3808512" y="-44605"/>
            <a:ext cx="4635401" cy="762000"/>
          </a:xfrm>
        </p:spPr>
        <p:txBody>
          <a:bodyPr anchor="b">
            <a:normAutofit/>
          </a:body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参考书 </a:t>
            </a:r>
            <a:r>
              <a:rPr lang="en-US" altLang="zh-CN" b="1" dirty="0">
                <a:solidFill>
                  <a:srgbClr val="C00000"/>
                </a:solidFill>
                <a:effectLst>
                  <a:outerShdw blurRad="38100" dist="38100" dir="2700000" algn="tl">
                    <a:srgbClr val="000000">
                      <a:alpha val="43137"/>
                    </a:srgbClr>
                  </a:outerShdw>
                </a:effectLst>
                <a:latin typeface="+mn-lt"/>
                <a:ea typeface="楷体_GB2312"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楷体_GB2312" pitchFamily="49" charset="-122"/>
            </a:endParaRPr>
          </a:p>
        </p:txBody>
      </p:sp>
      <p:sp>
        <p:nvSpPr>
          <p:cNvPr id="5" name="AutoShape 4">
            <a:hlinkClick r:id="" action="ppaction://hlinkshowjump?jump=nextslide" highlightClick="1"/>
            <a:extLst>
              <a:ext uri="{FF2B5EF4-FFF2-40B4-BE49-F238E27FC236}">
                <a16:creationId xmlns:a16="http://schemas.microsoft.com/office/drawing/2014/main" id="{BD6A4D59-7941-4F28-882C-F71819D612A3}"/>
              </a:ext>
            </a:extLst>
          </p:cNvPr>
          <p:cNvSpPr>
            <a:spLocks noChangeArrowheads="1"/>
          </p:cNvSpPr>
          <p:nvPr/>
        </p:nvSpPr>
        <p:spPr bwMode="auto">
          <a:xfrm>
            <a:off x="11811000" y="64770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6175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3077">
            <a:extLst>
              <a:ext uri="{FF2B5EF4-FFF2-40B4-BE49-F238E27FC236}">
                <a16:creationId xmlns:a16="http://schemas.microsoft.com/office/drawing/2014/main" id="{CE5DB279-89E3-4F16-A1D7-F7AAE4B5C235}"/>
              </a:ext>
            </a:extLst>
          </p:cNvPr>
          <p:cNvSpPr>
            <a:spLocks noGrp="1" noChangeArrowheads="1"/>
          </p:cNvSpPr>
          <p:nvPr>
            <p:ph type="title"/>
          </p:nvPr>
        </p:nvSpPr>
        <p:spPr>
          <a:xfrm>
            <a:off x="3808512" y="0"/>
            <a:ext cx="4635401" cy="762000"/>
          </a:xfrm>
        </p:spPr>
        <p:txBody>
          <a:bodyPr anchor="b">
            <a:normAutofit/>
          </a:bodyPr>
          <a:lstStyle/>
          <a:p>
            <a:pPr algn="ctr">
              <a:spcBef>
                <a:spcPct val="20000"/>
              </a:spcBef>
              <a:buClr>
                <a:schemeClr val="tx2"/>
              </a:buClr>
              <a:buSzPct val="90000"/>
              <a:defRPr/>
            </a:pPr>
            <a:r>
              <a:rPr lang="zh-CN" altLang="en-US" b="1" dirty="0">
                <a:solidFill>
                  <a:srgbClr val="C00000"/>
                </a:solidFill>
                <a:effectLst>
                  <a:outerShdw blurRad="38100" dist="38100" dir="2700000" algn="tl">
                    <a:srgbClr val="000000">
                      <a:alpha val="43137"/>
                    </a:srgbClr>
                  </a:outerShdw>
                </a:effectLst>
                <a:latin typeface="+mn-lt"/>
                <a:ea typeface="楷体_GB2312" pitchFamily="49" charset="-122"/>
              </a:rPr>
              <a:t>参考书 </a:t>
            </a:r>
            <a:r>
              <a:rPr lang="en-US" altLang="zh-CN" b="1" dirty="0">
                <a:solidFill>
                  <a:srgbClr val="C00000"/>
                </a:solidFill>
                <a:effectLst>
                  <a:outerShdw blurRad="38100" dist="38100" dir="2700000" algn="tl">
                    <a:srgbClr val="000000">
                      <a:alpha val="43137"/>
                    </a:srgbClr>
                  </a:outerShdw>
                </a:effectLst>
                <a:latin typeface="+mn-lt"/>
                <a:ea typeface="楷体_GB2312" pitchFamily="49" charset="-122"/>
              </a:rPr>
              <a:t>3</a:t>
            </a:r>
            <a:endParaRPr lang="zh-CN" altLang="en-US" b="1" dirty="0">
              <a:solidFill>
                <a:srgbClr val="C00000"/>
              </a:solidFill>
              <a:effectLst>
                <a:outerShdw blurRad="38100" dist="38100" dir="2700000" algn="tl">
                  <a:srgbClr val="000000">
                    <a:alpha val="43137"/>
                  </a:srgbClr>
                </a:outerShdw>
              </a:effectLst>
              <a:latin typeface="+mn-lt"/>
              <a:ea typeface="楷体_GB2312" pitchFamily="49" charset="-122"/>
            </a:endParaRPr>
          </a:p>
        </p:txBody>
      </p:sp>
      <p:sp>
        <p:nvSpPr>
          <p:cNvPr id="4" name="灯片编号占位符 3">
            <a:extLst>
              <a:ext uri="{FF2B5EF4-FFF2-40B4-BE49-F238E27FC236}">
                <a16:creationId xmlns:a16="http://schemas.microsoft.com/office/drawing/2014/main" id="{90059CC2-A9DC-4677-B52D-3F6E0DE2105C}"/>
              </a:ext>
            </a:extLst>
          </p:cNvPr>
          <p:cNvSpPr>
            <a:spLocks noGrp="1"/>
          </p:cNvSpPr>
          <p:nvPr>
            <p:ph type="sldNum" sz="quarter" idx="12"/>
          </p:nvPr>
        </p:nvSpPr>
        <p:spPr>
          <a:xfrm>
            <a:off x="7239000" y="6400800"/>
            <a:ext cx="1905000" cy="457200"/>
          </a:xfrm>
        </p:spPr>
        <p:txBody>
          <a:bodyPr/>
          <a:lstStyle/>
          <a:p>
            <a:pPr>
              <a:defRPr/>
            </a:pPr>
            <a:fld id="{EB28470D-88F0-47C7-9AAF-07CB8A78C7B6}" type="slidenum">
              <a:rPr lang="en-US" altLang="zh-CN" smtClean="0"/>
              <a:pPr>
                <a:defRPr/>
              </a:pPr>
              <a:t>9</a:t>
            </a:fld>
            <a:endParaRPr lang="en-US" altLang="zh-CN"/>
          </a:p>
        </p:txBody>
      </p:sp>
      <p:sp>
        <p:nvSpPr>
          <p:cNvPr id="5" name="矩形 4">
            <a:extLst>
              <a:ext uri="{FF2B5EF4-FFF2-40B4-BE49-F238E27FC236}">
                <a16:creationId xmlns:a16="http://schemas.microsoft.com/office/drawing/2014/main" id="{FAE2D90A-43EB-4F00-99E9-FA4EAAF62F65}"/>
              </a:ext>
            </a:extLst>
          </p:cNvPr>
          <p:cNvSpPr/>
          <p:nvPr/>
        </p:nvSpPr>
        <p:spPr>
          <a:xfrm>
            <a:off x="213915" y="860079"/>
            <a:ext cx="11539469" cy="1077218"/>
          </a:xfrm>
          <a:prstGeom prst="rect">
            <a:avLst/>
          </a:prstGeom>
        </p:spPr>
        <p:txBody>
          <a:bodyPr wrap="square">
            <a:spAutoFit/>
          </a:bodyPr>
          <a:lstStyle/>
          <a:p>
            <a:pPr lvl="1" eaLnBrk="1" hangingPunct="1">
              <a:spcBef>
                <a:spcPct val="40000"/>
              </a:spcBef>
            </a:pPr>
            <a:r>
              <a:rPr lang="en-US" altLang="zh-CN" sz="3200" b="1" dirty="0">
                <a:solidFill>
                  <a:srgbClr val="0033CC"/>
                </a:solidFill>
                <a:effectLst>
                  <a:outerShdw blurRad="38100" dist="38100" dir="2700000" algn="tl">
                    <a:srgbClr val="000000">
                      <a:alpha val="43137"/>
                    </a:srgbClr>
                  </a:outerShdw>
                </a:effectLst>
              </a:rPr>
              <a:t>Thomas Anderson. Operating Systems: Principles and Practice. Recursive Books</a:t>
            </a:r>
            <a:endParaRPr lang="zh-CN" altLang="en-US" sz="3200" b="1" dirty="0">
              <a:solidFill>
                <a:srgbClr val="0033CC"/>
              </a:solidFill>
              <a:effectLst>
                <a:outerShdw blurRad="38100" dist="38100" dir="2700000" algn="tl">
                  <a:srgbClr val="000000">
                    <a:alpha val="43137"/>
                  </a:srgbClr>
                </a:outerShdw>
              </a:effectLst>
            </a:endParaRPr>
          </a:p>
        </p:txBody>
      </p:sp>
      <p:pic>
        <p:nvPicPr>
          <p:cNvPr id="7" name="图片 6">
            <a:extLst>
              <a:ext uri="{FF2B5EF4-FFF2-40B4-BE49-F238E27FC236}">
                <a16:creationId xmlns:a16="http://schemas.microsoft.com/office/drawing/2014/main" id="{0C8C2DDC-3205-4825-8FF3-96ECD8A3D5B3}"/>
              </a:ext>
            </a:extLst>
          </p:cNvPr>
          <p:cNvPicPr>
            <a:picLocks noChangeAspect="1"/>
          </p:cNvPicPr>
          <p:nvPr/>
        </p:nvPicPr>
        <p:blipFill>
          <a:blip r:embed="rId2"/>
          <a:stretch>
            <a:fillRect/>
          </a:stretch>
        </p:blipFill>
        <p:spPr>
          <a:xfrm>
            <a:off x="4345037" y="1792280"/>
            <a:ext cx="3562350" cy="4391025"/>
          </a:xfrm>
          <a:prstGeom prst="rect">
            <a:avLst/>
          </a:prstGeom>
        </p:spPr>
      </p:pic>
      <p:sp>
        <p:nvSpPr>
          <p:cNvPr id="8" name="AutoShape 3079">
            <a:hlinkClick r:id="" action="ppaction://hlinkshowjump?jump=nextslide" highlightClick="1"/>
            <a:extLst>
              <a:ext uri="{FF2B5EF4-FFF2-40B4-BE49-F238E27FC236}">
                <a16:creationId xmlns:a16="http://schemas.microsoft.com/office/drawing/2014/main" id="{965EA238-6051-4ED4-9DF3-F0EACB33BF48}"/>
              </a:ext>
            </a:extLst>
          </p:cNvPr>
          <p:cNvSpPr>
            <a:spLocks noChangeArrowheads="1"/>
          </p:cNvSpPr>
          <p:nvPr/>
        </p:nvSpPr>
        <p:spPr bwMode="auto">
          <a:xfrm>
            <a:off x="11775989" y="6438900"/>
            <a:ext cx="381000" cy="381000"/>
          </a:xfrm>
          <a:prstGeom prst="actionButtonForwardNext">
            <a:avLst/>
          </a:prstGeom>
          <a:solidFill>
            <a:schemeClr val="bg1"/>
          </a:solidFill>
          <a:ln w="9525">
            <a:noFill/>
            <a:miter lim="800000"/>
            <a:headEnd/>
            <a:tailEnd/>
          </a:ln>
        </p:spPr>
        <p:txBody>
          <a:bodyPr wrap="none" anchor="ct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9722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2585</TotalTime>
  <Words>3520</Words>
  <Application>Microsoft Macintosh PowerPoint</Application>
  <PresentationFormat>宽屏</PresentationFormat>
  <Paragraphs>436</Paragraphs>
  <Slides>57</Slides>
  <Notes>27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9" baseType="lpstr">
      <vt:lpstr>等线</vt:lpstr>
      <vt:lpstr>仿宋_GB2312</vt:lpstr>
      <vt:lpstr>华文楷体</vt:lpstr>
      <vt:lpstr>楷体</vt:lpstr>
      <vt:lpstr>楷体_GB2312</vt:lpstr>
      <vt:lpstr>隶书</vt:lpstr>
      <vt:lpstr>宋体</vt:lpstr>
      <vt:lpstr>Complex</vt:lpstr>
      <vt:lpstr>MS PGothic</vt:lpstr>
      <vt:lpstr>Arial</vt:lpstr>
      <vt:lpstr>Calibri</vt:lpstr>
      <vt:lpstr>Calibri Light</vt:lpstr>
      <vt:lpstr>Cambria Math</vt:lpstr>
      <vt:lpstr>Comic Sans MS</vt:lpstr>
      <vt:lpstr>Monotype Sorts</vt:lpstr>
      <vt:lpstr>Symbol</vt:lpstr>
      <vt:lpstr>Tahoma</vt:lpstr>
      <vt:lpstr>Times New Roman</vt:lpstr>
      <vt:lpstr>Verdana</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参考书 1</vt:lpstr>
      <vt:lpstr>参考书 2</vt:lpstr>
      <vt:lpstr>参考书 3</vt:lpstr>
      <vt:lpstr>新设计团队. LINUX内核设计的艺术:图解LINUX操作系统架构设计与实现原理 (第2版). 机械工业出版社 以图形、图像为核心，突出描述操作系统在实际运行过程中内存的运行时结构；强调学生站在操作系统设计者的视角，用体系的思想方法，整体把握操作系统的行为、作用、目的和意义。</vt:lpstr>
      <vt:lpstr>第1章 导论</vt:lpstr>
      <vt:lpstr>1.1 操作系统做什么</vt:lpstr>
      <vt:lpstr>PowerPoint 演示文稿</vt:lpstr>
      <vt:lpstr>计算机系统分层和视点</vt:lpstr>
      <vt:lpstr>PowerPoint 演示文稿</vt:lpstr>
      <vt:lpstr>1.2 计算机硬件系统的组成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计算机系统的体系结构</vt:lpstr>
      <vt:lpstr>集群系统（Clustered Systems）</vt:lpstr>
      <vt:lpstr>1.4  操作系统的执行</vt:lpstr>
      <vt:lpstr>双重模式与多重模式的执行</vt:lpstr>
      <vt:lpstr>PowerPoint 演示文稿</vt:lpstr>
      <vt:lpstr>PowerPoint 演示文稿</vt:lpstr>
      <vt:lpstr>PowerPoint 演示文稿</vt:lpstr>
      <vt:lpstr>PowerPoint 演示文稿</vt:lpstr>
      <vt:lpstr>PowerPoint 演示文稿</vt:lpstr>
      <vt:lpstr>用户模式到内核模式的转换</vt:lpstr>
      <vt:lpstr>1.5 操作系统的功能</vt:lpstr>
      <vt:lpstr>PowerPoint 演示文稿</vt:lpstr>
      <vt:lpstr>操作系统的发展历史</vt:lpstr>
      <vt:lpstr>PowerPoint 演示文稿</vt:lpstr>
      <vt:lpstr>PowerPoint 演示文稿</vt:lpstr>
      <vt:lpstr>PowerPoint 演示文稿</vt:lpstr>
      <vt:lpstr>集成电路和多道程序设计</vt:lpstr>
      <vt:lpstr>PowerPoint 演示文稿</vt:lpstr>
      <vt:lpstr>PowerPoint 演示文稿</vt:lpstr>
      <vt:lpstr>PowerPoint 演示文稿</vt:lpstr>
      <vt:lpstr>PowerPoint 演示文稿</vt:lpstr>
      <vt:lpstr>PowerPoint 演示文稿</vt:lpstr>
      <vt:lpstr>Personal Computers</vt:lpstr>
      <vt:lpstr>后PC</vt:lpstr>
      <vt:lpstr>OS History</vt:lpstr>
      <vt:lpstr>操作系统的现状</vt:lpstr>
      <vt:lpstr>“hello world” 在Linux上运行</vt:lpstr>
      <vt:lpstr>1. 用户输入命令，shell进程被唤醒，对命令解析。</vt:lpstr>
      <vt:lpstr>2. 调用fork创建一个用户进程，对程序进行控制。</vt:lpstr>
      <vt:lpstr>3. 加载hello world文件对应的程序</vt:lpstr>
      <vt:lpstr>4. 程序开始执行，将“hello world” 显示在屏幕上。</vt:lpstr>
      <vt:lpstr>PowerPoint 演示文稿</vt:lpstr>
      <vt:lpstr>操作系统为应用程序的运行做了些什么？</vt:lpstr>
      <vt:lpstr>本章要求</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 shi</dc:creator>
  <cp:lastModifiedBy>Mi Zetian</cp:lastModifiedBy>
  <cp:revision>271</cp:revision>
  <dcterms:created xsi:type="dcterms:W3CDTF">2019-03-25T06:07:28Z</dcterms:created>
  <dcterms:modified xsi:type="dcterms:W3CDTF">2020-09-03T05:27:55Z</dcterms:modified>
</cp:coreProperties>
</file>