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004" r:id="rId2"/>
    <p:sldId id="1050" r:id="rId3"/>
    <p:sldId id="1051" r:id="rId4"/>
    <p:sldId id="1005" r:id="rId5"/>
    <p:sldId id="1040" r:id="rId6"/>
    <p:sldId id="1041" r:id="rId7"/>
    <p:sldId id="1042" r:id="rId8"/>
    <p:sldId id="1043" r:id="rId9"/>
    <p:sldId id="1044" r:id="rId10"/>
    <p:sldId id="1045" r:id="rId11"/>
    <p:sldId id="1047" r:id="rId12"/>
    <p:sldId id="1054" r:id="rId13"/>
    <p:sldId id="1049" r:id="rId14"/>
    <p:sldId id="1060" r:id="rId15"/>
    <p:sldId id="1056" r:id="rId16"/>
    <p:sldId id="1055" r:id="rId17"/>
    <p:sldId id="1132" r:id="rId18"/>
    <p:sldId id="1133" r:id="rId19"/>
    <p:sldId id="1058" r:id="rId20"/>
    <p:sldId id="1059" r:id="rId21"/>
    <p:sldId id="1061" r:id="rId22"/>
    <p:sldId id="1062" r:id="rId23"/>
    <p:sldId id="1063" r:id="rId24"/>
    <p:sldId id="1064" r:id="rId25"/>
    <p:sldId id="1065" r:id="rId26"/>
    <p:sldId id="1067" r:id="rId27"/>
    <p:sldId id="1069" r:id="rId28"/>
    <p:sldId id="1068" r:id="rId29"/>
    <p:sldId id="1134" r:id="rId30"/>
    <p:sldId id="1073" r:id="rId31"/>
    <p:sldId id="1071" r:id="rId32"/>
    <p:sldId id="1130" r:id="rId33"/>
    <p:sldId id="1072" r:id="rId34"/>
    <p:sldId id="1131" r:id="rId35"/>
    <p:sldId id="1078" r:id="rId36"/>
    <p:sldId id="1079" r:id="rId37"/>
    <p:sldId id="1077" r:id="rId38"/>
    <p:sldId id="1141" r:id="rId39"/>
    <p:sldId id="1144" r:id="rId40"/>
    <p:sldId id="1145" r:id="rId41"/>
    <p:sldId id="1146" r:id="rId42"/>
    <p:sldId id="1147" r:id="rId43"/>
    <p:sldId id="1081" r:id="rId44"/>
    <p:sldId id="1080" r:id="rId45"/>
    <p:sldId id="1164" r:id="rId46"/>
    <p:sldId id="1153" r:id="rId47"/>
    <p:sldId id="1154" r:id="rId48"/>
    <p:sldId id="1128" r:id="rId49"/>
    <p:sldId id="1129" r:id="rId50"/>
    <p:sldId id="1086" r:id="rId51"/>
    <p:sldId id="1087" r:id="rId52"/>
    <p:sldId id="1088" r:id="rId53"/>
    <p:sldId id="1094" r:id="rId54"/>
    <p:sldId id="1090" r:id="rId55"/>
    <p:sldId id="1091" r:id="rId56"/>
    <p:sldId id="1092" r:id="rId57"/>
    <p:sldId id="1104" r:id="rId58"/>
    <p:sldId id="1095" r:id="rId59"/>
    <p:sldId id="1156" r:id="rId60"/>
    <p:sldId id="1157" r:id="rId61"/>
    <p:sldId id="1105" r:id="rId62"/>
    <p:sldId id="1117" r:id="rId63"/>
    <p:sldId id="1108" r:id="rId64"/>
    <p:sldId id="1119" r:id="rId65"/>
    <p:sldId id="1106" r:id="rId66"/>
    <p:sldId id="1120" r:id="rId67"/>
    <p:sldId id="1121" r:id="rId68"/>
    <p:sldId id="1122" r:id="rId69"/>
    <p:sldId id="1158" r:id="rId70"/>
    <p:sldId id="1159" r:id="rId71"/>
    <p:sldId id="1163" r:id="rId72"/>
    <p:sldId id="1126" r:id="rId73"/>
    <p:sldId id="1127" r:id="rId74"/>
    <p:sldId id="1137" r:id="rId75"/>
    <p:sldId id="1139" r:id="rId76"/>
    <p:sldId id="1140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6600"/>
    <a:srgbClr val="0000FF"/>
    <a:srgbClr val="9CA7F6"/>
    <a:srgbClr val="CC00FF"/>
    <a:srgbClr val="F8BEED"/>
    <a:srgbClr val="B8F0A2"/>
    <a:srgbClr val="CEDBFE"/>
    <a:srgbClr val="B5C8FD"/>
    <a:srgbClr val="A5B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 autoAdjust="0"/>
    <p:restoredTop sz="85174" autoAdjust="0"/>
  </p:normalViewPr>
  <p:slideViewPr>
    <p:cSldViewPr>
      <p:cViewPr varScale="1">
        <p:scale>
          <a:sx n="96" d="100"/>
          <a:sy n="96" d="100"/>
        </p:scale>
        <p:origin x="2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172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AD9251-16E8-4FE0-8FFB-FFF0533BD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69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C6E91C-457A-414E-8246-5F3F88CC4AC0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38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499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09E2D-B3CA-42C5-99CB-2D008A2162EE}" type="slidenum">
              <a:rPr lang="en-US" altLang="zh-CN" sz="1300" smtClean="0">
                <a:ea typeface="隶书" panose="02010509060101010101" pitchFamily="49" charset="-122"/>
              </a:rPr>
              <a:pPr/>
              <a:t>39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4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20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7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62F89E-7CAC-4346-9CAC-D81E652E0AD8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5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89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05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27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68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1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09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179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463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1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710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096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28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531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701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64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4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868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953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499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30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9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04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20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91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AAF5-532F-4286-8087-1EE77342A63D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FFE8-88A0-45CD-BD99-653CADDC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7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37CE-14AC-4FDC-8791-A5C3FABEA371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F9CE347-85B5-4E19-9840-3BD30714E2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591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66FB-F865-4CCD-9088-832BE60B9DC4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DF596D4-5A36-4042-A11D-CAC24AB8477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77005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1D82-E8E2-48B3-AD85-615A84ADA2AC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8AD3EBF-7634-4DB3-B027-7EE6659BDEF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4938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EBAB-9D8B-4C7B-B0E2-D4E34748BDBD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C39A68F-2843-49D1-BA2D-56A2F9C7C60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3741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0350-E2C7-4C3F-B45E-5ED928986F04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D18CCF0-A072-4DBD-9DA3-36205508870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9756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1341-F78E-49F0-9610-F78ED1CD133B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519D63C-5EA9-49E2-8385-F834B696D8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73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98789-F8A9-4B5F-BEE4-6250E5425CAE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409795D-40E7-4A5D-BA3F-90C01BB6949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515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87684-F0D2-4E98-8235-739B1F111B16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2059273-7D80-4E3B-8BCE-583D5260105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0854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044-E465-4215-A18A-293C1E55801A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A9B27E-F6AD-429A-B769-769820E19C6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4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03A3-1889-4D5A-B002-82B1611E7DF6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838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5853-D849-460E-9F4F-6003FF06D3DA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03169C1-45E3-47B7-AD5D-8FF29948B4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4142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D3A2-BCD0-4CFB-ABCB-27401639CB2C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8695DA6-D3C0-4362-B9C6-2058F88EAA1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0611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AB4141E-F527-482F-9800-1834449B9BF3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661150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CE3EE724-3080-4457-B503-924982FD04E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5.xml"/><Relationship Id="rId4" Type="http://schemas.openxmlformats.org/officeDocument/2006/relationships/slide" Target="slide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96FAB-7C28-4F4A-90C8-E61B0FFE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CA0350-E2C7-4C3F-B45E-5ED928986F04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F475825-8149-4993-8459-4FBACFB6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0678"/>
            <a:ext cx="80010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 </a:t>
            </a:r>
            <a:r>
              <a:rPr kumimoji="1"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 </a:t>
            </a: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 进 程 管 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6F2389-9443-49AA-9593-876FA3512032}"/>
              </a:ext>
            </a:extLst>
          </p:cNvPr>
          <p:cNvSpPr/>
          <p:nvPr/>
        </p:nvSpPr>
        <p:spPr>
          <a:xfrm>
            <a:off x="2608644" y="1310561"/>
            <a:ext cx="3390672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概 念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hlinkClick r:id="rId2" action="ppaction://hlinksldjump"/>
            <a:extLst>
              <a:ext uri="{FF2B5EF4-FFF2-40B4-BE49-F238E27FC236}">
                <a16:creationId xmlns:a16="http://schemas.microsoft.com/office/drawing/2014/main" id="{3A1E538E-4FC1-495B-B8E8-C9E5758C6680}"/>
              </a:ext>
            </a:extLst>
          </p:cNvPr>
          <p:cNvSpPr/>
          <p:nvPr/>
        </p:nvSpPr>
        <p:spPr>
          <a:xfrm>
            <a:off x="2617486" y="2035746"/>
            <a:ext cx="3390672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3.2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调 度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3B13801B-E251-4A49-8E4D-FF454E8ED73E}"/>
              </a:ext>
            </a:extLst>
          </p:cNvPr>
          <p:cNvSpPr/>
          <p:nvPr/>
        </p:nvSpPr>
        <p:spPr>
          <a:xfrm>
            <a:off x="2627637" y="2810886"/>
            <a:ext cx="3390672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控 制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hlinkClick r:id="rId4" action="ppaction://hlinksldjump"/>
            <a:extLst>
              <a:ext uri="{FF2B5EF4-FFF2-40B4-BE49-F238E27FC236}">
                <a16:creationId xmlns:a16="http://schemas.microsoft.com/office/drawing/2014/main" id="{CAB53D24-D1A8-4642-9C5A-5632175D6ADF}"/>
              </a:ext>
            </a:extLst>
          </p:cNvPr>
          <p:cNvSpPr/>
          <p:nvPr/>
        </p:nvSpPr>
        <p:spPr>
          <a:xfrm>
            <a:off x="2608644" y="3495184"/>
            <a:ext cx="3518912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通 信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hlinkClick r:id="rId5" action="ppaction://hlinksldjump"/>
            <a:extLst>
              <a:ext uri="{FF2B5EF4-FFF2-40B4-BE49-F238E27FC236}">
                <a16:creationId xmlns:a16="http://schemas.microsoft.com/office/drawing/2014/main" id="{B492DFE0-8D9F-4CA3-AFFE-2F5918279158}"/>
              </a:ext>
            </a:extLst>
          </p:cNvPr>
          <p:cNvSpPr/>
          <p:nvPr/>
        </p:nvSpPr>
        <p:spPr>
          <a:xfrm>
            <a:off x="2608644" y="4192238"/>
            <a:ext cx="4673074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3.5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通 信 实 例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D0F47B-0B0D-4314-923C-A42709FA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41CA10-E51A-4FE0-B57D-D7F4C99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10</a:t>
            </a:fld>
            <a:r>
              <a:rPr lang="zh-CN" altLang="en-US"/>
              <a:t> 页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31820D2-0741-44BC-A673-120A4063BC3B}"/>
              </a:ext>
            </a:extLst>
          </p:cNvPr>
          <p:cNvSpPr txBox="1">
            <a:spLocks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B9F765-A485-4594-8B08-1B4E8F835A6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E2FBC-254D-4692-A945-A77566576D24}"/>
              </a:ext>
            </a:extLst>
          </p:cNvPr>
          <p:cNvSpPr txBox="1">
            <a:spLocks noChangeArrowheads="1"/>
          </p:cNvSpPr>
          <p:nvPr/>
        </p:nvSpPr>
        <p:spPr>
          <a:xfrm>
            <a:off x="1116013" y="260350"/>
            <a:ext cx="7056387" cy="60801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38200" indent="-838200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程序的并发执行所带来的影响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9BD8A-B9C8-40CD-98A7-8106C30CA94F}"/>
              </a:ext>
            </a:extLst>
          </p:cNvPr>
          <p:cNvSpPr txBox="1">
            <a:spLocks noChangeArrowheads="1"/>
          </p:cNvSpPr>
          <p:nvPr/>
        </p:nvSpPr>
        <p:spPr>
          <a:xfrm>
            <a:off x="1763713" y="981075"/>
            <a:ext cx="5183187" cy="4464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优点</a:t>
            </a:r>
          </a:p>
          <a:p>
            <a:pPr lvl="1" defTabSz="355600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提高资源的利用率；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提高系统的吞吐率。</a:t>
            </a:r>
          </a:p>
          <a:p>
            <a:pPr marL="857250" lvl="2" indent="-457200">
              <a:lnSpc>
                <a:spcPct val="90000"/>
              </a:lnSpc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32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缺点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加剧系统资源竞争；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增加管理上的开销。</a:t>
            </a:r>
          </a:p>
        </p:txBody>
      </p:sp>
      <p:sp>
        <p:nvSpPr>
          <p:cNvPr id="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5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>
            <a:extLst>
              <a:ext uri="{FF2B5EF4-FFF2-40B4-BE49-F238E27FC236}">
                <a16:creationId xmlns:a16="http://schemas.microsoft.com/office/drawing/2014/main" id="{C9286055-D07B-4ED3-AE78-8E8D5BA9F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23" y="-247505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进程的定义（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1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）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  <a:sym typeface="Symbol" panose="05050102010706020507" pitchFamily="18" charset="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4E5F5A-CD83-42FF-83D2-C950AA76FEE7}"/>
              </a:ext>
            </a:extLst>
          </p:cNvPr>
          <p:cNvGrpSpPr/>
          <p:nvPr/>
        </p:nvGrpSpPr>
        <p:grpSpPr>
          <a:xfrm>
            <a:off x="214505" y="764704"/>
            <a:ext cx="8605967" cy="5879904"/>
            <a:chOff x="1959962" y="830760"/>
            <a:chExt cx="8210811" cy="53451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62973E-B992-4543-B944-8A649250C51B}"/>
                </a:ext>
              </a:extLst>
            </p:cNvPr>
            <p:cNvSpPr/>
            <p:nvPr/>
          </p:nvSpPr>
          <p:spPr>
            <a:xfrm>
              <a:off x="1959962" y="830760"/>
              <a:ext cx="8210811" cy="485046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1.A program in execution(</a:t>
              </a: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</a:rPr>
                <a:t>执行中的程序</a:t>
              </a: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)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2.An instance of a program running on a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computer(</a:t>
              </a: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</a:rPr>
                <a:t>执行的程序实例</a:t>
              </a: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)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3.The entity that can be assigned to and </a:t>
              </a:r>
              <a:r>
                <a:rPr lang="en-US" altLang="zh-CN" sz="2800" dirty="0" err="1">
                  <a:solidFill>
                    <a:schemeClr val="bg2"/>
                  </a:solidFill>
                  <a:latin typeface="+mn-lt"/>
                </a:rPr>
                <a:t>executedon</a:t>
              </a: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 a processor</a:t>
              </a:r>
              <a:r>
                <a:rPr lang="zh-CN" altLang="en-US" sz="2800" dirty="0">
                  <a:solidFill>
                    <a:schemeClr val="bg2"/>
                  </a:solidFill>
                  <a:latin typeface="+mn-lt"/>
                </a:rPr>
                <a:t>（</a:t>
              </a: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</a:rPr>
                <a:t>可以分配给处理器并由处理器执行的一个实体。</a:t>
              </a:r>
              <a:r>
                <a:rPr lang="zh-CN" altLang="en-US" sz="2800" dirty="0">
                  <a:solidFill>
                    <a:schemeClr val="bg2"/>
                  </a:solidFill>
                  <a:latin typeface="+mn-lt"/>
                </a:rPr>
                <a:t>）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</a:rPr>
                <a:t>4.A unit of activity characterized by</a:t>
              </a:r>
              <a:r>
                <a:rPr lang="zh-CN" altLang="en-US" sz="2800" dirty="0">
                  <a:solidFill>
                    <a:schemeClr val="bg2"/>
                  </a:solidFill>
                  <a:latin typeface="+mn-lt"/>
                </a:rPr>
                <a:t>：</a:t>
              </a:r>
              <a:br>
                <a:rPr lang="zh-CN" altLang="en-US" sz="2800" dirty="0">
                  <a:solidFill>
                    <a:schemeClr val="bg2"/>
                  </a:solidFill>
                  <a:latin typeface="+mn-lt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  <a:t>①the execution of a sequence of instructions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</a:br>
              <a:r>
                <a:rPr lang="en-US" altLang="zh-CN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  <a:t>②a current state</a:t>
              </a:r>
              <a:br>
                <a:rPr lang="en-US" altLang="zh-CN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</a:br>
              <a:r>
                <a:rPr lang="zh-CN" altLang="en-US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  <a:t>③</a:t>
              </a:r>
              <a:r>
                <a:rPr lang="en-US" altLang="zh-CN" sz="2800" dirty="0">
                  <a:solidFill>
                    <a:schemeClr val="bg2"/>
                  </a:solidFill>
                  <a:latin typeface="+mn-lt"/>
                  <a:ea typeface="SimSun" panose="02010600030101010101" pitchFamily="2" charset="-122"/>
                </a:rPr>
                <a:t>an associated set of system resources</a:t>
              </a:r>
              <a:br>
                <a:rPr lang="zh-CN" altLang="en-US" sz="2800" dirty="0">
                  <a:solidFill>
                    <a:schemeClr val="bg2"/>
                  </a:solidFill>
                  <a:latin typeface="+mn-lt"/>
                </a:rPr>
              </a:b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</a:rPr>
                <a:t>由一个指令序列、一个当前状态和一组相关的系统资源所描述的活动单元。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9A6571-D2C5-4219-AAAF-5A2F17630BD0}"/>
                </a:ext>
              </a:extLst>
            </p:cNvPr>
            <p:cNvSpPr txBox="1"/>
            <p:nvPr/>
          </p:nvSpPr>
          <p:spPr>
            <a:xfrm>
              <a:off x="2393909" y="5812143"/>
              <a:ext cx="7776864" cy="363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2"/>
                  </a:solidFill>
                </a:rPr>
                <a:t>William Stallings </a:t>
              </a:r>
              <a:r>
                <a:rPr lang="zh-CN" altLang="zh-CN" sz="2000" dirty="0">
                  <a:solidFill>
                    <a:schemeClr val="bg2"/>
                  </a:solidFill>
                </a:rPr>
                <a:t>著</a:t>
              </a:r>
              <a:r>
                <a:rPr lang="en-US" altLang="zh-CN" sz="2000" dirty="0">
                  <a:solidFill>
                    <a:schemeClr val="bg2"/>
                  </a:solidFill>
                </a:rPr>
                <a:t>. </a:t>
              </a:r>
              <a:r>
                <a:rPr lang="zh-CN" altLang="zh-CN" sz="2000" dirty="0">
                  <a:solidFill>
                    <a:schemeClr val="bg2"/>
                  </a:solidFill>
                </a:rPr>
                <a:t>陈向群等译</a:t>
              </a:r>
              <a:r>
                <a:rPr lang="en-US" altLang="zh-CN" sz="2000" dirty="0">
                  <a:solidFill>
                    <a:schemeClr val="bg2"/>
                  </a:solidFill>
                </a:rPr>
                <a:t>. </a:t>
              </a:r>
              <a:r>
                <a:rPr lang="zh-CN" altLang="zh-CN" sz="2000" dirty="0">
                  <a:solidFill>
                    <a:schemeClr val="bg2"/>
                  </a:solidFill>
                </a:rPr>
                <a:t>操作系统：精髓与设计原理</a:t>
              </a:r>
              <a:r>
                <a:rPr lang="en-US" altLang="zh-CN" sz="2000" dirty="0">
                  <a:solidFill>
                    <a:schemeClr val="bg2"/>
                  </a:solidFill>
                </a:rPr>
                <a:t>. 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8ADB5D-FAC2-46EC-BB19-E2586B618AC1}"/>
              </a:ext>
            </a:extLst>
          </p:cNvPr>
          <p:cNvGrpSpPr/>
          <p:nvPr/>
        </p:nvGrpSpPr>
        <p:grpSpPr>
          <a:xfrm>
            <a:off x="287524" y="1412776"/>
            <a:ext cx="8568952" cy="1817921"/>
            <a:chOff x="287524" y="595813"/>
            <a:chExt cx="8568952" cy="18179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77950A-2350-457D-AC62-38541D945E29}"/>
                </a:ext>
              </a:extLst>
            </p:cNvPr>
            <p:cNvSpPr txBox="1"/>
            <p:nvPr/>
          </p:nvSpPr>
          <p:spPr>
            <a:xfrm>
              <a:off x="287524" y="595813"/>
              <a:ext cx="8568952" cy="107721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进程是一个正在执行程序的实例，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包括程序计数器、寄存器的和变量的当前值。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B4FB3A-61D1-498C-AEA1-612E8F977685}"/>
                </a:ext>
              </a:extLst>
            </p:cNvPr>
            <p:cNvSpPr txBox="1"/>
            <p:nvPr/>
          </p:nvSpPr>
          <p:spPr>
            <a:xfrm>
              <a:off x="952500" y="2013624"/>
              <a:ext cx="7363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Tanenbaum A.S.</a:t>
              </a:r>
              <a:r>
                <a:rPr lang="zh-CN" altLang="en-US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著  陈向群、马洪兵等译</a:t>
              </a:r>
              <a:r>
                <a:rPr lang="en-US" altLang="zh-CN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. 《 </a:t>
              </a:r>
              <a:r>
                <a:rPr lang="zh-CN" altLang="en-US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现代操作系统</a:t>
              </a:r>
              <a:r>
                <a:rPr lang="en-US" altLang="zh-CN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》</a:t>
              </a:r>
              <a:endPara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86DE11-C97E-4CAB-9DB4-52221297CF47}"/>
              </a:ext>
            </a:extLst>
          </p:cNvPr>
          <p:cNvGrpSpPr/>
          <p:nvPr/>
        </p:nvGrpSpPr>
        <p:grpSpPr>
          <a:xfrm>
            <a:off x="287524" y="4057017"/>
            <a:ext cx="8568952" cy="1699147"/>
            <a:chOff x="287524" y="3240054"/>
            <a:chExt cx="8568952" cy="169914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F1E7C3-4A11-4511-BAA9-1616E430AC20}"/>
                </a:ext>
              </a:extLst>
            </p:cNvPr>
            <p:cNvSpPr txBox="1"/>
            <p:nvPr/>
          </p:nvSpPr>
          <p:spPr>
            <a:xfrm>
              <a:off x="287524" y="3240054"/>
              <a:ext cx="8568952" cy="107721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进程是执行的程序，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包括程序计数器、寄存器、堆、栈、数据段。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F404AA-38DF-41F6-85DD-B2AD17CDF5A1}"/>
                </a:ext>
              </a:extLst>
            </p:cNvPr>
            <p:cNvSpPr txBox="1"/>
            <p:nvPr/>
          </p:nvSpPr>
          <p:spPr>
            <a:xfrm>
              <a:off x="952500" y="4539091"/>
              <a:ext cx="6552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altLang="en-US" sz="20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教  材</a:t>
              </a:r>
            </a:p>
          </p:txBody>
        </p:sp>
      </p:grpSp>
      <p:sp>
        <p:nvSpPr>
          <p:cNvPr id="14" name="Rectangle 33">
            <a:extLst>
              <a:ext uri="{FF2B5EF4-FFF2-40B4-BE49-F238E27FC236}">
                <a16:creationId xmlns:a16="http://schemas.microsoft.com/office/drawing/2014/main" id="{BD29C9D5-E4BF-44E5-B21C-BEE8C273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69" y="-76627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进程的定义（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2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）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  <a:sym typeface="Symbol" panose="05050102010706020507" pitchFamily="18" charset="2"/>
            </a:endParaRPr>
          </a:p>
        </p:txBody>
      </p:sp>
      <p:sp>
        <p:nvSpPr>
          <p:cNvPr id="15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28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>
            <a:extLst>
              <a:ext uri="{FF2B5EF4-FFF2-40B4-BE49-F238E27FC236}">
                <a16:creationId xmlns:a16="http://schemas.microsoft.com/office/drawing/2014/main" id="{7DFDA28F-1A29-4B79-9029-A99972BB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69" y="-76627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进程的定义（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3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）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--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描述性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  <a:sym typeface="Symbol" panose="05050102010706020507" pitchFamily="18" charset="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CBF8CC2-E96D-41B1-8D3A-248C19779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46" y="1700808"/>
            <a:ext cx="7489825" cy="1220787"/>
          </a:xfrm>
          <a:prstGeom prst="rect">
            <a:avLst/>
          </a:prstGeom>
          <a:solidFill>
            <a:srgbClr val="FFFF00"/>
          </a:solidFill>
          <a:ln w="571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 algn="ctr" eaLnBrk="1" hangingPunct="1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并发执行的程序在执行过程中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分配和管理资源的基本单位。</a:t>
            </a:r>
          </a:p>
        </p:txBody>
      </p:sp>
      <p:sp>
        <p:nvSpPr>
          <p:cNvPr id="4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4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33AA0-43BB-4EE3-BFCB-48866A1C306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6613"/>
            <a:ext cx="9144000" cy="56880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结构特征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进程：由程序段、数据段及进程控制块构成。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动态性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由“创建”而产生，由“调度”而执行；由得不到资源而阻塞；由“撤消”而消亡。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并发性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多个进程可同存于内存中，在一段时间内同时运行。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独立性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独立获得资源的基本单位。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异步性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进程的执行顺序和执行时间的不确定性。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709BB-8453-4A7D-BBC5-CC39F154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0"/>
            <a:ext cx="52562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进程的特征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7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1F8FA05-835F-477C-A0E2-9FAAD082555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96752"/>
            <a:ext cx="8893175" cy="3909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进程是一个动态的概念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程序是一个静态的概念。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程序是指令的有序集合，进程是程序在处理机上的一次执行过程；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程序是永久的，而进程是有生命期的、暂时的。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进程更能真实地描述并发，而程序不能。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同一个程序在执行过程中也可以产生多个进程。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D1435E-8F9C-4271-86FF-5AD6CB5A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0"/>
            <a:ext cx="6089650" cy="820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进程同程序的比较</a:t>
            </a:r>
          </a:p>
        </p:txBody>
      </p:sp>
      <p:sp>
        <p:nvSpPr>
          <p:cNvPr id="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1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>
            <a:extLst>
              <a:ext uri="{FF2B5EF4-FFF2-40B4-BE49-F238E27FC236}">
                <a16:creationId xmlns:a16="http://schemas.microsoft.com/office/drawing/2014/main" id="{72504034-7E13-46C1-959C-0AE825B0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14" y="-63500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进 程 的 状 态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j-cs"/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CE0B21-58B3-4885-B92A-DCCF162EFD37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79312"/>
            <a:ext cx="8785100" cy="6230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不同系统的状态数目不同，至少有三种基本状态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2F57811-568F-454B-93D3-3C9508BE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5038"/>
            <a:ext cx="1692275" cy="5191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运行状态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7E07503-7477-4A1F-BE76-0102DBC6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132138" cy="5191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等待（阻塞）状态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02DE71B-D209-4A1F-AB86-C6D227F7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1763713" cy="5191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就绪状态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37C1549-C3C5-43E4-A565-AD1C780B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557338"/>
            <a:ext cx="482394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已得到除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外的其它资源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30EAC111-ED18-41A5-BFB2-58AF557B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05038"/>
            <a:ext cx="22669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占用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D7096C90-F9D5-460F-B086-37B7CDD48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3573463"/>
            <a:ext cx="493077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正在等待某一事件发生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根据原因可设置多个阻塞队列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E0018EFC-57BA-4F2F-9BFE-C91AD475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2592387" cy="2057400"/>
          </a:xfrm>
          <a:prstGeom prst="rect">
            <a:avLst/>
          </a:prstGeom>
          <a:solidFill>
            <a:srgbClr val="E8E8E8"/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就绪→执行：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运行→等待：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等待→就绪：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运行→就绪：</a:t>
            </a:r>
          </a:p>
        </p:txBody>
      </p:sp>
      <p:sp>
        <p:nvSpPr>
          <p:cNvPr id="16" name="Oval 35">
            <a:extLst>
              <a:ext uri="{FF2B5EF4-FFF2-40B4-BE49-F238E27FC236}">
                <a16:creationId xmlns:a16="http://schemas.microsoft.com/office/drawing/2014/main" id="{BB51016A-3AF4-40A2-9A71-80649ED7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2420938"/>
            <a:ext cx="1477962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就绪</a:t>
            </a:r>
          </a:p>
        </p:txBody>
      </p:sp>
      <p:sp>
        <p:nvSpPr>
          <p:cNvPr id="17" name="Oval 36">
            <a:extLst>
              <a:ext uri="{FF2B5EF4-FFF2-40B4-BE49-F238E27FC236}">
                <a16:creationId xmlns:a16="http://schemas.microsoft.com/office/drawing/2014/main" id="{2362909F-FECC-4F7A-B04C-BCF12169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508500"/>
            <a:ext cx="1296987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等待</a:t>
            </a:r>
          </a:p>
        </p:txBody>
      </p:sp>
      <p:sp>
        <p:nvSpPr>
          <p:cNvPr id="18" name="Oval 37">
            <a:extLst>
              <a:ext uri="{FF2B5EF4-FFF2-40B4-BE49-F238E27FC236}">
                <a16:creationId xmlns:a16="http://schemas.microsoft.com/office/drawing/2014/main" id="{1EB7ACE2-7ED4-450B-9688-EA9599FC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4508500"/>
            <a:ext cx="1404937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运行</a:t>
            </a:r>
          </a:p>
        </p:txBody>
      </p:sp>
      <p:sp>
        <p:nvSpPr>
          <p:cNvPr id="19" name="Freeform 38">
            <a:extLst>
              <a:ext uri="{FF2B5EF4-FFF2-40B4-BE49-F238E27FC236}">
                <a16:creationId xmlns:a16="http://schemas.microsoft.com/office/drawing/2014/main" id="{24A4F527-CA9C-49D3-A137-2877713C8361}"/>
              </a:ext>
            </a:extLst>
          </p:cNvPr>
          <p:cNvSpPr>
            <a:spLocks/>
          </p:cNvSpPr>
          <p:nvPr/>
        </p:nvSpPr>
        <p:spPr bwMode="auto">
          <a:xfrm>
            <a:off x="5110163" y="3140075"/>
            <a:ext cx="1081087" cy="1368425"/>
          </a:xfrm>
          <a:custGeom>
            <a:avLst/>
            <a:gdLst>
              <a:gd name="T0" fmla="*/ 0 w 681"/>
              <a:gd name="T1" fmla="*/ 2147483646 h 862"/>
              <a:gd name="T2" fmla="*/ 2147483646 w 681"/>
              <a:gd name="T3" fmla="*/ 2147483646 h 862"/>
              <a:gd name="T4" fmla="*/ 2147483646 w 681"/>
              <a:gd name="T5" fmla="*/ 0 h 862"/>
              <a:gd name="T6" fmla="*/ 0 60000 65536"/>
              <a:gd name="T7" fmla="*/ 0 60000 65536"/>
              <a:gd name="T8" fmla="*/ 0 60000 65536"/>
              <a:gd name="T9" fmla="*/ 0 w 681"/>
              <a:gd name="T10" fmla="*/ 0 h 862"/>
              <a:gd name="T11" fmla="*/ 681 w 681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862">
                <a:moveTo>
                  <a:pt x="0" y="862"/>
                </a:moveTo>
                <a:cubicBezTo>
                  <a:pt x="57" y="662"/>
                  <a:pt x="114" y="462"/>
                  <a:pt x="227" y="318"/>
                </a:cubicBezTo>
                <a:cubicBezTo>
                  <a:pt x="340" y="174"/>
                  <a:pt x="606" y="53"/>
                  <a:pt x="681" y="0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Freeform 39">
            <a:extLst>
              <a:ext uri="{FF2B5EF4-FFF2-40B4-BE49-F238E27FC236}">
                <a16:creationId xmlns:a16="http://schemas.microsoft.com/office/drawing/2014/main" id="{D93CEF66-9FC0-4C7B-AC5D-1E8D1701687B}"/>
              </a:ext>
            </a:extLst>
          </p:cNvPr>
          <p:cNvSpPr>
            <a:spLocks/>
          </p:cNvSpPr>
          <p:nvPr/>
        </p:nvSpPr>
        <p:spPr bwMode="auto">
          <a:xfrm>
            <a:off x="5399088" y="5013325"/>
            <a:ext cx="2016125" cy="300038"/>
          </a:xfrm>
          <a:custGeom>
            <a:avLst/>
            <a:gdLst>
              <a:gd name="T0" fmla="*/ 2147483646 w 1270"/>
              <a:gd name="T1" fmla="*/ 0 h 189"/>
              <a:gd name="T2" fmla="*/ 2147483646 w 1270"/>
              <a:gd name="T3" fmla="*/ 2147483646 h 189"/>
              <a:gd name="T4" fmla="*/ 0 w 1270"/>
              <a:gd name="T5" fmla="*/ 2147483646 h 189"/>
              <a:gd name="T6" fmla="*/ 0 60000 65536"/>
              <a:gd name="T7" fmla="*/ 0 60000 65536"/>
              <a:gd name="T8" fmla="*/ 0 60000 65536"/>
              <a:gd name="T9" fmla="*/ 0 w 1270"/>
              <a:gd name="T10" fmla="*/ 0 h 189"/>
              <a:gd name="T11" fmla="*/ 1270 w 1270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0" h="189">
                <a:moveTo>
                  <a:pt x="1270" y="0"/>
                </a:moveTo>
                <a:cubicBezTo>
                  <a:pt x="1104" y="86"/>
                  <a:pt x="938" y="173"/>
                  <a:pt x="726" y="181"/>
                </a:cubicBezTo>
                <a:cubicBezTo>
                  <a:pt x="514" y="189"/>
                  <a:pt x="121" y="68"/>
                  <a:pt x="0" y="45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D18E684B-B266-4555-A66B-223B878B5FA2}"/>
              </a:ext>
            </a:extLst>
          </p:cNvPr>
          <p:cNvSpPr>
            <a:spLocks/>
          </p:cNvSpPr>
          <p:nvPr/>
        </p:nvSpPr>
        <p:spPr bwMode="auto">
          <a:xfrm>
            <a:off x="6767513" y="3213100"/>
            <a:ext cx="792162" cy="1366838"/>
          </a:xfrm>
          <a:custGeom>
            <a:avLst/>
            <a:gdLst>
              <a:gd name="T0" fmla="*/ 0 w 499"/>
              <a:gd name="T1" fmla="*/ 0 h 861"/>
              <a:gd name="T2" fmla="*/ 2147483646 w 499"/>
              <a:gd name="T3" fmla="*/ 2147483646 h 861"/>
              <a:gd name="T4" fmla="*/ 2147483646 w 499"/>
              <a:gd name="T5" fmla="*/ 2147483646 h 861"/>
              <a:gd name="T6" fmla="*/ 0 60000 65536"/>
              <a:gd name="T7" fmla="*/ 0 60000 65536"/>
              <a:gd name="T8" fmla="*/ 0 60000 65536"/>
              <a:gd name="T9" fmla="*/ 0 w 499"/>
              <a:gd name="T10" fmla="*/ 0 h 861"/>
              <a:gd name="T11" fmla="*/ 499 w 499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861">
                <a:moveTo>
                  <a:pt x="0" y="0"/>
                </a:moveTo>
                <a:cubicBezTo>
                  <a:pt x="3" y="222"/>
                  <a:pt x="7" y="445"/>
                  <a:pt x="90" y="589"/>
                </a:cubicBezTo>
                <a:cubicBezTo>
                  <a:pt x="173" y="733"/>
                  <a:pt x="431" y="816"/>
                  <a:pt x="499" y="861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" name="Freeform 41">
            <a:extLst>
              <a:ext uri="{FF2B5EF4-FFF2-40B4-BE49-F238E27FC236}">
                <a16:creationId xmlns:a16="http://schemas.microsoft.com/office/drawing/2014/main" id="{B59BF9BD-E5EB-44E2-AE15-AEAED0AF76D5}"/>
              </a:ext>
            </a:extLst>
          </p:cNvPr>
          <p:cNvSpPr>
            <a:spLocks/>
          </p:cNvSpPr>
          <p:nvPr/>
        </p:nvSpPr>
        <p:spPr bwMode="auto">
          <a:xfrm>
            <a:off x="7308850" y="2997200"/>
            <a:ext cx="814388" cy="1511300"/>
          </a:xfrm>
          <a:custGeom>
            <a:avLst/>
            <a:gdLst>
              <a:gd name="T0" fmla="*/ 2147483646 w 582"/>
              <a:gd name="T1" fmla="*/ 2147483646 h 998"/>
              <a:gd name="T2" fmla="*/ 2147483646 w 582"/>
              <a:gd name="T3" fmla="*/ 2147483646 h 998"/>
              <a:gd name="T4" fmla="*/ 0 w 582"/>
              <a:gd name="T5" fmla="*/ 0 h 998"/>
              <a:gd name="T6" fmla="*/ 0 60000 65536"/>
              <a:gd name="T7" fmla="*/ 0 60000 65536"/>
              <a:gd name="T8" fmla="*/ 0 60000 65536"/>
              <a:gd name="T9" fmla="*/ 0 w 582"/>
              <a:gd name="T10" fmla="*/ 0 h 998"/>
              <a:gd name="T11" fmla="*/ 582 w 582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2" h="998">
                <a:moveTo>
                  <a:pt x="499" y="998"/>
                </a:moveTo>
                <a:cubicBezTo>
                  <a:pt x="540" y="786"/>
                  <a:pt x="582" y="574"/>
                  <a:pt x="499" y="408"/>
                </a:cubicBezTo>
                <a:cubicBezTo>
                  <a:pt x="416" y="242"/>
                  <a:pt x="83" y="68"/>
                  <a:pt x="0" y="0"/>
                </a:cubicBezTo>
              </a:path>
            </a:pathLst>
          </a:custGeom>
          <a:noFill/>
          <a:ln w="381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1561839E-7A72-412A-BDFD-E7F34D0DD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2995613"/>
            <a:ext cx="96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Tahoma" panose="020B0604030504040204" pitchFamily="34" charset="0"/>
              </a:rPr>
              <a:t>中断</a:t>
            </a: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id="{1BBC1011-19F8-4DD2-ACB3-9E3976AD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498850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Tahoma" panose="020B0604030504040204" pitchFamily="34" charset="0"/>
              </a:rPr>
              <a:t>调度</a:t>
            </a:r>
          </a:p>
        </p:txBody>
      </p:sp>
      <p:sp>
        <p:nvSpPr>
          <p:cNvPr id="25" name="Text Box 44">
            <a:extLst>
              <a:ext uri="{FF2B5EF4-FFF2-40B4-BE49-F238E27FC236}">
                <a16:creationId xmlns:a16="http://schemas.microsoft.com/office/drawing/2014/main" id="{247799DD-0961-4156-8A88-40D810781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4" y="5229225"/>
            <a:ext cx="1439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Tahoma" panose="020B0604030504040204" pitchFamily="34" charset="0"/>
              </a:rPr>
              <a:t>I/O</a:t>
            </a:r>
            <a:r>
              <a:rPr lang="zh-CN" altLang="en-US" sz="1800" b="1" dirty="0">
                <a:solidFill>
                  <a:schemeClr val="bg2"/>
                </a:solidFill>
                <a:latin typeface="Tahoma" panose="020B0604030504040204" pitchFamily="34" charset="0"/>
              </a:rPr>
              <a:t>或</a:t>
            </a:r>
            <a:endParaRPr lang="en-US" altLang="zh-CN" sz="1800" b="1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  <a:latin typeface="Tahoma" panose="020B0604030504040204" pitchFamily="34" charset="0"/>
              </a:rPr>
              <a:t>事件的等待</a:t>
            </a:r>
          </a:p>
        </p:txBody>
      </p:sp>
      <p:sp>
        <p:nvSpPr>
          <p:cNvPr id="26" name="Text Box 45">
            <a:extLst>
              <a:ext uri="{FF2B5EF4-FFF2-40B4-BE49-F238E27FC236}">
                <a16:creationId xmlns:a16="http://schemas.microsoft.com/office/drawing/2014/main" id="{A5DBD2D0-EAC2-4E4D-9506-1A31356F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3067050"/>
            <a:ext cx="1652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Tahoma" panose="020B0604030504040204" pitchFamily="34" charset="0"/>
              </a:rPr>
              <a:t>I/O</a:t>
            </a:r>
            <a:r>
              <a:rPr lang="zh-CN" altLang="en-US" sz="2000" b="1" dirty="0">
                <a:solidFill>
                  <a:schemeClr val="bg2"/>
                </a:solidFill>
                <a:latin typeface="Tahoma" panose="020B0604030504040204" pitchFamily="34" charset="0"/>
              </a:rPr>
              <a:t>或</a:t>
            </a:r>
            <a:endParaRPr lang="en-US" altLang="zh-CN" sz="2000" b="1" dirty="0">
              <a:solidFill>
                <a:schemeClr val="bg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Tahoma" panose="020B0604030504040204" pitchFamily="34" charset="0"/>
              </a:rPr>
              <a:t>事件的完成</a:t>
            </a:r>
          </a:p>
        </p:txBody>
      </p:sp>
      <p:sp>
        <p:nvSpPr>
          <p:cNvPr id="27" name="Oval 47">
            <a:extLst>
              <a:ext uri="{FF2B5EF4-FFF2-40B4-BE49-F238E27FC236}">
                <a16:creationId xmlns:a16="http://schemas.microsoft.com/office/drawing/2014/main" id="{342DC7E5-27AE-4AED-8EB4-E9E908E0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844675"/>
            <a:ext cx="792163" cy="5762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Tahoma" panose="020B0604030504040204" pitchFamily="34" charset="0"/>
              </a:rPr>
              <a:t>新的</a:t>
            </a:r>
          </a:p>
        </p:txBody>
      </p:sp>
      <p:sp>
        <p:nvSpPr>
          <p:cNvPr id="28" name="Freeform 48">
            <a:extLst>
              <a:ext uri="{FF2B5EF4-FFF2-40B4-BE49-F238E27FC236}">
                <a16:creationId xmlns:a16="http://schemas.microsoft.com/office/drawing/2014/main" id="{213D364B-5207-408E-AA04-427D0B8A24BB}"/>
              </a:ext>
            </a:extLst>
          </p:cNvPr>
          <p:cNvSpPr>
            <a:spLocks/>
          </p:cNvSpPr>
          <p:nvPr/>
        </p:nvSpPr>
        <p:spPr bwMode="auto">
          <a:xfrm>
            <a:off x="5722938" y="2420938"/>
            <a:ext cx="323850" cy="503237"/>
          </a:xfrm>
          <a:custGeom>
            <a:avLst/>
            <a:gdLst>
              <a:gd name="T0" fmla="*/ 0 w 499"/>
              <a:gd name="T1" fmla="*/ 0 h 861"/>
              <a:gd name="T2" fmla="*/ 2147483646 w 499"/>
              <a:gd name="T3" fmla="*/ 2147483646 h 861"/>
              <a:gd name="T4" fmla="*/ 2147483646 w 499"/>
              <a:gd name="T5" fmla="*/ 2147483646 h 861"/>
              <a:gd name="T6" fmla="*/ 0 60000 65536"/>
              <a:gd name="T7" fmla="*/ 0 60000 65536"/>
              <a:gd name="T8" fmla="*/ 0 60000 65536"/>
              <a:gd name="T9" fmla="*/ 0 w 499"/>
              <a:gd name="T10" fmla="*/ 0 h 861"/>
              <a:gd name="T11" fmla="*/ 499 w 499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861">
                <a:moveTo>
                  <a:pt x="0" y="0"/>
                </a:moveTo>
                <a:cubicBezTo>
                  <a:pt x="3" y="222"/>
                  <a:pt x="7" y="445"/>
                  <a:pt x="90" y="589"/>
                </a:cubicBezTo>
                <a:cubicBezTo>
                  <a:pt x="173" y="733"/>
                  <a:pt x="431" y="816"/>
                  <a:pt x="499" y="861"/>
                </a:cubicBezTo>
              </a:path>
            </a:pathLst>
          </a:custGeom>
          <a:noFill/>
          <a:ln w="254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9" name="Oval 49">
            <a:extLst>
              <a:ext uri="{FF2B5EF4-FFF2-40B4-BE49-F238E27FC236}">
                <a16:creationId xmlns:a16="http://schemas.microsoft.com/office/drawing/2014/main" id="{0C031404-F644-4ED1-BF52-6B72A367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5734050"/>
            <a:ext cx="900112" cy="576263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Tahoma" panose="020B0604030504040204" pitchFamily="34" charset="0"/>
              </a:rPr>
              <a:t>终止</a:t>
            </a:r>
          </a:p>
        </p:txBody>
      </p:sp>
      <p:sp>
        <p:nvSpPr>
          <p:cNvPr id="30" name="Freeform 50">
            <a:extLst>
              <a:ext uri="{FF2B5EF4-FFF2-40B4-BE49-F238E27FC236}">
                <a16:creationId xmlns:a16="http://schemas.microsoft.com/office/drawing/2014/main" id="{5D81502D-5A8E-4248-B45F-549492463966}"/>
              </a:ext>
            </a:extLst>
          </p:cNvPr>
          <p:cNvSpPr>
            <a:spLocks/>
          </p:cNvSpPr>
          <p:nvPr/>
        </p:nvSpPr>
        <p:spPr bwMode="auto">
          <a:xfrm>
            <a:off x="7847013" y="5300663"/>
            <a:ext cx="576262" cy="719137"/>
          </a:xfrm>
          <a:custGeom>
            <a:avLst/>
            <a:gdLst>
              <a:gd name="T0" fmla="*/ 0 w 499"/>
              <a:gd name="T1" fmla="*/ 0 h 861"/>
              <a:gd name="T2" fmla="*/ 2147483646 w 499"/>
              <a:gd name="T3" fmla="*/ 2147483646 h 861"/>
              <a:gd name="T4" fmla="*/ 2147483646 w 499"/>
              <a:gd name="T5" fmla="*/ 2147483646 h 861"/>
              <a:gd name="T6" fmla="*/ 0 60000 65536"/>
              <a:gd name="T7" fmla="*/ 0 60000 65536"/>
              <a:gd name="T8" fmla="*/ 0 60000 65536"/>
              <a:gd name="T9" fmla="*/ 0 w 499"/>
              <a:gd name="T10" fmla="*/ 0 h 861"/>
              <a:gd name="T11" fmla="*/ 499 w 499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861">
                <a:moveTo>
                  <a:pt x="0" y="0"/>
                </a:moveTo>
                <a:cubicBezTo>
                  <a:pt x="3" y="222"/>
                  <a:pt x="7" y="445"/>
                  <a:pt x="90" y="589"/>
                </a:cubicBezTo>
                <a:cubicBezTo>
                  <a:pt x="173" y="733"/>
                  <a:pt x="431" y="816"/>
                  <a:pt x="499" y="861"/>
                </a:cubicBezTo>
              </a:path>
            </a:pathLst>
          </a:custGeom>
          <a:noFill/>
          <a:ln w="2540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DA303ACA-DBE6-4FC0-A139-87000CAD9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5300663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Tahoma" panose="020B0604030504040204" pitchFamily="34" charset="0"/>
              </a:rPr>
              <a:t>完成</a:t>
            </a:r>
          </a:p>
        </p:txBody>
      </p:sp>
      <p:sp>
        <p:nvSpPr>
          <p:cNvPr id="32" name="Rectangle 70">
            <a:extLst>
              <a:ext uri="{FF2B5EF4-FFF2-40B4-BE49-F238E27FC236}">
                <a16:creationId xmlns:a16="http://schemas.microsoft.com/office/drawing/2014/main" id="{E77678C9-0337-4ED8-825E-7BADC827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6092825"/>
            <a:ext cx="298926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cs typeface="Times New Roman" panose="02020603050405020304" pitchFamily="18" charset="0"/>
              </a:rPr>
              <a:t>3-2 </a:t>
            </a:r>
            <a:r>
              <a:rPr lang="zh-CN" alt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进程状态图</a:t>
            </a:r>
          </a:p>
        </p:txBody>
      </p:sp>
      <p:sp>
        <p:nvSpPr>
          <p:cNvPr id="33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1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17</a:t>
            </a:fld>
            <a:r>
              <a:rPr lang="zh-CN" altLang="en-US"/>
              <a:t> 页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761A56DA-98D3-4973-A9C0-948EF88EA345}"/>
              </a:ext>
            </a:extLst>
          </p:cNvPr>
          <p:cNvSpPr txBox="1">
            <a:spLocks/>
          </p:cNvSpPr>
          <p:nvPr/>
        </p:nvSpPr>
        <p:spPr bwMode="auto">
          <a:xfrm>
            <a:off x="6732588" y="6661150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17</a:t>
            </a:fld>
            <a:r>
              <a:rPr lang="zh-CN" altLang="en-US"/>
              <a:t> 页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FFDCFBFC-2294-466F-9462-569BC328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14" y="-63500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进 程 控 制 块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D487E7-35C3-4D03-BED6-436F78312996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765175"/>
            <a:ext cx="8569325" cy="11397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作用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进程存在的唯一标志</a:t>
            </a:r>
          </a:p>
          <a:p>
            <a:pPr marL="857250" lvl="2" indent="-457200" eaLnBrk="1" hangingPunct="1"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OS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利用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PCB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来对进程进行控制和管理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EEBBD52-FA63-4FC7-9A47-126F564D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66787"/>
            <a:ext cx="20891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描述信息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56775DF4-721B-4D0C-92CD-425AA410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63332"/>
            <a:ext cx="20891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控制信息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4E41669D-2B5E-4E8B-8BCE-6344B182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2089096"/>
            <a:ext cx="6408712" cy="191596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进程标识号</a:t>
            </a: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(process ID)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唯一整数值</a:t>
            </a: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用户标识符</a:t>
            </a: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(user ID) </a:t>
            </a: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进程组（家族）关系</a:t>
            </a:r>
          </a:p>
          <a:p>
            <a:pPr marL="457200" lvl="1" indent="0" eaLnBrk="1" hangingPunct="1">
              <a:buSzPct val="70000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2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7A400DF7-9C0B-47DC-BF5A-2DA5168C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2" y="4316760"/>
            <a:ext cx="6396478" cy="2160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当前状态、优先级、进程间同步和通信、程序的外存地址</a:t>
            </a:r>
            <a:endParaRPr lang="en-US" altLang="zh-CN" sz="28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运行统计信息</a:t>
            </a:r>
          </a:p>
          <a:p>
            <a:pPr lvl="1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执行时间、页面调度</a:t>
            </a:r>
            <a:endParaRPr lang="en-US" altLang="zh-CN" sz="2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SzPct val="70000"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24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build="allAtOnce" animBg="1"/>
      <p:bldP spid="12" grpId="0" build="allAtOnce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18306" y="7145288"/>
            <a:ext cx="1905000" cy="457200"/>
          </a:xfrm>
        </p:spPr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714282" y="7405638"/>
            <a:ext cx="1905000" cy="1968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18</a:t>
            </a:fld>
            <a:r>
              <a:rPr lang="zh-CN" altLang="en-US"/>
              <a:t> 页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79E2899-6F81-4786-AF55-70EC6059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974077"/>
            <a:ext cx="309721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资源管理信息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B44C66F1-6FA7-48E7-ACEA-6D176FE7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028" y="4813842"/>
            <a:ext cx="381635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现场保护信息</a:t>
            </a: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6A8A50DB-FDA1-4FF0-B872-FD3AC4F4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688" y="5398617"/>
            <a:ext cx="5255469" cy="10002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程序计数器、</a:t>
            </a: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寄存器</a:t>
            </a:r>
            <a:endParaRPr lang="en-US" altLang="zh-CN" sz="28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91DD339-FBAD-45B5-96BA-2414FBB8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09" y="1596649"/>
            <a:ext cx="8856983" cy="29047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占用内存大小及管理用数据结构指针；</a:t>
            </a: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共享程序段大小及其起始地址；</a:t>
            </a: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设备的设备号，传送的数据长度、缓冲区地址等；</a:t>
            </a:r>
          </a:p>
          <a:p>
            <a:pPr eaLnBrk="1" hangingPunct="1"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指向文件系统的指针及有关标识；</a:t>
            </a:r>
            <a:endParaRPr lang="en-US" altLang="zh-CN" sz="28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70000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……</a:t>
            </a:r>
            <a:endParaRPr lang="zh-CN" altLang="en-US" sz="2800" b="1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FFDCFBFC-2294-466F-9462-569BC328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14" y="-63500"/>
            <a:ext cx="7772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进 程 控 制 块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(2)</a:t>
            </a: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1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>
            <a:extLst>
              <a:ext uri="{FF2B5EF4-FFF2-40B4-BE49-F238E27FC236}">
                <a16:creationId xmlns:a16="http://schemas.microsoft.com/office/drawing/2014/main" id="{09D674AA-F252-40CC-8C7D-AAD753F7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33D236-602D-470B-8911-4A4DFB2301FF}"/>
              </a:ext>
            </a:extLst>
          </p:cNvPr>
          <p:cNvSpPr txBox="1"/>
          <p:nvPr/>
        </p:nvSpPr>
        <p:spPr>
          <a:xfrm>
            <a:off x="2997002" y="5981809"/>
            <a:ext cx="373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进程间的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D365CB-279B-4CB8-B925-6D3422E33175}"/>
              </a:ext>
            </a:extLst>
          </p:cNvPr>
          <p:cNvSpPr/>
          <p:nvPr/>
        </p:nvSpPr>
        <p:spPr>
          <a:xfrm>
            <a:off x="2483369" y="0"/>
            <a:ext cx="4320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进程间的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CPU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切换</a:t>
            </a: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7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9F4C133-FBF6-4D60-B2D6-12F3177BB29D}"/>
              </a:ext>
            </a:extLst>
          </p:cNvPr>
          <p:cNvSpPr txBox="1">
            <a:spLocks noChangeArrowheads="1"/>
          </p:cNvSpPr>
          <p:nvPr/>
        </p:nvSpPr>
        <p:spPr>
          <a:xfrm>
            <a:off x="2159676" y="188640"/>
            <a:ext cx="4824648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38200" indent="-838200"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作    业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920E268-FDB4-42B6-8B58-3CEA1477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16" y="1268760"/>
            <a:ext cx="8858250" cy="287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lnSpc>
                <a:spcPts val="4200"/>
              </a:lnSpc>
              <a:spcBef>
                <a:spcPct val="0"/>
              </a:spcBef>
              <a:buClr>
                <a:schemeClr val="folHlink"/>
              </a:buClr>
              <a:buSzPct val="75000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作业：早期批处理系统和现在的大型机、巨型机系统</a:t>
            </a:r>
          </a:p>
          <a:p>
            <a:pPr marL="0" lvl="1" indent="457200" eaLnBrk="1" hangingPunct="1">
              <a:lnSpc>
                <a:spcPts val="4200"/>
              </a:lnSpc>
              <a:spcBef>
                <a:spcPct val="0"/>
              </a:spcBef>
              <a:buClr>
                <a:schemeClr val="folHlink"/>
              </a:buClr>
              <a:buSzPct val="75000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在商业领域仍在应用，用来处理薪水册、存货清单、账目收入、账目支出、利息计算、索赔处理和其它周期性的业务。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eaLnBrk="1" hangingPunct="1">
              <a:lnSpc>
                <a:spcPts val="4200"/>
              </a:lnSpc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流行的微机和工作站系统：很少使用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884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07E451-945D-4AA2-8437-BF2A519CA43E}"/>
              </a:ext>
            </a:extLst>
          </p:cNvPr>
          <p:cNvSpPr/>
          <p:nvPr/>
        </p:nvSpPr>
        <p:spPr>
          <a:xfrm>
            <a:off x="1583285" y="0"/>
            <a:ext cx="61205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的进程控制块的内容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57AC773E-12A2-4CB2-902C-81CEA2A4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87" y="1136758"/>
            <a:ext cx="7924561" cy="4708981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  <a:cs typeface="Times New Roman" panose="02020603050405020304" pitchFamily="18" charset="0"/>
              </a:rPr>
              <a:t>struct </a:t>
            </a: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task_struct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  <a:cs typeface="Times New Roman" panose="02020603050405020304" pitchFamily="18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chemeClr val="bg2"/>
                </a:solidFill>
                <a:cs typeface="Times New Roman" panose="02020603050405020304" pitchFamily="18" charset="0"/>
              </a:rPr>
              <a:t>pid_t</a:t>
            </a:r>
            <a:r>
              <a:rPr lang="en-US" altLang="zh-CN" sz="2400" dirty="0">
                <a:solidFill>
                  <a:schemeClr val="bg2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6600"/>
                </a:solidFill>
                <a:cs typeface="Times New Roman" panose="02020603050405020304" pitchFamily="18" charset="0"/>
              </a:rPr>
              <a:t>pid</a:t>
            </a:r>
            <a:r>
              <a:rPr lang="en-US" altLang="zh-CN" sz="2400" dirty="0">
                <a:solidFill>
                  <a:schemeClr val="bg2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long  </a:t>
            </a:r>
            <a:r>
              <a:rPr lang="en-US" altLang="zh-CN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state;</a:t>
            </a:r>
            <a:r>
              <a:rPr lang="en-US" altLang="zh-CN" sz="2400" dirty="0">
                <a:solidFill>
                  <a:schemeClr val="bg2"/>
                </a:solidFill>
              </a:rPr>
              <a:t> /* state of the process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</a:rPr>
              <a:t>struct sched entity  </a:t>
            </a:r>
            <a:r>
              <a:rPr lang="en-US" altLang="zh-CN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se</a:t>
            </a:r>
            <a:r>
              <a:rPr lang="en-US" altLang="zh-CN" sz="2400" dirty="0">
                <a:solidFill>
                  <a:schemeClr val="bg2"/>
                </a:solidFill>
              </a:rPr>
              <a:t>; /* scheduling information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</a:rPr>
              <a:t>struct task struct  *</a:t>
            </a:r>
            <a:r>
              <a:rPr lang="en-US" altLang="zh-CN" sz="2400" dirty="0">
                <a:solidFill>
                  <a:srgbClr val="006600"/>
                </a:solidFill>
              </a:rPr>
              <a:t>parent</a:t>
            </a:r>
            <a:r>
              <a:rPr lang="en-US" altLang="zh-CN" sz="2400" dirty="0">
                <a:solidFill>
                  <a:schemeClr val="bg2"/>
                </a:solidFill>
              </a:rPr>
              <a:t>; /* this process’s parent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</a:rPr>
              <a:t>struct list head  </a:t>
            </a:r>
            <a:r>
              <a:rPr lang="en-US" altLang="zh-CN" sz="2400" dirty="0">
                <a:solidFill>
                  <a:srgbClr val="006600"/>
                </a:solidFill>
              </a:rPr>
              <a:t>children</a:t>
            </a:r>
            <a:r>
              <a:rPr lang="en-US" altLang="zh-CN" sz="2400" dirty="0">
                <a:solidFill>
                  <a:schemeClr val="bg2"/>
                </a:solidFill>
              </a:rPr>
              <a:t>; /* this process’s children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</a:rPr>
              <a:t>struct files struct   *</a:t>
            </a:r>
            <a:r>
              <a:rPr lang="en-US" altLang="zh-CN" sz="2400" dirty="0">
                <a:solidFill>
                  <a:srgbClr val="006600"/>
                </a:solidFill>
              </a:rPr>
              <a:t>files</a:t>
            </a:r>
            <a:r>
              <a:rPr lang="en-US" altLang="zh-CN" sz="2400" dirty="0">
                <a:solidFill>
                  <a:schemeClr val="bg2"/>
                </a:solidFill>
              </a:rPr>
              <a:t>; /* list of open files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</a:rPr>
              <a:t>struct mm struct  *</a:t>
            </a:r>
            <a:r>
              <a:rPr lang="en-US" altLang="zh-CN" sz="2400" dirty="0">
                <a:solidFill>
                  <a:srgbClr val="006600"/>
                </a:solidFill>
              </a:rPr>
              <a:t>mm</a:t>
            </a:r>
            <a:r>
              <a:rPr lang="en-US" altLang="zh-CN" sz="2400" dirty="0">
                <a:solidFill>
                  <a:schemeClr val="bg2"/>
                </a:solidFill>
              </a:rPr>
              <a:t>; /* address space of this process */</a:t>
            </a:r>
            <a:br>
              <a:rPr lang="en-US" altLang="zh-CN" sz="2400" dirty="0">
                <a:solidFill>
                  <a:schemeClr val="bg2"/>
                </a:solidFill>
              </a:rPr>
            </a:br>
            <a:r>
              <a:rPr lang="en-US" altLang="zh-CN" sz="2400" dirty="0">
                <a:solidFill>
                  <a:schemeClr val="bg2"/>
                </a:solidFill>
                <a:cs typeface="Times New Roman" panose="02020603050405020304" pitchFamily="18" charset="0"/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62BCD6-DE64-4E41-A708-1FA30A62C2CD}"/>
              </a:ext>
            </a:extLst>
          </p:cNvPr>
          <p:cNvSpPr/>
          <p:nvPr/>
        </p:nvSpPr>
        <p:spPr>
          <a:xfrm>
            <a:off x="2771800" y="551983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&lt;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linux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/</a:t>
            </a: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sched.h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&gt;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9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1DD2F1-F4FA-4C12-B53B-FCCAD82B7224}"/>
              </a:ext>
            </a:extLst>
          </p:cNvPr>
          <p:cNvSpPr/>
          <p:nvPr/>
        </p:nvSpPr>
        <p:spPr>
          <a:xfrm>
            <a:off x="1438300" y="43131"/>
            <a:ext cx="6267400" cy="707886"/>
          </a:xfrm>
          <a:prstGeom prst="rect">
            <a:avLst/>
          </a:prstGeom>
          <a:solidFill>
            <a:srgbClr val="30D204"/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进程控制块的组织</a:t>
            </a:r>
          </a:p>
        </p:txBody>
      </p:sp>
      <p:pic>
        <p:nvPicPr>
          <p:cNvPr id="5" name="Picture 3" descr="C:\Users\as668\Desktop\in-3_1.jpg">
            <a:extLst>
              <a:ext uri="{FF2B5EF4-FFF2-40B4-BE49-F238E27FC236}">
                <a16:creationId xmlns:a16="http://schemas.microsoft.com/office/drawing/2014/main" id="{7A94825E-57FE-46F7-B54E-ECE0304B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93" y="1132461"/>
            <a:ext cx="6960836" cy="239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049A2E-222A-40C9-8DA9-A6722B9663E0}"/>
              </a:ext>
            </a:extLst>
          </p:cNvPr>
          <p:cNvSpPr/>
          <p:nvPr/>
        </p:nvSpPr>
        <p:spPr>
          <a:xfrm>
            <a:off x="1761136" y="5589240"/>
            <a:ext cx="5981767" cy="5847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lt"/>
              </a:rPr>
              <a:t>current</a:t>
            </a:r>
            <a:r>
              <a:rPr lang="en-US" altLang="zh-CN" dirty="0">
                <a:solidFill>
                  <a:schemeClr val="bg2"/>
                </a:solidFill>
                <a:latin typeface="+mn-lt"/>
              </a:rPr>
              <a:t>-&gt;state = new state;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EF85F44-3508-4CC9-B04D-EC705B298C7F}"/>
              </a:ext>
            </a:extLst>
          </p:cNvPr>
          <p:cNvSpPr/>
          <p:nvPr/>
        </p:nvSpPr>
        <p:spPr bwMode="auto">
          <a:xfrm>
            <a:off x="580390" y="3922041"/>
            <a:ext cx="7574997" cy="732664"/>
          </a:xfrm>
          <a:prstGeom prst="wedgeRoundRectCallout">
            <a:avLst>
              <a:gd name="adj1" fmla="val -997"/>
              <a:gd name="adj2" fmla="val -194375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cu</a:t>
            </a:r>
            <a:r>
              <a:rPr kumimoji="1" lang="en-US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rrent</a:t>
            </a:r>
            <a:r>
              <a:rPr kumimoji="1" lang="en-US" altLang="zh-CN" sz="3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kumimoji="1" lang="zh-CN" altLang="en-US" sz="3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指向当前正在执行进程的</a:t>
            </a:r>
            <a:r>
              <a:rPr lang="en-US" altLang="zh-CN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r>
              <a:rPr kumimoji="1" lang="en-US" altLang="zh-CN" sz="3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AB8ADED-7651-4447-866D-B46D2EAE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868258"/>
            <a:ext cx="712879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内核如何修改当前进程的状态？</a:t>
            </a:r>
          </a:p>
        </p:txBody>
      </p:sp>
      <p:sp>
        <p:nvSpPr>
          <p:cNvPr id="11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6F439E-CABD-4423-845D-C66DED8C9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10" y="6451828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248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3C0093-2E73-4576-B191-3ABD1797CFB0}"/>
              </a:ext>
            </a:extLst>
          </p:cNvPr>
          <p:cNvSpPr/>
          <p:nvPr/>
        </p:nvSpPr>
        <p:spPr>
          <a:xfrm>
            <a:off x="2716364" y="0"/>
            <a:ext cx="371127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3.2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进 程 调 度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60525B-BC6C-4CEC-B6D3-80B694783913}"/>
              </a:ext>
            </a:extLst>
          </p:cNvPr>
          <p:cNvSpPr/>
          <p:nvPr/>
        </p:nvSpPr>
        <p:spPr>
          <a:xfrm>
            <a:off x="3491880" y="2636912"/>
            <a:ext cx="475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调度程序（第</a:t>
            </a:r>
            <a:r>
              <a:rPr lang="en-US" altLang="zh-CN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6</a:t>
            </a:r>
            <a:r>
              <a:rPr lang="zh-CN" alt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章）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D997A8-6961-4333-A82C-7A73C5FBD805}"/>
              </a:ext>
            </a:extLst>
          </p:cNvPr>
          <p:cNvSpPr/>
          <p:nvPr/>
        </p:nvSpPr>
        <p:spPr>
          <a:xfrm>
            <a:off x="3344832" y="1523083"/>
            <a:ext cx="2439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调度队列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577506-1F41-47D1-9664-1368025E6C93}"/>
              </a:ext>
            </a:extLst>
          </p:cNvPr>
          <p:cNvSpPr/>
          <p:nvPr/>
        </p:nvSpPr>
        <p:spPr>
          <a:xfrm>
            <a:off x="3395419" y="3615141"/>
            <a:ext cx="3781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上下文切换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-3398" y="6428204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02EE38-F906-4688-8CF6-22440FE10918}"/>
              </a:ext>
            </a:extLst>
          </p:cNvPr>
          <p:cNvSpPr/>
          <p:nvPr/>
        </p:nvSpPr>
        <p:spPr>
          <a:xfrm>
            <a:off x="1331640" y="0"/>
            <a:ext cx="6683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调 度 队 列（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19D3FE50-6E96-4414-9D1D-2B267327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918369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5C4FB3-003D-48E2-89DF-E228FF918E9A}"/>
              </a:ext>
            </a:extLst>
          </p:cNvPr>
          <p:cNvSpPr txBox="1"/>
          <p:nvPr/>
        </p:nvSpPr>
        <p:spPr>
          <a:xfrm>
            <a:off x="2627784" y="6150114"/>
            <a:ext cx="4640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3-5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就绪队列和各种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I/O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设备队列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04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238A913C-A4E5-40B0-BEA2-B07A48DD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412776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47B4FC-521E-43DA-80A5-95FFB9AB2E90}"/>
              </a:ext>
            </a:extLst>
          </p:cNvPr>
          <p:cNvSpPr txBox="1"/>
          <p:nvPr/>
        </p:nvSpPr>
        <p:spPr>
          <a:xfrm>
            <a:off x="2668203" y="5939631"/>
            <a:ext cx="38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3-6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进程调度的队列图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1C0E57-D873-4776-A8C2-9E943701FD4E}"/>
              </a:ext>
            </a:extLst>
          </p:cNvPr>
          <p:cNvSpPr/>
          <p:nvPr/>
        </p:nvSpPr>
        <p:spPr>
          <a:xfrm>
            <a:off x="1619672" y="18837"/>
            <a:ext cx="6683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调 度 队 列（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1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72C647-B599-4CA5-ADCF-734314C52B31}"/>
              </a:ext>
            </a:extLst>
          </p:cNvPr>
          <p:cNvSpPr/>
          <p:nvPr/>
        </p:nvSpPr>
        <p:spPr>
          <a:xfrm>
            <a:off x="2681256" y="7486"/>
            <a:ext cx="3781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上下文切换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E70B558-9B8A-4D64-BB10-5BAF66FA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8" y="1608730"/>
            <a:ext cx="838835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进程物理实体和支持进程运行的物理环境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F573D6E-42A4-4A80-A2AE-CD80E773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76700"/>
            <a:ext cx="853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571A6FA-6EC0-48C7-A099-6AAA3B00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2" y="3220052"/>
            <a:ext cx="849788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寄存器级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各种寄存器（通用寄存器、程序计数器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PC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PSW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等）的值；</a:t>
            </a:r>
          </a:p>
          <a:p>
            <a:pPr marL="342900" indent="-342900" eaLnBrk="1" hangingPunct="1"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用户级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指令代码集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正文段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、数据集、用户堆栈、共享存储区</a:t>
            </a:r>
          </a:p>
          <a:p>
            <a:pPr marL="342900" indent="-342900" eaLnBrk="1" hangingPunct="1"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系统级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内存管理信息、内核栈。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F550CA-818E-4135-B3DB-E17A37F862B7}"/>
              </a:ext>
            </a:extLst>
          </p:cNvPr>
          <p:cNvSpPr/>
          <p:nvPr/>
        </p:nvSpPr>
        <p:spPr>
          <a:xfrm>
            <a:off x="2036023" y="842449"/>
            <a:ext cx="5126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进程上下文（</a:t>
            </a:r>
            <a:r>
              <a:rPr lang="en-US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context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）</a:t>
            </a:r>
            <a:r>
              <a:rPr lang="en-US" altLang="en-US" sz="4000" dirty="0">
                <a:solidFill>
                  <a:srgbClr val="3366FF"/>
                </a:solidFill>
              </a:rPr>
              <a:t> 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2F39FE-349B-431A-9FB6-6CB158F9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406983"/>
            <a:ext cx="3979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buClr>
                <a:schemeClr val="bg1"/>
              </a:buClr>
              <a:buSzPct val="75000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保存在进程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PCB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中</a:t>
            </a: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0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A3294-9EA3-46F8-99D8-6B42C262F1A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08075"/>
            <a:ext cx="8964488" cy="52012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存粹的开销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切换时系统没用做任何有用的工作</a:t>
            </a:r>
            <a:endParaRPr lang="en-US" altLang="zh-CN" sz="32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OS</a:t>
            </a: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结构越复杂，时间越长</a:t>
            </a:r>
            <a:endParaRPr lang="en-US" altLang="en-US" sz="32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与硬件支持密切相关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处理器提供多个寄存器组：改变当前寄存器组的指针</a:t>
            </a:r>
            <a:endParaRPr lang="en-US" altLang="zh-CN" sz="32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活动进程数量超过寄存器的组数：在寄存器和内存间进行数据的复制</a:t>
            </a:r>
            <a:endParaRPr lang="en-US" altLang="en-US" sz="32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7509F-6E95-44D2-BA7E-4EA8E07C2E24}"/>
              </a:ext>
            </a:extLst>
          </p:cNvPr>
          <p:cNvSpPr/>
          <p:nvPr/>
        </p:nvSpPr>
        <p:spPr>
          <a:xfrm>
            <a:off x="2513571" y="48359"/>
            <a:ext cx="4296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上下文切换的时间</a:t>
            </a: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8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7EB625-F9F6-4C39-9294-91F047F40061}"/>
              </a:ext>
            </a:extLst>
          </p:cNvPr>
          <p:cNvSpPr/>
          <p:nvPr/>
        </p:nvSpPr>
        <p:spPr>
          <a:xfrm>
            <a:off x="1438300" y="43131"/>
            <a:ext cx="626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移动操作系统的多任务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9C543B-E004-45B5-A3B0-E586EDA10185}"/>
              </a:ext>
            </a:extLst>
          </p:cNvPr>
          <p:cNvSpPr txBox="1">
            <a:spLocks noChangeArrowheads="1"/>
          </p:cNvSpPr>
          <p:nvPr/>
        </p:nvSpPr>
        <p:spPr>
          <a:xfrm>
            <a:off x="287016" y="789013"/>
            <a:ext cx="8856984" cy="54482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  <a:buSzPct val="80000"/>
            </a:pPr>
            <a:r>
              <a:rPr lang="zh-CN" altLang="en-US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有限形式的多任务（</a:t>
            </a:r>
            <a:r>
              <a:rPr lang="en-US" altLang="zh-CN" sz="3600" dirty="0" err="1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ioS</a:t>
            </a:r>
            <a:r>
              <a:rPr lang="en-US" altLang="zh-CN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 4</a:t>
            </a:r>
            <a:r>
              <a:rPr lang="zh-CN" altLang="en-US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通过用户界面控制的单个前台进程（显示在屏幕上）</a:t>
            </a:r>
            <a:endParaRPr lang="en-US" altLang="en-US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位于内存、不占用屏幕的后台进程，限于少量类型</a:t>
            </a:r>
            <a:endParaRPr lang="en-US" altLang="zh-CN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运行单个、长度有限的任务（下载）</a:t>
            </a:r>
            <a:endParaRPr lang="en-US" altLang="zh-CN" sz="28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接收事件通知（新的邮件消息）</a:t>
            </a:r>
            <a:endParaRPr lang="en-US" altLang="zh-CN" sz="28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可长时间运行的后台任务（音频播放器）</a:t>
            </a:r>
            <a:endParaRPr lang="en-US" altLang="zh-CN" sz="28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altLang="en-US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Android</a:t>
            </a:r>
            <a:r>
              <a:rPr lang="zh-CN" altLang="en-US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运行前台和后台进程、限制少</a:t>
            </a:r>
            <a:endParaRPr lang="en-US" altLang="zh-CN" sz="3600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lvl="2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后台进程使用服务完成任务</a:t>
            </a:r>
            <a:endParaRPr lang="en-US" altLang="en-US" sz="28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服务不占用户界面、占内存少。</a:t>
            </a:r>
            <a:endParaRPr lang="en-US" altLang="en-US" sz="2800" kern="0" dirty="0">
              <a:solidFill>
                <a:schemeClr val="bg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C308CB-4357-4DEC-B400-43C69618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1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DB5175-4BE0-4C0B-94C3-72B071C57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35" y="-110247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3.3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控 制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C9589D-6270-47E3-B9B2-3D801CB508C5}"/>
              </a:ext>
            </a:extLst>
          </p:cNvPr>
          <p:cNvSpPr/>
          <p:nvPr/>
        </p:nvSpPr>
        <p:spPr>
          <a:xfrm>
            <a:off x="2627784" y="1700808"/>
            <a:ext cx="41044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en-US" altLang="zh-CN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3.2.1 </a:t>
            </a:r>
            <a:r>
              <a:rPr lang="zh-CN" altLang="en-US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 程 创 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287451-E594-4659-9229-B0B7F8845194}"/>
              </a:ext>
            </a:extLst>
          </p:cNvPr>
          <p:cNvSpPr/>
          <p:nvPr/>
        </p:nvSpPr>
        <p:spPr>
          <a:xfrm>
            <a:off x="2638068" y="2895487"/>
            <a:ext cx="42896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en-US" altLang="zh-CN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3.3.2 </a:t>
            </a:r>
            <a:r>
              <a:rPr lang="zh-CN" altLang="en-US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 程 终 止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779912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</a:t>
            </a:r>
            <a:r>
              <a:rPr lang="zh-CN" alt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02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29</a:t>
            </a:fld>
            <a:r>
              <a:rPr lang="zh-CN" altLang="en-US"/>
              <a:t> 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C9589D-6270-47E3-B9B2-3D801CB508C5}"/>
              </a:ext>
            </a:extLst>
          </p:cNvPr>
          <p:cNvSpPr/>
          <p:nvPr/>
        </p:nvSpPr>
        <p:spPr>
          <a:xfrm>
            <a:off x="1907119" y="1628800"/>
            <a:ext cx="62258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 indent="-274638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进程创建过程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  <a:p>
            <a:pPr marL="914400" lvl="3" indent="-274638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进程树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  <a:p>
            <a:pPr marL="914400" lvl="3" indent="-274638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 </a:t>
            </a:r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ps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命令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  <a:p>
            <a:pPr marL="914400" lvl="3" indent="-274638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进程创建示例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  <a:p>
            <a:pPr marL="914400" lvl="3" indent="-274638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fork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中父子进程关系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C9589D-6270-47E3-B9B2-3D801CB508C5}"/>
              </a:ext>
            </a:extLst>
          </p:cNvPr>
          <p:cNvSpPr/>
          <p:nvPr/>
        </p:nvSpPr>
        <p:spPr>
          <a:xfrm>
            <a:off x="2377480" y="116632"/>
            <a:ext cx="4414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en-US" altLang="zh-CN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3.2.1 </a:t>
            </a:r>
            <a:r>
              <a:rPr lang="zh-CN" altLang="en-US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 程 创 建</a:t>
            </a:r>
          </a:p>
        </p:txBody>
      </p:sp>
    </p:spTree>
    <p:extLst>
      <p:ext uri="{BB962C8B-B14F-4D97-AF65-F5344CB8AC3E}">
        <p14:creationId xmlns:p14="http://schemas.microsoft.com/office/powerpoint/2010/main" val="42786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5D71E36-DD95-4D8B-9616-C4ECFA65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5" y="627063"/>
            <a:ext cx="9036496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eaLnBrk="1" hangingPunct="1">
              <a:lnSpc>
                <a:spcPts val="4200"/>
              </a:lnSpc>
              <a:buClr>
                <a:schemeClr val="folHlink"/>
              </a:buClr>
              <a:buSzPct val="75000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作业：在一次应用业务处理过程中，从输入开始到输出结束，用户要求计算机所做的有关该次业务处理的全部工作。</a:t>
            </a:r>
          </a:p>
          <a:p>
            <a:pPr marL="0" lvl="1" eaLnBrk="1" hangingPunct="1">
              <a:lnSpc>
                <a:spcPts val="4200"/>
              </a:lnSpc>
              <a:buClr>
                <a:schemeClr val="folHlink"/>
              </a:buClr>
              <a:buSzPct val="75000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作业步：在一个作业的处理过程中计算机所做的相对独立的工作。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5F2EB0-7200-4EEA-9E48-C039B3D49719}"/>
              </a:ext>
            </a:extLst>
          </p:cNvPr>
          <p:cNvGrpSpPr>
            <a:grpSpLocks/>
          </p:cNvGrpSpPr>
          <p:nvPr/>
        </p:nvGrpSpPr>
        <p:grpSpPr bwMode="auto">
          <a:xfrm>
            <a:off x="2411412" y="3148013"/>
            <a:ext cx="5184775" cy="3481387"/>
            <a:chOff x="1202" y="1979"/>
            <a:chExt cx="3266" cy="2193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0BAFD672-27F4-4399-BB42-D3E263BF3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884"/>
              <a:ext cx="31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图</a:t>
              </a:r>
              <a:r>
                <a:rPr lang="en-US" altLang="zh-CN" sz="2400" b="1"/>
                <a:t>2.1  </a:t>
              </a:r>
              <a:r>
                <a:rPr lang="zh-CN" altLang="en-US" sz="2400" b="1"/>
                <a:t>作业步之间的关系</a:t>
              </a:r>
            </a:p>
          </p:txBody>
        </p:sp>
        <p:pic>
          <p:nvPicPr>
            <p:cNvPr id="11" name="Picture 9" descr="未命名1">
              <a:extLst>
                <a:ext uri="{FF2B5EF4-FFF2-40B4-BE49-F238E27FC236}">
                  <a16:creationId xmlns:a16="http://schemas.microsoft.com/office/drawing/2014/main" id="{8D405DDD-F010-48E7-9480-3762920A3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979"/>
              <a:ext cx="3221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148A09EE-5EE0-4F15-9104-9C0413A5BA19}"/>
              </a:ext>
            </a:extLst>
          </p:cNvPr>
          <p:cNvSpPr txBox="1">
            <a:spLocks noChangeArrowheads="1"/>
          </p:cNvSpPr>
          <p:nvPr/>
        </p:nvSpPr>
        <p:spPr>
          <a:xfrm>
            <a:off x="2159676" y="21194"/>
            <a:ext cx="4824648" cy="863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38200" indent="-838200"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作    业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1280BBA7-605A-4555-AF83-72AD81A3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1" y="6203950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图</a:t>
            </a:r>
            <a:r>
              <a:rPr lang="en-US" altLang="zh-CN" sz="2400" b="1" dirty="0">
                <a:solidFill>
                  <a:schemeClr val="bg2"/>
                </a:solidFill>
              </a:rPr>
              <a:t>  </a:t>
            </a:r>
            <a:r>
              <a:rPr lang="zh-CN" altLang="en-US" sz="2400" b="1" dirty="0">
                <a:solidFill>
                  <a:schemeClr val="bg2"/>
                </a:solidFill>
              </a:rPr>
              <a:t>作业步之间的关系</a:t>
            </a:r>
          </a:p>
        </p:txBody>
      </p:sp>
      <p:sp>
        <p:nvSpPr>
          <p:cNvPr id="1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0042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22320"/>
            <a:ext cx="6143625" cy="48577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A221AD6-BC56-4AC5-BF11-880F308CFDD0}"/>
              </a:ext>
            </a:extLst>
          </p:cNvPr>
          <p:cNvSpPr txBox="1">
            <a:spLocks noChangeArrowheads="1"/>
          </p:cNvSpPr>
          <p:nvPr/>
        </p:nvSpPr>
        <p:spPr>
          <a:xfrm>
            <a:off x="2411413" y="0"/>
            <a:ext cx="4576762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进程创建过程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F5FD9E-5EB9-4D44-9FAC-E1C1D7FF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5937215"/>
            <a:ext cx="3798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宋体" panose="02010600030101010101" pitchFamily="2" charset="-122"/>
              </a:rPr>
              <a:t>图　进程创建的过程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90219FF-3803-400E-9CB5-B64EC0A0ED4B}"/>
              </a:ext>
            </a:extLst>
          </p:cNvPr>
          <p:cNvCxnSpPr/>
          <p:nvPr/>
        </p:nvCxnSpPr>
        <p:spPr bwMode="auto">
          <a:xfrm>
            <a:off x="6608466" y="3200886"/>
            <a:ext cx="0" cy="1952625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4F1D96-DB33-470A-AB26-4C3C1A8CDBFA}"/>
              </a:ext>
            </a:extLst>
          </p:cNvPr>
          <p:cNvCxnSpPr/>
          <p:nvPr/>
        </p:nvCxnSpPr>
        <p:spPr bwMode="auto">
          <a:xfrm>
            <a:off x="3587454" y="5153511"/>
            <a:ext cx="3021012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>
                <a:lumMod val="1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9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3_08.pdf">
            <a:extLst>
              <a:ext uri="{FF2B5EF4-FFF2-40B4-BE49-F238E27FC236}">
                <a16:creationId xmlns:a16="http://schemas.microsoft.com/office/drawing/2014/main" id="{26BE7B58-1582-4292-97AD-345A9D89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8" y="836712"/>
            <a:ext cx="65226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44E510-7FB5-428C-8038-4417566C7BE7}"/>
              </a:ext>
            </a:extLst>
          </p:cNvPr>
          <p:cNvSpPr txBox="1"/>
          <p:nvPr/>
        </p:nvSpPr>
        <p:spPr>
          <a:xfrm>
            <a:off x="3039529" y="5178118"/>
            <a:ext cx="38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3-8 Linux</a:t>
            </a:r>
            <a:r>
              <a:rPr lang="zh-CN" altLang="en-US" sz="2000" dirty="0">
                <a:solidFill>
                  <a:schemeClr val="bg2"/>
                </a:solidFill>
              </a:rPr>
              <a:t>系统进程树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97E601-E24A-4066-869B-B1A4B439AED3}"/>
              </a:ext>
            </a:extLst>
          </p:cNvPr>
          <p:cNvSpPr/>
          <p:nvPr/>
        </p:nvSpPr>
        <p:spPr>
          <a:xfrm>
            <a:off x="2633922" y="-5558"/>
            <a:ext cx="4063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系统进程树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E8596045-B3FA-44F6-95B9-6E351A9C358F}"/>
              </a:ext>
            </a:extLst>
          </p:cNvPr>
          <p:cNvSpPr/>
          <p:nvPr/>
        </p:nvSpPr>
        <p:spPr bwMode="auto">
          <a:xfrm>
            <a:off x="3474445" y="2314528"/>
            <a:ext cx="2214821" cy="321916"/>
          </a:xfrm>
          <a:prstGeom prst="wedgeRectCallout">
            <a:avLst>
              <a:gd name="adj1" fmla="val -85059"/>
              <a:gd name="adj2" fmla="val 139607"/>
            </a:avLst>
          </a:prstGeom>
          <a:solidFill>
            <a:srgbClr val="CAF2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en-US" altLang="zh-CN" sz="2400" kern="0" dirty="0">
                <a:solidFill>
                  <a:schemeClr val="bg2"/>
                </a:solidFill>
                <a:latin typeface="+mn-ea"/>
                <a:ea typeface="+mn-ea"/>
              </a:rPr>
              <a:t>bash</a:t>
            </a:r>
            <a:r>
              <a:rPr lang="zh-CN" altLang="en-US" sz="2400" kern="0" dirty="0">
                <a:solidFill>
                  <a:schemeClr val="bg2"/>
                </a:solidFill>
                <a:latin typeface="+mn-ea"/>
                <a:ea typeface="+mn-ea"/>
              </a:rPr>
              <a:t>命令行进程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CA69989-2599-4ABC-8D45-C66704ADB3F8}"/>
              </a:ext>
            </a:extLst>
          </p:cNvPr>
          <p:cNvSpPr/>
          <p:nvPr/>
        </p:nvSpPr>
        <p:spPr bwMode="auto">
          <a:xfrm>
            <a:off x="1576062" y="1248081"/>
            <a:ext cx="1449199" cy="346403"/>
          </a:xfrm>
          <a:prstGeom prst="wedgeRectCallout">
            <a:avLst>
              <a:gd name="adj1" fmla="val 65199"/>
              <a:gd name="adj2" fmla="val 108765"/>
            </a:avLst>
          </a:prstGeom>
          <a:solidFill>
            <a:srgbClr val="CAF2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zh-CN" altLang="en-US" sz="2400" kern="0" dirty="0">
                <a:solidFill>
                  <a:schemeClr val="bg2"/>
                </a:solidFill>
                <a:latin typeface="+mn-ea"/>
                <a:ea typeface="+mn-ea"/>
              </a:rPr>
              <a:t>终端进程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FCDFF3D3-0121-451A-AEDD-9CB13B297DFE}"/>
              </a:ext>
            </a:extLst>
          </p:cNvPr>
          <p:cNvSpPr/>
          <p:nvPr/>
        </p:nvSpPr>
        <p:spPr bwMode="auto">
          <a:xfrm>
            <a:off x="126441" y="2428676"/>
            <a:ext cx="2545764" cy="363561"/>
          </a:xfrm>
          <a:prstGeom prst="wedgeRectCallout">
            <a:avLst>
              <a:gd name="adj1" fmla="val -2176"/>
              <a:gd name="adj2" fmla="val 334342"/>
            </a:avLst>
          </a:prstGeom>
          <a:solidFill>
            <a:srgbClr val="CAF2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zh-CN" altLang="en-US" sz="2400" kern="0" dirty="0">
                <a:solidFill>
                  <a:schemeClr val="bg2"/>
                </a:solidFill>
                <a:latin typeface="+mn-ea"/>
                <a:ea typeface="+mn-ea"/>
              </a:rPr>
              <a:t>执行</a:t>
            </a:r>
            <a:r>
              <a:rPr lang="en-US" altLang="zh-CN" sz="2400" kern="0" dirty="0" err="1">
                <a:solidFill>
                  <a:schemeClr val="bg2"/>
                </a:solidFill>
                <a:latin typeface="+mn-ea"/>
                <a:ea typeface="+mn-ea"/>
              </a:rPr>
              <a:t>ps</a:t>
            </a:r>
            <a:r>
              <a:rPr lang="zh-CN" altLang="en-US" sz="2400" kern="0" dirty="0">
                <a:solidFill>
                  <a:schemeClr val="bg2"/>
                </a:solidFill>
                <a:latin typeface="+mn-ea"/>
                <a:ea typeface="+mn-ea"/>
              </a:rPr>
              <a:t>命令的进程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A51B23A5-47D2-431A-ABD9-61A4CA0B7EDB}"/>
              </a:ext>
            </a:extLst>
          </p:cNvPr>
          <p:cNvSpPr/>
          <p:nvPr/>
        </p:nvSpPr>
        <p:spPr bwMode="auto">
          <a:xfrm>
            <a:off x="3895575" y="3466381"/>
            <a:ext cx="3150925" cy="337541"/>
          </a:xfrm>
          <a:prstGeom prst="wedgeRectCallout">
            <a:avLst>
              <a:gd name="adj1" fmla="val -55606"/>
              <a:gd name="adj2" fmla="val 138070"/>
            </a:avLst>
          </a:prstGeom>
          <a:solidFill>
            <a:srgbClr val="CAF2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zh-CN" altLang="en-US" sz="2400" kern="0" dirty="0">
                <a:solidFill>
                  <a:schemeClr val="bg2"/>
                </a:solidFill>
                <a:latin typeface="+mn-ea"/>
                <a:ea typeface="+mn-ea"/>
              </a:rPr>
              <a:t>启动编辑器对应的进程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3810B-3447-4DF8-8FBE-B8558969C05E}"/>
              </a:ext>
            </a:extLst>
          </p:cNvPr>
          <p:cNvGrpSpPr/>
          <p:nvPr/>
        </p:nvGrpSpPr>
        <p:grpSpPr>
          <a:xfrm>
            <a:off x="1179754" y="4161028"/>
            <a:ext cx="2316425" cy="1297270"/>
            <a:chOff x="1465670" y="4105652"/>
            <a:chExt cx="2316425" cy="1297270"/>
          </a:xfrm>
        </p:grpSpPr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B8733C11-2685-4A4A-A45B-DC9E1F783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670" y="4817667"/>
              <a:ext cx="914400" cy="57294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2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C6BCF206-DCD5-4590-B472-5842EA4BA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270" y="4105652"/>
              <a:ext cx="381000" cy="71201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258FA630-7609-4137-9984-753C7299C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070" y="4904814"/>
              <a:ext cx="533400" cy="34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000" dirty="0">
                  <a:solidFill>
                    <a:schemeClr val="bg2"/>
                  </a:solidFill>
                </a:rPr>
                <a:t>。。。</a:t>
              </a:r>
              <a:endParaRPr kumimoji="0" lang="zh-CN" alt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7" name="Oval 39">
              <a:extLst>
                <a:ext uri="{FF2B5EF4-FFF2-40B4-BE49-F238E27FC236}">
                  <a16:creationId xmlns:a16="http://schemas.microsoft.com/office/drawing/2014/main" id="{91C84657-EB8F-4482-B83F-8A886911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695" y="4829973"/>
              <a:ext cx="914400" cy="57294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2"/>
                  </a:solidFill>
                </a:rPr>
                <a:t>P</a:t>
              </a:r>
              <a:r>
                <a:rPr kumimoji="0" lang="en-US" altLang="zh-CN" sz="1800" b="1" baseline="-25000" dirty="0">
                  <a:solidFill>
                    <a:schemeClr val="bg2"/>
                  </a:solidFill>
                </a:rPr>
                <a:t>1k</a:t>
              </a: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815091B4-A378-487B-A16A-802C42A09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641" y="4176740"/>
              <a:ext cx="303254" cy="69304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Oval 36">
            <a:extLst>
              <a:ext uri="{FF2B5EF4-FFF2-40B4-BE49-F238E27FC236}">
                <a16:creationId xmlns:a16="http://schemas.microsoft.com/office/drawing/2014/main" id="{2DCA2E28-E811-4240-8B93-6CD96944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08" y="3803283"/>
            <a:ext cx="914400" cy="490538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0" lang="en-US" altLang="zh-CN" sz="180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0" lang="en-US" altLang="zh-CN" sz="1800" b="1" baseline="-25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37">
            <a:extLst>
              <a:ext uri="{FF2B5EF4-FFF2-40B4-BE49-F238E27FC236}">
                <a16:creationId xmlns:a16="http://schemas.microsoft.com/office/drawing/2014/main" id="{23D173E2-1633-44B5-8FAA-642DECB80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75" y="3270826"/>
            <a:ext cx="80645" cy="500834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2C2FC605-0314-4E5E-A982-FF9882FAD80C}"/>
              </a:ext>
            </a:extLst>
          </p:cNvPr>
          <p:cNvSpPr/>
          <p:nvPr/>
        </p:nvSpPr>
        <p:spPr bwMode="auto">
          <a:xfrm>
            <a:off x="3474445" y="4424032"/>
            <a:ext cx="3712201" cy="453264"/>
          </a:xfrm>
          <a:prstGeom prst="wedgeRectCallout">
            <a:avLst>
              <a:gd name="adj1" fmla="val -75506"/>
              <a:gd name="adj2" fmla="val -122442"/>
            </a:avLst>
          </a:prstGeom>
          <a:solidFill>
            <a:srgbClr val="CC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zh-CN" altLang="en-US" sz="2400" kern="0" dirty="0">
                <a:solidFill>
                  <a:schemeClr val="bg2"/>
                </a:solidFill>
              </a:rPr>
              <a:t>执行用户程序对应的进程</a:t>
            </a: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5510B29F-48EB-4407-B57D-9672A78BC3C3}"/>
              </a:ext>
            </a:extLst>
          </p:cNvPr>
          <p:cNvSpPr/>
          <p:nvPr/>
        </p:nvSpPr>
        <p:spPr bwMode="auto">
          <a:xfrm>
            <a:off x="1042791" y="5661887"/>
            <a:ext cx="3685834" cy="458245"/>
          </a:xfrm>
          <a:prstGeom prst="wedgeRectCallout">
            <a:avLst>
              <a:gd name="adj1" fmla="val -13975"/>
              <a:gd name="adj2" fmla="val -141433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400" kern="0" dirty="0">
                <a:solidFill>
                  <a:schemeClr val="bg2"/>
                </a:solidFill>
              </a:rPr>
              <a:t>用户程序中创建的子进程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2DAB1931-FC35-40FF-9F00-C2F70C76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228" y="748698"/>
            <a:ext cx="973581" cy="58676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baseline="-25000" dirty="0" err="1">
                <a:solidFill>
                  <a:schemeClr val="bg2"/>
                </a:solidFill>
              </a:rPr>
              <a:t>init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aseline="-25000" dirty="0" err="1">
                <a:solidFill>
                  <a:schemeClr val="bg2"/>
                </a:solidFill>
              </a:rPr>
              <a:t>pid</a:t>
            </a:r>
            <a:r>
              <a:rPr kumimoji="0" lang="en-US" altLang="zh-CN" sz="2000" baseline="-25000" dirty="0">
                <a:solidFill>
                  <a:schemeClr val="bg2"/>
                </a:solidFill>
              </a:rPr>
              <a:t>=1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2" name="右箭头 1">
            <a:hlinkClick r:id="rId4" action="ppaction://hlinksldjump"/>
          </p:cNvPr>
          <p:cNvSpPr/>
          <p:nvPr/>
        </p:nvSpPr>
        <p:spPr bwMode="auto">
          <a:xfrm>
            <a:off x="8396436" y="-32529"/>
            <a:ext cx="720080" cy="581210"/>
          </a:xfrm>
          <a:prstGeom prst="rightArrow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AutoShape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516" y="647125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96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1" grpId="0" animBg="1"/>
      <p:bldP spid="22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77179963-F1F4-4A06-AC4D-F1038045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" y="1972343"/>
            <a:ext cx="9073008" cy="389645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73050" lvl="1" indent="-273050" eaLnBrk="1" hangingPunct="1">
              <a:lnSpc>
                <a:spcPct val="12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600" kern="0" dirty="0" err="1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init</a:t>
            </a:r>
            <a:r>
              <a:rPr lang="zh-CN" altLang="en-US" sz="3600" kern="0" dirty="0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进程：</a:t>
            </a:r>
            <a:r>
              <a:rPr lang="en-US" altLang="zh-CN" sz="3600" kern="0" dirty="0" err="1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pid</a:t>
            </a:r>
            <a:r>
              <a:rPr lang="en-US" altLang="zh-CN" sz="3600" kern="0" dirty="0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==1</a:t>
            </a:r>
          </a:p>
          <a:p>
            <a:pPr marL="273050" lvl="1" indent="-273050" eaLnBrk="1" hangingPunct="1">
              <a:lnSpc>
                <a:spcPct val="120000"/>
              </a:lnSpc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zh-CN" altLang="en-US" sz="3600" kern="0" dirty="0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系统进程</a:t>
            </a:r>
            <a:endParaRPr lang="en-US" altLang="zh-CN" sz="3600" kern="0" dirty="0">
              <a:solidFill>
                <a:schemeClr val="bg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30250" lvl="2" indent="-273050" eaLnBrk="1" hangingPunct="1">
              <a:lnSpc>
                <a:spcPct val="12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承担系统资源分配和管理工作</a:t>
            </a:r>
            <a:endParaRPr lang="en-US" altLang="zh-CN" kern="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30250" lvl="2" indent="-273050" eaLnBrk="1" hangingPunct="1">
              <a:lnSpc>
                <a:spcPct val="12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大多是</a:t>
            </a:r>
            <a:r>
              <a:rPr lang="zh-CN" altLang="en-US" kern="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守护程序</a:t>
            </a:r>
            <a:r>
              <a:rPr lang="zh-CN" altLang="en-US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daemon</a:t>
            </a:r>
            <a:r>
              <a:rPr lang="zh-CN" altLang="en-US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1187450" lvl="3" indent="-273050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运行后处于睡眠状态，基本不占用</a:t>
            </a:r>
            <a:r>
              <a:rPr lang="en-US" altLang="zh-CN" sz="28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</a:p>
          <a:p>
            <a:pPr marL="1187450" lvl="3" indent="-273050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对应的请求到达，被激活并完成相应的工作，再转入睡眠状态。</a:t>
            </a: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 bwMode="auto">
          <a:xfrm>
            <a:off x="39043" y="0"/>
            <a:ext cx="576064" cy="576064"/>
          </a:xfrm>
          <a:prstGeom prst="leftArrow">
            <a:avLst/>
          </a:prstGeom>
          <a:solidFill>
            <a:srgbClr val="DBDB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4428" y="0"/>
            <a:ext cx="2268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init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 程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EF85F44-3508-4CC9-B04D-EC705B298C7F}"/>
              </a:ext>
            </a:extLst>
          </p:cNvPr>
          <p:cNvSpPr/>
          <p:nvPr/>
        </p:nvSpPr>
        <p:spPr bwMode="auto">
          <a:xfrm>
            <a:off x="1115616" y="707886"/>
            <a:ext cx="6336704" cy="985995"/>
          </a:xfrm>
          <a:prstGeom prst="wedgeRoundRectCallout">
            <a:avLst>
              <a:gd name="adj1" fmla="val -31338"/>
              <a:gd name="adj2" fmla="val 110497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Clr>
                <a:schemeClr val="bg1"/>
              </a:buClr>
              <a:buNone/>
              <a:defRPr/>
            </a:pPr>
            <a:r>
              <a:rPr lang="zh-CN" altLang="en-US" sz="2800" dirty="0">
                <a:solidFill>
                  <a:srgbClr val="080808"/>
                </a:solidFill>
                <a:latin typeface="+mn-lt"/>
                <a:ea typeface="+mn-ea"/>
              </a:rPr>
              <a:t>进程标识号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（</a:t>
            </a:r>
            <a:r>
              <a:rPr lang="en-US" altLang="en-US" sz="2800" dirty="0" err="1">
                <a:solidFill>
                  <a:schemeClr val="bg1"/>
                </a:solidFill>
                <a:latin typeface="+mn-lt"/>
                <a:ea typeface="+mn-ea"/>
              </a:rPr>
              <a:t>pid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en-US" sz="2800" dirty="0">
                <a:solidFill>
                  <a:schemeClr val="bg1"/>
                </a:solidFill>
                <a:latin typeface="+mn-lt"/>
                <a:ea typeface="+mn-ea"/>
              </a:rPr>
              <a:t>p</a:t>
            </a: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</a:rPr>
              <a:t>rocess</a:t>
            </a:r>
            <a:r>
              <a:rPr lang="en-US" altLang="en-US" sz="2800" dirty="0">
                <a:solidFill>
                  <a:schemeClr val="bg1"/>
                </a:solidFill>
                <a:latin typeface="+mn-lt"/>
                <a:ea typeface="+mn-ea"/>
              </a:rPr>
              <a:t> id</a:t>
            </a:r>
            <a:r>
              <a:rPr lang="en-US" altLang="en-US" sz="2800" dirty="0">
                <a:solidFill>
                  <a:schemeClr val="bg2"/>
                </a:solidFill>
                <a:latin typeface="+mn-lt"/>
                <a:ea typeface="+mn-ea"/>
              </a:rPr>
              <a:t>entifier</a:t>
            </a: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</a:rPr>
              <a:t>）</a:t>
            </a:r>
          </a:p>
          <a:p>
            <a:pPr lvl="1" indent="-457200" eaLnBrk="1" hangingPunct="1">
              <a:spcBef>
                <a:spcPts val="0"/>
              </a:spcBef>
              <a:buSzPct val="70000"/>
              <a:defRPr/>
            </a:pP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唯一的整数值，用来识别进程</a:t>
            </a:r>
            <a:endParaRPr lang="en-US" altLang="en-US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lvl="1" eaLnBrk="1" hangingPunct="1">
              <a:spcBef>
                <a:spcPts val="0"/>
              </a:spcBef>
              <a:buSzPct val="70000"/>
              <a:defRPr/>
            </a:pPr>
            <a:endParaRPr lang="en-US" altLang="en-US" sz="2400" kern="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8" name="AutoShape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516" y="647125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8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DE9C1BE-D23F-4C09-AF2A-2620C15A197F}"/>
              </a:ext>
            </a:extLst>
          </p:cNvPr>
          <p:cNvSpPr/>
          <p:nvPr/>
        </p:nvSpPr>
        <p:spPr>
          <a:xfrm>
            <a:off x="2195736" y="-1365"/>
            <a:ext cx="5267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监视进程运行状态  </a:t>
            </a:r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ps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 </a:t>
            </a:r>
            <a:endParaRPr lang="zh-CN" altLang="en-US" sz="24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821D087-1070-474D-BCA8-01D66E23A367}"/>
              </a:ext>
            </a:extLst>
          </p:cNvPr>
          <p:cNvSpPr txBox="1">
            <a:spLocks noChangeArrowheads="1"/>
          </p:cNvSpPr>
          <p:nvPr/>
        </p:nvSpPr>
        <p:spPr>
          <a:xfrm>
            <a:off x="808038" y="818396"/>
            <a:ext cx="5564162" cy="647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显示所有用户进程   </a:t>
            </a:r>
            <a:r>
              <a:rPr lang="en-US" altLang="zh-CN" sz="3600" dirty="0" err="1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ps</a:t>
            </a:r>
            <a:r>
              <a:rPr lang="en-US" altLang="zh-CN" sz="360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 -a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8CA88BC-6C9B-401F-AB21-8A3448A1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26638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5">
            <a:extLst>
              <a:ext uri="{FF2B5EF4-FFF2-40B4-BE49-F238E27FC236}">
                <a16:creationId xmlns:a16="http://schemas.microsoft.com/office/drawing/2014/main" id="{F71B12FE-97E1-4ACC-9B06-E34B64D1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573016"/>
            <a:ext cx="5715000" cy="1680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PID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：进程标识码；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TTY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：进程建立时使用的终端；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TIME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：进程累计使用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CPU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的时间；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CMD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：启动进程时所使用的程序或命令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77783" y="162294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P15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</a:rPr>
              <a:t>)</a:t>
            </a:r>
            <a:endParaRPr lang="zh-CN" alt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DE9C1BE-D23F-4C09-AF2A-2620C15A197F}"/>
              </a:ext>
            </a:extLst>
          </p:cNvPr>
          <p:cNvSpPr/>
          <p:nvPr/>
        </p:nvSpPr>
        <p:spPr>
          <a:xfrm>
            <a:off x="2195736" y="-1365"/>
            <a:ext cx="6909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监视进程运行状态  </a:t>
            </a:r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ps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j-cs"/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j-cs"/>
              </a:rPr>
              <a:t>P15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)</a:t>
            </a:r>
            <a:endParaRPr lang="zh-CN" alt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4A55532-9A4A-4134-9910-B56DAD8F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45" y="794011"/>
            <a:ext cx="863996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显示所有进程详细信息  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ps</a:t>
            </a: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 –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axu</a:t>
            </a: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sz="36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  <a:ea typeface="楷体" panose="02010609060101010101" pitchFamily="49" charset="-122"/>
              </a:rPr>
              <a:t>|more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CE375BF5-0180-485F-A465-67B2FA6F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4" y="1656817"/>
            <a:ext cx="54006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7">
            <a:extLst>
              <a:ext uri="{FF2B5EF4-FFF2-40B4-BE49-F238E27FC236}">
                <a16:creationId xmlns:a16="http://schemas.microsoft.com/office/drawing/2014/main" id="{EE82D115-19B3-4CF7-9AA6-62BAFB56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00" y="2161642"/>
            <a:ext cx="431800" cy="287338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6D8B4791-BDFC-410B-A87B-A6F1B2BAA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" y="3096680"/>
            <a:ext cx="54721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0">
            <a:extLst>
              <a:ext uri="{FF2B5EF4-FFF2-40B4-BE49-F238E27FC236}">
                <a16:creationId xmlns:a16="http://schemas.microsoft.com/office/drawing/2014/main" id="{876D7398-C01A-4A63-A158-7F45A113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44" y="3888842"/>
            <a:ext cx="431800" cy="287338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E0E199D5-F815-4E70-8905-C7AA157A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44" y="4177767"/>
            <a:ext cx="431800" cy="287338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AB52FB29-87B1-445F-9B39-9D13B8E3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0" y="3888000"/>
            <a:ext cx="431800" cy="287338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B9741B8-0684-4DD9-AEAC-0F44EC34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894" y="1942518"/>
            <a:ext cx="321250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USER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：所有者；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%CPU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：占用的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CPU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%MEM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：占用的内存；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VSZ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：虚拟内存 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(KB)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RSS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：实际内存 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(KB)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STAT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：进程的状态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EBE2A1F9-EE4B-4330-8FE0-D06A76D3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859288"/>
            <a:ext cx="7668491" cy="1569660"/>
          </a:xfrm>
          <a:prstGeom prst="rect">
            <a:avLst/>
          </a:prstGeom>
          <a:solidFill>
            <a:srgbClr val="E5EBFF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7781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R 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：运行态，进程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正在或随时准备运行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就绪态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、 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等待态。 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可中断的；</a:t>
            </a:r>
            <a:r>
              <a:rPr kumimoji="0"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不可中断的。</a:t>
            </a:r>
            <a:endParaRPr kumimoji="0"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T 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：暂停态，进程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接收到一个信号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(SIGTERM)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Z </a:t>
            </a:r>
            <a:r>
              <a:rPr kumimoji="0"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：僵死态，</a:t>
            </a: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终止，但仍保留</a:t>
            </a:r>
            <a:r>
              <a:rPr kumimoji="0"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PCB</a:t>
            </a:r>
          </a:p>
        </p:txBody>
      </p:sp>
      <p:sp>
        <p:nvSpPr>
          <p:cNvPr id="1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8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ED7EC-2F71-4480-8984-E4CE9E79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35</a:t>
            </a:fld>
            <a:r>
              <a:rPr lang="zh-CN" altLang="en-US"/>
              <a:t> 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4C70A9-FB3E-42A8-A4BE-C28832ED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0"/>
            <a:ext cx="7772400" cy="820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00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Linux</a:t>
            </a:r>
            <a:r>
              <a:rPr lang="zh-CN" altLang="en-US" sz="400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下的进程创建</a:t>
            </a:r>
            <a:r>
              <a:rPr lang="en-US" altLang="zh-CN" sz="400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fork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F6C913-4A75-467E-84AA-50098C42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820738"/>
            <a:ext cx="8675687" cy="31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fork( ) 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执行两次返回。</a:t>
            </a:r>
          </a:p>
          <a:p>
            <a:pPr lvl="1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建立一个子进程与自己独立地并发地运行</a:t>
            </a:r>
          </a:p>
          <a:p>
            <a:pPr lvl="1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返回值</a:t>
            </a:r>
          </a:p>
          <a:p>
            <a:pPr marL="1314450" lvl="2" indent="-457200"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-1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进程创建不成功</a:t>
            </a:r>
          </a:p>
          <a:p>
            <a:pPr marL="1314450" lvl="2" indent="-457200"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大于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子进程的标识号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在父进程的上下文中</a:t>
            </a:r>
          </a:p>
          <a:p>
            <a:pPr marL="1314450" lvl="2" indent="-457200">
              <a:spcBef>
                <a:spcPts val="60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0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在子进程的上下文中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E9D0125-6BB5-42A9-A643-9754FE3E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4316482"/>
            <a:ext cx="8712200" cy="1902059"/>
          </a:xfrm>
          <a:prstGeom prst="rect">
            <a:avLst/>
          </a:prstGeom>
          <a:solidFill>
            <a:srgbClr val="CCFCFB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fork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之后父子进程哪一个将先执行是不确定的，取决于内核调度。</a:t>
            </a: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如果要求父子进程按照一定顺序执行，则需使用进程同步的系统调用。</a:t>
            </a: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5846" y="243359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P18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</a:rPr>
              <a:t>)</a:t>
            </a:r>
            <a:endParaRPr lang="zh-CN" alt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8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7ADB68-3DE9-427C-AE50-9F93B95D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0"/>
            <a:ext cx="572452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fork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的一般结构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A1EE9-C6F7-4D6B-83B0-D848D858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1916832"/>
            <a:ext cx="5832475" cy="3744913"/>
          </a:xfrm>
          <a:prstGeom prst="rect">
            <a:avLst/>
          </a:prstGeom>
          <a:solidFill>
            <a:schemeClr val="bg1">
              <a:lumMod val="60000"/>
              <a:lumOff val="40000"/>
              <a:alpha val="7843"/>
            </a:schemeClr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b="1" dirty="0">
                <a:solidFill>
                  <a:schemeClr val="bg2"/>
                </a:solidFill>
              </a:rPr>
              <a:t>if ((</a:t>
            </a:r>
            <a:r>
              <a:rPr lang="en-US" altLang="zh-CN" b="1" dirty="0" err="1">
                <a:solidFill>
                  <a:schemeClr val="bg2"/>
                </a:solidFill>
              </a:rPr>
              <a:t>pid</a:t>
            </a:r>
            <a:r>
              <a:rPr lang="en-US" altLang="zh-CN" b="1" dirty="0">
                <a:solidFill>
                  <a:schemeClr val="bg2"/>
                </a:solidFill>
              </a:rPr>
              <a:t> =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fork()) </a:t>
            </a:r>
            <a:r>
              <a:rPr lang="en-US" altLang="zh-CN" b="1" dirty="0">
                <a:solidFill>
                  <a:schemeClr val="bg2"/>
                </a:solidFill>
              </a:rPr>
              <a:t>&gt; 0)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		  </a:t>
            </a:r>
            <a:r>
              <a:rPr lang="en-US" altLang="zh-CN" b="1" i="1" dirty="0">
                <a:solidFill>
                  <a:schemeClr val="bg2"/>
                </a:solidFill>
              </a:rPr>
              <a:t>parent’s code;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else if (</a:t>
            </a:r>
            <a:r>
              <a:rPr lang="en-US" altLang="zh-CN" b="1" dirty="0" err="1">
                <a:solidFill>
                  <a:schemeClr val="bg2"/>
                </a:solidFill>
              </a:rPr>
              <a:t>pid</a:t>
            </a:r>
            <a:r>
              <a:rPr lang="en-US" altLang="zh-CN" b="1" dirty="0">
                <a:solidFill>
                  <a:schemeClr val="bg2"/>
                </a:solidFill>
              </a:rPr>
              <a:t> == 0)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		  </a:t>
            </a:r>
            <a:r>
              <a:rPr lang="en-US" altLang="zh-CN" b="1" i="1" dirty="0">
                <a:solidFill>
                  <a:schemeClr val="bg2"/>
                </a:solidFill>
              </a:rPr>
              <a:t>child’s code;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 i="1" dirty="0">
                <a:solidFill>
                  <a:schemeClr val="bg2"/>
                </a:solidFill>
              </a:rPr>
              <a:t>    else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		error handling;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CC66E-C494-4817-AC25-11F89B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324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69900" indent="-469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>
                <a:schemeClr val="bg1"/>
              </a:buClr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一般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父子进程执行不同代码，做不同的事情</a:t>
            </a: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2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979B62-E486-4366-8065-D10C6A5D4EC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1268413"/>
            <a:ext cx="3457575" cy="52562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#include &lt;</a:t>
            </a:r>
            <a:r>
              <a:rPr lang="en-US" altLang="zh-CN" sz="2000" b="1" dirty="0" err="1">
                <a:solidFill>
                  <a:schemeClr val="bg2"/>
                </a:solidFill>
              </a:rPr>
              <a:t>stdio.h</a:t>
            </a:r>
            <a:r>
              <a:rPr lang="en-US" altLang="zh-CN" sz="2000" b="1" dirty="0">
                <a:solidFill>
                  <a:schemeClr val="bg2"/>
                </a:solidFill>
              </a:rPr>
              <a:t>&gt;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int main()          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{               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int pid,pid1;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while((</a:t>
            </a:r>
            <a:r>
              <a:rPr lang="en-US" altLang="zh-CN" sz="2000" b="1" dirty="0" err="1">
                <a:solidFill>
                  <a:schemeClr val="bg2"/>
                </a:solidFill>
              </a:rPr>
              <a:t>pid</a:t>
            </a:r>
            <a:r>
              <a:rPr lang="en-US" altLang="zh-CN" sz="2000" b="1" dirty="0">
                <a:solidFill>
                  <a:schemeClr val="bg2"/>
                </a:solidFill>
              </a:rPr>
              <a:t>=fork())= =-1);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if(</a:t>
            </a:r>
            <a:r>
              <a:rPr lang="en-US" altLang="zh-CN" sz="2000" b="1" dirty="0" err="1">
                <a:solidFill>
                  <a:schemeClr val="bg2"/>
                </a:solidFill>
              </a:rPr>
              <a:t>pid</a:t>
            </a:r>
            <a:r>
              <a:rPr lang="en-US" altLang="zh-CN" sz="2000" b="1" dirty="0">
                <a:solidFill>
                  <a:schemeClr val="bg2"/>
                </a:solidFill>
              </a:rPr>
              <a:t>!=0)              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{              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while(pid1=fork())= =-1);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 if(pid1!=0)    </a:t>
            </a:r>
            <a:r>
              <a:rPr lang="en-US" altLang="zh-CN" sz="1800" b="1" dirty="0" err="1">
                <a:solidFill>
                  <a:schemeClr val="bg2"/>
                </a:solidFill>
              </a:rPr>
              <a:t>printf</a:t>
            </a:r>
            <a:r>
              <a:rPr lang="en-US" altLang="zh-CN" sz="1800" b="1" dirty="0">
                <a:solidFill>
                  <a:schemeClr val="bg2"/>
                </a:solidFill>
              </a:rPr>
              <a:t>(“c”);</a:t>
            </a:r>
          </a:p>
          <a:p>
            <a:pPr lvl="1" eaLnBrk="1" hangingPunct="1">
              <a:buFontTx/>
              <a:buNone/>
            </a:pPr>
            <a:endParaRPr lang="en-US" altLang="zh-CN" sz="1800" b="1" dirty="0">
              <a:solidFill>
                <a:schemeClr val="bg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else    </a:t>
            </a:r>
            <a:r>
              <a:rPr lang="en-US" altLang="zh-CN" sz="1800" b="1" dirty="0" err="1">
                <a:solidFill>
                  <a:schemeClr val="bg2"/>
                </a:solidFill>
              </a:rPr>
              <a:t>printf</a:t>
            </a:r>
            <a:r>
              <a:rPr lang="en-US" altLang="zh-CN" sz="1800" b="1" dirty="0">
                <a:solidFill>
                  <a:schemeClr val="bg2"/>
                </a:solidFill>
              </a:rPr>
              <a:t>(“b”);    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</a:rPr>
              <a:t> }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else           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     </a:t>
            </a:r>
            <a:r>
              <a:rPr lang="en-US" altLang="zh-CN" sz="2000" b="1" dirty="0" err="1">
                <a:solidFill>
                  <a:schemeClr val="bg2"/>
                </a:solidFill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</a:rPr>
              <a:t>(“a”);            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11EC6-2BC2-4877-BF81-06DCFB8094D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59832" y="2276475"/>
            <a:ext cx="5976218" cy="8651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结果可能是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abc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也可能是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cba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,</a:t>
            </a:r>
            <a:b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还可能是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bca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acb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cab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cba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等。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A8C4029-0063-4843-A29A-784E7960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048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tabLst>
                <a:tab pos="90488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tabLst>
                <a:tab pos="90488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04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Tx/>
              <a:buNone/>
              <a:tabLst/>
            </a:pPr>
            <a:r>
              <a:rPr lang="zh-CN" altLang="en-US" sz="2400" b="1" dirty="0">
                <a:solidFill>
                  <a:srgbClr val="000000"/>
                </a:solidFill>
              </a:rPr>
              <a:t>创建一个三进程程序，第一个子进程显示</a:t>
            </a:r>
            <a:r>
              <a:rPr lang="en-US" altLang="zh-CN" sz="2400" b="1" dirty="0">
                <a:solidFill>
                  <a:srgbClr val="000000"/>
                </a:solidFill>
              </a:rPr>
              <a:t>a,  </a:t>
            </a:r>
            <a:r>
              <a:rPr lang="zh-CN" altLang="en-US" sz="2400" b="1" dirty="0">
                <a:solidFill>
                  <a:srgbClr val="000000"/>
                </a:solidFill>
              </a:rPr>
              <a:t>第二个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1" eaLnBrk="1" hangingPunct="1">
              <a:buFontTx/>
              <a:buNone/>
              <a:tabLst/>
            </a:pPr>
            <a:r>
              <a:rPr lang="zh-CN" altLang="en-US" sz="2400" b="1" dirty="0">
                <a:solidFill>
                  <a:srgbClr val="000000"/>
                </a:solidFill>
              </a:rPr>
              <a:t>子进程显示</a:t>
            </a:r>
            <a:r>
              <a:rPr lang="en-US" altLang="zh-CN" sz="2400" b="1" dirty="0">
                <a:solidFill>
                  <a:srgbClr val="000000"/>
                </a:solidFill>
              </a:rPr>
              <a:t>b,</a:t>
            </a:r>
            <a:r>
              <a:rPr lang="zh-CN" altLang="en-US" sz="2400" b="1" dirty="0">
                <a:solidFill>
                  <a:srgbClr val="000000"/>
                </a:solidFill>
              </a:rPr>
              <a:t>父进程显示</a:t>
            </a:r>
            <a:r>
              <a:rPr lang="en-US" altLang="zh-CN" sz="2400" b="1" dirty="0">
                <a:solidFill>
                  <a:srgbClr val="000000"/>
                </a:solidFill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</a:rPr>
              <a:t>。多次执行，并分析执行结果产生的原因。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931E892-2CB2-4800-94B3-C0F65D24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315502"/>
            <a:ext cx="6696075" cy="895350"/>
          </a:xfrm>
          <a:prstGeom prst="rect">
            <a:avLst/>
          </a:prstGeom>
          <a:solidFill>
            <a:srgbClr val="B3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父进程创建子进程之后，系统的调度是随机的，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可能先调度子进程，也可能继续执行父进程。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3E20C-A690-423C-942D-63D9C118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49725"/>
            <a:ext cx="2879725" cy="360363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4CD8C84-D69D-4DB7-848F-5398ECFD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429000"/>
            <a:ext cx="1800225" cy="576263"/>
          </a:xfrm>
          <a:prstGeom prst="wedgeEllipseCallout">
            <a:avLst>
              <a:gd name="adj1" fmla="val -48588"/>
              <a:gd name="adj2" fmla="val 836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父进程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65C-C8EE-4136-8997-84C4C97D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97425"/>
            <a:ext cx="2879725" cy="287338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2FCB927A-50DB-430F-8EF6-F77242A6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292600"/>
            <a:ext cx="1800225" cy="576263"/>
          </a:xfrm>
          <a:prstGeom prst="wedgeEllipseCallout">
            <a:avLst>
              <a:gd name="adj1" fmla="val -48588"/>
              <a:gd name="adj2" fmla="val 836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子进程</a:t>
            </a:r>
            <a:r>
              <a:rPr lang="en-US" altLang="zh-CN" sz="24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DA96830F-9AAA-4A49-9C27-970A54B0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5232413"/>
            <a:ext cx="1800225" cy="576262"/>
          </a:xfrm>
          <a:prstGeom prst="wedgeEllipseCallout">
            <a:avLst>
              <a:gd name="adj1" fmla="val -120830"/>
              <a:gd name="adj2" fmla="val 676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子进程</a:t>
            </a:r>
            <a:r>
              <a:rPr lang="en-US" altLang="zh-CN" sz="2400" b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F49297-85FB-4EF6-B955-6ED8B189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76925"/>
            <a:ext cx="1728787" cy="288925"/>
          </a:xfrm>
          <a:prstGeom prst="rect">
            <a:avLst/>
          </a:prstGeom>
          <a:noFill/>
          <a:ln w="38100">
            <a:solidFill>
              <a:schemeClr val="hlink"/>
            </a:solidFill>
            <a:prstDash val="dash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F2AABB1-ECB7-44DE-898C-D0F7F0C2C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33" y="5661025"/>
            <a:ext cx="6069858" cy="809314"/>
          </a:xfrm>
          <a:prstGeom prst="rect">
            <a:avLst/>
          </a:prstGeom>
        </p:spPr>
      </p:pic>
      <p:sp>
        <p:nvSpPr>
          <p:cNvPr id="1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-7595"/>
            <a:ext cx="2520280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P18-[3_1</a:t>
            </a:r>
            <a:r>
              <a:rPr lang="en-US" altLang="zh-CN" sz="2400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53612" y="6470339"/>
            <a:ext cx="2201191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3.14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3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691630" y="-36169"/>
            <a:ext cx="5760739" cy="836613"/>
          </a:xfrm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fork</a:t>
            </a: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中父子进程的关系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5616575"/>
          </a:xfrm>
          <a:noFill/>
        </p:spPr>
        <p:txBody>
          <a:bodyPr/>
          <a:lstStyle/>
          <a:p>
            <a:pPr eaLnBrk="1" hangingPunct="1"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继承父进程的相关属性</a:t>
            </a:r>
          </a:p>
          <a:p>
            <a:pPr lvl="1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实际用户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ID(real UID)</a:t>
            </a: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，实际组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ID(real GID)</a:t>
            </a: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</a:t>
            </a:r>
          </a:p>
          <a:p>
            <a:pPr lvl="1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控制终端、当前工作目录、根目录、文件创建权限屏蔽字、环境变量、资源限制、用户文件描述符表</a:t>
            </a:r>
          </a:p>
          <a:p>
            <a:pPr eaLnBrk="1" hangingPunct="1"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父子进程之间的区别</a:t>
            </a:r>
          </a:p>
          <a:p>
            <a:pPr lvl="1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父子进程的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PID</a:t>
            </a: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PPID</a:t>
            </a: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不同</a:t>
            </a:r>
          </a:p>
          <a:p>
            <a:pPr lvl="1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子进程已耗费的进程时间设置为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0</a:t>
            </a:r>
          </a:p>
          <a:p>
            <a:pPr marL="742950" lvl="2" indent="-342900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  <a:cs typeface="+mn-cs"/>
              </a:rPr>
              <a:t>数据段的内容</a:t>
            </a:r>
          </a:p>
          <a:p>
            <a:pPr lvl="2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子进程刚创建时，复制父进程的数据段</a:t>
            </a:r>
          </a:p>
          <a:p>
            <a:pPr lvl="2" eaLnBrk="1" hangingPunct="1">
              <a:spcBef>
                <a:spcPts val="0"/>
              </a:spcBef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父子进程可以修改各自的数据而互不影响</a:t>
            </a: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4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4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24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24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0" y="1348800"/>
            <a:ext cx="5420551" cy="5509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value=0;</a:t>
            </a:r>
          </a:p>
          <a:p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=fork();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……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if(</a:t>
            </a:r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==0){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for(; ;){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en-US" altLang="zh-CN" sz="2000" dirty="0">
                <a:solidFill>
                  <a:schemeClr val="bg2"/>
                </a:solidFill>
              </a:rPr>
              <a:t>("In child process, value is %d\n",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           </a:t>
            </a:r>
            <a:r>
              <a:rPr lang="en-US" altLang="zh-CN" dirty="0">
                <a:solidFill>
                  <a:srgbClr val="FF0000"/>
                </a:solidFill>
              </a:rPr>
              <a:t>value++);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sleep(1);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}	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……		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else{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for(; ;){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en-US" altLang="zh-CN" sz="2000" dirty="0">
                <a:solidFill>
                  <a:schemeClr val="bg2"/>
                </a:solidFill>
              </a:rPr>
              <a:t>("In parent process, value is %d\n",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sz="2000" dirty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  sleep(1);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      }	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……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92281" y="0"/>
            <a:ext cx="2023936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fork2_value.c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70" y="1348800"/>
            <a:ext cx="3456384" cy="3909933"/>
          </a:xfrm>
          <a:prstGeom prst="rect">
            <a:avLst/>
          </a:prstGeom>
        </p:spPr>
      </p:pic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56193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60612" y="-67609"/>
            <a:ext cx="6264696" cy="836613"/>
          </a:xfrm>
        </p:spPr>
        <p:txBody>
          <a:bodyPr anchor="b"/>
          <a:lstStyle/>
          <a:p>
            <a:pPr algn="ctr" eaLnBrk="1" hangingPunct="1">
              <a:defRPr/>
            </a:pP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父子进程数据段关系示例</a:t>
            </a: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1</a:t>
            </a:r>
            <a:endParaRPr lang="zh-CN" altLang="en-US" sz="4000" b="1" kern="1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E2EDF-FB42-47B6-BCC2-7ABDD1D8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CA0350-E2C7-4C3F-B45E-5ED928986F04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57BE3A-A255-4D71-9AE5-ECECABAE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35" y="-110247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3.1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概 念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486838-6096-4970-A1F0-D9FCA0306DE2}"/>
              </a:ext>
            </a:extLst>
          </p:cNvPr>
          <p:cNvSpPr/>
          <p:nvPr/>
        </p:nvSpPr>
        <p:spPr>
          <a:xfrm>
            <a:off x="1929453" y="2585943"/>
            <a:ext cx="6490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进程状态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C86F0F-8577-4FE4-927C-1CC0365BCB07}"/>
              </a:ext>
            </a:extLst>
          </p:cNvPr>
          <p:cNvSpPr/>
          <p:nvPr/>
        </p:nvSpPr>
        <p:spPr>
          <a:xfrm>
            <a:off x="1835696" y="1493168"/>
            <a:ext cx="6490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程序的顺序执行与并发执行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A2D2A-ED08-482F-9C78-55231C652DC3}"/>
              </a:ext>
            </a:extLst>
          </p:cNvPr>
          <p:cNvSpPr/>
          <p:nvPr/>
        </p:nvSpPr>
        <p:spPr>
          <a:xfrm>
            <a:off x="1942641" y="3564172"/>
            <a:ext cx="6490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进程控制块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71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6794" y="765175"/>
            <a:ext cx="5219700" cy="5400129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stdio.h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main()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{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=1;                                             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if(fork( )==0)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{/*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  </a:t>
            </a:r>
            <a:r>
              <a:rPr lang="en-US" altLang="zh-CN" sz="2400" b="1" dirty="0" err="1">
                <a:solidFill>
                  <a:srgbClr val="277727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rgbClr val="277727"/>
                </a:solidFill>
                <a:effectLst/>
              </a:rPr>
              <a:t>=2;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			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effectLst/>
              </a:rPr>
              <a:t>exit(0);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}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(“parent process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 </a:t>
            </a:r>
          </a:p>
          <a:p>
            <a:pPr eaLnBrk="1" hangingPunct="1">
              <a:spcBef>
                <a:spcPct val="5000"/>
              </a:spcBef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}</a:t>
            </a:r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5406413" y="3495519"/>
            <a:ext cx="838200" cy="304800"/>
          </a:xfrm>
          <a:prstGeom prst="rect">
            <a:avLst/>
          </a:prstGeom>
          <a:solidFill>
            <a:srgbClr val="CEDBFE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5406413" y="3800319"/>
            <a:ext cx="838200" cy="304800"/>
          </a:xfrm>
          <a:prstGeom prst="rect">
            <a:avLst/>
          </a:prstGeom>
          <a:solidFill>
            <a:srgbClr val="CEDBFE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5406413" y="4105119"/>
            <a:ext cx="838200" cy="609600"/>
          </a:xfrm>
          <a:prstGeom prst="rect">
            <a:avLst/>
          </a:prstGeom>
          <a:solidFill>
            <a:srgbClr val="CEDBFE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7616213" y="3495519"/>
            <a:ext cx="762000" cy="304800"/>
          </a:xfrm>
          <a:prstGeom prst="rect">
            <a:avLst/>
          </a:prstGeom>
          <a:solidFill>
            <a:srgbClr val="B8F0A2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7616213" y="3800319"/>
            <a:ext cx="762000" cy="304800"/>
          </a:xfrm>
          <a:prstGeom prst="rect">
            <a:avLst/>
          </a:prstGeom>
          <a:solidFill>
            <a:srgbClr val="B8F0A2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7616213" y="4105119"/>
            <a:ext cx="762000" cy="609600"/>
          </a:xfrm>
          <a:prstGeom prst="rect">
            <a:avLst/>
          </a:prstGeom>
          <a:solidFill>
            <a:srgbClr val="B8F0A2"/>
          </a:solidFill>
          <a:ln w="38100">
            <a:solidFill>
              <a:schemeClr val="bg2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5254013" y="4790919"/>
            <a:ext cx="1143000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父数据</a:t>
            </a:r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7380312" y="4790919"/>
            <a:ext cx="1143000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子数据</a:t>
            </a: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4836501" y="3724119"/>
            <a:ext cx="38100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bg2"/>
                </a:solidFill>
              </a:rPr>
              <a:t>i</a:t>
            </a:r>
            <a:r>
              <a:rPr lang="en-US" altLang="zh-CN" sz="2400" b="1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7309364" y="3724224"/>
            <a:ext cx="381000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6244613" y="3495519"/>
            <a:ext cx="13716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293" name="Line 22"/>
          <p:cNvSpPr>
            <a:spLocks noChangeShapeType="1"/>
          </p:cNvSpPr>
          <p:nvPr/>
        </p:nvSpPr>
        <p:spPr bwMode="auto">
          <a:xfrm>
            <a:off x="6244613" y="4714719"/>
            <a:ext cx="13716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5939813" y="3038319"/>
            <a:ext cx="1828800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fork</a:t>
            </a:r>
            <a:r>
              <a:rPr lang="zh-CN" altLang="en-US" sz="2000" b="1">
                <a:solidFill>
                  <a:schemeClr val="bg2"/>
                </a:solidFill>
              </a:rPr>
              <a:t>拷贝</a:t>
            </a: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6303979" y="595947"/>
            <a:ext cx="95600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正文段</a:t>
            </a:r>
          </a:p>
        </p:txBody>
      </p:sp>
      <p:sp>
        <p:nvSpPr>
          <p:cNvPr id="54301" name="Rectangle 30"/>
          <p:cNvSpPr>
            <a:spLocks noChangeArrowheads="1"/>
          </p:cNvSpPr>
          <p:nvPr/>
        </p:nvSpPr>
        <p:spPr bwMode="auto">
          <a:xfrm>
            <a:off x="8084135" y="2524754"/>
            <a:ext cx="103981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父进程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54302" name="Rectangle 31"/>
          <p:cNvSpPr>
            <a:spLocks noChangeArrowheads="1"/>
          </p:cNvSpPr>
          <p:nvPr/>
        </p:nvSpPr>
        <p:spPr bwMode="auto">
          <a:xfrm>
            <a:off x="8117944" y="1759744"/>
            <a:ext cx="1103312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子进程</a:t>
            </a:r>
          </a:p>
        </p:txBody>
      </p:sp>
      <p:sp>
        <p:nvSpPr>
          <p:cNvPr id="54303" name="AutoShape 32"/>
          <p:cNvSpPr>
            <a:spLocks/>
          </p:cNvSpPr>
          <p:nvPr/>
        </p:nvSpPr>
        <p:spPr bwMode="auto">
          <a:xfrm>
            <a:off x="7989521" y="1423845"/>
            <a:ext cx="127208" cy="1026337"/>
          </a:xfrm>
          <a:prstGeom prst="rightBrace">
            <a:avLst>
              <a:gd name="adj1" fmla="val 10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54304" name="AutoShape 33"/>
          <p:cNvSpPr>
            <a:spLocks/>
          </p:cNvSpPr>
          <p:nvPr/>
        </p:nvSpPr>
        <p:spPr bwMode="auto">
          <a:xfrm>
            <a:off x="8008230" y="2525004"/>
            <a:ext cx="89790" cy="29527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</a:endParaRPr>
          </a:p>
        </p:txBody>
      </p:sp>
      <p:sp>
        <p:nvSpPr>
          <p:cNvPr id="54308" name="Rectangle 37"/>
          <p:cNvSpPr>
            <a:spLocks noChangeArrowheads="1"/>
          </p:cNvSpPr>
          <p:nvPr/>
        </p:nvSpPr>
        <p:spPr bwMode="auto">
          <a:xfrm>
            <a:off x="8090356" y="1110752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父进程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54309" name="AutoShape 38"/>
          <p:cNvSpPr>
            <a:spLocks/>
          </p:cNvSpPr>
          <p:nvPr/>
        </p:nvSpPr>
        <p:spPr bwMode="auto">
          <a:xfrm>
            <a:off x="8012270" y="1084403"/>
            <a:ext cx="89790" cy="295275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27049" name="Rectangle 41"/>
          <p:cNvSpPr>
            <a:spLocks noChangeArrowheads="1"/>
          </p:cNvSpPr>
          <p:nvPr/>
        </p:nvSpPr>
        <p:spPr bwMode="auto">
          <a:xfrm>
            <a:off x="7620310" y="3816324"/>
            <a:ext cx="756000" cy="27859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-98409"/>
            <a:ext cx="7911751" cy="836613"/>
          </a:xfrm>
        </p:spPr>
        <p:txBody>
          <a:bodyPr anchor="b"/>
          <a:lstStyle/>
          <a:p>
            <a:pPr algn="ctr" eaLnBrk="1" hangingPunct="1">
              <a:defRPr/>
            </a:pPr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父子进程数据段关系示例</a:t>
            </a:r>
            <a:r>
              <a:rPr lang="en-US" altLang="zh-CN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2-</a:t>
            </a:r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传统</a:t>
            </a:r>
            <a:r>
              <a:rPr lang="en-US" altLang="zh-CN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fork</a:t>
            </a:r>
            <a:endParaRPr lang="zh-CN" altLang="en-US" sz="3600" b="1" kern="1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594" y="-75268"/>
            <a:ext cx="1466037" cy="4697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P20-[3_3</a:t>
            </a:r>
            <a:r>
              <a:rPr lang="en-US" altLang="zh-CN" sz="2400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38292"/>
              </p:ext>
            </p:extLst>
          </p:nvPr>
        </p:nvGraphicFramePr>
        <p:xfrm>
          <a:off x="5855680" y="1038305"/>
          <a:ext cx="20961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F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F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F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05" name="Rectangle 34"/>
          <p:cNvSpPr>
            <a:spLocks noChangeArrowheads="1"/>
          </p:cNvSpPr>
          <p:nvPr/>
        </p:nvSpPr>
        <p:spPr bwMode="auto">
          <a:xfrm>
            <a:off x="6669233" y="1041416"/>
            <a:ext cx="472886" cy="30777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bg2"/>
                </a:solidFill>
              </a:rPr>
              <a:t>i</a:t>
            </a:r>
            <a:r>
              <a:rPr lang="en-US" altLang="zh-CN" sz="2000" dirty="0">
                <a:solidFill>
                  <a:schemeClr val="bg2"/>
                </a:solidFill>
              </a:rPr>
              <a:t> = </a:t>
            </a:r>
            <a:r>
              <a:rPr lang="en-US" altLang="zh-CN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27037" name="Rectangle 29"/>
          <p:cNvSpPr>
            <a:spLocks noChangeArrowheads="1"/>
          </p:cNvSpPr>
          <p:nvPr/>
        </p:nvSpPr>
        <p:spPr bwMode="auto">
          <a:xfrm>
            <a:off x="6428118" y="1415089"/>
            <a:ext cx="1264770" cy="30777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(“</a:t>
            </a: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”..)</a:t>
            </a:r>
          </a:p>
        </p:txBody>
      </p:sp>
      <p:sp>
        <p:nvSpPr>
          <p:cNvPr id="54306" name="Rectangle 35"/>
          <p:cNvSpPr>
            <a:spLocks noChangeArrowheads="1"/>
          </p:cNvSpPr>
          <p:nvPr/>
        </p:nvSpPr>
        <p:spPr bwMode="auto">
          <a:xfrm>
            <a:off x="6586572" y="1821433"/>
            <a:ext cx="537006" cy="30777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bg2"/>
                </a:solidFill>
              </a:rPr>
              <a:t>i</a:t>
            </a:r>
            <a:r>
              <a:rPr lang="en-US" altLang="zh-CN" sz="2000" dirty="0">
                <a:solidFill>
                  <a:schemeClr val="bg2"/>
                </a:solidFill>
              </a:rPr>
              <a:t> = </a:t>
            </a:r>
            <a:r>
              <a:rPr lang="en-US" altLang="zh-CN" sz="2000" b="1" dirty="0">
                <a:solidFill>
                  <a:schemeClr val="bg2"/>
                </a:solidFill>
              </a:rPr>
              <a:t>2 </a:t>
            </a:r>
          </a:p>
        </p:txBody>
      </p:sp>
      <p:sp>
        <p:nvSpPr>
          <p:cNvPr id="427036" name="Rectangle 28"/>
          <p:cNvSpPr>
            <a:spLocks noChangeArrowheads="1"/>
          </p:cNvSpPr>
          <p:nvPr/>
        </p:nvSpPr>
        <p:spPr bwMode="auto">
          <a:xfrm>
            <a:off x="6425594" y="2136249"/>
            <a:ext cx="1264770" cy="30777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(“</a:t>
            </a: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”..)</a:t>
            </a:r>
          </a:p>
        </p:txBody>
      </p:sp>
      <p:sp>
        <p:nvSpPr>
          <p:cNvPr id="427044" name="Rectangle 36"/>
          <p:cNvSpPr>
            <a:spLocks noChangeArrowheads="1"/>
          </p:cNvSpPr>
          <p:nvPr/>
        </p:nvSpPr>
        <p:spPr bwMode="auto">
          <a:xfrm>
            <a:off x="6303979" y="2446680"/>
            <a:ext cx="1449436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(“</a:t>
            </a:r>
            <a:r>
              <a:rPr kumimoji="0" lang="en-US" altLang="zh-CN" sz="2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kumimoji="0" lang="en-US" altLang="zh-CN" sz="2000" dirty="0">
                <a:solidFill>
                  <a:schemeClr val="bg2"/>
                </a:solidFill>
                <a:latin typeface="+mn-lt"/>
              </a:rPr>
              <a:t>”..)</a:t>
            </a:r>
          </a:p>
        </p:txBody>
      </p:sp>
      <p:sp>
        <p:nvSpPr>
          <p:cNvPr id="22" name="任意多边形 21"/>
          <p:cNvSpPr/>
          <p:nvPr/>
        </p:nvSpPr>
        <p:spPr bwMode="auto">
          <a:xfrm>
            <a:off x="4479509" y="1221048"/>
            <a:ext cx="1421263" cy="2807871"/>
          </a:xfrm>
          <a:custGeom>
            <a:avLst/>
            <a:gdLst>
              <a:gd name="connsiteX0" fmla="*/ 1327763 w 1327763"/>
              <a:gd name="connsiteY0" fmla="*/ 0 h 2681417"/>
              <a:gd name="connsiteX1" fmla="*/ 5590 w 1327763"/>
              <a:gd name="connsiteY1" fmla="*/ 1383957 h 2681417"/>
              <a:gd name="connsiteX2" fmla="*/ 821136 w 1327763"/>
              <a:gd name="connsiteY2" fmla="*/ 2681417 h 2681417"/>
              <a:gd name="connsiteX3" fmla="*/ 821136 w 1327763"/>
              <a:gd name="connsiteY3" fmla="*/ 2681417 h 2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63" h="2681417">
                <a:moveTo>
                  <a:pt x="1327763" y="0"/>
                </a:moveTo>
                <a:cubicBezTo>
                  <a:pt x="708895" y="468527"/>
                  <a:pt x="90028" y="937054"/>
                  <a:pt x="5590" y="1383957"/>
                </a:cubicBezTo>
                <a:cubicBezTo>
                  <a:pt x="-78848" y="1830860"/>
                  <a:pt x="821136" y="2681417"/>
                  <a:pt x="821136" y="2681417"/>
                </a:cubicBezTo>
                <a:lnTo>
                  <a:pt x="821136" y="2681417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5272194" y="1913027"/>
            <a:ext cx="2227954" cy="2063578"/>
          </a:xfrm>
          <a:custGeom>
            <a:avLst/>
            <a:gdLst>
              <a:gd name="connsiteX0" fmla="*/ 522721 w 2227954"/>
              <a:gd name="connsiteY0" fmla="*/ 0 h 2063578"/>
              <a:gd name="connsiteX1" fmla="*/ 127305 w 2227954"/>
              <a:gd name="connsiteY1" fmla="*/ 333632 h 2063578"/>
              <a:gd name="connsiteX2" fmla="*/ 189089 w 2227954"/>
              <a:gd name="connsiteY2" fmla="*/ 1173892 h 2063578"/>
              <a:gd name="connsiteX3" fmla="*/ 2227954 w 2227954"/>
              <a:gd name="connsiteY3" fmla="*/ 2063578 h 2063578"/>
              <a:gd name="connsiteX4" fmla="*/ 2227954 w 2227954"/>
              <a:gd name="connsiteY4" fmla="*/ 2063578 h 20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954" h="2063578">
                <a:moveTo>
                  <a:pt x="522721" y="0"/>
                </a:moveTo>
                <a:cubicBezTo>
                  <a:pt x="352815" y="68991"/>
                  <a:pt x="182910" y="137983"/>
                  <a:pt x="127305" y="333632"/>
                </a:cubicBezTo>
                <a:cubicBezTo>
                  <a:pt x="71700" y="529281"/>
                  <a:pt x="-161019" y="885568"/>
                  <a:pt x="189089" y="1173892"/>
                </a:cubicBezTo>
                <a:cubicBezTo>
                  <a:pt x="539197" y="1462216"/>
                  <a:pt x="2227954" y="2063578"/>
                  <a:pt x="2227954" y="2063578"/>
                </a:cubicBezTo>
                <a:lnTo>
                  <a:pt x="2227954" y="2063578"/>
                </a:lnTo>
              </a:path>
            </a:pathLst>
          </a:custGeom>
          <a:noFill/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" y="5854233"/>
            <a:ext cx="4374807" cy="90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74" y="5707924"/>
            <a:ext cx="3194437" cy="1006024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 bwMode="auto">
          <a:xfrm>
            <a:off x="6250329" y="3970116"/>
            <a:ext cx="1461015" cy="417143"/>
          </a:xfrm>
          <a:custGeom>
            <a:avLst/>
            <a:gdLst>
              <a:gd name="connsiteX0" fmla="*/ 0 w 1461015"/>
              <a:gd name="connsiteY0" fmla="*/ 0 h 417143"/>
              <a:gd name="connsiteX1" fmla="*/ 601884 w 1461015"/>
              <a:gd name="connsiteY1" fmla="*/ 416689 h 417143"/>
              <a:gd name="connsiteX2" fmla="*/ 1388962 w 1461015"/>
              <a:gd name="connsiteY2" fmla="*/ 81023 h 417143"/>
              <a:gd name="connsiteX3" fmla="*/ 1377387 w 1461015"/>
              <a:gd name="connsiteY3" fmla="*/ 69449 h 41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015" h="417143">
                <a:moveTo>
                  <a:pt x="0" y="0"/>
                </a:moveTo>
                <a:cubicBezTo>
                  <a:pt x="185195" y="201592"/>
                  <a:pt x="370390" y="403185"/>
                  <a:pt x="601884" y="416689"/>
                </a:cubicBezTo>
                <a:cubicBezTo>
                  <a:pt x="833378" y="430193"/>
                  <a:pt x="1259712" y="138896"/>
                  <a:pt x="1388962" y="81023"/>
                </a:cubicBezTo>
                <a:cubicBezTo>
                  <a:pt x="1518212" y="23150"/>
                  <a:pt x="1447799" y="46299"/>
                  <a:pt x="1377387" y="69449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9" grpId="0" animBg="1"/>
      <p:bldP spid="22" grpId="0" animBg="1"/>
      <p:bldP spid="27" grpId="0" animBg="1"/>
      <p:bldP spid="37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"/>
            <a:ext cx="5292725" cy="558924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stdio.h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{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=1;                                             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if(fork( )==0)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{/*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=2;			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exit(0);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(“parent process: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}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23850" y="3284538"/>
            <a:ext cx="1150938" cy="43180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28074" name="Text Box 42"/>
          <p:cNvSpPr txBox="1">
            <a:spLocks noChangeArrowheads="1"/>
          </p:cNvSpPr>
          <p:nvPr/>
        </p:nvSpPr>
        <p:spPr bwMode="auto">
          <a:xfrm>
            <a:off x="0" y="4421257"/>
            <a:ext cx="529272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dirty="0" err="1">
                <a:solidFill>
                  <a:schemeClr val="bg2"/>
                </a:solidFill>
              </a:rPr>
              <a:t>printf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(“process 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pid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 is %d,  parent process 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pid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  is %d , 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=%d\n”,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getpid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( ) ,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getppid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( ) , 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 );</a:t>
            </a:r>
          </a:p>
        </p:txBody>
      </p:sp>
      <p:pic>
        <p:nvPicPr>
          <p:cNvPr id="428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692150"/>
            <a:ext cx="24479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96" y="0"/>
            <a:ext cx="228570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P21-[3_4</a:t>
            </a:r>
            <a:r>
              <a:rPr lang="en-US" altLang="zh-CN" sz="2400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54" y="3437245"/>
            <a:ext cx="5027497" cy="95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38" y="692150"/>
            <a:ext cx="5001335" cy="11121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5798148"/>
            <a:ext cx="9144000" cy="107721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buSzPct val="70000"/>
              <a:defRPr/>
            </a:pP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父进程没有调用</a:t>
            </a:r>
            <a:r>
              <a:rPr lang="en-US" altLang="zh-CN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wait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就中止，</a:t>
            </a:r>
            <a:endParaRPr lang="en-US" altLang="zh-CN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Times New Roman" panose="02020603050405020304" pitchFamily="18" charset="0"/>
            </a:endParaRPr>
          </a:p>
          <a:p>
            <a:pPr algn="ctr">
              <a:buSzPct val="70000"/>
              <a:defRPr/>
            </a:pP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子进程成为</a:t>
            </a:r>
            <a:r>
              <a:rPr lang="zh-CN" alt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孤儿进程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init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作为其父进程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028384" y="4077072"/>
            <a:ext cx="360040" cy="432048"/>
          </a:xfrm>
          <a:prstGeom prst="ellipse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 animBg="1"/>
      <p:bldP spid="428074" grpId="0" animBg="1"/>
      <p:bldP spid="12" grpId="0" animBg="1"/>
      <p:bldP spid="3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50ABE5-FB41-4C55-A094-8A49473FF20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6516216" cy="685800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stdio.h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main()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{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=1;                                           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if(fork( )==0)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{/*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=2;			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	/*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打印子进程变量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   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(“child process : 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4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}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/>
              <a:t>  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chemeClr val="bg2"/>
                </a:solidFill>
                <a:effectLst/>
              </a:rPr>
              <a:t>/* 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打印变量 </a:t>
            </a: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 */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(“process </a:t>
            </a: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pid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 is %d : </a:t>
            </a: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=%d\n”,</a:t>
            </a: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getpid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(),</a:t>
            </a:r>
            <a:r>
              <a:rPr lang="en-US" altLang="zh-CN" sz="2000" b="1" dirty="0" err="1">
                <a:solidFill>
                  <a:schemeClr val="bg2"/>
                </a:solidFill>
                <a:effectLst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  <a:effectLst/>
              </a:rPr>
              <a:t>}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68313" y="1989138"/>
            <a:ext cx="5761037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</a:rPr>
              <a:t>(“child process </a:t>
            </a:r>
            <a:r>
              <a:rPr lang="en-US" altLang="zh-CN" sz="2400" b="1" dirty="0" err="1">
                <a:solidFill>
                  <a:schemeClr val="bg2"/>
                </a:solidFill>
              </a:rPr>
              <a:t>pid</a:t>
            </a:r>
            <a:r>
              <a:rPr lang="en-US" altLang="zh-CN" sz="2400" b="1" dirty="0">
                <a:solidFill>
                  <a:schemeClr val="bg2"/>
                </a:solidFill>
              </a:rPr>
              <a:t> is :%d”,</a:t>
            </a:r>
            <a:r>
              <a:rPr lang="en-US" altLang="zh-CN" sz="2400" b="1" dirty="0" err="1">
                <a:solidFill>
                  <a:schemeClr val="bg2"/>
                </a:solidFill>
              </a:rPr>
              <a:t>getpid</a:t>
            </a:r>
            <a:r>
              <a:rPr lang="en-US" altLang="zh-CN" sz="2400" b="1" dirty="0">
                <a:solidFill>
                  <a:schemeClr val="bg2"/>
                </a:solidFill>
              </a:rPr>
              <a:t>());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0" y="5013325"/>
            <a:ext cx="65722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else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96" y="0"/>
            <a:ext cx="228570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P21-[3_5</a:t>
            </a:r>
            <a:r>
              <a:rPr lang="en-US" altLang="zh-CN" sz="2400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97" y="2791296"/>
            <a:ext cx="3481519" cy="127540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22" y="4379059"/>
            <a:ext cx="4066233" cy="115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11" y="6499766"/>
            <a:ext cx="2592288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3.1  3.17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nimBg="1"/>
      <p:bldP spid="430086" grpId="0" animBg="1"/>
      <p:bldP spid="12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815C9-A65C-474B-A5BF-4130C86F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CFDD79-C83B-4DD1-97A8-B83A008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43</a:t>
            </a:fld>
            <a:r>
              <a:rPr lang="zh-CN" altLang="en-US"/>
              <a:t> 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492CB8-2CDD-4604-A6BD-169524D23C2E}"/>
              </a:ext>
            </a:extLst>
          </p:cNvPr>
          <p:cNvSpPr txBox="1">
            <a:spLocks noChangeArrowheads="1"/>
          </p:cNvSpPr>
          <p:nvPr/>
        </p:nvSpPr>
        <p:spPr>
          <a:xfrm>
            <a:off x="1062831" y="-65087"/>
            <a:ext cx="7018338" cy="908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执行一个新程序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—exec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族函数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22428BC6-18CE-4B8C-8BA3-6789CEEA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346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4638" indent="-274638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fork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子进程继承了父进程的地址空间，父子进程都继续执行处于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fork()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之后的指令。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266700" indent="-266700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加载并执行</a:t>
            </a:r>
            <a:r>
              <a:rPr lang="en-US" altLang="zh-CN" sz="3200" kern="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.exe</a:t>
            </a:r>
            <a:r>
              <a:rPr lang="zh-CN" altLang="en-US" sz="32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文件，以新程序取代子进程的地址空间。</a:t>
            </a:r>
          </a:p>
          <a:p>
            <a:pPr marL="266700" indent="-266700">
              <a:lnSpc>
                <a:spcPts val="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 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族函数：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execl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execlp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execle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execv</a:t>
            </a: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……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，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区别在参数处理上。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C38A55-CF06-48E2-B3BC-EB4645D333B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397782"/>
            <a:ext cx="9144000" cy="2460218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571500" indent="-457200">
              <a:lnSpc>
                <a:spcPct val="9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参数个数不定，</a:t>
            </a:r>
            <a:r>
              <a:rPr lang="zh-CN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以</a:t>
            </a:r>
            <a:r>
              <a:rPr lang="en-US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NULL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表示结束 </a:t>
            </a:r>
          </a:p>
          <a:p>
            <a:pPr marL="571500" indent="-457200">
              <a:lnSpc>
                <a:spcPct val="9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v：命令行参数形式为argv</a:t>
            </a:r>
            <a:r>
              <a:rPr lang="en-US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[ ]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的形式传递</a:t>
            </a:r>
          </a:p>
          <a:p>
            <a:pPr marL="571500" indent="-457200">
              <a:lnSpc>
                <a:spcPct val="9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：第一个参数是可执行文件名</a:t>
            </a:r>
            <a:r>
              <a:rPr lang="en-US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file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，并使用</a:t>
            </a:r>
            <a:r>
              <a:rPr lang="en-US" altLang="zh-CN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PATH</a:t>
            </a: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环境变量来查找执行文件；其它：第一个参数为路径名</a:t>
            </a: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>
            <a:extLst>
              <a:ext uri="{FF2B5EF4-FFF2-40B4-BE49-F238E27FC236}">
                <a16:creationId xmlns:a16="http://schemas.microsoft.com/office/drawing/2014/main" id="{8B489E56-086E-48B3-9559-B89C4A670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9257"/>
            <a:ext cx="9144000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tabLst>
                <a:tab pos="90488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tabLst>
                <a:tab pos="90488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04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90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Tx/>
              <a:buNone/>
              <a:tabLst/>
            </a:pP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创建一个子进程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调用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execlp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来执行另外一个程序。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7A0E9D-FB19-49DD-BD88-C7C7B71C50E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4559" y="523035"/>
            <a:ext cx="4678248" cy="583581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……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11C1"/>
                </a:solidFill>
              </a:rPr>
              <a:t>int</a:t>
            </a:r>
            <a:r>
              <a:rPr lang="en-US" altLang="zh-CN" sz="2000" dirty="0">
                <a:solidFill>
                  <a:srgbClr val="FF11C1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main(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{</a:t>
            </a:r>
            <a:r>
              <a:rPr lang="en-US" altLang="zh-CN" sz="2000" dirty="0" err="1">
                <a:solidFill>
                  <a:schemeClr val="bg2"/>
                </a:solidFill>
              </a:rPr>
              <a:t>pid_t</a:t>
            </a:r>
            <a:r>
              <a:rPr lang="en-US" altLang="zh-CN" sz="2000" dirty="0">
                <a:solidFill>
                  <a:schemeClr val="bg2"/>
                </a:solidFill>
              </a:rPr>
              <a:t>  </a:t>
            </a:r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</a:t>
            </a:r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= fork(); </a:t>
            </a:r>
            <a:r>
              <a:rPr lang="en-US" altLang="zh-CN" sz="2000" dirty="0">
                <a:solidFill>
                  <a:schemeClr val="bg2"/>
                </a:solidFill>
              </a:rPr>
              <a:t>/*fork a child process*/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if (</a:t>
            </a:r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 &lt; 0) {/* error occurred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</a:t>
            </a:r>
            <a:r>
              <a:rPr lang="en-US" altLang="zh-CN" sz="2000" dirty="0" err="1">
                <a:solidFill>
                  <a:schemeClr val="bg2"/>
                </a:solidFill>
              </a:rPr>
              <a:t>fprintf</a:t>
            </a:r>
            <a:r>
              <a:rPr lang="en-US" altLang="zh-CN" sz="2000" dirty="0">
                <a:solidFill>
                  <a:schemeClr val="bg2"/>
                </a:solidFill>
              </a:rPr>
              <a:t>(stderr, “Fork Failed”);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return 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else if (</a:t>
            </a:r>
            <a:r>
              <a:rPr lang="en-US" altLang="zh-CN" sz="2000" dirty="0" err="1">
                <a:solidFill>
                  <a:schemeClr val="bg2"/>
                </a:solidFill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</a:rPr>
              <a:t> == 0) {  /* child process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           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execlp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(“/bin/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ls”,”ls”,NULL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		}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else {   /* parent process */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/* wait for the child to complete */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        wait</a:t>
            </a:r>
            <a:r>
              <a:rPr lang="en-US" altLang="zh-CN" sz="2000" dirty="0">
                <a:solidFill>
                  <a:schemeClr val="bg2"/>
                </a:solidFill>
              </a:rPr>
              <a:t>(NULL);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en-US" altLang="zh-CN" sz="2000" dirty="0">
                <a:solidFill>
                  <a:schemeClr val="bg2"/>
                </a:solidFill>
              </a:rPr>
              <a:t>(“Child Complete\n”);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}</a:t>
            </a:r>
            <a:endParaRPr lang="en-US" altLang="zh-CN" sz="2000" b="1" dirty="0">
              <a:solidFill>
                <a:schemeClr val="bg2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5D09A-EC85-41EF-A0DF-79AF84B263DF}"/>
              </a:ext>
            </a:extLst>
          </p:cNvPr>
          <p:cNvGrpSpPr/>
          <p:nvPr/>
        </p:nvGrpSpPr>
        <p:grpSpPr>
          <a:xfrm>
            <a:off x="2576987" y="1198334"/>
            <a:ext cx="6597112" cy="2300445"/>
            <a:chOff x="2576987" y="1198334"/>
            <a:chExt cx="6597112" cy="2300445"/>
          </a:xfrm>
        </p:grpSpPr>
        <p:pic>
          <p:nvPicPr>
            <p:cNvPr id="9" name="Picture 4" descr="3">
              <a:extLst>
                <a:ext uri="{FF2B5EF4-FFF2-40B4-BE49-F238E27FC236}">
                  <a16:creationId xmlns:a16="http://schemas.microsoft.com/office/drawing/2014/main" id="{2EDD538F-D0ED-4311-A04B-8CD885F33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987" y="1198334"/>
              <a:ext cx="641985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D063BE-125D-4A49-84C0-34BC29C87B23}"/>
                </a:ext>
              </a:extLst>
            </p:cNvPr>
            <p:cNvSpPr txBox="1"/>
            <p:nvPr/>
          </p:nvSpPr>
          <p:spPr>
            <a:xfrm>
              <a:off x="4551051" y="3098669"/>
              <a:ext cx="4623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</a:rPr>
                <a:t>图 </a:t>
              </a:r>
              <a:r>
                <a:rPr lang="en-US" altLang="zh-CN" sz="2000" dirty="0">
                  <a:solidFill>
                    <a:schemeClr val="bg2"/>
                  </a:solidFill>
                </a:rPr>
                <a:t>3-10 </a:t>
              </a:r>
              <a:r>
                <a:rPr lang="zh-CN" altLang="en-US" sz="2000" dirty="0">
                  <a:solidFill>
                    <a:schemeClr val="bg2"/>
                  </a:solidFill>
                </a:rPr>
                <a:t>通过系统调用</a:t>
              </a:r>
              <a:r>
                <a:rPr lang="en-US" altLang="zh-CN" sz="2000" dirty="0">
                  <a:solidFill>
                    <a:schemeClr val="bg2"/>
                  </a:solidFill>
                </a:rPr>
                <a:t>fork</a:t>
              </a:r>
              <a:r>
                <a:rPr lang="zh-CN" altLang="en-US" sz="2000" dirty="0">
                  <a:solidFill>
                    <a:schemeClr val="bg2"/>
                  </a:solidFill>
                </a:rPr>
                <a:t>创建进程</a:t>
              </a:r>
            </a:p>
          </p:txBody>
        </p:sp>
      </p:grpSp>
      <p:sp>
        <p:nvSpPr>
          <p:cNvPr id="1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90" y="5049979"/>
            <a:ext cx="4734910" cy="12617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884" y="6477000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教材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P81 </a:t>
            </a:r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图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3-9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矩形标注 13">
            <a:extLst>
              <a:ext uri="{FF2B5EF4-FFF2-40B4-BE49-F238E27FC236}">
                <a16:creationId xmlns:a16="http://schemas.microsoft.com/office/drawing/2014/main" id="{06F9A2FB-1A43-4D88-9386-750A3C34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842" y="4215748"/>
            <a:ext cx="2466975" cy="504825"/>
          </a:xfrm>
          <a:prstGeom prst="wedgeRectCallout">
            <a:avLst>
              <a:gd name="adj1" fmla="val -90241"/>
              <a:gd name="adj2" fmla="val 73102"/>
            </a:avLst>
          </a:prstGeom>
          <a:solidFill>
            <a:srgbClr val="E3DAFE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等待子进程结束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74768" y="6492389"/>
            <a:ext cx="2088232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3.13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84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1520" y="1412776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6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创建子进程并且在子进程中执行命令</a:t>
            </a:r>
            <a:endParaRPr lang="en-US" altLang="zh-CN" sz="36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fork a child process using fork( )</a:t>
            </a:r>
            <a:endParaRPr lang="zh-CN" altLang="zh-CN" dirty="0">
              <a:solidFill>
                <a:schemeClr val="bg2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the child process will invoke 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execvp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( )</a:t>
            </a:r>
            <a:endParaRPr lang="zh-CN" altLang="zh-CN" dirty="0">
              <a:solidFill>
                <a:schemeClr val="bg2"/>
              </a:solidFill>
              <a:latin typeface="+mn-lt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285750" indent="-28575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60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支持历史特征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FCB9BA-FF05-4F6A-BD2F-C66130E14FDB}"/>
              </a:ext>
            </a:extLst>
          </p:cNvPr>
          <p:cNvSpPr txBox="1"/>
          <p:nvPr/>
        </p:nvSpPr>
        <p:spPr>
          <a:xfrm>
            <a:off x="0" y="0"/>
            <a:ext cx="9143600" cy="584775"/>
          </a:xfrm>
          <a:prstGeom prst="rect">
            <a:avLst/>
          </a:prstGeom>
          <a:solidFill>
            <a:srgbClr val="9CB3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</a:rPr>
              <a:t>编程项目</a:t>
            </a:r>
            <a:r>
              <a:rPr lang="en-US" altLang="zh-CN" dirty="0">
                <a:solidFill>
                  <a:schemeClr val="bg2"/>
                </a:solidFill>
                <a:latin typeface="+mn-lt"/>
              </a:rPr>
              <a:t>1 :UNIX</a:t>
            </a:r>
            <a:r>
              <a:rPr lang="zh-CN" altLang="zh-CN" dirty="0">
                <a:solidFill>
                  <a:schemeClr val="bg2"/>
                </a:solidFill>
                <a:latin typeface="+mn-lt"/>
              </a:rPr>
              <a:t>外壳和历史特征</a:t>
            </a:r>
            <a:r>
              <a:rPr lang="en-US" altLang="zh-CN" dirty="0">
                <a:solidFill>
                  <a:schemeClr val="bg2"/>
                </a:solidFill>
                <a:latin typeface="+mn-lt"/>
              </a:rPr>
              <a:t>             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教材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P107</a:t>
            </a:r>
            <a:endParaRPr lang="zh-CN" altLang="en-US" sz="2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1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52F7D0-F9CC-4A8E-B8CE-DA4C4DCB362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528" y="0"/>
            <a:ext cx="4248943" cy="700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system</a:t>
            </a: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系统调用</a:t>
            </a:r>
          </a:p>
        </p:txBody>
      </p:sp>
      <p:sp>
        <p:nvSpPr>
          <p:cNvPr id="64516" name="Rectangle 4"/>
          <p:cNvSpPr>
            <a:spLocks noRot="1" noChangeArrowheads="1"/>
          </p:cNvSpPr>
          <p:nvPr/>
        </p:nvSpPr>
        <p:spPr bwMode="auto">
          <a:xfrm>
            <a:off x="115207" y="1464108"/>
            <a:ext cx="9028793" cy="513324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功能：用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运行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command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指定的命令并等待完成。</a:t>
            </a:r>
          </a:p>
          <a:p>
            <a:pPr marL="742950" lvl="2" indent="-342900" eaLnBrk="1" hangingPunct="1"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通过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fork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exec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waitpid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来实现。</a:t>
            </a:r>
          </a:p>
          <a:p>
            <a:pPr marL="342900" lvl="1" indent="-342900" eaLnBrk="1" hangingPunct="1"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返回值  </a:t>
            </a:r>
          </a:p>
          <a:p>
            <a:pPr marL="742950" lvl="2" indent="-3429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exec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失败：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127</a:t>
            </a:r>
          </a:p>
          <a:p>
            <a:pPr marL="742950" lvl="2" indent="-3429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fork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或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waitpid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失败：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-1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、并设置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errno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指明错误原因</a:t>
            </a:r>
          </a:p>
          <a:p>
            <a:pPr marL="742950" lvl="2" indent="-3429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成功：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shell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的终止状态</a:t>
            </a:r>
          </a:p>
          <a:p>
            <a:pPr marL="342900" lvl="1" indent="-342900" eaLnBrk="1" hangingPunct="1">
              <a:lnSpc>
                <a:spcPct val="12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缺点</a:t>
            </a:r>
          </a:p>
          <a:p>
            <a:pPr marL="742950" lvl="2" indent="-342900"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不灵活、开销大</a:t>
            </a:r>
          </a:p>
        </p:txBody>
      </p:sp>
      <p:sp>
        <p:nvSpPr>
          <p:cNvPr id="2" name="矩形 1"/>
          <p:cNvSpPr/>
          <p:nvPr/>
        </p:nvSpPr>
        <p:spPr>
          <a:xfrm>
            <a:off x="820692" y="700088"/>
            <a:ext cx="750261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 system(</a:t>
            </a:r>
            <a:r>
              <a:rPr lang="en-US" altLang="zh-CN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const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 char * command); 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79388" y="1916113"/>
            <a:ext cx="3168650" cy="3789362"/>
          </a:xfrm>
          <a:prstGeom prst="rect">
            <a:avLst/>
          </a:prstGeom>
          <a:solidFill>
            <a:schemeClr val="tx1">
              <a:lumMod val="85000"/>
              <a:alpha val="29019"/>
            </a:schemeClr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main(void)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{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	system(“ date”);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	system(“</a:t>
            </a:r>
            <a:r>
              <a:rPr lang="en-US" altLang="zh-CN" sz="2800" b="1" dirty="0" err="1">
                <a:solidFill>
                  <a:schemeClr val="bg2"/>
                </a:solidFill>
              </a:rPr>
              <a:t>pwd</a:t>
            </a:r>
            <a:r>
              <a:rPr lang="en-US" altLang="zh-CN" sz="2800" b="1" dirty="0">
                <a:solidFill>
                  <a:schemeClr val="bg2"/>
                </a:solidFill>
              </a:rPr>
              <a:t>”);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	system(“</a:t>
            </a:r>
            <a:r>
              <a:rPr lang="en-US" altLang="zh-CN" sz="2800" b="1" dirty="0" err="1">
                <a:solidFill>
                  <a:schemeClr val="bg2"/>
                </a:solidFill>
              </a:rPr>
              <a:t>ls</a:t>
            </a:r>
            <a:r>
              <a:rPr lang="en-US" altLang="zh-CN" sz="2800" b="1" dirty="0">
                <a:solidFill>
                  <a:schemeClr val="bg2"/>
                </a:solidFill>
              </a:rPr>
              <a:t>”);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2800" b="1" dirty="0">
              <a:solidFill>
                <a:schemeClr val="bg2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}	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852738"/>
            <a:ext cx="51260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528" y="0"/>
            <a:ext cx="4248943" cy="700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system</a:t>
            </a: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示例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96" y="0"/>
            <a:ext cx="2285704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P25-[3_9</a:t>
            </a:r>
            <a:r>
              <a:rPr lang="en-US" altLang="zh-CN" sz="2400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48</a:t>
            </a:fld>
            <a:r>
              <a:rPr lang="zh-CN" altLang="en-US"/>
              <a:t> 页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DF397-59F3-4FB4-8B8C-F34281CCD27D}"/>
              </a:ext>
            </a:extLst>
          </p:cNvPr>
          <p:cNvSpPr txBox="1">
            <a:spLocks noChangeArrowheads="1"/>
          </p:cNvSpPr>
          <p:nvPr/>
        </p:nvSpPr>
        <p:spPr>
          <a:xfrm>
            <a:off x="259179" y="-140654"/>
            <a:ext cx="8875713" cy="11369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下的进程创建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创建“画图”进程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134D12D-3762-4783-A446-E748DFE1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2" y="966596"/>
            <a:ext cx="9144000" cy="6001643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</a:rPr>
              <a:t> main( VOID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{   STARTUPINFO </a:t>
            </a:r>
            <a:r>
              <a:rPr lang="en-US" altLang="zh-CN" sz="2400" dirty="0" err="1">
                <a:solidFill>
                  <a:schemeClr val="bg2"/>
                </a:solidFill>
              </a:rPr>
              <a:t>si</a:t>
            </a:r>
            <a:r>
              <a:rPr lang="en-US" altLang="zh-CN" sz="2400" dirty="0">
                <a:solidFill>
                  <a:schemeClr val="bg2"/>
                </a:solidFill>
              </a:rPr>
              <a:t>;      PROCESS_INFORMATION </a:t>
            </a:r>
            <a:r>
              <a:rPr lang="en-US" altLang="zh-CN" sz="2400" dirty="0">
                <a:solidFill>
                  <a:srgbClr val="FF0000"/>
                </a:solidFill>
              </a:rPr>
              <a:t>pi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</a:rPr>
              <a:t>ZeroMemory</a:t>
            </a:r>
            <a:r>
              <a:rPr lang="en-US" altLang="zh-CN" sz="2400" dirty="0">
                <a:solidFill>
                  <a:schemeClr val="bg2"/>
                </a:solidFill>
              </a:rPr>
              <a:t>( &amp;</a:t>
            </a:r>
            <a:r>
              <a:rPr lang="en-US" altLang="zh-CN" sz="2400" dirty="0" err="1">
                <a:solidFill>
                  <a:schemeClr val="bg2"/>
                </a:solidFill>
              </a:rPr>
              <a:t>si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sizeof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si</a:t>
            </a:r>
            <a:r>
              <a:rPr lang="en-US" altLang="zh-CN" sz="2400" dirty="0">
                <a:solidFill>
                  <a:schemeClr val="bg2"/>
                </a:solidFill>
              </a:rPr>
              <a:t>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</a:rPr>
              <a:t>si.cb</a:t>
            </a:r>
            <a:r>
              <a:rPr lang="en-US" altLang="zh-CN" sz="2400" dirty="0">
                <a:solidFill>
                  <a:schemeClr val="bg2"/>
                </a:solidFill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</a:rPr>
              <a:t>sizeof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si</a:t>
            </a:r>
            <a:r>
              <a:rPr lang="en-US" altLang="zh-CN" sz="2400" dirty="0">
                <a:solidFill>
                  <a:schemeClr val="bg2"/>
                </a:solidFill>
              </a:rPr>
              <a:t>);       </a:t>
            </a:r>
            <a:r>
              <a:rPr lang="en-US" altLang="zh-CN" sz="2400" dirty="0" err="1">
                <a:solidFill>
                  <a:schemeClr val="bg2"/>
                </a:solidFill>
              </a:rPr>
              <a:t>ZeroMemory</a:t>
            </a:r>
            <a:r>
              <a:rPr lang="en-US" altLang="zh-CN" sz="2400" dirty="0">
                <a:solidFill>
                  <a:schemeClr val="bg2"/>
                </a:solidFill>
              </a:rPr>
              <a:t>( &amp;pi, </a:t>
            </a:r>
            <a:r>
              <a:rPr lang="en-US" altLang="zh-CN" sz="2400" dirty="0" err="1">
                <a:solidFill>
                  <a:schemeClr val="bg2"/>
                </a:solidFill>
              </a:rPr>
              <a:t>sizeof</a:t>
            </a:r>
            <a:r>
              <a:rPr lang="en-US" altLang="zh-CN" sz="2400" dirty="0">
                <a:solidFill>
                  <a:schemeClr val="bg2"/>
                </a:solidFill>
              </a:rPr>
              <a:t>(pi)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000" dirty="0">
                <a:solidFill>
                  <a:srgbClr val="006600"/>
                </a:solidFill>
              </a:rPr>
              <a:t>// Start the child process.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if( !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( NULL</a:t>
            </a:r>
            <a:r>
              <a:rPr lang="en-US" altLang="zh-CN" sz="2000" dirty="0">
                <a:solidFill>
                  <a:schemeClr val="bg2"/>
                </a:solidFill>
              </a:rPr>
              <a:t>,   </a:t>
            </a:r>
            <a:r>
              <a:rPr lang="en-US" altLang="zh-CN" sz="2000" dirty="0">
                <a:solidFill>
                  <a:srgbClr val="006600"/>
                </a:solidFill>
              </a:rPr>
              <a:t>// No module name (use command line).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"</a:t>
            </a:r>
            <a:r>
              <a:rPr lang="en-US" altLang="zh-CN" sz="2400" dirty="0">
                <a:solidFill>
                  <a:srgbClr val="FF0000"/>
                </a:solidFill>
              </a:rPr>
              <a:t>C:\\WINDOWS\\system32\\mspaint.exe</a:t>
            </a:r>
            <a:r>
              <a:rPr lang="en-US" altLang="zh-CN" sz="2400" dirty="0">
                <a:solidFill>
                  <a:schemeClr val="bg2"/>
                </a:solidFill>
              </a:rPr>
              <a:t>", </a:t>
            </a:r>
            <a:r>
              <a:rPr lang="en-US" altLang="zh-CN" sz="2000" dirty="0">
                <a:solidFill>
                  <a:srgbClr val="006600"/>
                </a:solidFill>
              </a:rPr>
              <a:t>// Command line.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</a:t>
            </a:r>
            <a:r>
              <a:rPr lang="en-US" altLang="zh-CN" sz="2400" dirty="0">
                <a:solidFill>
                  <a:schemeClr val="bg2"/>
                </a:solidFill>
              </a:rPr>
              <a:t>NULL, </a:t>
            </a:r>
            <a:r>
              <a:rPr lang="en-US" altLang="zh-CN" sz="2000" dirty="0">
                <a:solidFill>
                  <a:schemeClr val="bg2"/>
                </a:solidFill>
              </a:rPr>
              <a:t>           </a:t>
            </a:r>
            <a:r>
              <a:rPr lang="en-US" altLang="zh-CN" sz="2400" dirty="0">
                <a:solidFill>
                  <a:schemeClr val="bg2"/>
                </a:solidFill>
              </a:rPr>
              <a:t>  </a:t>
            </a:r>
            <a:r>
              <a:rPr lang="en-US" altLang="zh-CN" sz="2000" dirty="0">
                <a:solidFill>
                  <a:srgbClr val="006600"/>
                </a:solidFill>
              </a:rPr>
              <a:t>// Process handle not inheritable.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NULL,             </a:t>
            </a:r>
            <a:r>
              <a:rPr lang="en-US" altLang="zh-CN" sz="2000" dirty="0">
                <a:solidFill>
                  <a:srgbClr val="006600"/>
                </a:solidFill>
              </a:rPr>
              <a:t>// Thread handle not inheritable.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FALSE,            </a:t>
            </a:r>
            <a:r>
              <a:rPr lang="en-US" altLang="zh-CN" sz="2000" dirty="0">
                <a:solidFill>
                  <a:srgbClr val="006600"/>
                </a:solidFill>
              </a:rPr>
              <a:t>// Set handle inheritance to FALSE.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0,                     </a:t>
            </a:r>
            <a:r>
              <a:rPr lang="en-US" altLang="zh-CN" sz="2000" dirty="0">
                <a:solidFill>
                  <a:srgbClr val="006600"/>
                </a:solidFill>
              </a:rPr>
              <a:t>// No creation flags.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NULL,             </a:t>
            </a:r>
            <a:r>
              <a:rPr lang="en-US" altLang="zh-CN" sz="2000" dirty="0">
                <a:solidFill>
                  <a:srgbClr val="006600"/>
                </a:solidFill>
              </a:rPr>
              <a:t>// Use parent's environment block.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NULL,  </a:t>
            </a:r>
            <a:r>
              <a:rPr lang="en-US" altLang="zh-CN" sz="2000" dirty="0">
                <a:solidFill>
                  <a:srgbClr val="006600"/>
                </a:solidFill>
              </a:rPr>
              <a:t>           // Use parent's starting directory.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&amp;</a:t>
            </a:r>
            <a:r>
              <a:rPr lang="en-US" altLang="zh-CN" sz="2400" dirty="0" err="1">
                <a:solidFill>
                  <a:schemeClr val="bg2"/>
                </a:solidFill>
              </a:rPr>
              <a:t>si</a:t>
            </a:r>
            <a:r>
              <a:rPr lang="en-US" altLang="zh-CN" sz="2400" dirty="0">
                <a:solidFill>
                  <a:schemeClr val="bg2"/>
                </a:solidFill>
              </a:rPr>
              <a:t>,               </a:t>
            </a:r>
            <a:r>
              <a:rPr lang="en-US" altLang="zh-CN" sz="2000" dirty="0">
                <a:solidFill>
                  <a:srgbClr val="006600"/>
                </a:solidFill>
              </a:rPr>
              <a:t>// Pointer to STARTUPINFO structure.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&amp;</a:t>
            </a:r>
            <a:r>
              <a:rPr lang="en-US" altLang="zh-CN" sz="2400" dirty="0">
                <a:solidFill>
                  <a:srgbClr val="FF0000"/>
                </a:solidFill>
              </a:rPr>
              <a:t>pi</a:t>
            </a:r>
            <a:r>
              <a:rPr lang="en-US" altLang="zh-CN" sz="2400" dirty="0">
                <a:solidFill>
                  <a:schemeClr val="bg2"/>
                </a:solidFill>
              </a:rPr>
              <a:t> )             </a:t>
            </a:r>
            <a:r>
              <a:rPr lang="en-US" altLang="zh-CN" sz="2000" dirty="0">
                <a:solidFill>
                  <a:srgbClr val="006600"/>
                </a:solidFill>
              </a:rPr>
              <a:t>// Pointer to PROCESS_INFORMATION structure.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91179" y="-7620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教材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P82 </a:t>
            </a:r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图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3-11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0374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09748" y="48596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</a:t>
            </a:r>
            <a:endParaRPr lang="zh-CN" alt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134D12D-3762-4783-A446-E748DFE1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2077"/>
            <a:ext cx="9144000" cy="5656933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if( !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( ……)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	{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( "</a:t>
            </a:r>
            <a:r>
              <a:rPr lang="en-US" altLang="zh-CN" sz="2400" dirty="0" err="1">
                <a:solidFill>
                  <a:schemeClr val="bg2"/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 failed (%d).\n", </a:t>
            </a:r>
            <a:r>
              <a:rPr lang="en-US" altLang="zh-CN" sz="2400" dirty="0" err="1">
                <a:solidFill>
                  <a:schemeClr val="bg2"/>
                </a:solidFill>
              </a:rPr>
              <a:t>GetLastError</a:t>
            </a:r>
            <a:r>
              <a:rPr lang="en-US" altLang="zh-CN" sz="2400" dirty="0">
                <a:solidFill>
                  <a:schemeClr val="bg2"/>
                </a:solidFill>
              </a:rPr>
              <a:t>() 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	return -1;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	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else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("successful\n");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Wait until child process exits.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WaitForSingleObject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rgbClr val="FF0000"/>
                </a:solidFill>
              </a:rPr>
              <a:t>pi.hProcess</a:t>
            </a:r>
            <a:r>
              <a:rPr lang="en-US" altLang="zh-CN" sz="2400" dirty="0">
                <a:solidFill>
                  <a:schemeClr val="bg2"/>
                </a:solidFill>
              </a:rPr>
              <a:t>, INFINITE );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("Child Complete\n");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Close process and thread handles.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CloseHandle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pi.hProcess</a:t>
            </a:r>
            <a:r>
              <a:rPr lang="en-US" altLang="zh-CN" sz="2400" dirty="0">
                <a:solidFill>
                  <a:schemeClr val="bg2"/>
                </a:solidFill>
              </a:rPr>
              <a:t> );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CloseHandle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pi.hThread</a:t>
            </a:r>
            <a:r>
              <a:rPr lang="en-US" altLang="zh-CN" sz="2400" dirty="0">
                <a:solidFill>
                  <a:schemeClr val="bg2"/>
                </a:solidFill>
              </a:rPr>
              <a:t> );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8DF397-59F3-4FB4-8B8C-F34281CCD27D}"/>
              </a:ext>
            </a:extLst>
          </p:cNvPr>
          <p:cNvSpPr txBox="1">
            <a:spLocks noChangeArrowheads="1"/>
          </p:cNvSpPr>
          <p:nvPr/>
        </p:nvSpPr>
        <p:spPr>
          <a:xfrm>
            <a:off x="122327" y="0"/>
            <a:ext cx="8875713" cy="68933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创建“画图”进程</a:t>
            </a:r>
            <a:r>
              <a:rPr lang="en-US" altLang="zh-CN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(2)</a:t>
            </a:r>
            <a:endParaRPr lang="zh-CN" altLang="en-US" sz="36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8" name="对话气泡: 圆角矩形 6">
            <a:extLst>
              <a:ext uri="{FF2B5EF4-FFF2-40B4-BE49-F238E27FC236}">
                <a16:creationId xmlns:a16="http://schemas.microsoft.com/office/drawing/2014/main" id="{8EF85F44-3508-4CC9-B04D-EC705B298C7F}"/>
              </a:ext>
            </a:extLst>
          </p:cNvPr>
          <p:cNvSpPr/>
          <p:nvPr/>
        </p:nvSpPr>
        <p:spPr bwMode="auto">
          <a:xfrm>
            <a:off x="3779913" y="3068960"/>
            <a:ext cx="1728192" cy="553947"/>
          </a:xfrm>
          <a:prstGeom prst="wedgeRoundRectCallout">
            <a:avLst>
              <a:gd name="adj1" fmla="val -51955"/>
              <a:gd name="adj2" fmla="val 112669"/>
              <a:gd name="adj3" fmla="val 16667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0"/>
              </a:spcBef>
              <a:buClr>
                <a:schemeClr val="bg1"/>
              </a:buClr>
              <a:buNone/>
              <a:defRPr/>
            </a:pPr>
            <a:r>
              <a:rPr lang="zh-CN" altLang="en-US" sz="2800" dirty="0">
                <a:solidFill>
                  <a:srgbClr val="080808"/>
                </a:solidFill>
                <a:latin typeface="+mn-lt"/>
                <a:ea typeface="+mn-ea"/>
              </a:rPr>
              <a:t>进程句柄</a:t>
            </a:r>
            <a:endParaRPr lang="en-US" altLang="en-US" sz="2400" kern="0" dirty="0">
              <a:solidFill>
                <a:schemeClr val="bg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2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4DBD16-2DB4-4485-B018-F160F4B593FB}"/>
              </a:ext>
            </a:extLst>
          </p:cNvPr>
          <p:cNvSpPr/>
          <p:nvPr/>
        </p:nvSpPr>
        <p:spPr>
          <a:xfrm>
            <a:off x="1691680" y="0"/>
            <a:ext cx="6490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程序的顺序执行与并发执行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9C9504-F633-4632-9AAD-587F9C74F552}"/>
              </a:ext>
            </a:extLst>
          </p:cNvPr>
          <p:cNvSpPr txBox="1">
            <a:spLocks noChangeArrowheads="1"/>
          </p:cNvSpPr>
          <p:nvPr/>
        </p:nvSpPr>
        <p:spPr>
          <a:xfrm>
            <a:off x="-90265" y="765175"/>
            <a:ext cx="9324528" cy="18065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1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程序的顺序执行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静态概念，严格按次序执行的计算机操作序列的集合，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体现了要求计算机完成相应功能时所应采取的顺序步骤。</a:t>
            </a: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74B79365-A7BC-475E-A1DC-15896054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683655"/>
            <a:ext cx="882015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+mj-lt"/>
                <a:ea typeface="楷体" panose="02010609060101010101" pitchFamily="49" charset="-122"/>
              </a:rPr>
              <a:t>顺序性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：下一程序开始执行必须等到前一程序已完成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+mj-lt"/>
                <a:ea typeface="楷体" panose="02010609060101010101" pitchFamily="49" charset="-122"/>
              </a:rPr>
              <a:t>封闭性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：最终结果由给定的初始条件决定，不受外界因 	   素影响。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+mj-lt"/>
                <a:ea typeface="楷体" panose="02010609060101010101" pitchFamily="49" charset="-122"/>
              </a:rPr>
              <a:t>可再现性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：结果与执行速度、时间无关，只要给定相同的输入，无论何时重复执行，都得到相同的结果。</a:t>
            </a: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7D230682-0E6B-49F4-A09F-682566BFF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2571750"/>
            <a:ext cx="856932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一个具有独立功能的程序独占处理机直到最终运行结束的过程。</a:t>
            </a: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6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68DF397-59F3-4FB4-8B8C-F34281CCD2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34358"/>
            <a:ext cx="8875713" cy="113693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下的进程创建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创建记事本进程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134D12D-3762-4783-A446-E748DFE1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" y="1163638"/>
            <a:ext cx="9144000" cy="5755422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BOOL </a:t>
            </a: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char </a:t>
            </a:r>
            <a:r>
              <a:rPr lang="en-US" altLang="zh-CN" sz="2400" b="1" dirty="0" err="1">
                <a:solidFill>
                  <a:schemeClr val="bg2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[255];    //</a:t>
            </a:r>
            <a:r>
              <a:rPr lang="zh-CN" altLang="en-US" sz="2400" dirty="0">
                <a:solidFill>
                  <a:schemeClr val="bg2"/>
                </a:solidFill>
              </a:rPr>
              <a:t>存放要启动程序的路径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UINT </a:t>
            </a:r>
            <a:r>
              <a:rPr lang="en-US" altLang="zh-CN" sz="2400" dirty="0" err="1">
                <a:solidFill>
                  <a:schemeClr val="bg2"/>
                </a:solidFill>
              </a:rPr>
              <a:t>uSize</a:t>
            </a:r>
            <a:r>
              <a:rPr lang="en-US" altLang="zh-CN" sz="2400" dirty="0">
                <a:solidFill>
                  <a:schemeClr val="bg2"/>
                </a:solidFill>
              </a:rPr>
              <a:t>=255;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GetWindowsDirectory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uSize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// </a:t>
            </a:r>
            <a:r>
              <a:rPr lang="zh-CN" altLang="en-US" sz="2400" b="1" dirty="0">
                <a:solidFill>
                  <a:schemeClr val="bg2"/>
                </a:solidFill>
              </a:rPr>
              <a:t>取得</a:t>
            </a:r>
            <a:r>
              <a:rPr lang="en-US" altLang="zh-CN" sz="2400" b="1" dirty="0">
                <a:solidFill>
                  <a:schemeClr val="bg2"/>
                </a:solidFill>
              </a:rPr>
              <a:t>Windows </a:t>
            </a:r>
            <a:r>
              <a:rPr lang="zh-CN" altLang="en-US" sz="2400" b="1" dirty="0">
                <a:solidFill>
                  <a:schemeClr val="bg2"/>
                </a:solidFill>
              </a:rPr>
              <a:t>的系统目录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strcat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800" b="1" dirty="0">
                <a:solidFill>
                  <a:srgbClr val="CC00FF"/>
                </a:solidFill>
              </a:rPr>
              <a:t>“\\notepad.exe</a:t>
            </a:r>
            <a:r>
              <a:rPr lang="en-US" altLang="zh-CN" sz="2400" b="1" dirty="0">
                <a:solidFill>
                  <a:schemeClr val="bg2"/>
                </a:solidFill>
              </a:rPr>
              <a:t>”);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// </a:t>
            </a:r>
            <a:r>
              <a:rPr lang="zh-CN" altLang="en-US" sz="2400" b="1" dirty="0">
                <a:solidFill>
                  <a:schemeClr val="bg2"/>
                </a:solidFill>
              </a:rPr>
              <a:t>取得记事本程序的完整路径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800" b="1" dirty="0" err="1">
                <a:solidFill>
                  <a:schemeClr val="bg1"/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(NULL, </a:t>
            </a:r>
            <a:r>
              <a:rPr lang="en-US" altLang="zh-CN" sz="2400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, NULL, NULL, FALSE, CREATE_NEW_CONSOLE|NORMAL_PRIORITY_CLASS,\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NULL, NULL, &amp;</a:t>
            </a:r>
            <a:r>
              <a:rPr lang="en-US" altLang="zh-CN" sz="2400" dirty="0" err="1">
                <a:solidFill>
                  <a:schemeClr val="bg2"/>
                </a:solidFill>
              </a:rPr>
              <a:t>StartUpInformation</a:t>
            </a:r>
            <a:r>
              <a:rPr lang="en-US" altLang="zh-CN" sz="2400" dirty="0">
                <a:solidFill>
                  <a:schemeClr val="bg2"/>
                </a:solidFill>
              </a:rPr>
              <a:t>, &amp;</a:t>
            </a:r>
            <a:r>
              <a:rPr lang="en-US" altLang="zh-CN" sz="2400" dirty="0" err="1">
                <a:solidFill>
                  <a:schemeClr val="bg2"/>
                </a:solidFill>
              </a:rPr>
              <a:t>NewProcessInformation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//</a:t>
            </a:r>
            <a:r>
              <a:rPr lang="zh-CN" altLang="en-US" sz="2400" b="1" dirty="0">
                <a:solidFill>
                  <a:schemeClr val="bg2"/>
                </a:solidFill>
              </a:rPr>
              <a:t>创建新进程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if (!</a:t>
            </a: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)  </a:t>
            </a:r>
            <a:r>
              <a:rPr lang="en-US" altLang="zh-CN" sz="2400" dirty="0" err="1">
                <a:solidFill>
                  <a:schemeClr val="bg2"/>
                </a:solidFill>
              </a:rPr>
              <a:t>cout</a:t>
            </a:r>
            <a:r>
              <a:rPr lang="en-US" altLang="zh-CN" sz="2400" dirty="0">
                <a:solidFill>
                  <a:schemeClr val="bg2"/>
                </a:solidFill>
              </a:rPr>
              <a:t>&lt;&lt;"</a:t>
            </a:r>
            <a:r>
              <a:rPr lang="zh-CN" altLang="en-US" sz="2400" dirty="0">
                <a:solidFill>
                  <a:schemeClr val="bg2"/>
                </a:solidFill>
              </a:rPr>
              <a:t>不能创建记事本进程</a:t>
            </a:r>
            <a:r>
              <a:rPr lang="en-US" altLang="zh-CN" sz="2400" dirty="0">
                <a:solidFill>
                  <a:schemeClr val="bg2"/>
                </a:solidFill>
              </a:rPr>
              <a:t>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else	</a:t>
            </a:r>
            <a:r>
              <a:rPr lang="en-US" altLang="zh-CN" sz="2400" dirty="0" err="1">
                <a:solidFill>
                  <a:schemeClr val="bg2"/>
                </a:solidFill>
              </a:rPr>
              <a:t>cout</a:t>
            </a:r>
            <a:r>
              <a:rPr lang="en-US" altLang="zh-CN" sz="2400" dirty="0">
                <a:solidFill>
                  <a:schemeClr val="bg2"/>
                </a:solidFill>
              </a:rPr>
              <a:t>&lt;&lt;"</a:t>
            </a:r>
            <a:r>
              <a:rPr lang="zh-CN" altLang="en-US" sz="2400" dirty="0">
                <a:solidFill>
                  <a:schemeClr val="bg2"/>
                </a:solidFill>
              </a:rPr>
              <a:t>记事本进程创建成功</a:t>
            </a:r>
            <a:r>
              <a:rPr lang="en-US" altLang="zh-CN" sz="2400" dirty="0">
                <a:solidFill>
                  <a:schemeClr val="bg2"/>
                </a:solidFill>
              </a:rPr>
              <a:t>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C35196-1A74-47A7-B8DA-899C8E9D719E}"/>
              </a:ext>
            </a:extLst>
          </p:cNvPr>
          <p:cNvSpPr>
            <a:spLocks/>
          </p:cNvSpPr>
          <p:nvPr/>
        </p:nvSpPr>
        <p:spPr bwMode="auto">
          <a:xfrm>
            <a:off x="5543228" y="1530129"/>
            <a:ext cx="2732088" cy="835025"/>
          </a:xfrm>
          <a:prstGeom prst="borderCallout1">
            <a:avLst>
              <a:gd name="adj1" fmla="val 13690"/>
              <a:gd name="adj2" fmla="val -2787"/>
              <a:gd name="adj3" fmla="val 233119"/>
              <a:gd name="adj4" fmla="val -70297"/>
            </a:avLst>
          </a:prstGeom>
          <a:solidFill>
            <a:srgbClr val="CCFFCC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</a:rPr>
              <a:t>\</a:t>
            </a:r>
            <a:r>
              <a:rPr lang="zh-CN" altLang="en-US" sz="2400" b="1" dirty="0">
                <a:solidFill>
                  <a:schemeClr val="bg2"/>
                </a:solidFill>
              </a:rPr>
              <a:t>引导转义字符，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</a:rPr>
              <a:t>\\</a:t>
            </a:r>
            <a:r>
              <a:rPr lang="zh-CN" altLang="en-US" sz="2400" b="1" dirty="0">
                <a:solidFill>
                  <a:schemeClr val="bg2"/>
                </a:solidFill>
              </a:rPr>
              <a:t>表示一个</a:t>
            </a:r>
            <a:r>
              <a:rPr lang="en-US" altLang="zh-CN" sz="2400" b="1" dirty="0">
                <a:solidFill>
                  <a:srgbClr val="CC3300"/>
                </a:solidFill>
              </a:rPr>
              <a:t>\</a:t>
            </a:r>
            <a:r>
              <a:rPr lang="zh-CN" altLang="en-US" sz="2400" b="1" dirty="0">
                <a:solidFill>
                  <a:schemeClr val="bg2"/>
                </a:solidFill>
              </a:rPr>
              <a:t>本身：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0"/>
            <a:ext cx="2520280" cy="4006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P44-[3_18]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2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994E8AF-36A5-48EC-9625-720E5343BAF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1052736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下的进程创建</a:t>
            </a:r>
            <a:br>
              <a:rPr lang="en-US" altLang="zh-CN" sz="3600" b="1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创建一个记事本、一个资源管理器进程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B2CC99F-AC72-4104-8785-9EAA8E078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" y="1052736"/>
            <a:ext cx="9144000" cy="569386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BOOL </a:t>
            </a: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char </a:t>
            </a:r>
            <a:r>
              <a:rPr lang="en-US" altLang="zh-CN" sz="2400" b="1" dirty="0" err="1">
                <a:solidFill>
                  <a:schemeClr val="bg2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[255];    //</a:t>
            </a:r>
            <a:r>
              <a:rPr lang="zh-CN" altLang="en-US" sz="2400" dirty="0">
                <a:solidFill>
                  <a:schemeClr val="bg2"/>
                </a:solidFill>
              </a:rPr>
              <a:t>存放要启动程序的路径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UINT </a:t>
            </a:r>
            <a:r>
              <a:rPr lang="en-US" altLang="zh-CN" sz="2400" dirty="0" err="1">
                <a:solidFill>
                  <a:schemeClr val="bg2"/>
                </a:solidFill>
              </a:rPr>
              <a:t>uSize</a:t>
            </a:r>
            <a:r>
              <a:rPr lang="en-US" altLang="zh-CN" sz="2400" dirty="0">
                <a:solidFill>
                  <a:schemeClr val="bg2"/>
                </a:solidFill>
              </a:rPr>
              <a:t>=255;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GetWindowsDirectory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uSize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strcat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b="1" dirty="0">
                <a:solidFill>
                  <a:schemeClr val="bg2"/>
                </a:solidFill>
              </a:rPr>
              <a:t>,       “\\notepad.exe”      );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800" b="1" dirty="0" err="1">
                <a:solidFill>
                  <a:schemeClr val="bg1"/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(NULL, 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, NULL, NULL, FALSE, CREATE_NEW_CONSOLE|NORMAL_PRIORITY_CLASS,\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NULL, NULL, &amp;</a:t>
            </a:r>
            <a:r>
              <a:rPr lang="en-US" altLang="zh-CN" sz="2400" dirty="0" err="1">
                <a:solidFill>
                  <a:schemeClr val="bg2"/>
                </a:solidFill>
              </a:rPr>
              <a:t>StartUpInformation</a:t>
            </a:r>
            <a:r>
              <a:rPr lang="en-US" altLang="zh-CN" sz="2400" dirty="0">
                <a:solidFill>
                  <a:schemeClr val="bg2"/>
                </a:solidFill>
              </a:rPr>
              <a:t>, &amp;</a:t>
            </a:r>
            <a:r>
              <a:rPr lang="en-US" altLang="zh-CN" sz="2400" dirty="0" err="1">
                <a:solidFill>
                  <a:schemeClr val="bg2"/>
                </a:solidFill>
              </a:rPr>
              <a:t>NewProcessInformation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//</a:t>
            </a:r>
            <a:r>
              <a:rPr lang="zh-CN" altLang="en-US" sz="2400" b="1" dirty="0">
                <a:solidFill>
                  <a:schemeClr val="bg2"/>
                </a:solidFill>
              </a:rPr>
              <a:t>创建新进程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if (!</a:t>
            </a: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)  </a:t>
            </a:r>
            <a:r>
              <a:rPr lang="en-US" altLang="zh-CN" sz="2400" dirty="0" err="1">
                <a:solidFill>
                  <a:schemeClr val="bg2"/>
                </a:solidFill>
              </a:rPr>
              <a:t>cout</a:t>
            </a:r>
            <a:r>
              <a:rPr lang="en-US" altLang="zh-CN" sz="2400" dirty="0">
                <a:solidFill>
                  <a:schemeClr val="bg2"/>
                </a:solidFill>
              </a:rPr>
              <a:t>&lt;&lt;“</a:t>
            </a:r>
            <a:r>
              <a:rPr lang="zh-CN" altLang="en-US" sz="2400" dirty="0">
                <a:solidFill>
                  <a:schemeClr val="bg2"/>
                </a:solidFill>
              </a:rPr>
              <a:t>不能创建资源管理器进程</a:t>
            </a:r>
            <a:r>
              <a:rPr lang="en-US" altLang="zh-CN" sz="2400" dirty="0">
                <a:solidFill>
                  <a:schemeClr val="bg2"/>
                </a:solidFill>
              </a:rPr>
              <a:t>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else	</a:t>
            </a:r>
            <a:r>
              <a:rPr lang="en-US" altLang="zh-CN" sz="2400" dirty="0" err="1">
                <a:solidFill>
                  <a:schemeClr val="bg2"/>
                </a:solidFill>
              </a:rPr>
              <a:t>cout</a:t>
            </a:r>
            <a:r>
              <a:rPr lang="en-US" altLang="zh-CN" sz="2400" dirty="0">
                <a:solidFill>
                  <a:schemeClr val="bg2"/>
                </a:solidFill>
              </a:rPr>
              <a:t>&lt;&lt;“</a:t>
            </a:r>
            <a:r>
              <a:rPr lang="zh-CN" altLang="en-US" sz="2400" dirty="0">
                <a:solidFill>
                  <a:schemeClr val="bg2"/>
                </a:solidFill>
              </a:rPr>
              <a:t>资源管理器进程创建成功</a:t>
            </a:r>
            <a:r>
              <a:rPr lang="en-US" altLang="zh-CN" sz="2400" dirty="0">
                <a:solidFill>
                  <a:schemeClr val="bg2"/>
                </a:solidFill>
              </a:rPr>
              <a:t>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B57260C-05C6-4A6A-AE68-54A32DBD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3198019"/>
            <a:ext cx="2500312" cy="46196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"\\explorer.exe");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03198F85-670E-4551-8965-0BEBAC4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-62213"/>
            <a:ext cx="240496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</a:rPr>
              <a:t>P45-[3_19]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B388104-B8DA-4116-9831-91161930B3B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1257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下的进程创建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  <a:p>
            <a:pPr algn="ctr" eaLnBrk="1" hangingPunct="1">
              <a:defRPr/>
            </a:pPr>
            <a:r>
              <a:rPr lang="zh-CN" altLang="en-US" sz="3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</a:t>
            </a:r>
            <a:r>
              <a:rPr lang="en-US" altLang="zh-CN" sz="3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WORD</a:t>
            </a:r>
            <a:r>
              <a:rPr lang="zh-CN" altLang="en-US" sz="3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进程？</a:t>
            </a:r>
            <a:endParaRPr lang="en-US" altLang="zh-CN" sz="3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86E0DD7-1B85-487C-8A6C-CBC4819A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219924"/>
            <a:ext cx="7200900" cy="390366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char</a:t>
            </a:r>
            <a:r>
              <a:rPr lang="en-US" altLang="zh-CN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[255]; //</a:t>
            </a:r>
            <a:r>
              <a:rPr lang="zh-CN" altLang="en-US" sz="2400" dirty="0">
                <a:solidFill>
                  <a:schemeClr val="bg2"/>
                </a:solidFill>
              </a:rPr>
              <a:t>程序的路径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cout</a:t>
            </a:r>
            <a:r>
              <a:rPr lang="en-US" altLang="zh-CN" sz="2400" dirty="0">
                <a:solidFill>
                  <a:schemeClr val="bg2"/>
                </a:solidFill>
              </a:rPr>
              <a:t>&lt;&lt;"Please input the path of </a:t>
            </a:r>
            <a:r>
              <a:rPr lang="en-US" altLang="zh-CN" sz="2400" dirty="0" err="1">
                <a:solidFill>
                  <a:schemeClr val="bg2"/>
                </a:solidFill>
              </a:rPr>
              <a:t>Winword</a:t>
            </a:r>
            <a:r>
              <a:rPr lang="en-US" altLang="zh-CN" sz="2400" dirty="0">
                <a:solidFill>
                  <a:schemeClr val="bg2"/>
                </a:solidFill>
              </a:rPr>
              <a:t> \n: ";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cin</a:t>
            </a:r>
            <a:r>
              <a:rPr lang="en-US" altLang="zh-CN" sz="2400" b="1" dirty="0">
                <a:solidFill>
                  <a:schemeClr val="bg2"/>
                </a:solidFill>
              </a:rPr>
              <a:t>&gt;&gt;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b="1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IsSuccess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400" b="1" dirty="0" err="1">
                <a:solidFill>
                  <a:schemeClr val="bg1"/>
                </a:solidFill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</a:rPr>
              <a:t>(NULL, </a:t>
            </a:r>
            <a:r>
              <a:rPr lang="en-US" altLang="zh-CN" sz="2400" b="1" dirty="0" err="1">
                <a:solidFill>
                  <a:srgbClr val="FF0000"/>
                </a:solidFill>
              </a:rPr>
              <a:t>FilePath</a:t>
            </a:r>
            <a:r>
              <a:rPr lang="en-US" altLang="zh-CN" sz="2400" dirty="0">
                <a:solidFill>
                  <a:schemeClr val="bg2"/>
                </a:solidFill>
              </a:rPr>
              <a:t>,……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……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5776" y="5517232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创建普通用户进程？</a:t>
            </a:r>
          </a:p>
        </p:txBody>
      </p:sp>
    </p:spTree>
    <p:extLst>
      <p:ext uri="{BB962C8B-B14F-4D97-AF65-F5344CB8AC3E}">
        <p14:creationId xmlns:p14="http://schemas.microsoft.com/office/powerpoint/2010/main" val="1900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8E25E95B-42EE-446D-B642-F4534345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033967"/>
            <a:ext cx="70770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8665348-2FAE-4EC9-8E55-96141010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5959481"/>
            <a:ext cx="396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图</a:t>
            </a:r>
            <a:r>
              <a:rPr lang="en-US" altLang="zh-CN" sz="2400" b="1" dirty="0">
                <a:ea typeface="楷体_GB2312" pitchFamily="49" charset="-122"/>
              </a:rPr>
              <a:t>3.14  </a:t>
            </a:r>
            <a:r>
              <a:rPr lang="zh-CN" altLang="en-US" sz="2400" b="1" dirty="0">
                <a:ea typeface="楷体_GB2312" pitchFamily="49" charset="-122"/>
              </a:rPr>
              <a:t>进程的撤销过程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F73309F-AAE8-4CEE-9DCD-43D77B6C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15" y="0"/>
            <a:ext cx="3786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-274638"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进程中止的过程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E51F46C-D5C6-40E0-991E-A8B888F8D499}"/>
              </a:ext>
            </a:extLst>
          </p:cNvPr>
          <p:cNvCxnSpPr/>
          <p:nvPr/>
        </p:nvCxnSpPr>
        <p:spPr bwMode="auto">
          <a:xfrm>
            <a:off x="1824038" y="3429000"/>
            <a:ext cx="0" cy="172878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60B87C-84BF-4C79-AB5B-BC0DDBB04F31}"/>
              </a:ext>
            </a:extLst>
          </p:cNvPr>
          <p:cNvCxnSpPr/>
          <p:nvPr/>
        </p:nvCxnSpPr>
        <p:spPr bwMode="auto">
          <a:xfrm>
            <a:off x="1824038" y="5157788"/>
            <a:ext cx="2736850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FD1C9941-35CA-43D4-B502-A7A1DD81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6140426"/>
            <a:ext cx="3968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000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chemeClr val="bg2"/>
                </a:solidFill>
                <a:latin typeface="宋体" panose="02010600030101010101" pitchFamily="2" charset="-122"/>
              </a:rPr>
              <a:t>进程中止的过程</a:t>
            </a:r>
          </a:p>
        </p:txBody>
      </p:sp>
    </p:spTree>
    <p:extLst>
      <p:ext uri="{BB962C8B-B14F-4D97-AF65-F5344CB8AC3E}">
        <p14:creationId xmlns:p14="http://schemas.microsoft.com/office/powerpoint/2010/main" val="404913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F12338-38EC-4CF2-807E-4D38776F9C1C}"/>
              </a:ext>
            </a:extLst>
          </p:cNvPr>
          <p:cNvSpPr/>
          <p:nvPr/>
        </p:nvSpPr>
        <p:spPr>
          <a:xfrm>
            <a:off x="1547664" y="0"/>
            <a:ext cx="6192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进程终止时父子进程关系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D7DCAF89-979C-4F67-8FFF-3464FACEE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58" y="707886"/>
            <a:ext cx="8964613" cy="561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4638" indent="-274638">
              <a:lnSpc>
                <a:spcPts val="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级联中止：由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OS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启动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lvl="2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一些</a:t>
            </a:r>
            <a:r>
              <a:rPr lang="en-US" altLang="zh-CN" sz="3200" kern="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OS</a:t>
            </a:r>
            <a:r>
              <a:rPr lang="zh-CN" altLang="en-US" sz="3200" kern="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不允许子进程在父进程中止情况下存在</a:t>
            </a:r>
            <a:endParaRPr lang="en-US" altLang="zh-CN" sz="3200" kern="0" dirty="0">
              <a:solidFill>
                <a:schemeClr val="bg2"/>
              </a:solidFill>
              <a:latin typeface="+mn-lt"/>
              <a:ea typeface="华文楷体" panose="02010600040101010101" pitchFamily="2" charset="-122"/>
            </a:endParaRPr>
          </a:p>
          <a:p>
            <a:pPr marL="571500" indent="-571500">
              <a:lnSpc>
                <a:spcPts val="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Linux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父进程调用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wait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来等待子进程中止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571500" indent="-571500">
              <a:lnSpc>
                <a:spcPts val="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僵尸进程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lvl="2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子进程中止，其父进程尚未执行</a:t>
            </a:r>
            <a:r>
              <a:rPr lang="en-US" altLang="zh-CN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wait</a:t>
            </a:r>
          </a:p>
          <a:p>
            <a:pPr marL="571500" indent="-571500">
              <a:lnSpc>
                <a:spcPts val="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孤儿进程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lvl="2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父进程没有调用</a:t>
            </a:r>
            <a:r>
              <a:rPr lang="en-US" altLang="zh-CN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wait</a:t>
            </a:r>
            <a:r>
              <a:rPr lang="zh-CN" altLang="en-US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就中止</a:t>
            </a:r>
            <a:endParaRPr lang="en-US" altLang="zh-CN" sz="3200" kern="0" dirty="0">
              <a:solidFill>
                <a:schemeClr val="bg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 err="1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init</a:t>
            </a:r>
            <a:r>
              <a:rPr lang="zh-CN" altLang="en-US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进程作为父进程，定期调用</a:t>
            </a:r>
            <a:r>
              <a:rPr lang="en-US" altLang="zh-CN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wait, </a:t>
            </a:r>
            <a:r>
              <a:rPr lang="zh-CN" altLang="en-US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以便释放其</a:t>
            </a:r>
            <a:r>
              <a:rPr lang="en-US" altLang="zh-CN" sz="3200" kern="0" dirty="0">
                <a:solidFill>
                  <a:schemeClr val="bg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PCB</a:t>
            </a: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4046" y="0"/>
            <a:ext cx="1298111" cy="4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教材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P83 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1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5A7CC26-05FA-4FC9-931B-143FC75D85A5}"/>
              </a:ext>
            </a:extLst>
          </p:cNvPr>
          <p:cNvSpPr txBox="1">
            <a:spLocks noChangeArrowheads="1"/>
          </p:cNvSpPr>
          <p:nvPr/>
        </p:nvSpPr>
        <p:spPr>
          <a:xfrm>
            <a:off x="188015" y="1280808"/>
            <a:ext cx="8820150" cy="2572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bg1"/>
              </a:buClr>
              <a:buSzPct val="70000"/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进程自我终止，进入</a:t>
            </a:r>
            <a:r>
              <a:rPr lang="en-US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ZOMBIE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状态</a:t>
            </a: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，等待父进程善后处理。</a:t>
            </a:r>
          </a:p>
          <a:p>
            <a:pPr eaLnBrk="1" hangingPunct="1">
              <a:spcBef>
                <a:spcPct val="5000"/>
              </a:spcBef>
              <a:buClr>
                <a:schemeClr val="bg1"/>
              </a:buClr>
              <a:buSzPct val="70000"/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清除</a:t>
            </a:r>
            <a:r>
              <a:rPr lang="en-US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task-struct</a:t>
            </a: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之外的所有资源</a:t>
            </a:r>
            <a:endParaRPr lang="en-US" altLang="zh-CN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eaLnBrk="1" hangingPunct="1">
              <a:spcBef>
                <a:spcPct val="5000"/>
              </a:spcBef>
              <a:buClr>
                <a:schemeClr val="bg1"/>
              </a:buClr>
              <a:buSzPct val="70000"/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父进程在收到子进程的</a:t>
            </a:r>
            <a:r>
              <a:rPr lang="en-US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status</a:t>
            </a: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信息后，释放子进程的</a:t>
            </a:r>
            <a:r>
              <a:rPr lang="en-US" altLang="zh-CN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task-struct</a:t>
            </a:r>
            <a:r>
              <a:rPr lang="zh-CN" altLang="en-US" dirty="0">
                <a:solidFill>
                  <a:schemeClr val="bg1"/>
                </a:solidFill>
                <a:effectLst/>
                <a:latin typeface="+mj-lt"/>
                <a:ea typeface="楷体" panose="02010609060101010101" pitchFamily="49" charset="-122"/>
              </a:rPr>
              <a:t>。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31494-09E2-4A58-BE13-C16473241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21709"/>
            <a:ext cx="3738524" cy="646331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B80230-151B-47EC-B1C8-3162BCFB7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0"/>
            <a:ext cx="785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P18</a:t>
            </a:r>
            <a:endParaRPr lang="zh-CN" altLang="en-US" sz="24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9A9E66A-BEE0-4022-8534-87968BC1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65" y="3933056"/>
            <a:ext cx="4374916" cy="584775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(int *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" name="矩形标注 7">
            <a:extLst>
              <a:ext uri="{FF2B5EF4-FFF2-40B4-BE49-F238E27FC236}">
                <a16:creationId xmlns:a16="http://schemas.microsoft.com/office/drawing/2014/main" id="{CA5049EB-83E3-428E-AA6C-0E9ABB54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27" y="865008"/>
            <a:ext cx="4358273" cy="488213"/>
          </a:xfrm>
          <a:prstGeom prst="wedgeRectCallout">
            <a:avLst>
              <a:gd name="adj1" fmla="val -23493"/>
              <a:gd name="adj2" fmla="val -132210"/>
            </a:avLst>
          </a:prstGeom>
          <a:solidFill>
            <a:srgbClr val="E3DAFE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2"/>
                </a:solidFill>
                <a:latin typeface="+mn-lt"/>
                <a:ea typeface="+mn-ea"/>
              </a:rPr>
              <a:t>0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+mn-ea"/>
              </a:rPr>
              <a:t>：正常结束；其它：出错</a:t>
            </a:r>
            <a:endParaRPr lang="zh-CN" altLang="en-US" sz="2800" b="1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346ACE-58A8-459A-8611-336ECD111006}"/>
              </a:ext>
            </a:extLst>
          </p:cNvPr>
          <p:cNvSpPr txBox="1"/>
          <p:nvPr/>
        </p:nvSpPr>
        <p:spPr>
          <a:xfrm>
            <a:off x="188015" y="4522741"/>
            <a:ext cx="8277877" cy="5847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defRPr/>
            </a:pP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pid_p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pid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; int status; </a:t>
            </a:r>
            <a:r>
              <a:rPr lang="en-US" altLang="en-US" dirty="0" err="1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pid</a:t>
            </a:r>
            <a:r>
              <a:rPr lang="en-US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= </a:t>
            </a:r>
            <a:r>
              <a:rPr lang="en-US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wait</a:t>
            </a:r>
            <a:r>
              <a:rPr lang="en-US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(&amp;</a:t>
            </a:r>
            <a:r>
              <a:rPr lang="en-US" altLang="en-US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status</a:t>
            </a:r>
            <a:r>
              <a:rPr lang="en-US" altLang="en-US" i="1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)</a:t>
            </a:r>
            <a:r>
              <a:rPr lang="en-US" altLang="en-US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 </a:t>
            </a:r>
            <a:endParaRPr lang="en-US" altLang="zh-CN" i="1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5" name="矩形标注 7">
            <a:extLst>
              <a:ext uri="{FF2B5EF4-FFF2-40B4-BE49-F238E27FC236}">
                <a16:creationId xmlns:a16="http://schemas.microsoft.com/office/drawing/2014/main" id="{99FDA135-E374-4D3E-8B35-D379481B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35" y="5595729"/>
            <a:ext cx="3026888" cy="584775"/>
          </a:xfrm>
          <a:prstGeom prst="wedgeRectCallout">
            <a:avLst>
              <a:gd name="adj1" fmla="val 52894"/>
              <a:gd name="adj2" fmla="val -161015"/>
            </a:avLst>
          </a:prstGeom>
          <a:solidFill>
            <a:srgbClr val="E3DAFE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子进程的标志号</a:t>
            </a:r>
          </a:p>
        </p:txBody>
      </p:sp>
      <p:sp>
        <p:nvSpPr>
          <p:cNvPr id="16" name="矩形标注 7">
            <a:extLst>
              <a:ext uri="{FF2B5EF4-FFF2-40B4-BE49-F238E27FC236}">
                <a16:creationId xmlns:a16="http://schemas.microsoft.com/office/drawing/2014/main" id="{F1C8E309-A3B6-4C4C-9B21-D2CE881A9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71" y="5605714"/>
            <a:ext cx="3026888" cy="584775"/>
          </a:xfrm>
          <a:prstGeom prst="wedgeRectCallout">
            <a:avLst>
              <a:gd name="adj1" fmla="val -1305"/>
              <a:gd name="adj2" fmla="val -165614"/>
            </a:avLst>
          </a:prstGeom>
          <a:solidFill>
            <a:srgbClr val="E3DAFE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子进程的退出状态</a:t>
            </a:r>
            <a:endParaRPr lang="zh-CN" altLang="en-US" sz="2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B0F3480-A993-41C4-AA25-6D3B166A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7380312" y="15744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实验教材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P18</a:t>
            </a:r>
            <a:endParaRPr lang="zh-CN" altLang="en-US" sz="2000" dirty="0">
              <a:solidFill>
                <a:schemeClr val="bg2"/>
              </a:solidFill>
              <a:latin typeface="+mn-lt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3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2127FD-9783-48CF-8183-44912E4932F4}"/>
              </a:ext>
            </a:extLst>
          </p:cNvPr>
          <p:cNvSpPr/>
          <p:nvPr/>
        </p:nvSpPr>
        <p:spPr>
          <a:xfrm>
            <a:off x="2483768" y="0"/>
            <a:ext cx="371768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3.4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 程 通 信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44366C-F9D3-449E-A70E-900323DEC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835612"/>
            <a:ext cx="824205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4638" indent="-274638"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系统中进程：独立的或合作的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361950" indent="-361950"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进程为什么要合作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1276350" lvl="1" indent="-361950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信息共享</a:t>
            </a:r>
            <a:endParaRPr lang="en-US" altLang="zh-CN" sz="3200" b="1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1276350" lvl="1" indent="-361950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加快计算速度</a:t>
            </a:r>
            <a:r>
              <a:rPr lang="en-US" altLang="zh-CN" sz="32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划分成多个进程，在多处理器上并行执行</a:t>
            </a:r>
            <a:endParaRPr lang="en-US" altLang="zh-CN" sz="32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1276350" lvl="1" indent="-361950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模块化：将</a:t>
            </a:r>
            <a:r>
              <a:rPr lang="en-US" altLang="zh-CN" sz="3200" b="1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OS</a:t>
            </a:r>
            <a:r>
              <a:rPr lang="zh-CN" altLang="en-US" sz="3200" b="1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系统功能</a:t>
            </a:r>
            <a:r>
              <a:rPr lang="zh-CN" altLang="en-US" sz="32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分成独立的进程或线程</a:t>
            </a:r>
            <a:endParaRPr lang="en-US" altLang="zh-CN" sz="3200" b="1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lvl="2" indent="-571500"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合作进程需要进程通信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1276350" lvl="1" indent="-361950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进程间的信息交换</a:t>
            </a:r>
            <a:endParaRPr lang="en-US" altLang="zh-CN" sz="32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779912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史一民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8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E79BBB0-88E1-44E1-9B0E-DC00A39E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908720"/>
            <a:ext cx="8640639" cy="50405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低级通信：控制信息的交换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只传送一个或几个字节的信息，控制进程执行速度。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锁、信号量、软中断</a:t>
            </a:r>
            <a:endParaRPr lang="zh-CN" altLang="en-US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高级通信：大批量数据的交换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效率高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通信实现细节对用户透明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消息或邮箱机制、管道、共享内存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40F0A37-66F6-4E1B-A63E-1EB66D84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0"/>
            <a:ext cx="65527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-274638" algn="ctr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按通信模型分类</a:t>
            </a: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67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9D57C2-CDEC-4BFF-8544-27F613EE0242}"/>
              </a:ext>
            </a:extLst>
          </p:cNvPr>
          <p:cNvSpPr/>
          <p:nvPr/>
        </p:nvSpPr>
        <p:spPr>
          <a:xfrm>
            <a:off x="2123728" y="0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消息通信和共享内存</a:t>
            </a:r>
          </a:p>
        </p:txBody>
      </p:sp>
      <p:pic>
        <p:nvPicPr>
          <p:cNvPr id="5" name="Picture 1" descr="3_12.pdf">
            <a:extLst>
              <a:ext uri="{FF2B5EF4-FFF2-40B4-BE49-F238E27FC236}">
                <a16:creationId xmlns:a16="http://schemas.microsoft.com/office/drawing/2014/main" id="{81468A5B-1A20-448F-A198-7EDAF207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258091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94E77D-4861-4642-B453-B8171C8392C6}"/>
              </a:ext>
            </a:extLst>
          </p:cNvPr>
          <p:cNvSpPr txBox="1"/>
          <p:nvPr/>
        </p:nvSpPr>
        <p:spPr>
          <a:xfrm>
            <a:off x="2668203" y="5939631"/>
            <a:ext cx="38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3-12 IPC</a:t>
            </a:r>
            <a:r>
              <a:rPr lang="zh-CN" altLang="en-US" sz="2000" dirty="0">
                <a:solidFill>
                  <a:schemeClr val="bg2"/>
                </a:solidFill>
              </a:rPr>
              <a:t>通信模型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B0E46E-DDE5-4669-A0F7-CCA35C04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230577"/>
            <a:ext cx="1241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消息传递</a:t>
            </a:r>
            <a:endParaRPr lang="en-US" altLang="en-US" sz="18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0EA55A-01FF-4E51-8E2E-B3A889D0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5230577"/>
            <a:ext cx="1224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共享内存</a:t>
            </a:r>
            <a:endParaRPr lang="en-US" altLang="en-US" sz="18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4AE7530-CC7B-4586-BFAE-F7D940A9B34F}"/>
              </a:ext>
            </a:extLst>
          </p:cNvPr>
          <p:cNvSpPr/>
          <p:nvPr/>
        </p:nvSpPr>
        <p:spPr>
          <a:xfrm>
            <a:off x="2147298" y="-209916"/>
            <a:ext cx="484940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3.4.1 </a:t>
            </a:r>
            <a:r>
              <a:rPr lang="zh-CN" altLang="en-US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共享内存模型</a:t>
            </a:r>
            <a:endParaRPr lang="en-US" altLang="zh-CN" sz="44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ED8E15-7019-4A3E-8128-4C73F2CE19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2928"/>
            <a:ext cx="9144000" cy="76803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共享内存解决生产者消费者问题</a:t>
            </a:r>
            <a:endParaRPr lang="zh-CN" altLang="en-US" sz="28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33C4EA-09D3-4D53-81AA-8E52F0E0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03" y="1170715"/>
            <a:ext cx="8640763" cy="34681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ts val="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生产者：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资源的释放者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indent="-571500" eaLnBrk="1" hangingPunct="1">
              <a:spcBef>
                <a:spcPts val="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消费者：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资源的申请者</a:t>
            </a:r>
          </a:p>
          <a:p>
            <a:pPr marL="571500" indent="-571500" eaLnBrk="1" hangingPunct="1">
              <a:spcBef>
                <a:spcPts val="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缓冲区：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生产者和消费者进程空间的共享内存区</a:t>
            </a:r>
          </a:p>
          <a:p>
            <a:pPr marL="1028700" lvl="1" indent="-571500">
              <a:spcBef>
                <a:spcPts val="0"/>
              </a:spcBef>
              <a:buFontTx/>
              <a:buChar char="–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无界缓冲区：生产者无需等待</a:t>
            </a:r>
          </a:p>
          <a:p>
            <a:pPr marL="1028700" lvl="1" indent="-571500">
              <a:spcBef>
                <a:spcPts val="0"/>
              </a:spcBef>
              <a:buFontTx/>
              <a:buChar char="–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有界缓冲区：满：生产者等待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8AA147C-39F2-4844-9ED6-83AF0617AB7D}"/>
              </a:ext>
            </a:extLst>
          </p:cNvPr>
          <p:cNvSpPr txBox="1">
            <a:spLocks noChangeArrowheads="1"/>
          </p:cNvSpPr>
          <p:nvPr/>
        </p:nvSpPr>
        <p:spPr>
          <a:xfrm>
            <a:off x="1763688" y="4394882"/>
            <a:ext cx="3912941" cy="236469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BUFFER_SIZE 10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{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. . .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item;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altLang="zh-CN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[BUFFER_SIZE];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in = 0;</a:t>
            </a:r>
          </a:p>
          <a:p>
            <a:pPr marL="0" lvl="3" indent="87313">
              <a:buFontTx/>
              <a:buNone/>
            </a:pPr>
            <a:r>
              <a:rPr lang="en-US" altLang="zh-CN" sz="180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zh-CN" b="1" kern="0" dirty="0"/>
          </a:p>
        </p:txBody>
      </p:sp>
      <p:sp>
        <p:nvSpPr>
          <p:cNvPr id="10" name="矩形标注 7">
            <a:extLst>
              <a:ext uri="{FF2B5EF4-FFF2-40B4-BE49-F238E27FC236}">
                <a16:creationId xmlns:a16="http://schemas.microsoft.com/office/drawing/2014/main" id="{A536DDF9-387F-4BDB-B887-7926D0A2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952" y="4836811"/>
            <a:ext cx="2376264" cy="542133"/>
          </a:xfrm>
          <a:prstGeom prst="wedgeRectCallout">
            <a:avLst>
              <a:gd name="adj1" fmla="val -80405"/>
              <a:gd name="adj2" fmla="val 141051"/>
            </a:avLst>
          </a:prstGeom>
          <a:solidFill>
            <a:srgbClr val="E3DAFE"/>
          </a:solidFill>
          <a:ln w="12700" cap="sq" algn="ctr">
            <a:noFill/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有界缓冲区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80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256B8-0EE8-4799-9BDA-9C372930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3529" y="6021387"/>
            <a:ext cx="1905000" cy="457200"/>
          </a:xfrm>
        </p:spPr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C24168-DDAB-4F6B-AD1E-948A215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9059" y="6281737"/>
            <a:ext cx="1905000" cy="1968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6</a:t>
            </a:fld>
            <a:r>
              <a:rPr lang="zh-CN" altLang="en-US"/>
              <a:t> 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A801FD-8AA6-4376-A277-C7345A9C2B0E}"/>
              </a:ext>
            </a:extLst>
          </p:cNvPr>
          <p:cNvSpPr txBox="1">
            <a:spLocks noChangeArrowheads="1"/>
          </p:cNvSpPr>
          <p:nvPr/>
        </p:nvSpPr>
        <p:spPr>
          <a:xfrm>
            <a:off x="888681" y="10510"/>
            <a:ext cx="6840537" cy="719137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多道程序的并发执行</a:t>
            </a:r>
          </a:p>
        </p:txBody>
      </p:sp>
      <p:grpSp>
        <p:nvGrpSpPr>
          <p:cNvPr id="6" name="Group 41">
            <a:extLst>
              <a:ext uri="{FF2B5EF4-FFF2-40B4-BE49-F238E27FC236}">
                <a16:creationId xmlns:a16="http://schemas.microsoft.com/office/drawing/2014/main" id="{DD15041A-677C-4D2F-B15D-A9D8D39BFA24}"/>
              </a:ext>
            </a:extLst>
          </p:cNvPr>
          <p:cNvGrpSpPr>
            <a:grpSpLocks/>
          </p:cNvGrpSpPr>
          <p:nvPr/>
        </p:nvGrpSpPr>
        <p:grpSpPr bwMode="auto">
          <a:xfrm>
            <a:off x="300321" y="2492375"/>
            <a:ext cx="8604250" cy="3990974"/>
            <a:chOff x="113" y="1525"/>
            <a:chExt cx="5420" cy="2514"/>
          </a:xfrm>
        </p:grpSpPr>
        <p:sp>
          <p:nvSpPr>
            <p:cNvPr id="7" name="Oval 42">
              <a:extLst>
                <a:ext uri="{FF2B5EF4-FFF2-40B4-BE49-F238E27FC236}">
                  <a16:creationId xmlns:a16="http://schemas.microsoft.com/office/drawing/2014/main" id="{EA8A8164-AF42-4EEE-BED1-2D13605F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525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I1</a:t>
              </a:r>
            </a:p>
          </p:txBody>
        </p:sp>
        <p:sp>
          <p:nvSpPr>
            <p:cNvPr id="8" name="Oval 43">
              <a:extLst>
                <a:ext uri="{FF2B5EF4-FFF2-40B4-BE49-F238E27FC236}">
                  <a16:creationId xmlns:a16="http://schemas.microsoft.com/office/drawing/2014/main" id="{14EA06EC-3F0E-4CAD-8ACE-C372EE89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525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I2</a:t>
              </a:r>
            </a:p>
          </p:txBody>
        </p:sp>
        <p:sp>
          <p:nvSpPr>
            <p:cNvPr id="9" name="Oval 44">
              <a:extLst>
                <a:ext uri="{FF2B5EF4-FFF2-40B4-BE49-F238E27FC236}">
                  <a16:creationId xmlns:a16="http://schemas.microsoft.com/office/drawing/2014/main" id="{B9A2B067-0510-44BD-9059-DF1FAD41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525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I3</a:t>
              </a:r>
            </a:p>
          </p:txBody>
        </p:sp>
        <p:sp>
          <p:nvSpPr>
            <p:cNvPr id="10" name="Oval 45">
              <a:extLst>
                <a:ext uri="{FF2B5EF4-FFF2-40B4-BE49-F238E27FC236}">
                  <a16:creationId xmlns:a16="http://schemas.microsoft.com/office/drawing/2014/main" id="{F1A377B0-E857-4D4C-A993-A9AA0737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25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I4</a:t>
              </a:r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3B60E6A-A5FD-4B23-B62F-8E79A7018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661"/>
              <a:ext cx="5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B246D003-BC78-433D-B1B7-A13FED1C1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661"/>
              <a:ext cx="49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15E424C3-81DD-4837-B8EA-9E54FD339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661"/>
              <a:ext cx="59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4" name="Line 49">
              <a:extLst>
                <a:ext uri="{FF2B5EF4-FFF2-40B4-BE49-F238E27FC236}">
                  <a16:creationId xmlns:a16="http://schemas.microsoft.com/office/drawing/2014/main" id="{E3D7A263-C2EE-49B1-859C-1CF9027E6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61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Oval 50">
              <a:extLst>
                <a:ext uri="{FF2B5EF4-FFF2-40B4-BE49-F238E27FC236}">
                  <a16:creationId xmlns:a16="http://schemas.microsoft.com/office/drawing/2014/main" id="{C40BD686-BCA6-481A-8CE1-7A6C8D53C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251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C1</a:t>
              </a:r>
            </a:p>
          </p:txBody>
        </p:sp>
        <p:sp>
          <p:nvSpPr>
            <p:cNvPr id="16" name="Oval 51">
              <a:extLst>
                <a:ext uri="{FF2B5EF4-FFF2-40B4-BE49-F238E27FC236}">
                  <a16:creationId xmlns:a16="http://schemas.microsoft.com/office/drawing/2014/main" id="{9368785D-7264-4186-8CD1-FEE41954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51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C2</a:t>
              </a:r>
            </a:p>
          </p:txBody>
        </p:sp>
        <p:sp>
          <p:nvSpPr>
            <p:cNvPr id="17" name="Oval 52">
              <a:extLst>
                <a:ext uri="{FF2B5EF4-FFF2-40B4-BE49-F238E27FC236}">
                  <a16:creationId xmlns:a16="http://schemas.microsoft.com/office/drawing/2014/main" id="{B5A85A68-6D33-46F7-9C31-3F6C5D65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51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C3</a:t>
              </a:r>
            </a:p>
          </p:txBody>
        </p:sp>
        <p:sp>
          <p:nvSpPr>
            <p:cNvPr id="18" name="Oval 53">
              <a:extLst>
                <a:ext uri="{FF2B5EF4-FFF2-40B4-BE49-F238E27FC236}">
                  <a16:creationId xmlns:a16="http://schemas.microsoft.com/office/drawing/2014/main" id="{1BCE7928-FA20-45D1-8B1F-65E0C4BC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251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C4</a:t>
              </a:r>
            </a:p>
          </p:txBody>
        </p:sp>
        <p:sp>
          <p:nvSpPr>
            <p:cNvPr id="19" name="Line 54">
              <a:extLst>
                <a:ext uri="{FF2B5EF4-FFF2-40B4-BE49-F238E27FC236}">
                  <a16:creationId xmlns:a16="http://schemas.microsoft.com/office/drawing/2014/main" id="{B2012B1E-1209-4F74-BCB0-56A333B71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387"/>
              <a:ext cx="5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E34C2ACA-1087-4331-B3D5-45A583547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387"/>
              <a:ext cx="49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35B91154-6E56-4AB5-AAF4-C071AD1DA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387"/>
              <a:ext cx="59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34134E4A-B8E2-4262-AE31-26BD873D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387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3" name="Oval 58">
              <a:extLst>
                <a:ext uri="{FF2B5EF4-FFF2-40B4-BE49-F238E27FC236}">
                  <a16:creationId xmlns:a16="http://schemas.microsoft.com/office/drawing/2014/main" id="{E8E5D4B4-6BEE-4AF1-92C6-5F33CE056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022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P1</a:t>
              </a:r>
            </a:p>
          </p:txBody>
        </p:sp>
        <p:sp>
          <p:nvSpPr>
            <p:cNvPr id="24" name="Oval 59">
              <a:extLst>
                <a:ext uri="{FF2B5EF4-FFF2-40B4-BE49-F238E27FC236}">
                  <a16:creationId xmlns:a16="http://schemas.microsoft.com/office/drawing/2014/main" id="{EF22F0AF-855C-4603-A48D-C6106438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" y="3022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P2</a:t>
              </a:r>
            </a:p>
          </p:txBody>
        </p:sp>
        <p:sp>
          <p:nvSpPr>
            <p:cNvPr id="25" name="Oval 60">
              <a:extLst>
                <a:ext uri="{FF2B5EF4-FFF2-40B4-BE49-F238E27FC236}">
                  <a16:creationId xmlns:a16="http://schemas.microsoft.com/office/drawing/2014/main" id="{223626A2-C36A-45CD-9DFC-6B225D9C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3022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P3</a:t>
              </a:r>
            </a:p>
          </p:txBody>
        </p:sp>
        <p:sp>
          <p:nvSpPr>
            <p:cNvPr id="26" name="Oval 61">
              <a:extLst>
                <a:ext uri="{FF2B5EF4-FFF2-40B4-BE49-F238E27FC236}">
                  <a16:creationId xmlns:a16="http://schemas.microsoft.com/office/drawing/2014/main" id="{A80B3283-78FF-4D59-A79A-16FE2DF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3022"/>
              <a:ext cx="363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Tahoma" panose="020B0604030504040204" pitchFamily="34" charset="0"/>
                </a:rPr>
                <a:t>P4</a:t>
              </a: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6625EB21-3EBF-4FD1-ABE7-EBEAAD6F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3158"/>
              <a:ext cx="5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EB59307A-5B1E-49A6-8CB2-5E6316FD7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158"/>
              <a:ext cx="49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469122A4-B116-473E-9A45-767C4DE5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3158"/>
              <a:ext cx="59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675248A9-429A-4325-87D8-8CDAF0904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3158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41664488-8DD3-44E1-8A3B-1D9421108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797"/>
              <a:ext cx="635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54A5096C-D744-4AC7-A04B-9A62BC7A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523"/>
              <a:ext cx="726" cy="5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A021C027-1CF0-4648-A4AF-8DB01D970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842"/>
              <a:ext cx="635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A57C1C1C-D2A5-4A38-B436-81851BCED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68"/>
              <a:ext cx="726" cy="5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D2F5DE35-8E30-4B37-91AD-4AA48D155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797"/>
              <a:ext cx="635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51F2D73D-611D-4A46-8906-97CA37AF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523"/>
              <a:ext cx="726" cy="5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D107BF0B-B59E-4496-93B2-07F81AFF7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97"/>
              <a:ext cx="635" cy="45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6DDBC2EF-1D83-4E5C-84B7-DF63147A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523"/>
              <a:ext cx="726" cy="5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6FC1BA9C-9A7E-420F-8678-9F82554D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702"/>
              <a:ext cx="48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Text Box 75">
              <a:extLst>
                <a:ext uri="{FF2B5EF4-FFF2-40B4-BE49-F238E27FC236}">
                  <a16:creationId xmlns:a16="http://schemas.microsoft.com/office/drawing/2014/main" id="{B3ABB529-AEFD-4C92-A943-204B4FE54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" y="3748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t</a:t>
              </a:r>
            </a:p>
          </p:txBody>
        </p:sp>
      </p:grpSp>
      <p:sp>
        <p:nvSpPr>
          <p:cNvPr id="41" name="Text Box 76">
            <a:extLst>
              <a:ext uri="{FF2B5EF4-FFF2-40B4-BE49-F238E27FC236}">
                <a16:creationId xmlns:a16="http://schemas.microsoft.com/office/drawing/2014/main" id="{5A49635F-9F7C-4F29-ADD8-7091B45D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640763" cy="978729"/>
          </a:xfrm>
          <a:prstGeom prst="rect">
            <a:avLst/>
          </a:prstGeom>
          <a:solidFill>
            <a:srgbClr val="CDD9FF"/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00050" lvl="2" indent="0">
              <a:lnSpc>
                <a:spcPct val="90000"/>
              </a:lnSpc>
              <a:buClr>
                <a:srgbClr val="FFFF00"/>
              </a:buClr>
              <a:buSzPct val="80000"/>
              <a:buNone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ea"/>
                <a:ea typeface="+mn-ea"/>
              </a:rPr>
              <a:t>在时间上重叠，一个程序的执行尚未结束，另一个程序的执行已经开始。</a:t>
            </a:r>
          </a:p>
        </p:txBody>
      </p:sp>
      <p:sp>
        <p:nvSpPr>
          <p:cNvPr id="42" name="Rectangle 77">
            <a:extLst>
              <a:ext uri="{FF2B5EF4-FFF2-40B4-BE49-F238E27FC236}">
                <a16:creationId xmlns:a16="http://schemas.microsoft.com/office/drawing/2014/main" id="{4C7D7027-7196-417B-9DF4-8880E10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21" y="2328862"/>
            <a:ext cx="720725" cy="2447925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3" name="Rectangle 78">
            <a:extLst>
              <a:ext uri="{FF2B5EF4-FFF2-40B4-BE49-F238E27FC236}">
                <a16:creationId xmlns:a16="http://schemas.microsoft.com/office/drawing/2014/main" id="{28133314-4AAF-4CB6-BEBE-F37327CB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84" y="2544762"/>
            <a:ext cx="863600" cy="3097213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4" name="Rectangle 79">
            <a:extLst>
              <a:ext uri="{FF2B5EF4-FFF2-40B4-BE49-F238E27FC236}">
                <a16:creationId xmlns:a16="http://schemas.microsoft.com/office/drawing/2014/main" id="{8F0A4222-EE2C-4F25-B785-CE7F89AF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034" y="2544762"/>
            <a:ext cx="935037" cy="3168650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5" name="Rectangle 80">
            <a:extLst>
              <a:ext uri="{FF2B5EF4-FFF2-40B4-BE49-F238E27FC236}">
                <a16:creationId xmlns:a16="http://schemas.microsoft.com/office/drawing/2014/main" id="{97DA7F38-D66C-4575-B832-319AEA06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34" y="3624262"/>
            <a:ext cx="720725" cy="2233613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5661" y="6290328"/>
            <a:ext cx="6431670" cy="52322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I</a:t>
            </a:r>
            <a:r>
              <a:rPr lang="zh-CN" altLang="en-US" sz="2800" dirty="0">
                <a:solidFill>
                  <a:schemeClr val="bg2"/>
                </a:solidFill>
              </a:rPr>
              <a:t>：输入；</a:t>
            </a:r>
            <a:r>
              <a:rPr lang="en-US" altLang="zh-CN" sz="2800" dirty="0">
                <a:solidFill>
                  <a:schemeClr val="bg2"/>
                </a:solidFill>
              </a:rPr>
              <a:t>   C</a:t>
            </a:r>
            <a:r>
              <a:rPr lang="zh-CN" altLang="en-US" sz="2800" dirty="0">
                <a:solidFill>
                  <a:schemeClr val="bg2"/>
                </a:solidFill>
              </a:rPr>
              <a:t>：计算；</a:t>
            </a:r>
            <a:r>
              <a:rPr lang="en-US" altLang="zh-CN" sz="2800" dirty="0">
                <a:solidFill>
                  <a:schemeClr val="bg2"/>
                </a:solidFill>
              </a:rPr>
              <a:t>    P</a:t>
            </a:r>
            <a:r>
              <a:rPr lang="zh-CN" altLang="en-US" sz="2800" dirty="0">
                <a:solidFill>
                  <a:schemeClr val="bg2"/>
                </a:solidFill>
              </a:rPr>
              <a:t>：打印</a:t>
            </a:r>
          </a:p>
        </p:txBody>
      </p:sp>
    </p:spTree>
    <p:extLst>
      <p:ext uri="{BB962C8B-B14F-4D97-AF65-F5344CB8AC3E}">
        <p14:creationId xmlns:p14="http://schemas.microsoft.com/office/powerpoint/2010/main" val="35423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50935-E9EE-4C77-B9D8-F2813F09C0A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6649"/>
            <a:ext cx="4752528" cy="28440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1800" b="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next_produced</a:t>
            </a: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缓冲区满，</a:t>
            </a: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[in] = </a:t>
            </a:r>
            <a:r>
              <a:rPr lang="en-US" sz="1800" b="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next_produced</a:t>
            </a: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b="0" kern="0" dirty="0">
              <a:ea typeface="ＭＳ Ｐゴシック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2F1CDE-E867-45DD-80C0-41DC8F67316C}"/>
              </a:ext>
            </a:extLst>
          </p:cNvPr>
          <p:cNvSpPr txBox="1">
            <a:spLocks noChangeArrowheads="1"/>
          </p:cNvSpPr>
          <p:nvPr/>
        </p:nvSpPr>
        <p:spPr>
          <a:xfrm>
            <a:off x="4741088" y="916649"/>
            <a:ext cx="4391472" cy="28440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altLang="zh-CN" sz="1800" b="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next_consumed</a:t>
            </a: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  <a:defRPr/>
            </a:pP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  <a:b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while (in == out) </a:t>
            </a:r>
          </a:p>
          <a:p>
            <a:pPr marL="0" indent="0">
              <a:buNone/>
              <a:defRPr/>
            </a:pP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zh-CN" altLang="en-US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缓冲区空</a:t>
            </a: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nothing */</a:t>
            </a:r>
            <a:b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800" b="0" kern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next_consumed</a:t>
            </a: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[out]; </a:t>
            </a:r>
          </a:p>
          <a:p>
            <a:pPr marL="0" indent="0">
              <a:buNone/>
              <a:defRPr/>
            </a:pP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out = (out + 1) % BUFFER_SIZE;</a:t>
            </a:r>
            <a:b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/* consume the item in next consumed */ </a:t>
            </a:r>
          </a:p>
          <a:p>
            <a:pPr marL="0" indent="0">
              <a:buNone/>
              <a:defRPr/>
            </a:pPr>
            <a:r>
              <a:rPr lang="en-US" altLang="zh-CN" sz="1800" b="0" kern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EC5F7-F7D2-4E96-A5BC-6A728380BB9B}"/>
              </a:ext>
            </a:extLst>
          </p:cNvPr>
          <p:cNvSpPr txBox="1"/>
          <p:nvPr/>
        </p:nvSpPr>
        <p:spPr>
          <a:xfrm>
            <a:off x="0" y="3746379"/>
            <a:ext cx="440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3-13 </a:t>
            </a:r>
            <a:r>
              <a:rPr lang="zh-CN" altLang="en-US" sz="2000" dirty="0">
                <a:solidFill>
                  <a:schemeClr val="bg2"/>
                </a:solidFill>
              </a:rPr>
              <a:t>采用共享内存的生产者进程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34037C-0B0A-490C-B20A-950E526A7DBE}"/>
              </a:ext>
            </a:extLst>
          </p:cNvPr>
          <p:cNvSpPr txBox="1"/>
          <p:nvPr/>
        </p:nvSpPr>
        <p:spPr>
          <a:xfrm>
            <a:off x="4619073" y="3730121"/>
            <a:ext cx="446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3-14 </a:t>
            </a:r>
            <a:r>
              <a:rPr lang="zh-CN" altLang="en-US" sz="2000" dirty="0">
                <a:solidFill>
                  <a:schemeClr val="bg2"/>
                </a:solidFill>
              </a:rPr>
              <a:t>采用共享内存的消费者进程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B2E14F-94AE-451C-8B56-056296EC4228}"/>
              </a:ext>
            </a:extLst>
          </p:cNvPr>
          <p:cNvSpPr txBox="1"/>
          <p:nvPr/>
        </p:nvSpPr>
        <p:spPr>
          <a:xfrm>
            <a:off x="8385931" y="0"/>
            <a:ext cx="75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P80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3E9FB67-F382-43EA-B0A0-C87D657BC72A}"/>
              </a:ext>
            </a:extLst>
          </p:cNvPr>
          <p:cNvSpPr txBox="1">
            <a:spLocks noChangeArrowheads="1"/>
          </p:cNvSpPr>
          <p:nvPr/>
        </p:nvSpPr>
        <p:spPr>
          <a:xfrm>
            <a:off x="-57938" y="0"/>
            <a:ext cx="9144000" cy="76803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共享内存解决生产者消费者问题</a:t>
            </a:r>
            <a:endParaRPr lang="zh-CN" altLang="en-US" sz="28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488814"/>
            <a:ext cx="9144000" cy="156966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生产者进程和消费者进程中的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buffer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在各自的进程空间里，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必须提供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内存共享机制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，才能使两个进程访问同一段数据。</a:t>
            </a:r>
          </a:p>
        </p:txBody>
      </p:sp>
      <p:sp>
        <p:nvSpPr>
          <p:cNvPr id="1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5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E2CB76-7846-4C55-8562-DA6E6BD89267}"/>
              </a:ext>
            </a:extLst>
          </p:cNvPr>
          <p:cNvSpPr/>
          <p:nvPr/>
        </p:nvSpPr>
        <p:spPr>
          <a:xfrm>
            <a:off x="2713158" y="0"/>
            <a:ext cx="3717684" cy="8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3.4.2 </a:t>
            </a:r>
            <a:r>
              <a:rPr lang="zh-CN" altLang="en-US" sz="44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消息通信</a:t>
            </a:r>
            <a:endParaRPr lang="en-US" altLang="zh-CN" sz="44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818E52-CE43-48DF-969A-5F7A9FB3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00808"/>
            <a:ext cx="8640763" cy="35283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进程的</a:t>
            </a:r>
            <a:r>
              <a:rPr lang="zh-CN" altLang="en-US" sz="3600" dirty="0">
                <a:solidFill>
                  <a:schemeClr val="bg1"/>
                </a:solidFill>
                <a:ea typeface="楷体" panose="02010609060101010101" pitchFamily="49" charset="-122"/>
              </a:rPr>
              <a:t>通信和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同步不必通过共享地址空间，对分布式环境特别有用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进程</a:t>
            </a: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Q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通信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建立通信链路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通过</a:t>
            </a:r>
            <a:r>
              <a:rPr lang="en-US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send(message) 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receive(message)</a:t>
            </a:r>
            <a:endParaRPr lang="zh-CN" altLang="en-US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5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2B617D7-8828-458F-8CC8-5105E2C8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78" y="1124744"/>
            <a:ext cx="8857108" cy="4392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如何建立逻辑通信链接</a:t>
            </a:r>
          </a:p>
          <a:p>
            <a:pPr marL="571500" lvl="1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一个链接与两个还是更多的进程相关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lvl="1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一对通信进程之间可以有多少条链路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lvl="1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一个链接可以容纳的消息大小是固定的还是可变的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lvl="1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一个链接是单向的还是双向的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571500" lvl="1" indent="-571500" eaLnBrk="1" hangingPunct="1">
              <a:spcBef>
                <a:spcPts val="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同步</a:t>
            </a:r>
            <a:r>
              <a:rPr lang="en-US" altLang="zh-CN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异步（阻塞</a:t>
            </a:r>
            <a:r>
              <a:rPr lang="en-US" altLang="zh-CN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非阻塞）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890BFB-9F52-4B89-B7B9-3599F7CBA9A6}"/>
              </a:ext>
            </a:extLst>
          </p:cNvPr>
          <p:cNvSpPr/>
          <p:nvPr/>
        </p:nvSpPr>
        <p:spPr>
          <a:xfrm>
            <a:off x="2195736" y="0"/>
            <a:ext cx="5328592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消息通信的实现问题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52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78648-982E-4704-BC88-ED429FB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E0C18-3D36-483F-BDA6-28E65B87CF8D}"/>
              </a:ext>
            </a:extLst>
          </p:cNvPr>
          <p:cNvSpPr/>
          <p:nvPr/>
        </p:nvSpPr>
        <p:spPr>
          <a:xfrm>
            <a:off x="2699792" y="-10416"/>
            <a:ext cx="3496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Mach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消息机制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553A1-86D8-4C25-A71C-DD53BAB0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8" y="579917"/>
            <a:ext cx="9000902" cy="5585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63525" indent="-263525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消息是</a:t>
            </a:r>
            <a:r>
              <a:rPr lang="en-US" altLang="zh-CN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MachIPC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的核心构建块</a:t>
            </a:r>
          </a:p>
          <a:p>
            <a:pPr marL="263525" indent="-263525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大部分通信用消息实现、系统调用通过消息</a:t>
            </a:r>
            <a:endParaRPr lang="en-US" altLang="zh-CN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263525" indent="-263525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创建任务时，创建内核邮箱和通知邮箱</a:t>
            </a:r>
            <a:endParaRPr lang="en-US" altLang="zh-CN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720725" lvl="1" indent="-26352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内核使用内核邮箱与任务通信，将事件发生的通知发送到通知邮箱。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消息传递的系统调用</a:t>
            </a:r>
            <a:endParaRPr lang="en-US" altLang="zh-CN" dirty="0">
              <a:solidFill>
                <a:schemeClr val="bg1"/>
              </a:solidFill>
              <a:ea typeface="楷体" panose="02010609060101010101" pitchFamily="49" charset="-122"/>
            </a:endParaRPr>
          </a:p>
          <a:p>
            <a:pPr marL="720725" lvl="1" indent="-26352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port_allocate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ea typeface="楷体" panose="02010609060101010101" pitchFamily="49" charset="-122"/>
              </a:rPr>
              <a:t>创建新邮箱并为其消息队列分配空间</a:t>
            </a:r>
            <a:endParaRPr lang="en-US" altLang="zh-CN" sz="28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720725" lvl="1" indent="-26352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msg_send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):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向邮箱发送消息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0725" lvl="1" indent="-26352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msg_receive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): 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从邮箱接收消息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0725" lvl="1" indent="-26352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960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27B750-648A-4361-A37A-E9CA0B2A6A10}"/>
              </a:ext>
            </a:extLst>
          </p:cNvPr>
          <p:cNvSpPr/>
          <p:nvPr/>
        </p:nvSpPr>
        <p:spPr>
          <a:xfrm>
            <a:off x="2323325" y="0"/>
            <a:ext cx="4415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Windows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消息机制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2B5FD2-A543-422B-AC13-6E484F61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8" y="579917"/>
            <a:ext cx="9000902" cy="56573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高级本地过程调用（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ALPC, Advanced Local </a:t>
            </a:r>
            <a:r>
              <a:rPr lang="en-US" altLang="zh-CN" dirty="0" err="1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Procudure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 Call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内核服务通过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楷体" panose="02010609060101010101" pitchFamily="49" charset="-122"/>
              </a:rPr>
              <a:t>ALPC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与客户进程进行通信</a:t>
            </a:r>
            <a:endParaRPr lang="en-US" altLang="zh-CN" dirty="0">
              <a:solidFill>
                <a:schemeClr val="bg1"/>
              </a:solidFill>
              <a:ea typeface="楷体" panose="02010609060101010101" pitchFamily="49" charset="-122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通信过程</a:t>
            </a:r>
            <a:endParaRPr lang="en-US" altLang="zh-CN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803275" lvl="1" indent="-34607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客户机打开系统的连接端口对象的句柄</a:t>
            </a:r>
          </a:p>
          <a:p>
            <a:pPr marL="803275" lvl="1" indent="-34607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客户机发送连接请求</a:t>
            </a:r>
          </a:p>
          <a:p>
            <a:pPr marL="803275" lvl="1" indent="-34607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服务器创建两个私有通信端口</a:t>
            </a:r>
          </a:p>
          <a:p>
            <a:pPr marL="803275" lvl="1" indent="-346075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客户机和服务器通过端口句柄发送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接受消息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数据量小于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楷体" panose="02010609060101010101" pitchFamily="49" charset="-122"/>
              </a:rPr>
              <a:t>256B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schemeClr val="bg2"/>
              </a:solidFill>
              <a:ea typeface="楷体" panose="02010609060101010101" pitchFamily="49" charset="-122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a typeface="楷体" panose="02010609060101010101" pitchFamily="49" charset="-122"/>
              </a:rPr>
              <a:t>数据量大：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区域对象</a:t>
            </a:r>
            <a:r>
              <a:rPr lang="zh-CN" altLang="en-US" dirty="0">
                <a:solidFill>
                  <a:schemeClr val="bg2"/>
                </a:solidFill>
                <a:ea typeface="楷体" panose="02010609060101010101" pitchFamily="49" charset="-122"/>
              </a:rPr>
              <a:t>（通道相关的共享内存）。</a:t>
            </a: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a typeface="楷体" panose="02010609060101010101" pitchFamily="49" charset="-122"/>
              </a:rPr>
              <a:t>数据量更大：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服务器通过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楷体" panose="02010609060101010101" pitchFamily="49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直接读写客户机的地址空间</a:t>
            </a:r>
            <a:endParaRPr lang="zh-CN" altLang="en-US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7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B2F2F6-6922-49D7-A7F0-927DAFA2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553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64B7DD1-99AE-4620-A5D5-B71A49046566}"/>
              </a:ext>
            </a:extLst>
          </p:cNvPr>
          <p:cNvSpPr/>
          <p:nvPr/>
        </p:nvSpPr>
        <p:spPr>
          <a:xfrm>
            <a:off x="2370916" y="-22087"/>
            <a:ext cx="442621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3.5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进程通信实例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EC5A723C-95CD-4066-BE3D-7AB5E3EAA5A9}"/>
              </a:ext>
            </a:extLst>
          </p:cNvPr>
          <p:cNvSpPr txBox="1">
            <a:spLocks/>
          </p:cNvSpPr>
          <p:nvPr/>
        </p:nvSpPr>
        <p:spPr bwMode="auto">
          <a:xfrm>
            <a:off x="-12950" y="733731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892BE1E7-1CDA-48CF-871D-4D5E2E4A8629}"/>
              </a:ext>
            </a:extLst>
          </p:cNvPr>
          <p:cNvSpPr txBox="1">
            <a:spLocks/>
          </p:cNvSpPr>
          <p:nvPr/>
        </p:nvSpPr>
        <p:spPr bwMode="auto">
          <a:xfrm>
            <a:off x="6719638" y="7597665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65</a:t>
            </a:fld>
            <a:r>
              <a:rPr lang="zh-CN" altLang="en-US"/>
              <a:t> 页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779912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史一民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7A1902-FC6D-4C7A-8F47-3D01CB7C1CD9}"/>
              </a:ext>
            </a:extLst>
          </p:cNvPr>
          <p:cNvSpPr/>
          <p:nvPr/>
        </p:nvSpPr>
        <p:spPr>
          <a:xfrm>
            <a:off x="179512" y="1511512"/>
            <a:ext cx="84451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3.5.1 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基于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POSIX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的共享内存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(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8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章讲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)</a:t>
            </a:r>
          </a:p>
          <a:p>
            <a:pPr marL="0" lvl="1" indent="-274638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indent="-274638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3.5.2 Linux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Windows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管道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indent="-274638" algn="ctr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8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08D8BA2-2478-486B-A97C-B74753B8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1484784"/>
            <a:ext cx="8568952" cy="41764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实现问题</a:t>
            </a:r>
          </a:p>
          <a:p>
            <a:pPr marL="1028700" lvl="1" indent="-5715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通信是单方向的双方向的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1028700" lvl="1" indent="-5715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如果是双向的，是半双工的还是双工的</a:t>
            </a:r>
          </a:p>
          <a:p>
            <a:pPr marL="1028700" lvl="1" indent="-5715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通信进程之间是否要具有一定的关系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1028700" lvl="1" indent="-5715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能否通过网络，还是在同一台机器上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0"/>
            <a:ext cx="6318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lnSpc>
                <a:spcPct val="12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3.5.2 Linux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Windows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管道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9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6E364CC-DEE5-45D3-86D8-299777F3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68760"/>
            <a:ext cx="8136904" cy="28803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单向的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有亲缘关系的进程之间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60363" indent="-360363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只能一个进程写、另一个进程读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60363" lvl="1" indent="-360363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读数据是一次性操作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17563" lvl="1" indent="-360363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5CEA52-BCEB-4D64-A385-4D3BACB357A5}"/>
              </a:ext>
            </a:extLst>
          </p:cNvPr>
          <p:cNvSpPr/>
          <p:nvPr/>
        </p:nvSpPr>
        <p:spPr>
          <a:xfrm>
            <a:off x="2195736" y="-28896"/>
            <a:ext cx="5263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普 通 管  道（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pipe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11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56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C9D59E-93A0-4D78-8D89-F71A952A27A2}"/>
              </a:ext>
            </a:extLst>
          </p:cNvPr>
          <p:cNvSpPr/>
          <p:nvPr/>
        </p:nvSpPr>
        <p:spPr>
          <a:xfrm>
            <a:off x="1956575" y="95201"/>
            <a:ext cx="5335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命 名 管  道（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FIFO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3E8836-7683-46EC-BB3C-2F00DB31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2" y="1538135"/>
            <a:ext cx="9039671" cy="23827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任何两个进程之间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571500" indent="-571500" eaLnBrk="1" hangingPunct="1"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提供了一个路径名与之关联，以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FIFO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文件的形式存储于文件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6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7382" y="0"/>
            <a:ext cx="511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Linux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普通管道（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zh-CN" altLang="en-US" sz="40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8D8BA2-2478-486B-A97C-B74753B8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712"/>
            <a:ext cx="8964488" cy="583264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58775" indent="-358775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连接一个读进程和一个写进程的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pipe</a:t>
            </a:r>
            <a:r>
              <a:rPr lang="zh-CN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文件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在内核缓冲区开辟的一页内存（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4K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借助文件系统的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file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结构和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VFS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inode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1174750" lvl="2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两个进程的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file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结构指向同一个临时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VFS 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inode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（指向同一个物理页面）</a:t>
            </a:r>
            <a:endParaRPr lang="en-US" altLang="zh-CN" sz="28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按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FIFO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方式单向传送消息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358775" indent="-358775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pipe</a:t>
            </a:r>
            <a:r>
              <a:rPr lang="zh-CN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的建立</a:t>
            </a: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fd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[2] …… pipe(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fd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)  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在系统打开文件表中建立该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pipe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的两个表目</a:t>
            </a: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fd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[1]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：写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端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     </a:t>
            </a:r>
            <a:r>
              <a:rPr lang="en-US" altLang="zh-CN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fd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[0]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：读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端</a:t>
            </a:r>
            <a:endParaRPr lang="zh-CN" altLang="en-US" sz="3600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5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957D607-A79A-402C-A148-4E65E0B421BE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765175"/>
            <a:ext cx="8675688" cy="172878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例：程序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共享变量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，程序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FF6600"/>
                </a:solidFill>
                <a:effectLst/>
                <a:latin typeface="+mj-lt"/>
                <a:ea typeface="楷体" panose="02010609060101010101" pitchFamily="49" charset="-122"/>
              </a:rPr>
              <a:t>N:=N+1</a:t>
            </a:r>
            <a:r>
              <a:rPr lang="zh-CN" altLang="en-US" sz="2800" dirty="0">
                <a:solidFill>
                  <a:srgbClr val="FF6600"/>
                </a:solidFill>
                <a:effectLst/>
                <a:latin typeface="+mj-lt"/>
                <a:ea typeface="楷体" panose="02010609060101010101" pitchFamily="49" charset="-122"/>
              </a:rPr>
              <a:t>；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                                                程序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solidFill>
                  <a:srgbClr val="990099"/>
                </a:solidFill>
                <a:effectLst/>
                <a:latin typeface="+mj-lt"/>
                <a:ea typeface="楷体" panose="02010609060101010101" pitchFamily="49" charset="-122"/>
              </a:rPr>
              <a:t>Print(N);N:=0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。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两个程序以不同速度运行，可能出现三种情况：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6CADA20-A152-4D7D-8763-21AC3EDB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0"/>
            <a:ext cx="5471814" cy="820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多道程序的并发执行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48CF29D-9C73-4C08-BB82-8A6722D9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41663"/>
            <a:ext cx="8713787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SzPct val="75000"/>
              <a:buNone/>
            </a:pPr>
            <a:r>
              <a:rPr lang="en-US" altLang="zh-CN" sz="2800" dirty="0">
                <a:solidFill>
                  <a:srgbClr val="FF6600"/>
                </a:solidFill>
                <a:latin typeface="+mj-lt"/>
                <a:ea typeface="楷体" panose="02010609060101010101" pitchFamily="49" charset="-122"/>
              </a:rPr>
              <a:t>N:=N+1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Print(N)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N:=0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之前：输出：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N+1      N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值：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0</a:t>
            </a:r>
          </a:p>
          <a:p>
            <a:pPr marL="342900" indent="-342900" eaLnBrk="1" hangingPunct="1">
              <a:buSzPct val="75000"/>
              <a:buNone/>
            </a:pPr>
            <a:r>
              <a:rPr lang="en-US" altLang="zh-CN" sz="2800" dirty="0">
                <a:solidFill>
                  <a:srgbClr val="FF6600"/>
                </a:solidFill>
                <a:latin typeface="+mj-lt"/>
                <a:ea typeface="楷体" panose="02010609060101010101" pitchFamily="49" charset="-122"/>
              </a:rPr>
              <a:t>N:=N+1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Print(N)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N:=0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之间：输出： 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N        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值：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0</a:t>
            </a:r>
          </a:p>
          <a:p>
            <a:pPr marL="342900" indent="-342900" eaLnBrk="1" hangingPunct="1">
              <a:buSzPct val="75000"/>
              <a:buNone/>
            </a:pPr>
            <a:r>
              <a:rPr lang="en-US" altLang="zh-CN" sz="2800" dirty="0">
                <a:solidFill>
                  <a:srgbClr val="FF6600"/>
                </a:solidFill>
                <a:latin typeface="+mj-lt"/>
                <a:ea typeface="楷体" panose="02010609060101010101" pitchFamily="49" charset="-122"/>
              </a:rPr>
              <a:t>N:=N+1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Print(N)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990099"/>
                </a:solidFill>
                <a:latin typeface="+mj-lt"/>
                <a:ea typeface="楷体" panose="02010609060101010101" pitchFamily="49" charset="-122"/>
              </a:rPr>
              <a:t>N:=0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之后：输出： 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N        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值：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32CC081-059D-457A-B221-5D263468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91" y="5517232"/>
            <a:ext cx="810495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在并发执行的情况下导致结果的不确定性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2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7886"/>
            <a:ext cx="91440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eaLnBrk="1" hangingPunct="1">
              <a:spcBef>
                <a:spcPts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自带同步互斥效果</a:t>
            </a: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互斥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</a:rPr>
              <a:t>：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一个进程正在对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pipe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进行读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/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写时，另一进程必须等待。</a:t>
            </a:r>
          </a:p>
          <a:p>
            <a:pPr marL="717550" lvl="1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同步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1174750" lvl="2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写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进程：写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pipe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时，若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满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进入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等待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状态；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 	          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当读进程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读出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信息时，被唤醒。</a:t>
            </a:r>
          </a:p>
          <a:p>
            <a:pPr marL="1174750" marR="2540" lvl="2" indent="-2603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读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进程：读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pipe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时，若空进入等待状态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；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	           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写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进程写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信息时</a:t>
            </a:r>
            <a:r>
              <a:rPr lang="zh-CN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，被唤醒。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0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Linux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普通管道（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zh-CN" altLang="en-US" sz="4000" dirty="0"/>
          </a:p>
        </p:txBody>
      </p:sp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5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2E656C-BD56-493F-AAFF-080A5EBC1F61}"/>
              </a:ext>
            </a:extLst>
          </p:cNvPr>
          <p:cNvSpPr txBox="1"/>
          <p:nvPr/>
        </p:nvSpPr>
        <p:spPr>
          <a:xfrm>
            <a:off x="2843808" y="6409737"/>
            <a:ext cx="378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3-24 </a:t>
            </a:r>
            <a:r>
              <a:rPr lang="zh-CN" altLang="en-US" sz="2000" dirty="0">
                <a:solidFill>
                  <a:schemeClr val="bg2"/>
                </a:solidFill>
              </a:rPr>
              <a:t>普通管道的文件描述符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A5F2EB-B6D5-4601-9196-7A062D1BBD0E}"/>
              </a:ext>
            </a:extLst>
          </p:cNvPr>
          <p:cNvSpPr txBox="1"/>
          <p:nvPr/>
        </p:nvSpPr>
        <p:spPr>
          <a:xfrm>
            <a:off x="214770" y="1082947"/>
            <a:ext cx="325160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pipe(</a:t>
            </a:r>
            <a:r>
              <a:rPr lang="en-US" altLang="zh-CN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5F2EB-B6D5-4601-9196-7A062D1BBD0E}"/>
              </a:ext>
            </a:extLst>
          </p:cNvPr>
          <p:cNvSpPr txBox="1"/>
          <p:nvPr/>
        </p:nvSpPr>
        <p:spPr>
          <a:xfrm>
            <a:off x="214770" y="3335070"/>
            <a:ext cx="325160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fork( )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A5F2EB-B6D5-4601-9196-7A062D1BBD0E}"/>
              </a:ext>
            </a:extLst>
          </p:cNvPr>
          <p:cNvSpPr txBox="1"/>
          <p:nvPr/>
        </p:nvSpPr>
        <p:spPr>
          <a:xfrm>
            <a:off x="214770" y="5171429"/>
            <a:ext cx="325160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父进程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altLang="zh-CN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</a:p>
          <a:p>
            <a:pPr algn="ctr"/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子进程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altLang="zh-CN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509120"/>
            <a:ext cx="4914900" cy="17430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23728" y="0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Linux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普通管道（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zh-CN" altLang="en-US" sz="4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320" y="707886"/>
            <a:ext cx="4810125" cy="2057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170" y="2608503"/>
            <a:ext cx="5486400" cy="2057400"/>
          </a:xfrm>
          <a:prstGeom prst="rect">
            <a:avLst/>
          </a:prstGeom>
        </p:spPr>
      </p:pic>
      <p:sp>
        <p:nvSpPr>
          <p:cNvPr id="1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0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FCB9BA-FF05-4F6A-BD2F-C66130E14FDB}"/>
              </a:ext>
            </a:extLst>
          </p:cNvPr>
          <p:cNvSpPr txBox="1"/>
          <p:nvPr/>
        </p:nvSpPr>
        <p:spPr>
          <a:xfrm>
            <a:off x="0" y="0"/>
            <a:ext cx="9143600" cy="584775"/>
          </a:xfrm>
          <a:prstGeom prst="rect">
            <a:avLst/>
          </a:prstGeom>
          <a:solidFill>
            <a:srgbClr val="9CB3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普通管道示例。</a:t>
            </a:r>
            <a:r>
              <a:rPr lang="en-US" altLang="zh-CN" sz="2800" dirty="0">
                <a:solidFill>
                  <a:schemeClr val="bg2"/>
                </a:solidFill>
              </a:rPr>
              <a:t>                     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P99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55781-2E4F-476A-BB53-EE814A427FA1}"/>
              </a:ext>
            </a:extLst>
          </p:cNvPr>
          <p:cNvSpPr txBox="1"/>
          <p:nvPr/>
        </p:nvSpPr>
        <p:spPr>
          <a:xfrm>
            <a:off x="19806" y="584775"/>
            <a:ext cx="6912768" cy="59093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BUFFER_SIZE 25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READ_END	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WRITE_END	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char 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write_msg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[BUFFER_SIZE] = "Greetings";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read_msg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[BUFFER_SIZE];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-1)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stderr,"Pipe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failed");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1;}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fork();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1 13">
            <a:extLst>
              <a:ext uri="{FF2B5EF4-FFF2-40B4-BE49-F238E27FC236}">
                <a16:creationId xmlns:a16="http://schemas.microsoft.com/office/drawing/2014/main" id="{D897B5ED-EE4B-466A-B692-8FEEAA04477E}"/>
              </a:ext>
            </a:extLst>
          </p:cNvPr>
          <p:cNvSpPr>
            <a:spLocks/>
          </p:cNvSpPr>
          <p:nvPr/>
        </p:nvSpPr>
        <p:spPr bwMode="auto">
          <a:xfrm>
            <a:off x="2411760" y="3645024"/>
            <a:ext cx="1800200" cy="554581"/>
          </a:xfrm>
          <a:prstGeom prst="borderCallout1">
            <a:avLst>
              <a:gd name="adj1" fmla="val 97798"/>
              <a:gd name="adj2" fmla="val 19800"/>
              <a:gd name="adj3" fmla="val 173250"/>
              <a:gd name="adj4" fmla="val -31098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创建管道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4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AEBE66-901E-4610-A30F-5FC4EE1067D2}"/>
              </a:ext>
            </a:extLst>
          </p:cNvPr>
          <p:cNvSpPr txBox="1"/>
          <p:nvPr/>
        </p:nvSpPr>
        <p:spPr>
          <a:xfrm>
            <a:off x="0" y="188640"/>
            <a:ext cx="9144000" cy="58539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{  /* parent process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close(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[READ_END]);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write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[WRITE_END],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write_msg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write_msg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)+1);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close(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[WRITE_END]);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/* child process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close(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[WRITE_END]);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[READ_END]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read_msg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BUFFER_SIZE);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("child read %s\n",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read_msg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close(</a:t>
            </a:r>
            <a:r>
              <a:rPr lang="en-US" altLang="zh-CN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[READ_END]);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线形标注 1 13">
            <a:extLst>
              <a:ext uri="{FF2B5EF4-FFF2-40B4-BE49-F238E27FC236}">
                <a16:creationId xmlns:a16="http://schemas.microsoft.com/office/drawing/2014/main" id="{7E52F3D0-4DEC-4652-A983-6C8A841A6C7E}"/>
              </a:ext>
            </a:extLst>
          </p:cNvPr>
          <p:cNvSpPr>
            <a:spLocks/>
          </p:cNvSpPr>
          <p:nvPr/>
        </p:nvSpPr>
        <p:spPr bwMode="auto">
          <a:xfrm>
            <a:off x="2411760" y="2132856"/>
            <a:ext cx="4464496" cy="504056"/>
          </a:xfrm>
          <a:prstGeom prst="borderCallout1">
            <a:avLst>
              <a:gd name="adj1" fmla="val 105498"/>
              <a:gd name="adj2" fmla="val 17009"/>
              <a:gd name="adj3" fmla="val 218540"/>
              <a:gd name="adj4" fmla="val -14311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子进程继承了父进程的管道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538067-DE44-4A56-BE00-0BC8A36B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132561"/>
            <a:ext cx="6768752" cy="7048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61307" y="6468091"/>
            <a:ext cx="2088232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3.27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4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66" y="603311"/>
            <a:ext cx="8280920" cy="586314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 main(VOID){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HANDLE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ReadHandle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,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WriteHandle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STARTUPINFO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si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;  PROCESS_INFORMATION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pi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char message [BUFFER_SIZE]="Greetings";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ZeroMemory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pi,sizeof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(pi));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if(!</a:t>
            </a:r>
            <a:r>
              <a:rPr lang="en-US" altLang="zh-CN" sz="2400" dirty="0" err="1">
                <a:solidFill>
                  <a:srgbClr val="CC00FF"/>
                </a:solidFill>
                <a:latin typeface="+mn-lt"/>
              </a:rPr>
              <a:t>CreatePipe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(&amp;ReadHandle,&amp;WriteHandle,&amp;sa,0))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fprintf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stderr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,"Create Pipe Failed"); return 1;}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GetStartupInfo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si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si.hStdOutput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= 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GetStdHandle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(STD_OUTPUT_HANDLE);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/* redirect standard input to the read end of the pipe*/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si.hStdInput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=</a:t>
            </a: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ReadHandle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si.dwFlags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=STARTF_USESTDHANDLES;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/* don't allow the child to inherit the write end of pipe*/</a:t>
            </a:r>
          </a:p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lt"/>
              </a:rPr>
              <a:t>SetHandleInformation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(WriteHandle,HANDLE_FLAG_INHERIT,0);</a:t>
            </a:r>
          </a:p>
        </p:txBody>
      </p:sp>
      <p:sp>
        <p:nvSpPr>
          <p:cNvPr id="5" name="线形标注 1 13">
            <a:extLst>
              <a:ext uri="{FF2B5EF4-FFF2-40B4-BE49-F238E27FC236}">
                <a16:creationId xmlns:a16="http://schemas.microsoft.com/office/drawing/2014/main" id="{D897B5ED-EE4B-466A-B692-8FEEAA04477E}"/>
              </a:ext>
            </a:extLst>
          </p:cNvPr>
          <p:cNvSpPr>
            <a:spLocks/>
          </p:cNvSpPr>
          <p:nvPr/>
        </p:nvSpPr>
        <p:spPr bwMode="auto">
          <a:xfrm>
            <a:off x="2843808" y="2132856"/>
            <a:ext cx="2376264" cy="432048"/>
          </a:xfrm>
          <a:prstGeom prst="borderCallout1">
            <a:avLst>
              <a:gd name="adj1" fmla="val 97798"/>
              <a:gd name="adj2" fmla="val 19800"/>
              <a:gd name="adj3" fmla="val 211661"/>
              <a:gd name="adj4" fmla="val 13037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读取管道的句柄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CB9BA-FF05-4F6A-BD2F-C66130E14FDB}"/>
              </a:ext>
            </a:extLst>
          </p:cNvPr>
          <p:cNvSpPr txBox="1"/>
          <p:nvPr/>
        </p:nvSpPr>
        <p:spPr>
          <a:xfrm>
            <a:off x="0" y="-23149"/>
            <a:ext cx="9143600" cy="584775"/>
          </a:xfrm>
          <a:prstGeom prst="rect">
            <a:avLst/>
          </a:prstGeom>
          <a:solidFill>
            <a:srgbClr val="9CB3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匿名管道示例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父进程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100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3_27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3-28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线形标注 1 13">
            <a:extLst>
              <a:ext uri="{FF2B5EF4-FFF2-40B4-BE49-F238E27FC236}">
                <a16:creationId xmlns:a16="http://schemas.microsoft.com/office/drawing/2014/main" id="{D897B5ED-EE4B-466A-B692-8FEEAA04477E}"/>
              </a:ext>
            </a:extLst>
          </p:cNvPr>
          <p:cNvSpPr>
            <a:spLocks/>
          </p:cNvSpPr>
          <p:nvPr/>
        </p:nvSpPr>
        <p:spPr bwMode="auto">
          <a:xfrm>
            <a:off x="5364088" y="2132856"/>
            <a:ext cx="2376264" cy="432048"/>
          </a:xfrm>
          <a:prstGeom prst="borderCallout1">
            <a:avLst>
              <a:gd name="adj1" fmla="val 97798"/>
              <a:gd name="adj2" fmla="val 19800"/>
              <a:gd name="adj3" fmla="val 211661"/>
              <a:gd name="adj4" fmla="val 13037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写入管道的句柄</a:t>
            </a:r>
          </a:p>
        </p:txBody>
      </p:sp>
    </p:spTree>
    <p:extLst>
      <p:ext uri="{BB962C8B-B14F-4D97-AF65-F5344CB8AC3E}">
        <p14:creationId xmlns:p14="http://schemas.microsoft.com/office/powerpoint/2010/main" val="35936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98" y="1198780"/>
            <a:ext cx="9112602" cy="501675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CreateProcess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(NULL,"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tu3_29.exe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", NULL, NULL,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	                        </a:t>
            </a:r>
            <a:r>
              <a:rPr lang="en-US" altLang="zh-CN" sz="2400" dirty="0">
                <a:solidFill>
                  <a:srgbClr val="CC00FF"/>
                </a:solidFill>
                <a:latin typeface="+mn-lt"/>
              </a:rPr>
              <a:t>TRUE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     0, NULL, NULL, &amp;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si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&amp;</a:t>
            </a:r>
            <a:r>
              <a:rPr lang="en-US" altLang="zh-CN" sz="2400" dirty="0">
                <a:solidFill>
                  <a:srgbClr val="CC00FF"/>
                </a:solidFill>
                <a:latin typeface="+mn-lt"/>
              </a:rPr>
              <a:t>pi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CloseHandle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ReadHandle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pPr>
              <a:lnSpc>
                <a:spcPts val="3000"/>
              </a:lnSpc>
            </a:pP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if(!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WriteFile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WriteHandle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message, BUFFER_SIZE, &amp;written, NULL))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fprintf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stderr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,"Error writing to pipe.");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CloseHandle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WriteHandle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/* wait for the child to exit*/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WaitForSingleObject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rgbClr val="CC00FF"/>
                </a:solidFill>
                <a:latin typeface="+mn-lt"/>
              </a:rPr>
              <a:t>pi.hProcess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INFINITE);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线形标注 1 13">
            <a:extLst>
              <a:ext uri="{FF2B5EF4-FFF2-40B4-BE49-F238E27FC236}">
                <a16:creationId xmlns:a16="http://schemas.microsoft.com/office/drawing/2014/main" id="{D897B5ED-EE4B-466A-B692-8FEEAA04477E}"/>
              </a:ext>
            </a:extLst>
          </p:cNvPr>
          <p:cNvSpPr>
            <a:spLocks/>
          </p:cNvSpPr>
          <p:nvPr/>
        </p:nvSpPr>
        <p:spPr bwMode="auto">
          <a:xfrm>
            <a:off x="4139952" y="116632"/>
            <a:ext cx="3528392" cy="524662"/>
          </a:xfrm>
          <a:prstGeom prst="borderCallout1">
            <a:avLst>
              <a:gd name="adj1" fmla="val 97798"/>
              <a:gd name="adj2" fmla="val 19800"/>
              <a:gd name="adj3" fmla="val 299092"/>
              <a:gd name="adj4" fmla="val -21218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子进程继承父进程的句柄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6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2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90" y="874951"/>
            <a:ext cx="9112602" cy="547842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main(VOID)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HANDLE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Readhandle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CHAR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buffer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[BUFFER_SIZE];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DWORD read;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/* get the read handle of the pipe*/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CC00FF"/>
                </a:solidFill>
                <a:latin typeface="+mn-lt"/>
              </a:rPr>
              <a:t>Readhandle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GetStdHandle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(STD_INPUT_HANDLE);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/* the child reads from the pipe*/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if(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ReadFile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rgbClr val="CC00FF"/>
                </a:solidFill>
                <a:latin typeface="+mn-lt"/>
              </a:rPr>
              <a:t>Readhandle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buffer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BUFFER_SIZE, &amp;read, NULL))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("child read %s",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buffer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else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fprintf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stderr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,"Error reading from pipe");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return 0;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FCB9BA-FF05-4F6A-BD2F-C66130E14FDB}"/>
              </a:ext>
            </a:extLst>
          </p:cNvPr>
          <p:cNvSpPr txBox="1"/>
          <p:nvPr/>
        </p:nvSpPr>
        <p:spPr>
          <a:xfrm>
            <a:off x="0" y="0"/>
            <a:ext cx="9143600" cy="584775"/>
          </a:xfrm>
          <a:prstGeom prst="rect">
            <a:avLst/>
          </a:prstGeom>
          <a:solidFill>
            <a:srgbClr val="9CB3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匿名管道示例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800" dirty="0">
                <a:solidFill>
                  <a:schemeClr val="bg2"/>
                </a:solidFill>
              </a:rPr>
              <a:t>  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101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3_29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48" y="874951"/>
            <a:ext cx="5782752" cy="1219715"/>
          </a:xfrm>
          <a:prstGeom prst="rect">
            <a:avLst/>
          </a:prstGeom>
        </p:spPr>
      </p:pic>
      <p:sp>
        <p:nvSpPr>
          <p:cNvPr id="7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84992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2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DE8460F-040C-4897-9922-F2A529F2BA19}"/>
              </a:ext>
            </a:extLst>
          </p:cNvPr>
          <p:cNvSpPr txBox="1">
            <a:spLocks noChangeArrowheads="1"/>
          </p:cNvSpPr>
          <p:nvPr/>
        </p:nvSpPr>
        <p:spPr>
          <a:xfrm>
            <a:off x="2268538" y="0"/>
            <a:ext cx="5111774" cy="820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程序并发执行的特点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C3FF74-AE64-44FE-8412-1A457FF17DB3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5084763"/>
            <a:ext cx="8893175" cy="1008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SzPct val="90000"/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外界环境在程序的两次执行期间发生变化，失去原有的可重复特征。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7EF1EB-70FA-4894-9333-F12DBDDB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03" y="690562"/>
            <a:ext cx="3035300" cy="5355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lvl="2" indent="-355600" defTabSz="355600">
              <a:lnSpc>
                <a:spcPct val="900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间断性</a:t>
            </a:r>
            <a:endParaRPr lang="zh-CN" altLang="en-US" b="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B42C02F6-9F3D-41D0-AA35-AC51C84B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964612" cy="860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“</a:t>
            </a: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走走停停”，一个程序可能走到中途停下来，失去原有的时序关系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3A6FD3C-0C63-44AF-B0DD-205B754A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3839513" cy="5355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55600" lvl="2" indent="-355600" defTabSz="355600">
              <a:lnSpc>
                <a:spcPct val="900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失去程序的封闭性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05E6E41-2060-4EDA-9D5D-DA6A0CF5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71813"/>
            <a:ext cx="9144000" cy="13419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多个程序共享系统中的资源，资源状态由多个程序改变。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如：一个程序写到存储器中的数据可能被另一个程序修改，失去原有的不变特征。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4AF3450-10D5-482E-B783-60183B5E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08500"/>
            <a:ext cx="3106737" cy="5355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55600" lvl="2" indent="-355600" defTabSz="355600">
              <a:lnSpc>
                <a:spcPct val="90000"/>
              </a:lnSpc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不可再现性</a:t>
            </a:r>
          </a:p>
        </p:txBody>
      </p:sp>
      <p:sp>
        <p:nvSpPr>
          <p:cNvPr id="1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763B5C5-288E-4C03-9004-EEE5A7DD58F4}"/>
              </a:ext>
            </a:extLst>
          </p:cNvPr>
          <p:cNvSpPr txBox="1">
            <a:spLocks noChangeArrowheads="1"/>
          </p:cNvSpPr>
          <p:nvPr/>
        </p:nvSpPr>
        <p:spPr>
          <a:xfrm>
            <a:off x="2124075" y="0"/>
            <a:ext cx="5400675" cy="647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并发所带来的效率提升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7A2CD-50DF-4532-8E22-6C110D66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5" y="4566502"/>
            <a:ext cx="4371419" cy="206210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顺序执行系统工作效率：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总运行时间：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80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CPU</a:t>
            </a:r>
            <a:r>
              <a:rPr lang="zh-CN" altLang="en-US" sz="2400" dirty="0">
                <a:solidFill>
                  <a:schemeClr val="bg2"/>
                </a:solidFill>
              </a:rPr>
              <a:t>： </a:t>
            </a:r>
            <a:r>
              <a:rPr lang="en-US" altLang="zh-CN" sz="2400" dirty="0">
                <a:solidFill>
                  <a:schemeClr val="bg2"/>
                </a:solidFill>
              </a:rPr>
              <a:t>40/80 = 50%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DEV1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15 / 80 </a:t>
            </a:r>
            <a:r>
              <a:rPr lang="zh-CN" altLang="en-US" sz="2400" dirty="0">
                <a:solidFill>
                  <a:schemeClr val="bg2"/>
                </a:solidFill>
              </a:rPr>
              <a:t>＝ </a:t>
            </a:r>
            <a:r>
              <a:rPr lang="en-US" altLang="zh-CN" sz="2400" dirty="0">
                <a:solidFill>
                  <a:schemeClr val="bg2"/>
                </a:solidFill>
              </a:rPr>
              <a:t>18.75%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DEV2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25 / 80 = 31.25%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E52F0D7-AD9A-4B6D-9D08-264A89913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3" y="4583864"/>
            <a:ext cx="3893433" cy="206210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并发执行系统工作效率：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总运行时间：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45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CPU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40 / 45 = 89%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DEV1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15 / 45 = 33%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DEV2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25 /45</a:t>
            </a:r>
            <a:r>
              <a:rPr lang="zh-CN" altLang="en-US" sz="2400" dirty="0">
                <a:solidFill>
                  <a:schemeClr val="bg2"/>
                </a:solidFill>
              </a:rPr>
              <a:t>＝ </a:t>
            </a:r>
            <a:r>
              <a:rPr lang="en-US" altLang="zh-CN" sz="2400" dirty="0">
                <a:solidFill>
                  <a:schemeClr val="bg2"/>
                </a:solidFill>
              </a:rPr>
              <a:t>55.6%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CD86A-DAAD-4C0F-A071-DAACD50D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561263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23740-76F8-471B-97CD-2A66B39D9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94841"/>
            <a:ext cx="75612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2F19EA-EF81-4D15-A1FF-A8FC3C3E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5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animBg="1"/>
    </p:bld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FF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544973</TotalTime>
  <Words>4821</Words>
  <Application>Microsoft Macintosh PowerPoint</Application>
  <PresentationFormat>全屏显示(4:3)</PresentationFormat>
  <Paragraphs>822</Paragraphs>
  <Slides>76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4" baseType="lpstr">
      <vt:lpstr>华文琥珀</vt:lpstr>
      <vt:lpstr>华文楷体</vt:lpstr>
      <vt:lpstr>华文中宋</vt:lpstr>
      <vt:lpstr>楷体</vt:lpstr>
      <vt:lpstr>楷体_GB2312</vt:lpstr>
      <vt:lpstr>隶书</vt:lpstr>
      <vt:lpstr>宋体</vt:lpstr>
      <vt:lpstr>宋体</vt:lpstr>
      <vt:lpstr>MS PGothic</vt:lpstr>
      <vt:lpstr>MS PGothic</vt:lpstr>
      <vt:lpstr>Arial</vt:lpstr>
      <vt:lpstr>Courier New</vt:lpstr>
      <vt:lpstr>Monotype Sorts</vt:lpstr>
      <vt:lpstr>Symbol</vt:lpstr>
      <vt:lpstr>Tahoma</vt:lpstr>
      <vt:lpstr>Times New Roman</vt:lpstr>
      <vt:lpstr>Wingdings</vt:lpstr>
      <vt:lpstr>Azure</vt:lpstr>
      <vt:lpstr>第 3 章  进 程 管 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fork中父子进程的关系</vt:lpstr>
      <vt:lpstr>父子进程数据段关系示例1</vt:lpstr>
      <vt:lpstr>父子进程数据段关系示例2-传统fork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system系统调用</vt:lpstr>
      <vt:lpstr>system示例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第3章</dc:subject>
  <dc:creator>史一民</dc:creator>
  <cp:keywords/>
  <cp:lastModifiedBy>Mi Zetian</cp:lastModifiedBy>
  <cp:revision>2377</cp:revision>
  <dcterms:created xsi:type="dcterms:W3CDTF">1995-06-17T23:31:02Z</dcterms:created>
  <dcterms:modified xsi:type="dcterms:W3CDTF">2020-09-10T11:17:38Z</dcterms:modified>
</cp:coreProperties>
</file>