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0"/>
  </p:handoutMasterIdLst>
  <p:sldIdLst>
    <p:sldId id="260" r:id="rId3"/>
    <p:sldId id="316" r:id="rId4"/>
    <p:sldId id="312" r:id="rId5"/>
    <p:sldId id="311" r:id="rId6"/>
    <p:sldId id="317" r:id="rId7"/>
    <p:sldId id="313" r:id="rId8"/>
    <p:sldId id="318" r:id="rId9"/>
    <p:sldId id="314" r:id="rId10"/>
    <p:sldId id="315" r:id="rId11"/>
    <p:sldId id="324" r:id="rId12"/>
    <p:sldId id="325" r:id="rId13"/>
    <p:sldId id="331" r:id="rId14"/>
    <p:sldId id="334" r:id="rId15"/>
    <p:sldId id="333" r:id="rId16"/>
    <p:sldId id="339" r:id="rId17"/>
    <p:sldId id="340" r:id="rId18"/>
    <p:sldId id="327" r:id="rId19"/>
    <p:sldId id="328" r:id="rId20"/>
    <p:sldId id="336" r:id="rId21"/>
    <p:sldId id="335" r:id="rId22"/>
    <p:sldId id="347" r:id="rId23"/>
    <p:sldId id="338" r:id="rId24"/>
    <p:sldId id="351" r:id="rId25"/>
    <p:sldId id="348" r:id="rId26"/>
    <p:sldId id="349" r:id="rId27"/>
    <p:sldId id="350" r:id="rId28"/>
    <p:sldId id="355" r:id="rId2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CC"/>
    <a:srgbClr val="FF3300"/>
    <a:srgbClr val="FFFF66"/>
    <a:srgbClr val="FFFF99"/>
    <a:srgbClr val="B2B2B2"/>
    <a:srgbClr val="2B166E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719"/>
    <p:restoredTop sz="94660"/>
  </p:normalViewPr>
  <p:slideViewPr>
    <p:cSldViewPr showGuides="1">
      <p:cViewPr varScale="1">
        <p:scale>
          <a:sx n="69" d="100"/>
          <a:sy n="69" d="100"/>
        </p:scale>
        <p:origin x="450" y="66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350CB-AFC5-48EF-B209-1110AA7C14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4" descr="e_12"/>
          <p:cNvPicPr>
            <a:picLocks noChangeAspect="1"/>
          </p:cNvPicPr>
          <p:nvPr userDrawn="1"/>
        </p:nvPicPr>
        <p:blipFill>
          <a:blip r:embed="rId2"/>
          <a:srcRect r="14461"/>
          <a:stretch>
            <a:fillRect/>
          </a:stretch>
        </p:blipFill>
        <p:spPr>
          <a:xfrm>
            <a:off x="0" y="0"/>
            <a:ext cx="9144000" cy="5157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052" name="Picture 46" descr="HZ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3200" y="5334000"/>
            <a:ext cx="758825" cy="106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47" descr="shou_r03_c0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00200" y="5410200"/>
            <a:ext cx="2895600" cy="954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</a:t>
            </a:r>
            <a:br>
              <a:rPr lang="en-US" altLang="zh-CN" noProof="0" smtClean="0"/>
            </a:br>
            <a:r>
              <a:rPr lang="en-US" altLang="zh-CN" noProof="0" smtClean="0"/>
              <a:t>style</a:t>
            </a:r>
            <a:endParaRPr lang="en-US" altLang="zh-CN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A600E7-9AFC-4050-8842-33099C36F52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152400"/>
            <a:ext cx="20383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52400"/>
            <a:ext cx="59626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A600E7-9AFC-4050-8842-33099C36F52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A600E7-9AFC-4050-8842-33099C36F52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A600E7-9AFC-4050-8842-33099C36F52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295400"/>
            <a:ext cx="4000500" cy="5029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10100" y="1295400"/>
            <a:ext cx="4000500" cy="5029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A600E7-9AFC-4050-8842-33099C36F52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A600E7-9AFC-4050-8842-33099C36F52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A600E7-9AFC-4050-8842-33099C36F52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A600E7-9AFC-4050-8842-33099C36F52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A600E7-9AFC-4050-8842-33099C36F52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A600E7-9AFC-4050-8842-33099C36F52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43" descr="e_11p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1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A600E7-9AFC-4050-8842-33099C36F52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962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ltGray">
          <a:xfrm>
            <a:off x="0" y="838200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031" name="Picture 47" descr="HZ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5175" y="0"/>
            <a:ext cx="758825" cy="106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49" descr="shou_r03_c0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096000"/>
            <a:ext cx="2133600" cy="7032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FFFF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3"/>
          <p:cNvSpPr/>
          <p:nvPr/>
        </p:nvSpPr>
        <p:spPr>
          <a:xfrm>
            <a:off x="533400" y="1295400"/>
            <a:ext cx="7696200" cy="457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endParaRPr lang="en-US" altLang="zh-CN" sz="2800" dirty="0">
              <a:solidFill>
                <a:srgbClr val="FFFF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4"/>
          <p:cNvSpPr>
            <a:spLocks noGrp="1"/>
          </p:cNvSpPr>
          <p:nvPr>
            <p:ph idx="1" hasCustomPrompt="1"/>
          </p:nvPr>
        </p:nvSpPr>
        <p:spPr>
          <a:xfrm>
            <a:off x="190500" y="1219200"/>
            <a:ext cx="82296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</a:rPr>
              <a:t>SNMP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</a:rPr>
              <a:t>SNMP(Simple Network Management Protocol  简单计算机网络管理协议)；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</a:rPr>
              <a:t>SNMP是应用层协议，是TCP/IP协议族的一部分,它通过用户数据报协议（UDP）来操作,它在UDP、IP及有关的专网（如：Ethernet,FDDI,X.25）之上实现；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</a:rPr>
              <a:t>在长达10年(1990年-1999年)的发展过程中，产生了SNMPv1、SNMPv2、SNMPv3三个不同的版本和一系列RFC文件。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endParaRPr lang="en-US" altLang="zh-CN" sz="1800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endParaRPr lang="en-US" altLang="zh-CN" sz="800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endParaRPr lang="en-US" altLang="zh-CN" sz="800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7173" name="Rectangle 6"/>
          <p:cNvSpPr/>
          <p:nvPr/>
        </p:nvSpPr>
        <p:spPr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153400" cy="5029200"/>
          </a:xfrm>
        </p:spPr>
        <p:txBody>
          <a:bodyPr/>
          <a:p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ASN.1中的构造类型SEQUENCE OF，序列中的各项都属于同一类型。T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ASN.1中的数据类型INTEGER，即整数类型，没有位数的限制，可以是任意大小的整数。T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RMON1不支持令牌环网的监控。T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RMON1可以监控应用层与数据链路层。F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RMON1扩展支持广域网的监控F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SNMP++开发包中类Ctarget和Utarget都是有SnmpTarget派生的，所以Snmp类的get()或get_next()函数的管理代理参数可以使用Ctarget类型，也可以使Utarget类型。F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SNMPv2的通告操作（InformRequest）是SNMP管理器向其它管理器发送，不需要SNMP管理器返回响应的网管操作。F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SNMPv2消息中团体名用于设置管理器对代理的访问权限。T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SNMPv3架构中，默认的访问控制模式是基于任务的发问控制模型（TACM）。F</a:t>
            </a:r>
            <a:endParaRPr lang="zh-CN" altLang="en-US" sz="1800" b="0">
              <a:solidFill>
                <a:srgbClr val="002060"/>
              </a:solidFill>
            </a:endParaRPr>
          </a:p>
          <a:p>
            <a:endParaRPr lang="zh-CN" altLang="en-US" sz="1800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 b="0">
                <a:solidFill>
                  <a:srgbClr val="002060"/>
                </a:solidFill>
              </a:rPr>
              <a:t>TCP/IP参考模型只包括TCP与IP这两种网络协议</a:t>
            </a:r>
            <a:r>
              <a:rPr lang="en-US" altLang="zh-CN" sz="1800" b="0">
                <a:solidFill>
                  <a:srgbClr val="002060"/>
                </a:solidFill>
              </a:rPr>
              <a:t>  F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SNMPv3架构中，默认的访问控制模式是基于角色的访问控制模型（RACM）。</a:t>
            </a:r>
            <a:r>
              <a:rPr lang="en-US" altLang="zh-CN" sz="1800" b="0">
                <a:solidFill>
                  <a:srgbClr val="002060"/>
                </a:solidFill>
              </a:rPr>
              <a:t>  F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SNMPv2消息中团体名用于设置管理器对代理的访问权限</a:t>
            </a:r>
            <a:r>
              <a:rPr lang="en-US" altLang="zh-CN" sz="1800" b="0">
                <a:solidFill>
                  <a:srgbClr val="002060"/>
                </a:solidFill>
              </a:rPr>
              <a:t>  T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SNMPv2的通告操作（InformRequest）是SNMP管理器向其它管理器发送，需要SNMP管理器返回响应的网管操作。</a:t>
            </a:r>
            <a:r>
              <a:rPr lang="en-US" altLang="zh-CN" sz="1800" b="0">
                <a:solidFill>
                  <a:srgbClr val="002060"/>
                </a:solidFill>
              </a:rPr>
              <a:t> T</a:t>
            </a:r>
            <a:endParaRPr lang="en-US" altLang="zh-CN" sz="1800" b="0">
              <a:solidFill>
                <a:srgbClr val="002060"/>
              </a:solidFill>
            </a:endParaRPr>
          </a:p>
          <a:p>
            <a:r>
              <a:rPr lang="en-US" altLang="zh-CN" sz="1800" b="0">
                <a:solidFill>
                  <a:srgbClr val="002060"/>
                </a:solidFill>
              </a:rPr>
              <a:t>实数值的字符编码中只使用ASCII字符编码。F</a:t>
            </a:r>
            <a:endParaRPr lang="en-US" altLang="zh-CN" sz="1800" b="0">
              <a:solidFill>
                <a:srgbClr val="002060"/>
              </a:solidFill>
            </a:endParaRPr>
          </a:p>
          <a:p>
            <a:r>
              <a:rPr lang="en-US" altLang="zh-CN" sz="1800" b="0">
                <a:solidFill>
                  <a:srgbClr val="002060"/>
                </a:solidFill>
              </a:rPr>
              <a:t>SNMPv2的通告操作（InformRequest）是SNMP管理器向其它管理器发送，不需要SNMP管理器返回响应的网管操作。F</a:t>
            </a:r>
            <a:endParaRPr lang="en-US" altLang="zh-CN" sz="1800" b="0">
              <a:solidFill>
                <a:srgbClr val="002060"/>
              </a:solidFill>
            </a:endParaRPr>
          </a:p>
          <a:p>
            <a:r>
              <a:rPr lang="en-US" altLang="zh-CN" sz="1800" b="0">
                <a:solidFill>
                  <a:srgbClr val="002060"/>
                </a:solidFill>
              </a:rPr>
              <a:t>ASN.1中的NULL的BER编码是0500H。T</a:t>
            </a:r>
            <a:endParaRPr lang="en-US" altLang="zh-CN" sz="1800" b="0">
              <a:solidFill>
                <a:srgbClr val="002060"/>
              </a:solidFill>
            </a:endParaRPr>
          </a:p>
          <a:p>
            <a:r>
              <a:rPr lang="en-US" altLang="zh-CN" sz="1800" b="0">
                <a:solidFill>
                  <a:srgbClr val="002060"/>
                </a:solidFill>
              </a:rPr>
              <a:t>SNMPv3架构中，默认的访问控制模式是基于任务的发问控制模型（TACM）。F</a:t>
            </a:r>
            <a:endParaRPr lang="en-US" altLang="zh-CN" sz="1800" b="0">
              <a:solidFill>
                <a:srgbClr val="002060"/>
              </a:solidFill>
            </a:endParaRPr>
          </a:p>
          <a:p>
            <a:r>
              <a:rPr lang="en-US" altLang="zh-CN" sz="1800" b="0">
                <a:solidFill>
                  <a:srgbClr val="002060"/>
                </a:solidFill>
              </a:rPr>
              <a:t>RMON1不支持令牌环网的监控。T</a:t>
            </a:r>
            <a:endParaRPr lang="en-US" altLang="zh-CN" sz="1800" b="0">
              <a:solidFill>
                <a:srgbClr val="002060"/>
              </a:solidFill>
            </a:endParaRPr>
          </a:p>
          <a:p>
            <a:r>
              <a:rPr lang="en-US" altLang="zh-CN" sz="1800" b="0">
                <a:solidFill>
                  <a:srgbClr val="002060"/>
                </a:solidFill>
              </a:rPr>
              <a:t>ASN.1中的数据类型INTEGER，即整数类型，没有位数的限制，可以是任意大小的整数。T</a:t>
            </a:r>
            <a:endParaRPr lang="en-US" altLang="zh-CN" sz="1800" b="0">
              <a:solidFill>
                <a:srgbClr val="002060"/>
              </a:solidFill>
            </a:endParaRPr>
          </a:p>
          <a:p>
            <a:r>
              <a:rPr lang="en-US" altLang="zh-CN" sz="1800" b="0">
                <a:solidFill>
                  <a:srgbClr val="002060"/>
                </a:solidFill>
              </a:rPr>
              <a:t>RMON1可以监控应用层与数据链路层。F</a:t>
            </a:r>
            <a:endParaRPr lang="en-US" altLang="zh-CN" sz="1800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029200"/>
          </a:xfrm>
        </p:spPr>
        <p:txBody>
          <a:bodyPr/>
          <a:p>
            <a:r>
              <a:rPr lang="zh-CN" altLang="en-US" sz="2000" b="0">
                <a:solidFill>
                  <a:srgbClr val="002060"/>
                </a:solidFill>
              </a:rPr>
              <a:t>SNMPv1的普通消息与Trap消息，SNMP头部相同，PDU部分不相同的是</a:t>
            </a:r>
            <a:r>
              <a:rPr lang="zh-CN" altLang="en-US" sz="2000">
                <a:solidFill>
                  <a:srgbClr val="002060"/>
                </a:solidFill>
              </a:rPr>
              <a:t> 请求标识符</a:t>
            </a:r>
            <a:r>
              <a:rPr lang="zh-CN" altLang="en-US" sz="2000" b="0">
                <a:solidFill>
                  <a:srgbClr val="002060"/>
                </a:solidFill>
              </a:rPr>
              <a:t> </a:t>
            </a:r>
            <a:endParaRPr lang="zh-CN" altLang="en-US" sz="2000" b="0">
              <a:solidFill>
                <a:srgbClr val="002060"/>
              </a:solidFill>
            </a:endParaRPr>
          </a:p>
          <a:p>
            <a:r>
              <a:rPr lang="zh-CN" altLang="en-US" sz="2000" b="0">
                <a:solidFill>
                  <a:srgbClr val="002060"/>
                </a:solidFill>
              </a:rPr>
              <a:t> SNMPv3的USM模型由 </a:t>
            </a:r>
            <a:r>
              <a:rPr lang="zh-CN" altLang="en-US" sz="2000">
                <a:solidFill>
                  <a:srgbClr val="002060"/>
                </a:solidFill>
              </a:rPr>
              <a:t>RFC3414</a:t>
            </a:r>
            <a:r>
              <a:rPr lang="en-US" altLang="zh-CN" sz="2000" b="0">
                <a:solidFill>
                  <a:srgbClr val="002060"/>
                </a:solidFill>
              </a:rPr>
              <a:t> </a:t>
            </a:r>
            <a:r>
              <a:rPr lang="zh-CN" altLang="en-US" sz="2000" b="0">
                <a:solidFill>
                  <a:srgbClr val="002060"/>
                </a:solidFill>
              </a:rPr>
              <a:t>定义 </a:t>
            </a:r>
            <a:endParaRPr lang="zh-CN" altLang="en-US" sz="2000" b="0">
              <a:solidFill>
                <a:srgbClr val="002060"/>
              </a:solidFill>
            </a:endParaRPr>
          </a:p>
          <a:p>
            <a:r>
              <a:rPr lang="zh-CN" altLang="en-US" sz="2000" b="0">
                <a:solidFill>
                  <a:srgbClr val="002060"/>
                </a:solidFill>
              </a:rPr>
              <a:t>SNMP++开发包是对</a:t>
            </a:r>
            <a:r>
              <a:rPr lang="zh-CN" altLang="en-US" sz="2000">
                <a:solidFill>
                  <a:srgbClr val="002060"/>
                </a:solidFill>
              </a:rPr>
              <a:t>WinSNMP</a:t>
            </a:r>
            <a:r>
              <a:rPr lang="zh-CN" altLang="en-US" sz="2000" b="0">
                <a:solidFill>
                  <a:srgbClr val="002060"/>
                </a:solidFill>
              </a:rPr>
              <a:t> </a:t>
            </a:r>
            <a:r>
              <a:rPr lang="en-US" altLang="zh-CN" sz="2000" b="0">
                <a:solidFill>
                  <a:srgbClr val="002060"/>
                </a:solidFill>
              </a:rPr>
              <a:t>API</a:t>
            </a:r>
            <a:r>
              <a:rPr lang="zh-CN" altLang="en-US" sz="2000" b="0">
                <a:solidFill>
                  <a:srgbClr val="002060"/>
                </a:solidFill>
              </a:rPr>
              <a:t>的封装</a:t>
            </a:r>
            <a:endParaRPr lang="zh-CN" altLang="en-US" sz="2000" b="0">
              <a:solidFill>
                <a:srgbClr val="002060"/>
              </a:solidFill>
            </a:endParaRPr>
          </a:p>
          <a:p>
            <a:r>
              <a:rPr lang="zh-CN" altLang="en-US" sz="2000" b="0">
                <a:solidFill>
                  <a:srgbClr val="002060"/>
                </a:solidFill>
              </a:rPr>
              <a:t>在TCP协议状态转换过程中，客户端在</a:t>
            </a:r>
            <a:r>
              <a:rPr lang="zh-CN" altLang="en-US" sz="2000">
                <a:solidFill>
                  <a:srgbClr val="002060"/>
                </a:solidFill>
                <a:sym typeface="+mn-ea"/>
              </a:rPr>
              <a:t>SYN_SENT</a:t>
            </a:r>
            <a:r>
              <a:rPr lang="zh-CN" altLang="en-US" sz="2000" b="0">
                <a:solidFill>
                  <a:srgbClr val="002060"/>
                </a:solidFill>
              </a:rPr>
              <a:t>状态下可以转换到ESTABLISHED状态</a:t>
            </a:r>
            <a:endParaRPr lang="zh-CN" altLang="en-US" sz="2000" b="0">
              <a:solidFill>
                <a:srgbClr val="002060"/>
              </a:solidFill>
            </a:endParaRPr>
          </a:p>
          <a:p>
            <a:r>
              <a:rPr lang="zh-CN" altLang="en-US" sz="2000" b="0">
                <a:solidFill>
                  <a:srgbClr val="002060"/>
                </a:solidFill>
              </a:rPr>
              <a:t>SNMPv2增加的管理站之间的机制是</a:t>
            </a:r>
            <a:r>
              <a:rPr lang="zh-CN" altLang="en-US" sz="2000">
                <a:solidFill>
                  <a:srgbClr val="002060"/>
                </a:solidFill>
                <a:sym typeface="+mn-ea"/>
              </a:rPr>
              <a:t>分布式</a:t>
            </a:r>
            <a:r>
              <a:rPr lang="zh-CN" altLang="en-US" sz="2000" b="0">
                <a:solidFill>
                  <a:srgbClr val="002060"/>
                </a:solidFill>
              </a:rPr>
              <a:t>网络管理所需要的功能特征</a:t>
            </a:r>
            <a:endParaRPr lang="zh-CN" altLang="en-US" sz="2000" b="0">
              <a:solidFill>
                <a:srgbClr val="002060"/>
              </a:solidFill>
            </a:endParaRPr>
          </a:p>
          <a:p>
            <a:r>
              <a:rPr lang="zh-CN" altLang="en-US" sz="2000" b="0">
                <a:solidFill>
                  <a:srgbClr val="002060"/>
                </a:solidFill>
              </a:rPr>
              <a:t>SNMPv3可使用的加密算法是 </a:t>
            </a:r>
            <a:r>
              <a:rPr lang="zh-CN" altLang="en-US" sz="2000">
                <a:solidFill>
                  <a:srgbClr val="002060"/>
                </a:solidFill>
              </a:rPr>
              <a:t>DES</a:t>
            </a:r>
            <a:endParaRPr lang="zh-CN" altLang="en-US" sz="2000" b="0">
              <a:solidFill>
                <a:srgbClr val="002060"/>
              </a:solidFill>
            </a:endParaRPr>
          </a:p>
          <a:p>
            <a:r>
              <a:rPr lang="zh-CN" altLang="en-US" sz="2000" b="0">
                <a:solidFill>
                  <a:srgbClr val="002060"/>
                </a:solidFill>
              </a:rPr>
              <a:t>在IPV4地址中，A类私有地址的编址范围是</a:t>
            </a:r>
            <a:r>
              <a:rPr lang="zh-CN" altLang="en-US" sz="2000">
                <a:solidFill>
                  <a:srgbClr val="002060"/>
                </a:solidFill>
              </a:rPr>
              <a:t>10.0.0.0-10.255.255.255</a:t>
            </a:r>
            <a:endParaRPr lang="zh-CN" altLang="en-US" sz="2000">
              <a:solidFill>
                <a:srgbClr val="002060"/>
              </a:solidFill>
            </a:endParaRPr>
          </a:p>
          <a:p>
            <a:r>
              <a:rPr lang="zh-CN" altLang="en-US" sz="2000" b="0">
                <a:solidFill>
                  <a:srgbClr val="002060"/>
                </a:solidFill>
              </a:rPr>
              <a:t>在网络管理功能域中，用于测试网络运行性能指标的是</a:t>
            </a:r>
            <a:r>
              <a:rPr lang="zh-CN" altLang="en-US" sz="2000">
                <a:solidFill>
                  <a:srgbClr val="002060"/>
                </a:solidFill>
              </a:rPr>
              <a:t>性能管理</a:t>
            </a:r>
            <a:r>
              <a:rPr lang="zh-CN" altLang="en-US" sz="2000" b="0">
                <a:solidFill>
                  <a:srgbClr val="002060"/>
                </a:solidFill>
              </a:rPr>
              <a:t> </a:t>
            </a:r>
            <a:endParaRPr lang="zh-CN" altLang="en-US" sz="2000" b="0">
              <a:solidFill>
                <a:srgbClr val="002060"/>
              </a:solidFill>
            </a:endParaRPr>
          </a:p>
          <a:p>
            <a:r>
              <a:rPr lang="zh-CN" altLang="en-US" sz="2000" b="0">
                <a:solidFill>
                  <a:srgbClr val="002060"/>
                </a:solidFill>
              </a:rPr>
              <a:t>在ASN.1的数据类型分类中由已知类型定义的新类型是</a:t>
            </a:r>
            <a:r>
              <a:rPr lang="zh-CN" altLang="en-US" sz="2000">
                <a:solidFill>
                  <a:srgbClr val="002060"/>
                </a:solidFill>
              </a:rPr>
              <a:t>标签类型 </a:t>
            </a:r>
            <a:endParaRPr lang="zh-CN" altLang="en-US" sz="2000">
              <a:solidFill>
                <a:srgbClr val="002060"/>
              </a:solidFill>
            </a:endParaRPr>
          </a:p>
          <a:p>
            <a:r>
              <a:rPr lang="zh-CN" altLang="en-US" sz="2000" b="0">
                <a:solidFill>
                  <a:srgbClr val="002060"/>
                </a:solidFill>
              </a:rPr>
              <a:t>在网络管理信息模型中，定义管理信息的表示语法的是</a:t>
            </a:r>
            <a:r>
              <a:rPr lang="zh-CN" altLang="en-US" sz="2000">
                <a:solidFill>
                  <a:srgbClr val="002060"/>
                </a:solidFill>
              </a:rPr>
              <a:t>NMS</a:t>
            </a:r>
            <a:endParaRPr lang="zh-CN" alt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029200"/>
          </a:xfrm>
        </p:spPr>
        <p:txBody>
          <a:bodyPr/>
          <a:p>
            <a:r>
              <a:rPr lang="zh-CN" altLang="en-US" sz="1800" b="0">
                <a:solidFill>
                  <a:srgbClr val="002060"/>
                </a:solidFill>
              </a:rPr>
              <a:t>管理系统的每个节点都包含一组与管理有关的软件，称为</a:t>
            </a:r>
            <a:r>
              <a:rPr lang="zh-CN" altLang="en-US" sz="1800">
                <a:solidFill>
                  <a:srgbClr val="002060"/>
                </a:solidFill>
              </a:rPr>
              <a:t>网络管理实体  </a:t>
            </a:r>
            <a:endParaRPr lang="zh-CN" altLang="en-US" sz="180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SNMP 协议支持的服务原语中，提供扫描MIB树和连续检索数据方法的是 </a:t>
            </a:r>
            <a:r>
              <a:rPr lang="zh-CN" altLang="en-US" sz="1800">
                <a:solidFill>
                  <a:srgbClr val="002060"/>
                </a:solidFill>
              </a:rPr>
              <a:t>GetNext 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SNMPv2增加的管理站之间的机制是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分布式</a:t>
            </a:r>
            <a:r>
              <a:rPr lang="zh-CN" altLang="en-US" sz="1800" b="0">
                <a:solidFill>
                  <a:srgbClr val="002060"/>
                </a:solidFill>
              </a:rPr>
              <a:t>网络管理所需要的功能特征。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 假设有一个LAN，每15分钟轮询所有被管理设备一次，管理报文的处理时间是100ms（毫秒），网络延迟为1ms，则管理站最多可支持的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设备数约是</a:t>
            </a:r>
            <a:r>
              <a:rPr lang="zh-CN" altLang="en-US" sz="1800">
                <a:solidFill>
                  <a:srgbClr val="002060"/>
                </a:solidFill>
              </a:rPr>
              <a:t> 9000 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在以下几种数据类型中，属于构造类型的是</a:t>
            </a:r>
            <a:r>
              <a:rPr lang="zh-CN" altLang="en-US" sz="1800">
                <a:solidFill>
                  <a:srgbClr val="002060"/>
                </a:solidFill>
              </a:rPr>
              <a:t>ENUMERATED</a:t>
            </a:r>
            <a:endParaRPr lang="zh-CN" altLang="en-US" sz="180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在某些情况下，支持TCP/IP和SNMP的设备也使用委托代理，其目的是减少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被代理与管理站</a:t>
            </a:r>
            <a:r>
              <a:rPr lang="zh-CN" altLang="en-US" sz="1800" b="0">
                <a:solidFill>
                  <a:srgbClr val="002060"/>
                </a:solidFill>
              </a:rPr>
              <a:t>之间的交互过程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在SNMPv1中定义管理信息结构，即规定管理对象的语法和语义</a:t>
            </a:r>
            <a:r>
              <a:rPr lang="zh-CN" altLang="en-US" sz="1800">
                <a:solidFill>
                  <a:srgbClr val="002060"/>
                </a:solidFill>
              </a:rPr>
              <a:t>RFC1155 </a:t>
            </a:r>
            <a:endParaRPr lang="zh-CN" altLang="en-US" sz="180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在TCP/IP协议簇中，保证端系统之间可靠地发送和接收数据，并给应用进程提供访问端口的是</a:t>
            </a:r>
            <a:r>
              <a:rPr lang="zh-CN" altLang="en-US" sz="1800">
                <a:solidFill>
                  <a:srgbClr val="002060"/>
                </a:solidFill>
              </a:rPr>
              <a:t>TCP协议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在网络管理标准中，通常把</a:t>
            </a:r>
            <a:r>
              <a:rPr lang="zh-CN" altLang="en-US" sz="1800">
                <a:solidFill>
                  <a:srgbClr val="002060"/>
                </a:solidFill>
              </a:rPr>
              <a:t>传输</a:t>
            </a:r>
            <a:r>
              <a:rPr lang="zh-CN" altLang="en-US" sz="1800" b="0">
                <a:solidFill>
                  <a:srgbClr val="002060"/>
                </a:solidFill>
              </a:rPr>
              <a:t>层以上的协议都称为应用层协议。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计算机中的信息只能由授权访问权限的用户读取，这是网络安全的</a:t>
            </a:r>
            <a:r>
              <a:rPr lang="zh-CN" altLang="en-US" sz="1800">
                <a:solidFill>
                  <a:srgbClr val="002060"/>
                </a:solidFill>
              </a:rPr>
              <a:t>保密性 </a:t>
            </a:r>
            <a:endParaRPr lang="zh-CN" altLang="en-US" sz="180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</a:rPr>
              <a:t>管理代理的应答报文格式是</a:t>
            </a:r>
            <a:r>
              <a:rPr lang="zh-CN" altLang="en-US" sz="1800">
                <a:solidFill>
                  <a:srgbClr val="002060"/>
                </a:solidFill>
              </a:rPr>
              <a:t>GetResponse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 sz="1800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153400" cy="5029200"/>
          </a:xfrm>
        </p:spPr>
        <p:txBody>
          <a:bodyPr/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cs typeface="+mn-lt"/>
                <a:sym typeface="+mn-ea"/>
              </a:rPr>
              <a:t>关于网管系统的描述正确的是</a:t>
            </a:r>
            <a:endParaRPr lang="zh-CN" altLang="en-US" sz="1800" b="0">
              <a:solidFill>
                <a:srgbClr val="002060"/>
              </a:solidFill>
              <a:cs typeface="+mn-lt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002060"/>
                </a:solidFill>
                <a:cs typeface="+mn-lt"/>
                <a:sym typeface="+mn-ea"/>
              </a:rPr>
              <a:t> 网管系统是实现网络管理功能软件与硬件系统</a:t>
            </a:r>
            <a:r>
              <a:rPr lang="en-US" altLang="zh-CN" sz="1800">
                <a:solidFill>
                  <a:srgbClr val="002060"/>
                </a:solidFill>
                <a:cs typeface="+mn-lt"/>
                <a:sym typeface="+mn-ea"/>
              </a:rPr>
              <a:t> </a:t>
            </a:r>
            <a:endParaRPr lang="zh-CN" altLang="en-US" sz="1800">
              <a:solidFill>
                <a:srgbClr val="002060"/>
              </a:solidFill>
              <a:cs typeface="+mn-lt"/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cs typeface="+mn-lt"/>
                <a:sym typeface="+mn-ea"/>
              </a:rPr>
              <a:t> 网管系统只包括运行在管理工作站中的管理进程</a:t>
            </a:r>
            <a:endParaRPr lang="zh-CN" altLang="en-US" sz="1800" b="0">
              <a:solidFill>
                <a:srgbClr val="002060"/>
              </a:solidFill>
              <a:cs typeface="+mn-lt"/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cs typeface="+mn-lt"/>
                <a:sym typeface="+mn-ea"/>
              </a:rPr>
              <a:t> 网管系统只能监控单个网络设备而不是整个网络</a:t>
            </a:r>
            <a:endParaRPr lang="zh-CN" altLang="en-US" sz="1800" b="0">
              <a:solidFill>
                <a:srgbClr val="002060"/>
              </a:solidFill>
              <a:cs typeface="+mn-lt"/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cs typeface="+mn-lt"/>
                <a:sym typeface="+mn-ea"/>
              </a:rPr>
              <a:t> 网管系统都不需要特定的网络管理协议的支持</a:t>
            </a:r>
            <a:endParaRPr lang="zh-CN" altLang="en-US" sz="1800" b="0">
              <a:solidFill>
                <a:srgbClr val="002060"/>
              </a:solidFill>
              <a:cs typeface="+mn-lt"/>
            </a:endParaRPr>
          </a:p>
          <a:p>
            <a:pPr marL="0" indent="0">
              <a:buNone/>
            </a:pPr>
            <a:endParaRPr lang="zh-CN" altLang="en-US" b="0" baseline="30000">
              <a:solidFill>
                <a:srgbClr val="002060"/>
              </a:solidFill>
              <a:cs typeface="+mn-lt"/>
            </a:endParaRPr>
          </a:p>
          <a:p>
            <a:pPr marL="0" indent="0">
              <a:buNone/>
            </a:pPr>
            <a:r>
              <a:rPr lang="zh-CN" altLang="en-US" b="0" baseline="30000">
                <a:solidFill>
                  <a:srgbClr val="002060"/>
                </a:solidFill>
                <a:cs typeface="+mn-lt"/>
                <a:sym typeface="+mn-ea"/>
              </a:rPr>
              <a:t>SNMPv3引擎中，负责消息的发送与接收的模块是</a:t>
            </a:r>
            <a:r>
              <a:rPr lang="zh-CN" altLang="en-US" baseline="30000">
                <a:solidFill>
                  <a:srgbClr val="002060"/>
                </a:solidFill>
                <a:cs typeface="+mn-lt"/>
                <a:sym typeface="+mn-ea"/>
              </a:rPr>
              <a:t>分配器模块</a:t>
            </a:r>
            <a:endParaRPr lang="zh-CN" altLang="en-US" b="0">
              <a:solidFill>
                <a:srgbClr val="002060"/>
              </a:solidFill>
              <a:cs typeface="+mn-lt"/>
              <a:sym typeface="+mn-ea"/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在以下几个RMON1 MIB组中，提供基于两台主机的监控信息的是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Matrix</a:t>
            </a:r>
            <a:endParaRPr lang="zh-CN" altLang="en-US" sz="1800">
              <a:solidFill>
                <a:srgbClr val="00206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SNMP的对象是用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抽象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化</a:t>
            </a:r>
            <a:r>
              <a:rPr lang="zh-CN" altLang="en-US" sz="1800" b="0">
                <a:solidFill>
                  <a:srgbClr val="002060"/>
                </a:solidFill>
                <a:sym typeface="+mn-ea"/>
              </a:rPr>
              <a:t>方法定义的，这种定义说明管理对象的类型、组成；值的范围以及与其他对象的关系。 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  <a:sym typeface="+mn-ea"/>
              </a:rPr>
              <a:t>关于TCP/IP参考模型的描述中，正确的是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  <a:sym typeface="+mn-ea"/>
              </a:rPr>
              <a:t>A 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TCP/IP参考模型在TCP/IP协议的基础上发展起来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  <a:sym typeface="+mn-ea"/>
              </a:rPr>
              <a:t>B TCP/IP参考模型采用的是由7层构成的分层结构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  <a:sym typeface="+mn-ea"/>
              </a:rPr>
              <a:t>C TCP/IP参考模型只包括TCP与IP这两种网络协议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  <a:sym typeface="+mn-ea"/>
              </a:rPr>
              <a:t>D TCP/IP参考模型是由ISO制定的网络体系结构模型</a:t>
            </a:r>
            <a:endParaRPr lang="zh-CN" altLang="en-US" sz="1800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5029200"/>
          </a:xfrm>
        </p:spPr>
        <p:txBody>
          <a:bodyPr/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cs typeface="+mn-lt"/>
                <a:sym typeface="+mn-ea"/>
              </a:rPr>
              <a:t>对于普通SNMP请求，SNMP代理使用的熟知（Wellknown）端口是</a:t>
            </a:r>
            <a:r>
              <a:rPr lang="en-US" altLang="zh-CN" sz="1800">
                <a:solidFill>
                  <a:srgbClr val="002060"/>
                </a:solidFill>
                <a:cs typeface="+mn-lt"/>
                <a:sym typeface="+mn-ea"/>
              </a:rPr>
              <a:t>161</a:t>
            </a:r>
            <a:endParaRPr lang="zh-CN" altLang="en-US" sz="1800" b="0">
              <a:solidFill>
                <a:srgbClr val="002060"/>
              </a:solidFill>
              <a:cs typeface="+mn-lt"/>
              <a:sym typeface="+mn-ea"/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</a:rPr>
              <a:t>使用BER编码，十进制整数15的编码是</a:t>
            </a:r>
            <a:r>
              <a:rPr lang="zh-CN" altLang="en-US" sz="1800">
                <a:solidFill>
                  <a:srgbClr val="002060"/>
                </a:solidFill>
              </a:rPr>
              <a:t>02010FH</a:t>
            </a:r>
            <a:endParaRPr lang="zh-CN" altLang="en-U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</a:rPr>
              <a:t>当代理收到一个GETNEXT请求时，如果有一个值不可或不能提供，则返回</a:t>
            </a:r>
            <a:r>
              <a:rPr lang="zh-CN" altLang="en-US" sz="1800">
                <a:solidFill>
                  <a:srgbClr val="002060"/>
                </a:solidFill>
              </a:rPr>
              <a:t>该实例的下个值 </a:t>
            </a:r>
            <a:endParaRPr lang="zh-CN" altLang="en-U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</a:rPr>
              <a:t>在SNMPv2中，对计量器正确的叙述是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002060"/>
                </a:solidFill>
              </a:rPr>
              <a:t>Gauge32的最大值可以设置为小于232的任意正整数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</a:rPr>
              <a:t>计量器达到最大值后保持不变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</a:rPr>
              <a:t>Gauge32只有达到232-1后才会自动减少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</a:rPr>
              <a:t>Gauge32的最大值总是232-1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</a:rPr>
              <a:t>网络管理软件包括管理专用软件、管理支持软件和</a:t>
            </a:r>
            <a:r>
              <a:rPr lang="zh-CN" altLang="en-US" sz="1800">
                <a:solidFill>
                  <a:srgbClr val="002060"/>
                </a:solidFill>
              </a:rPr>
              <a:t>用户接口软件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</a:rPr>
              <a:t>管理系统的每个节点都包含一组与管理有关的软件，称为</a:t>
            </a:r>
            <a:r>
              <a:rPr lang="zh-CN" altLang="en-US" sz="1800">
                <a:solidFill>
                  <a:srgbClr val="002060"/>
                </a:solidFill>
              </a:rPr>
              <a:t>网络管理实体 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</a:rPr>
              <a:t>SNMP协议支持的服务原语中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GetNext </a:t>
            </a:r>
            <a:r>
              <a:rPr lang="zh-CN" altLang="en-US" sz="1800" b="0">
                <a:solidFill>
                  <a:srgbClr val="002060"/>
                </a:solidFill>
              </a:rPr>
              <a:t>提供扫描MIB树和连续检索数据方法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</a:rPr>
              <a:t>在ASN.1子类型的描述中，值区间这种方法只能应用于</a:t>
            </a:r>
            <a:r>
              <a:rPr lang="zh-CN" altLang="en-US" sz="1800">
                <a:solidFill>
                  <a:srgbClr val="002060"/>
                </a:solidFill>
              </a:rPr>
              <a:t>整数和实数类型 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INIT</a:t>
            </a:r>
            <a:r>
              <a:rPr lang="zh-CN" altLang="en-US" sz="1800" b="0">
                <a:solidFill>
                  <a:srgbClr val="002060"/>
                </a:solidFill>
              </a:rPr>
              <a:t>不属于SNMP协议的基本操作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</a:rPr>
              <a:t>几种SNMPv1 PDU具有相同格式的是GetRequestPDU，GetNextRequestPDU，SetRequestPDU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153400" cy="5029200"/>
          </a:xfrm>
        </p:spPr>
        <p:txBody>
          <a:bodyPr/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SNMPv1的操作中，如果要删除表中的行，行的所有者发出SetRequest PDU，把行的状态对象置为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invalid</a:t>
            </a:r>
            <a:endParaRPr lang="zh-CN" altLang="en-U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sz="1800" b="0">
                <a:solidFill>
                  <a:srgbClr val="002060"/>
                </a:solidFill>
                <a:sym typeface="+mn-ea"/>
              </a:rPr>
              <a:t>SNMP</a:t>
            </a:r>
            <a:r>
              <a:rPr lang="zh-CN" altLang="en-US" sz="1800" b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中补充</a:t>
            </a:r>
            <a:r>
              <a:rPr lang="en-US" altLang="zh-CN" sz="1800" b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RMON</a:t>
            </a:r>
            <a:r>
              <a:rPr lang="zh-CN" altLang="en-US" sz="1800" b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的目标</a:t>
            </a:r>
            <a:endParaRPr lang="zh-CN" altLang="en-US" sz="1800" b="0">
              <a:solidFill>
                <a:srgbClr val="002060"/>
              </a:solidFill>
            </a:endParaRPr>
          </a:p>
          <a:p>
            <a:pPr lvl="1"/>
            <a:r>
              <a:rPr lang="zh-CN" altLang="en-US" sz="1800" b="0">
                <a:solidFill>
                  <a:srgbClr val="002060"/>
                </a:solidFill>
                <a:sym typeface="+mn-ea"/>
              </a:rPr>
              <a:t>远程网络监视（Remote Network Monitoring RMON）是对SNMP标准的重要补充，是简单网络管理向互联网管理过渡的重要步骤。</a:t>
            </a:r>
            <a:endParaRPr lang="zh-CN" altLang="en-US" sz="1800" b="0">
              <a:solidFill>
                <a:srgbClr val="002060"/>
              </a:solidFill>
            </a:endParaRPr>
          </a:p>
          <a:p>
            <a:pPr lvl="1"/>
            <a:r>
              <a:rPr lang="zh-CN" altLang="en-US" sz="1800" b="0">
                <a:solidFill>
                  <a:srgbClr val="002060"/>
                </a:solidFill>
                <a:sym typeface="+mn-ea"/>
              </a:rPr>
              <a:t>RMON定义了远程网络监视的管理信息库以及SNMP管理站与远程监视器之间的接口。一般来说，RMON的目标就是监视子网范围内的通信，从而减少管理站和被管理系统之间的通信负担。更具体地说，RMON有下列目标：离线操作、主动监视、问题检测和报告、提供增值数据、多管理站操作。</a:t>
            </a:r>
            <a:endParaRPr lang="zh-CN" altLang="en-US" sz="1800" b="0">
              <a:solidFill>
                <a:srgbClr val="00206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2060"/>
                </a:solidFill>
                <a:sym typeface="+mn-ea"/>
              </a:rPr>
              <a:t>	</a:t>
            </a:r>
            <a:endParaRPr lang="zh-CN" altLang="en-US" sz="1800">
              <a:solidFill>
                <a:srgbClr val="002060"/>
              </a:solidFill>
            </a:endParaRPr>
          </a:p>
          <a:p>
            <a:pPr marL="0" lvl="0" indent="0">
              <a:buNone/>
            </a:pP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 sz="1800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 b="0">
                <a:solidFill>
                  <a:srgbClr val="002060"/>
                </a:solidFill>
              </a:rPr>
              <a:t>ROM</a:t>
            </a:r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2000" b="0">
                <a:solidFill>
                  <a:srgbClr val="002060"/>
                </a:solidFill>
                <a:ea typeface="宋体" panose="02010600030101010101" pitchFamily="2" charset="-122"/>
              </a:rPr>
              <a:t>SNMP</a:t>
            </a:r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</a:rPr>
              <a:t>的区别与联系：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由于基于SNMP的网管系统采用轮询机制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远程监控(RMON，Remote Monitoring)用于收集网络中某个子网的流量数据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网络监视（Network Monitoring）的工作范围通常是局域网，捕获但不修改局域网中的数据包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网络监视常用于局域网的流量分析，它被引入网络管理中出现RMON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RMON常作为网管应用的补充，收集局域网中的流量数据，为性能管理提供数据支持</a:t>
            </a:r>
            <a:endParaRPr lang="zh-CN" altLang="en-US" sz="2000" b="0">
              <a:solidFill>
                <a:srgbClr val="002060"/>
              </a:solidFill>
            </a:endParaRPr>
          </a:p>
          <a:p>
            <a:r>
              <a:rPr lang="en-US" altLang="zh-CN" sz="2000" b="0">
                <a:solidFill>
                  <a:srgbClr val="002060"/>
                </a:solidFill>
              </a:rPr>
              <a:t>SNMPv3</a:t>
            </a:r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</a:rPr>
              <a:t>实体的上层部分中应用程序的主要类型及功能：</a:t>
            </a:r>
            <a:endParaRPr lang="zh-CN" altLang="en-US" sz="2000" b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</a:rPr>
              <a:t>主要有命令生成器、通告生成器、代理转发器、命令接收器、通告接收器及其他功能；</a:t>
            </a:r>
            <a:endParaRPr lang="zh-CN" altLang="en-US" sz="2000" b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</a:rPr>
              <a:t>其他功能等参考教材</a:t>
            </a:r>
            <a:endParaRPr lang="zh-CN" altLang="en-US" sz="2000" b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029200"/>
          </a:xfrm>
        </p:spPr>
        <p:txBody>
          <a:bodyPr/>
          <a:p>
            <a:r>
              <a:rPr lang="en-US" altLang="zh-CN" sz="2000" b="0">
                <a:solidFill>
                  <a:srgbClr val="002060"/>
                </a:solidFill>
              </a:rPr>
              <a:t>SNMP</a:t>
            </a:r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</a:rPr>
              <a:t>管理器与</a:t>
            </a:r>
            <a:r>
              <a:rPr lang="en-US" altLang="zh-CN" sz="2000" b="0">
                <a:solidFill>
                  <a:srgbClr val="002060"/>
                </a:solidFill>
                <a:ea typeface="宋体" panose="02010600030101010101" pitchFamily="2" charset="-122"/>
              </a:rPr>
              <a:t>SNMP</a:t>
            </a:r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</a:rPr>
              <a:t>代理间的通讯过程：</a:t>
            </a:r>
            <a:endParaRPr lang="zh-CN" altLang="en-US" sz="2000" b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管理器的管理进程向管理代理发出SNMP请求，管理代理上的管理进程收到SNMP请求后，根据请求类型对本地的MIB进行操作，并把操作结果组织成响应发送给管理器。</a:t>
            </a:r>
            <a:endParaRPr lang="zh-CN" altLang="en-US" sz="2000" b="0">
              <a:solidFill>
                <a:srgbClr val="002060"/>
              </a:solidFill>
            </a:endParaRPr>
          </a:p>
          <a:p>
            <a:r>
              <a:rPr lang="zh-CN" altLang="en-US" sz="2000" b="0">
                <a:solidFill>
                  <a:srgbClr val="002060"/>
                </a:solidFill>
              </a:rPr>
              <a:t>网络管理系统的组成部分及网管系统的结构：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管理对象（Managed Object）是经过抽象的网络元素，对应于网络中具体可以操作的数据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管理进程（Manager Process）是负责对网络设备进行管理与监控的软件，它安装在网络中的网管工作站与网络设备中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管理协议（Management Protocol）负责在网管工作站与网络设备的管理进程之间通信，传输信息包括发送的命令与返回的结果。再加个图</a:t>
            </a:r>
            <a:endParaRPr lang="zh-CN" altLang="en-US" sz="2000" b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 sz="2000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029200"/>
          </a:xfrm>
        </p:spPr>
        <p:txBody>
          <a:bodyPr/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普通操作：由SNMP管理器向代理发送，需要SNMP代理返回响应的网管操作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通告操作：SNMP管理器向其它管理器发送，需要SNMP管理器返回响应的网管操作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告警操作：由SNMP代理主动向管理器发送，不需要SNMP管理器返回响应的网管操作</a:t>
            </a:r>
            <a:endParaRPr lang="zh-CN" altLang="en-US" sz="1800" b="0">
              <a:solidFill>
                <a:srgbClr val="00206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002060"/>
                </a:solidFill>
              </a:rPr>
              <a:t>SNMP</a:t>
            </a:r>
            <a:r>
              <a:rPr lang="zh-CN" altLang="en-US" sz="1800" b="0">
                <a:solidFill>
                  <a:srgbClr val="002060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1800" b="0">
                <a:solidFill>
                  <a:srgbClr val="00206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1800" b="0">
                <a:solidFill>
                  <a:srgbClr val="002060"/>
                </a:solidFill>
                <a:ea typeface="宋体" panose="02010600030101010101" pitchFamily="2" charset="-122"/>
              </a:rPr>
              <a:t>的原因以及</a:t>
            </a:r>
            <a:r>
              <a:rPr lang="en-US" altLang="zh-CN" sz="1800" b="0">
                <a:solidFill>
                  <a:srgbClr val="002060"/>
                </a:solidFill>
                <a:ea typeface="宋体" panose="02010600030101010101" pitchFamily="2" charset="-122"/>
              </a:rPr>
              <a:t>SNMP</a:t>
            </a:r>
            <a:r>
              <a:rPr lang="zh-CN" altLang="en-US" sz="1800" b="0">
                <a:solidFill>
                  <a:srgbClr val="002060"/>
                </a:solidFill>
                <a:ea typeface="宋体" panose="02010600030101010101" pitchFamily="2" charset="-122"/>
              </a:rPr>
              <a:t>如何结局</a:t>
            </a:r>
            <a:r>
              <a:rPr lang="en-US" altLang="zh-CN" sz="1800" b="0">
                <a:solidFill>
                  <a:srgbClr val="002060"/>
                </a:solidFill>
                <a:ea typeface="宋体" panose="02010600030101010101" pitchFamily="2" charset="-122"/>
              </a:rPr>
              <a:t>SNMP</a:t>
            </a:r>
            <a:r>
              <a:rPr lang="zh-CN" altLang="en-US" sz="1800" b="0">
                <a:solidFill>
                  <a:srgbClr val="002060"/>
                </a:solidFill>
                <a:ea typeface="宋体" panose="02010600030101010101" pitchFamily="2" charset="-122"/>
              </a:rPr>
              <a:t>请求与响应的匹配问题：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002060"/>
                </a:solidFill>
              </a:rPr>
              <a:t>	</a:t>
            </a:r>
            <a:r>
              <a:rPr lang="zh-CN" altLang="en-US" sz="1800" b="0">
                <a:solidFill>
                  <a:srgbClr val="002060"/>
                </a:solidFill>
              </a:rPr>
              <a:t>UDP协议是面向无连接的，它的格式与TCP相比少了很多的字段，简</a:t>
            </a:r>
            <a:r>
              <a:rPr lang="en-US" altLang="zh-CN" sz="1800" b="0">
                <a:solidFill>
                  <a:srgbClr val="002060"/>
                </a:solidFill>
              </a:rPr>
              <a:t>	</a:t>
            </a:r>
            <a:r>
              <a:rPr lang="zh-CN" altLang="en-US" sz="1800" b="0">
                <a:solidFill>
                  <a:srgbClr val="002060"/>
                </a:solidFill>
              </a:rPr>
              <a:t>单了很多；传输数据时效率高；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002060"/>
                </a:solidFill>
              </a:rPr>
              <a:t>	</a:t>
            </a:r>
            <a:r>
              <a:rPr lang="zh-CN" altLang="en-US" sz="1800" b="0">
                <a:solidFill>
                  <a:srgbClr val="002060"/>
                </a:solidFill>
              </a:rPr>
              <a:t>支持的厂商，多绝大多数网络设备支持；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002060"/>
                </a:solidFill>
              </a:rPr>
              <a:t>	</a:t>
            </a:r>
            <a:r>
              <a:rPr lang="zh-CN" altLang="en-US" sz="1800" b="0">
                <a:solidFill>
                  <a:srgbClr val="002060"/>
                </a:solidFill>
              </a:rPr>
              <a:t>request ID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</a:rPr>
              <a:t>SNMPv3与前两个版本相比的改进：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002060"/>
                </a:solidFill>
              </a:rPr>
              <a:t>	没有定义新操作，主要改进在安全性上；</a:t>
            </a:r>
            <a:endParaRPr lang="en-US" altLang="zh-CN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002060"/>
                </a:solidFill>
              </a:rPr>
              <a:t>	数据认证和数据加密；</a:t>
            </a:r>
            <a:endParaRPr lang="en-US" altLang="zh-CN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002060"/>
                </a:solidFill>
              </a:rPr>
              <a:t>	定义了标准化的SNMP框架，同时可以兼容SNMPv1和SNMPv2的消	息，并为其提供各种安全功能。</a:t>
            </a:r>
            <a:endParaRPr lang="en-US" altLang="zh-CN" sz="1800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SMI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SMI（Structure of Management Information）管理信息结构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用于管理TCP/IP网络的MIB中可用的信息的语法和类型；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管理信息结构提供了以下的定义标准：定义了MIB的层次结构；提供了定义管理对象的语法结构；规定了对象值的编码方法。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029200"/>
          </a:xfrm>
        </p:spPr>
        <p:txBody>
          <a:bodyPr/>
          <a:p>
            <a:r>
              <a:rPr sz="2000" b="0">
                <a:solidFill>
                  <a:srgbClr val="002060"/>
                </a:solidFill>
              </a:rPr>
              <a:t>SNMPv1协议的优点与不足。</a:t>
            </a:r>
            <a:endParaRPr lang="zh-CN" altLang="en-US" sz="2000" b="0">
              <a:solidFill>
                <a:srgbClr val="002060"/>
              </a:solidFill>
              <a:sym typeface="+mn-ea"/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  <a:sym typeface="+mn-ea"/>
              </a:rPr>
              <a:t>协议设计原则是协议简单与易于实现；</a:t>
            </a:r>
            <a:endParaRPr lang="zh-CN" altLang="en-US" sz="2000" b="0">
              <a:solidFill>
                <a:srgbClr val="002060"/>
              </a:solidFill>
              <a:sym typeface="+mn-ea"/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  <a:sym typeface="+mn-ea"/>
              </a:rPr>
              <a:t>支持的厂商多，绝大多数网络设备支持。</a:t>
            </a:r>
            <a:endParaRPr lang="zh-CN" altLang="en-US" sz="2000" b="0">
              <a:solidFill>
                <a:srgbClr val="002060"/>
              </a:solidFill>
              <a:sym typeface="+mn-ea"/>
            </a:endParaRPr>
          </a:p>
          <a:p>
            <a:pPr lvl="1"/>
            <a:r>
              <a:rPr lang="zh-CN" altLang="en-US" sz="2000">
                <a:solidFill>
                  <a:srgbClr val="002060"/>
                </a:solidFill>
                <a:sym typeface="+mn-ea"/>
              </a:rPr>
              <a:t>需要专用的网管工作站；被管对象为标量；轮询监控；安全机制简单；告警操作没有确认机制。</a:t>
            </a:r>
            <a:endParaRPr lang="zh-CN" altLang="en-US" sz="2000" b="0">
              <a:solidFill>
                <a:srgbClr val="002060"/>
              </a:solidFill>
              <a:sym typeface="+mn-ea"/>
            </a:endParaRPr>
          </a:p>
          <a:p>
            <a:r>
              <a:rPr sz="2000" b="0">
                <a:solidFill>
                  <a:srgbClr val="002060"/>
                </a:solidFill>
              </a:rPr>
              <a:t>SNMPv2 SMI引入</a:t>
            </a:r>
            <a:r>
              <a:rPr lang="zh-CN" sz="2000" b="0">
                <a:solidFill>
                  <a:srgbClr val="002060"/>
                </a:solidFill>
                <a:ea typeface="宋体" panose="02010600030101010101" pitchFamily="2" charset="-122"/>
              </a:rPr>
              <a:t>的</a:t>
            </a:r>
            <a:r>
              <a:rPr sz="2000" b="0">
                <a:solidFill>
                  <a:srgbClr val="002060"/>
                </a:solidFill>
              </a:rPr>
              <a:t>关键概念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在internet节点下增加针对SNMPv2的新节点；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增加了新的与应用相关的数据类型；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扩展SNMPv1的单个表的限制，可以与多个有关联的表组成逻辑表。</a:t>
            </a:r>
            <a:endParaRPr lang="zh-CN" altLang="en-US" sz="2000" b="0">
              <a:solidFill>
                <a:srgbClr val="002060"/>
              </a:solidFill>
            </a:endParaRPr>
          </a:p>
          <a:p>
            <a:r>
              <a:rPr lang="zh-CN" altLang="en-US" sz="2000" b="0">
                <a:solidFill>
                  <a:srgbClr val="002060"/>
                </a:solidFill>
              </a:rPr>
              <a:t>计算机网络简述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计算机网络，指的是将地理位置不同的具有独立功能的多台计算机及其外部设备，通过通信线路连接起来，在网络操作系统，网络管理软件及网络通信协议的管理和协调下，实现资源共享和信息传递的计算机系统。</a:t>
            </a:r>
            <a:endParaRPr lang="zh-CN" altLang="en-US" sz="2000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029200"/>
          </a:xfrm>
        </p:spPr>
        <p:txBody>
          <a:bodyPr/>
          <a:p>
            <a:r>
              <a:rPr lang="en-US" altLang="zh-CN" sz="2000" b="0">
                <a:solidFill>
                  <a:srgbClr val="002060"/>
                </a:solidFill>
                <a:sym typeface="+mn-ea"/>
              </a:rPr>
              <a:t>SNMP</a:t>
            </a:r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请求</a:t>
            </a:r>
            <a:endParaRPr lang="zh-CN" altLang="en-US" sz="2000" b="0">
              <a:solidFill>
                <a:srgbClr val="002060"/>
              </a:solidFill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SNMP请求是SNMP管理器向代理发送的操作请求，例如从代理读取管理对象的值</a:t>
            </a:r>
            <a:endParaRPr lang="zh-CN" altLang="en-US" sz="2000" b="0">
              <a:solidFill>
                <a:srgbClr val="002060"/>
              </a:solidFill>
            </a:endParaRPr>
          </a:p>
          <a:p>
            <a:pPr marL="342900" lvl="0" indent="-342900">
              <a:buFont typeface="Wingdings" panose="05000000000000000000" charset="0"/>
              <a:buChar char="v"/>
            </a:pPr>
            <a:r>
              <a:rPr sz="2000" b="0">
                <a:solidFill>
                  <a:srgbClr val="002060"/>
                </a:solidFill>
                <a:sym typeface="+mn-ea"/>
              </a:rPr>
              <a:t>计算机系统</a:t>
            </a:r>
            <a:endParaRPr lang="zh-CN" altLang="en-US" sz="2000" b="0">
              <a:solidFill>
                <a:srgbClr val="002060"/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sz="2000">
                <a:solidFill>
                  <a:srgbClr val="002060"/>
                </a:solidFill>
                <a:sym typeface="+mn-ea"/>
              </a:rPr>
              <a:t>指用于数据库管理的计算机硬软件及网络系统。数据库系统需要大容量的主存以存放和运行操作系统、数据库管理系统程序、应用程序以及数据库、目录、系统缓冲区等，而辅存则需要大容量的直接存取设备。此外，系统应具有较强的网络功能。</a:t>
            </a:r>
            <a:endParaRPr sz="2000">
              <a:solidFill>
                <a:srgbClr val="002060"/>
              </a:solidFill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v"/>
            </a:pPr>
            <a:r>
              <a:rPr lang="zh-CN" altLang="en-US" sz="2000" b="0">
                <a:solidFill>
                  <a:srgbClr val="002060"/>
                </a:solidFill>
                <a:sym typeface="+mn-ea"/>
              </a:rPr>
              <a:t>网络通信协议</a:t>
            </a:r>
            <a:endParaRPr lang="zh-CN" altLang="en-US" sz="2000" b="0">
              <a:solidFill>
                <a:srgbClr val="002060"/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zh-CN" altLang="en-US" sz="2000" b="0">
                <a:solidFill>
                  <a:srgbClr val="002060"/>
                </a:solidFill>
                <a:sym typeface="+mn-ea"/>
              </a:rPr>
              <a:t>网络通信协议是一种网络通用语言，为连接不同操作系统和不同硬件体系结构的互联网络提供通信支持，是一种网络通用语言。</a:t>
            </a:r>
            <a:endParaRPr lang="zh-CN" altLang="en-US" sz="2000" b="0">
              <a:solidFill>
                <a:srgbClr val="002060"/>
              </a:solidFill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v"/>
            </a:pPr>
            <a:endParaRPr lang="zh-CN" altLang="en-US" sz="2000" b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029200"/>
          </a:xfrm>
        </p:spPr>
        <p:txBody>
          <a:bodyPr/>
          <a:p>
            <a:r>
              <a:rPr sz="2000" b="0">
                <a:solidFill>
                  <a:srgbClr val="002060"/>
                </a:solidFill>
              </a:rPr>
              <a:t>SNMPv</a:t>
            </a:r>
            <a:r>
              <a:rPr lang="en-US" sz="2000" b="0">
                <a:solidFill>
                  <a:srgbClr val="002060"/>
                </a:solidFill>
              </a:rPr>
              <a:t>1</a:t>
            </a:r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</a:rPr>
              <a:t>的局限性及</a:t>
            </a:r>
            <a:r>
              <a:rPr lang="en-US" altLang="zh-CN" sz="2000" b="0">
                <a:solidFill>
                  <a:srgbClr val="002060"/>
                </a:solidFill>
                <a:ea typeface="宋体" panose="02010600030101010101" pitchFamily="2" charset="-122"/>
              </a:rPr>
              <a:t>v2</a:t>
            </a:r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000" b="0">
                <a:solidFill>
                  <a:srgbClr val="002060"/>
                </a:solidFill>
                <a:ea typeface="宋体" panose="02010600030101010101" pitchFamily="2" charset="-122"/>
              </a:rPr>
              <a:t>SMI</a:t>
            </a:r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2000" b="0">
                <a:solidFill>
                  <a:srgbClr val="002060"/>
                </a:solidFill>
                <a:ea typeface="宋体" panose="02010600030101010101" pitchFamily="2" charset="-122"/>
              </a:rPr>
              <a:t>v1</a:t>
            </a:r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000" b="0">
                <a:solidFill>
                  <a:srgbClr val="002060"/>
                </a:solidFill>
                <a:ea typeface="宋体" panose="02010600030101010101" pitchFamily="2" charset="-122"/>
              </a:rPr>
              <a:t>SMI</a:t>
            </a:r>
            <a:r>
              <a:rPr lang="zh-CN" altLang="en-US" sz="2000" b="0">
                <a:solidFill>
                  <a:srgbClr val="002060"/>
                </a:solidFill>
                <a:ea typeface="宋体" panose="02010600030101010101" pitchFamily="2" charset="-122"/>
              </a:rPr>
              <a:t>的扩充</a:t>
            </a:r>
            <a:endParaRPr lang="zh-CN" altLang="en-US" sz="2000" b="0">
              <a:solidFill>
                <a:srgbClr val="002060"/>
              </a:solidFill>
              <a:sym typeface="+mn-ea"/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  <a:sym typeface="+mn-ea"/>
              </a:rPr>
              <a:t>需要专用的网管工作站；被管对象为标量；轮询监控；安全机制简单；告警操作没有确认机制。</a:t>
            </a:r>
            <a:endParaRPr lang="zh-CN" altLang="en-US" sz="2000" b="0">
              <a:solidFill>
                <a:srgbClr val="002060"/>
              </a:solidFill>
              <a:sym typeface="+mn-ea"/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  <a:sym typeface="+mn-ea"/>
              </a:rPr>
              <a:t>扩展了MIT，在internet下增加针对SNMPv2的新节点；修改SMIv1的数据类型，增加新的数据类型；扩展SMIv1的单个表的限制，可以将多个有关联的表组成逻辑的表。</a:t>
            </a:r>
            <a:endParaRPr lang="zh-CN" altLang="en-US" sz="2000" b="0">
              <a:solidFill>
                <a:srgbClr val="002060"/>
              </a:solidFill>
              <a:sym typeface="+mn-ea"/>
            </a:endParaRPr>
          </a:p>
          <a:p>
            <a:r>
              <a:rPr sz="2000" b="0">
                <a:solidFill>
                  <a:srgbClr val="002060"/>
                </a:solidFill>
              </a:rPr>
              <a:t>SNMPv2 SMI引入</a:t>
            </a:r>
            <a:r>
              <a:rPr lang="zh-CN" sz="2000" b="0">
                <a:solidFill>
                  <a:srgbClr val="002060"/>
                </a:solidFill>
                <a:ea typeface="宋体" panose="02010600030101010101" pitchFamily="2" charset="-122"/>
              </a:rPr>
              <a:t>的</a:t>
            </a:r>
            <a:r>
              <a:rPr sz="2000" b="0">
                <a:solidFill>
                  <a:srgbClr val="002060"/>
                </a:solidFill>
              </a:rPr>
              <a:t>关键概念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在internet节点下增加针对SNMPv2的新节点；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增加了新的与应用相关的数据类型；</a:t>
            </a:r>
            <a:endParaRPr lang="zh-CN" altLang="en-US" sz="2000" b="0">
              <a:solidFill>
                <a:srgbClr val="002060"/>
              </a:solidFill>
            </a:endParaRPr>
          </a:p>
          <a:p>
            <a:pPr lvl="1"/>
            <a:r>
              <a:rPr lang="zh-CN" altLang="en-US" sz="2000" b="0">
                <a:solidFill>
                  <a:srgbClr val="002060"/>
                </a:solidFill>
              </a:rPr>
              <a:t>扩展SNMPv1的单个表的限制，可以与多个有关联的表组成逻辑表。</a:t>
            </a:r>
            <a:endParaRPr lang="zh-CN" altLang="en-US" sz="2000" b="0">
              <a:solidFill>
                <a:srgbClr val="002060"/>
              </a:solidFill>
            </a:endParaRPr>
          </a:p>
          <a:p>
            <a:endParaRPr lang="zh-CN" altLang="en-US" sz="1800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580" name="Picture 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6200" y="-38735"/>
            <a:ext cx="9262110" cy="6948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 b="0">
                <a:solidFill>
                  <a:schemeClr val="tx2"/>
                </a:solidFill>
                <a:sym typeface="+mn-ea"/>
              </a:rPr>
              <a:t>　 11种状态：</a:t>
            </a:r>
            <a:endParaRPr lang="zh-CN" altLang="en-US" sz="1800" b="0">
              <a:solidFill>
                <a:schemeClr val="tx2"/>
              </a:solidFill>
            </a:endParaRPr>
          </a:p>
          <a:p>
            <a:r>
              <a:rPr lang="zh-CN" altLang="en-US" sz="1800" b="0">
                <a:solidFill>
                  <a:schemeClr val="tx2"/>
                </a:solidFill>
                <a:sym typeface="+mn-ea"/>
              </a:rPr>
              <a:t>    1、客户端独有的：（1）SYN_SENT （2）FIN_WAIT1 （3）FIN_WAIT2 （4）CLOSING （5）TIME_WAIT 。</a:t>
            </a:r>
            <a:endParaRPr lang="zh-CN" altLang="en-US" sz="1800" b="0">
              <a:solidFill>
                <a:schemeClr val="tx2"/>
              </a:solidFill>
            </a:endParaRPr>
          </a:p>
          <a:p>
            <a:r>
              <a:rPr lang="zh-CN" altLang="en-US" sz="1800" b="0">
                <a:solidFill>
                  <a:schemeClr val="tx2"/>
                </a:solidFill>
                <a:sym typeface="+mn-ea"/>
              </a:rPr>
              <a:t>    2、服务端独有的：（1）LISTEN （2）SYN_RCVD （3）CLOSE_WAIT （4）LAST_ACK 。</a:t>
            </a:r>
            <a:endParaRPr lang="zh-CN" altLang="en-US" sz="1800" b="0">
              <a:solidFill>
                <a:schemeClr val="tx2"/>
              </a:solidFill>
            </a:endParaRPr>
          </a:p>
          <a:p>
            <a:r>
              <a:rPr lang="zh-CN" altLang="en-US" sz="1800" b="0">
                <a:solidFill>
                  <a:schemeClr val="tx2"/>
                </a:solidFill>
                <a:sym typeface="+mn-ea"/>
              </a:rPr>
              <a:t>    3、共有的：（1）CLOSED （2）ESTABLISHED 。</a:t>
            </a:r>
            <a:endParaRPr lang="zh-CN" altLang="en-US" sz="1800" b="0">
              <a:solidFill>
                <a:schemeClr val="tx2"/>
              </a:solidFill>
            </a:endParaRPr>
          </a:p>
          <a:p>
            <a:r>
              <a:rPr lang="zh-CN" altLang="en-US" sz="1800" b="0">
                <a:solidFill>
                  <a:schemeClr val="tx2"/>
                </a:solidFill>
              </a:rPr>
              <a:t>三次握手：</a:t>
            </a:r>
            <a:endParaRPr lang="zh-CN" altLang="en-US" sz="1800" b="0">
              <a:solidFill>
                <a:schemeClr val="tx2"/>
              </a:solidFill>
            </a:endParaRPr>
          </a:p>
          <a:p>
            <a:r>
              <a:rPr lang="zh-CN" altLang="en-US" sz="1800" b="0">
                <a:solidFill>
                  <a:schemeClr val="tx2"/>
                </a:solidFill>
              </a:rPr>
              <a:t>　  1、TCP原先的状态是CLOSED，它发送一个SYN包到服务端申请主动打开。 此时，客户端的状态将变为SYN_SENT。</a:t>
            </a:r>
            <a:endParaRPr lang="zh-CN" altLang="en-US" sz="1800" b="0">
              <a:solidFill>
                <a:schemeClr val="tx2"/>
              </a:solidFill>
            </a:endParaRPr>
          </a:p>
          <a:p>
            <a:r>
              <a:rPr lang="zh-CN" altLang="en-US" sz="1800" b="0">
                <a:solidFill>
                  <a:schemeClr val="tx2"/>
                </a:solidFill>
              </a:rPr>
              <a:t>     2、服务端通过建立套接字以及调用bind、listen函数，进入了监听状态，此时服务端的TCP状态为LISTEN,它通过被动打开，等待客服端的消息。</a:t>
            </a:r>
            <a:endParaRPr lang="zh-CN" altLang="en-US" sz="1800" b="0">
              <a:solidFill>
                <a:schemeClr val="tx2"/>
              </a:solidFill>
            </a:endParaRPr>
          </a:p>
          <a:p>
            <a:r>
              <a:rPr lang="zh-CN" altLang="en-US" sz="1800" b="0">
                <a:solidFill>
                  <a:schemeClr val="tx2"/>
                </a:solidFill>
              </a:rPr>
              <a:t>     3、服务器收到SYN包，必须确认客户的SYN(ACK=J+1)，同时，自己也发送一个SYN包，SYN=K,则此时服务端状态为SYN_RECV。</a:t>
            </a:r>
            <a:endParaRPr lang="zh-CN" altLang="en-US" sz="1800" b="0">
              <a:solidFill>
                <a:schemeClr val="tx2"/>
              </a:solidFill>
            </a:endParaRPr>
          </a:p>
          <a:p>
            <a:r>
              <a:rPr lang="zh-CN" altLang="en-US" sz="1800" b="0">
                <a:solidFill>
                  <a:schemeClr val="tx2"/>
                </a:solidFill>
              </a:rPr>
              <a:t>　  4、客户端接收到消息后，此时客户端给服务端发送一个ACK，则客户端和服务端状态也转为ESTABLISHED，通过了三次握手，建立了连接。  </a:t>
            </a:r>
            <a:endParaRPr lang="zh-CN" altLang="en-US" sz="1800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 b="0">
                <a:solidFill>
                  <a:srgbClr val="002060"/>
                </a:solidFill>
                <a:sym typeface="+mn-ea"/>
              </a:rPr>
              <a:t>四次挥手：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  <a:sym typeface="+mn-ea"/>
              </a:rPr>
              <a:t>　　1、FIN_WAIT1产生状态实际上是当SOCKET在ESTABLISHED状态时，它想主动关闭连接，向对方发送了FIN报文，此时该SOCKET即进入到FIN_WAIT1状态。对方CLOSE一个SOCKET后发送FIN报文给自己，系统毫无疑问地会回应一个ACK报文给对方，此时则进入到CLOSE_WAIT状态。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  <a:sym typeface="+mn-ea"/>
              </a:rPr>
              <a:t>      2、如果等到了对方的ACK应答，则客户端的状态变为FIN_WAIT2。当然在实际的正常情况下，无论对方何种情况下，都应该马上回应ACK报文，所以FIN_WAIT1状态一般是比较难见到的，而FIN_WAIT2状态还有时常常可以用netstat看到。也表示半连接，通俗的说就是对方先告诉你，你先别关闭，我还有点东西要发给你。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  <a:sym typeface="+mn-ea"/>
              </a:rPr>
              <a:t>　　3、接收方收到了对方的FIN报文，并发送了ACK报文，等2MSL后即可回到CLOSED状态。此时的状态为TIME_WAIT状态。</a:t>
            </a:r>
            <a:endParaRPr lang="zh-CN" altLang="en-US" sz="1800" b="0">
              <a:solidFill>
                <a:srgbClr val="002060"/>
              </a:solidFill>
            </a:endParaRPr>
          </a:p>
          <a:p>
            <a:r>
              <a:rPr lang="zh-CN" altLang="en-US" sz="1800" b="0">
                <a:solidFill>
                  <a:srgbClr val="002060"/>
                </a:solidFill>
                <a:sym typeface="+mn-ea"/>
              </a:rPr>
              <a:t>     4、被动关闭的一方收到FIN报文后，等待对方的ACK报文。在等待过程中，TCP状态为LAST_ACK，如果收到了ACK报文，则转为CLOSED。</a:t>
            </a:r>
            <a:endParaRPr lang="zh-CN" altLang="en-US" sz="1800" b="0">
              <a:solidFill>
                <a:srgbClr val="002060"/>
              </a:solidFill>
            </a:endParaRPr>
          </a:p>
          <a:p>
            <a:endParaRPr lang="zh-CN" altLang="en-US" sz="1800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 b="0">
                <a:solidFill>
                  <a:schemeClr val="tx2"/>
                </a:solidFill>
                <a:sym typeface="+mn-ea"/>
              </a:rPr>
              <a:t> 5、另外，关于CLOSING状态，百度百科的介绍比较通俗易懂：</a:t>
            </a:r>
            <a:endParaRPr lang="zh-CN" altLang="en-US" sz="1800" b="0">
              <a:solidFill>
                <a:schemeClr val="tx2"/>
              </a:solidFill>
            </a:endParaRPr>
          </a:p>
          <a:p>
            <a:r>
              <a:rPr lang="zh-CN" altLang="en-US" sz="1800" b="0">
                <a:solidFill>
                  <a:schemeClr val="tx2"/>
                </a:solidFill>
                <a:sym typeface="+mn-ea"/>
              </a:rPr>
              <a:t>      这种状态比较特殊，实际情况中应该是很少见，属于一种比较罕见的例外状态。正常情况下，当你发送FIN报文后，按理来说是应该先收到（或同时收到）对方的ACK报文，再收到对方的FIN报文。但是CLOSING状态表示你发送FIN报文后，并没有收到对方的ACK报文，反而却也收到了对方的FIN报文。什么情况下会出现此种情况呢？其实细想一下，也不难得出结论：那就是如果双方几乎在同时close一个SOCKET的话，那么就出现了双方同时发送FIN报文的情况，也就会出现CLOSING状态，表示双方都正在关闭SOCKET连接。　</a:t>
            </a:r>
            <a:endParaRPr lang="zh-CN" altLang="en-US" sz="1800" b="0">
              <a:solidFill>
                <a:schemeClr val="tx2"/>
              </a:solidFill>
            </a:endParaRPr>
          </a:p>
          <a:p>
            <a:endParaRPr lang="zh-CN" altLang="en-US" sz="1800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SNMPv2</a:t>
            </a:r>
            <a:r>
              <a:rPr lang="zh-CN" altLang="en-US">
                <a:ea typeface="宋体" panose="02010600030101010101" pitchFamily="2" charset="-122"/>
              </a:rPr>
              <a:t>新增的</a:t>
            </a:r>
            <a:r>
              <a:rPr lang="en-US" altLang="zh-CN">
                <a:ea typeface="宋体" panose="02010600030101010101" pitchFamily="2" charset="-122"/>
              </a:rPr>
              <a:t>InformRequest</a:t>
            </a:r>
            <a:r>
              <a:rPr lang="zh-CN" altLang="en-US">
                <a:ea typeface="宋体" panose="02010600030101010101" pitchFamily="2" charset="-122"/>
              </a:rPr>
              <a:t>的功能与意义：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一个代理器可被（）管理器管理</a:t>
            </a:r>
            <a:endParaRPr lang="zh-CN" altLang="en-US"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charset="0"/>
              <a:buChar char="v"/>
            </a:pP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A </a:t>
            </a:r>
            <a:r>
              <a:rPr lang="zh-CN" altLang="en-US" sz="2800">
                <a:solidFill>
                  <a:schemeClr val="accent1"/>
                </a:solidFill>
                <a:ea typeface="宋体" panose="02010600030101010101" pitchFamily="2" charset="-122"/>
              </a:rPr>
              <a:t>一个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 B</a:t>
            </a:r>
            <a:r>
              <a:rPr lang="zh-CN" altLang="en-US" sz="2800">
                <a:solidFill>
                  <a:schemeClr val="accent1"/>
                </a:solidFill>
                <a:ea typeface="宋体" panose="02010600030101010101" pitchFamily="2" charset="-122"/>
              </a:rPr>
              <a:t>两个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 C </a:t>
            </a:r>
            <a:r>
              <a:rPr lang="zh-CN" altLang="en-US" sz="2800">
                <a:solidFill>
                  <a:schemeClr val="accent1"/>
                </a:solidFill>
                <a:ea typeface="宋体" panose="02010600030101010101" pitchFamily="2" charset="-122"/>
              </a:rPr>
              <a:t>三个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 D </a:t>
            </a:r>
            <a:r>
              <a:rPr lang="zh-CN" altLang="en-US" sz="2800">
                <a:solidFill>
                  <a:schemeClr val="accent1"/>
                </a:solidFill>
                <a:ea typeface="宋体" panose="02010600030101010101" pitchFamily="2" charset="-122"/>
              </a:rPr>
              <a:t>多个</a:t>
            </a:r>
            <a:endParaRPr lang="zh-CN" altLang="en-US" sz="28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MIB</a:t>
            </a:r>
            <a:endParaRPr lang="en-US" altLang="zh-CN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MIB(Management Information Base);</a:t>
            </a:r>
            <a:endParaRPr lang="en-US" altLang="zh-CN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在基于TCP/IP系统管理中,包含有关被管理资源以及元素信息的数据库，这个数据库被称为管理信息库；</a:t>
            </a:r>
            <a:endParaRPr lang="en-US" altLang="zh-CN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管理信息库用户保存网络管理信息，其层次树结构表示管理和控制关系、提供结构化的信息组织技术和提供了对象命名机制。</a:t>
            </a:r>
            <a:endParaRPr lang="en-US" altLang="zh-CN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endParaRPr lang="en-US" altLang="zh-CN" b="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BER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BER(Basic Encoding Rules),基本编码规则。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是转换文本ASN.1语法到机读代码的算法。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BER传输语法的格式是TLV三元组 &lt;标签Tag，长度 Length，值Value&gt;。TLV每个域都是一系列八位位组，对于构造结构，其中V还可以是TLV三元组。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RMON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RMON(Remote Monitoring)远程监控通常用于收集网络中某个子网的流量数据，用于性能管理；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RMON系统采用客户机/服务器工作模式，包括RMON管理器和RMON代理。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RMON管理器与RMON代理之间使用SNMP通讯。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ASN.1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ASN.1(Abstract Syntax Notation One)抽象语法表示；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是一种独立于硬件结构的高级语言，提供对数据进行表示与编码的数据结构；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ASN.1语法可以用来描述各种类型的数据；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ASN.1编码可以用来规范数据传输过程，解决异构网络对数据理解上的二义性问题。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VACM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VACM(View-based Access Control Model)基于视图的访问控制模型;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P118 组、安全级别、上下文、MIB视图、视图家族、访问策略</a:t>
            </a:r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endParaRPr lang="en-US" altLang="zh-CN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0">
                <a:solidFill>
                  <a:srgbClr val="002060"/>
                </a:solidFill>
              </a:rPr>
              <a:t>USM</a:t>
            </a:r>
            <a:endParaRPr lang="zh-CN" altLang="en-US" b="0">
              <a:solidFill>
                <a:srgbClr val="002060"/>
              </a:solidFill>
            </a:endParaRPr>
          </a:p>
          <a:p>
            <a:r>
              <a:rPr lang="zh-CN" altLang="en-US" b="0">
                <a:solidFill>
                  <a:srgbClr val="002060"/>
                </a:solidFill>
              </a:rPr>
              <a:t>USM，User-based Security Model,基于用户的安全模型；</a:t>
            </a:r>
            <a:endParaRPr lang="zh-CN" altLang="en-US" b="0">
              <a:solidFill>
                <a:srgbClr val="002060"/>
              </a:solidFill>
            </a:endParaRPr>
          </a:p>
          <a:p>
            <a:r>
              <a:rPr lang="zh-CN" altLang="en-US" b="0">
                <a:solidFill>
                  <a:srgbClr val="002060"/>
                </a:solidFill>
              </a:rPr>
              <a:t>针对SNMPv1与SNMPv2在安全方面的不足而提出；</a:t>
            </a:r>
            <a:endParaRPr lang="zh-CN" altLang="en-US" b="0">
              <a:solidFill>
                <a:srgbClr val="002060"/>
              </a:solidFill>
            </a:endParaRPr>
          </a:p>
          <a:p>
            <a:r>
              <a:rPr lang="zh-CN" altLang="en-US" b="0">
                <a:solidFill>
                  <a:srgbClr val="002060"/>
                </a:solidFill>
              </a:rPr>
              <a:t>设计USM时，下述这些典型的安全问题必须得到解决: 信息修改(数据完整性)， 伪装(数据源验证)， 信息泄漏(数据机密性)， 消息流改变(消息时间序列化)</a:t>
            </a:r>
            <a:endParaRPr lang="zh-CN" altLang="en-US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0">
                <a:solidFill>
                  <a:srgbClr val="002060"/>
                </a:solidFill>
              </a:rPr>
              <a:t>Community</a:t>
            </a:r>
            <a:endParaRPr lang="zh-CN" altLang="en-US" b="0">
              <a:solidFill>
                <a:srgbClr val="002060"/>
              </a:solidFill>
            </a:endParaRPr>
          </a:p>
          <a:p>
            <a:r>
              <a:rPr lang="zh-CN" altLang="en-US" b="0">
                <a:solidFill>
                  <a:srgbClr val="002060"/>
                </a:solidFill>
              </a:rPr>
              <a:t>用于设置管理器对代理的访问权限</a:t>
            </a:r>
            <a:endParaRPr lang="zh-CN" altLang="en-US" b="0">
              <a:solidFill>
                <a:srgbClr val="002060"/>
              </a:solidFill>
            </a:endParaRPr>
          </a:p>
          <a:p>
            <a:r>
              <a:rPr lang="zh-CN" altLang="en-US" b="0">
                <a:solidFill>
                  <a:srgbClr val="002060"/>
                </a:solidFill>
              </a:rPr>
              <a:t>同一团体的管理进程可以访问代理</a:t>
            </a:r>
            <a:endParaRPr lang="zh-CN" altLang="en-US" b="0">
              <a:solidFill>
                <a:srgbClr val="002060"/>
              </a:solidFill>
            </a:endParaRPr>
          </a:p>
          <a:p>
            <a:r>
              <a:rPr lang="zh-CN" altLang="en-US" b="0">
                <a:solidFill>
                  <a:srgbClr val="002060"/>
                </a:solidFill>
              </a:rPr>
              <a:t>是一个用明文传输的字符串</a:t>
            </a:r>
            <a:endParaRPr lang="zh-CN" altLang="en-US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SNMP定义为传输层协议，同时SNMP实体向管理应用程序提供服务。F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SNMP是管理站和代理之间的计算机网络管理通信协议。T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SNMP协议中代理向管理站主动发送的PDU只有TRAP PDU。T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TCP/IP参考模型只包括TCP与IP这两种网络协议。F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实数值的编码中只有字符编码。F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实数值的字符编码中只使用ASCII字符 编码。F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2060"/>
                </a:solidFill>
                <a:sym typeface="+mn-ea"/>
              </a:rPr>
              <a:t>无线局域网的介质访问控制的方法是CSMA/CD。T</a:t>
            </a:r>
            <a:endParaRPr lang="zh-CN" altLang="en-US" sz="1800" b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 sz="1800" b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920,&quot;width&quot;:6246}"/>
</p:tagLst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信任设计模板</Template>
  <TotalTime>0</TotalTime>
  <Words>6890</Words>
  <Application>WPS 演示</Application>
  <PresentationFormat>全屏显示(4:3)</PresentationFormat>
  <Paragraphs>236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Verdana</vt:lpstr>
      <vt:lpstr>微软雅黑</vt:lpstr>
      <vt:lpstr>Arial Unicode MS</vt:lpstr>
      <vt:lpstr>Calibri</vt:lpstr>
      <vt:lpstr>Wingdings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张兴隆</cp:lastModifiedBy>
  <cp:revision>643</cp:revision>
  <dcterms:created xsi:type="dcterms:W3CDTF">2004-07-21T02:43:00Z</dcterms:created>
  <dcterms:modified xsi:type="dcterms:W3CDTF">2021-12-16T05:21:51Z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2E381C93D3314B81A6EC994B3A844DF3</vt:lpwstr>
  </property>
  <property fmtid="{D5CDD505-2E9C-101B-9397-08002B2CF9AE}" pid="3" name="KSOProductBuildVer">
    <vt:lpwstr>2052-11.1.0.11115</vt:lpwstr>
  </property>
</Properties>
</file>