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004" r:id="rId2"/>
    <p:sldId id="1005" r:id="rId3"/>
    <p:sldId id="1012" r:id="rId4"/>
    <p:sldId id="1006" r:id="rId5"/>
    <p:sldId id="1007" r:id="rId6"/>
    <p:sldId id="1008" r:id="rId7"/>
    <p:sldId id="1009" r:id="rId8"/>
    <p:sldId id="1016" r:id="rId9"/>
    <p:sldId id="1014" r:id="rId10"/>
    <p:sldId id="1011" r:id="rId11"/>
    <p:sldId id="1018" r:id="rId12"/>
    <p:sldId id="1019" r:id="rId13"/>
    <p:sldId id="1020" r:id="rId14"/>
    <p:sldId id="1021" r:id="rId15"/>
    <p:sldId id="1023" r:id="rId16"/>
    <p:sldId id="1024" r:id="rId17"/>
    <p:sldId id="1025" r:id="rId18"/>
    <p:sldId id="1026" r:id="rId19"/>
    <p:sldId id="1027" r:id="rId20"/>
    <p:sldId id="1029" r:id="rId21"/>
    <p:sldId id="1028" r:id="rId22"/>
    <p:sldId id="1030" r:id="rId23"/>
    <p:sldId id="1032" r:id="rId24"/>
    <p:sldId id="1034" r:id="rId25"/>
    <p:sldId id="1035" r:id="rId26"/>
    <p:sldId id="1036" r:id="rId27"/>
    <p:sldId id="1037" r:id="rId28"/>
    <p:sldId id="1038" r:id="rId29"/>
    <p:sldId id="1039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rgbClr val="FFFF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CCFF99"/>
    <a:srgbClr val="FFFF00"/>
    <a:srgbClr val="006600"/>
    <a:srgbClr val="D60093"/>
    <a:srgbClr val="FF33CC"/>
    <a:srgbClr val="30D204"/>
    <a:srgbClr val="00D5D0"/>
    <a:srgbClr val="FF00FF"/>
    <a:srgbClr val="FFE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77458" autoAdjust="0"/>
  </p:normalViewPr>
  <p:slideViewPr>
    <p:cSldViewPr>
      <p:cViewPr varScale="1">
        <p:scale>
          <a:sx n="87" d="100"/>
          <a:sy n="87" d="100"/>
        </p:scale>
        <p:origin x="23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1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4AD9251-16E8-4FE0-8FFB-FFF0533BDB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154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5718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297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6965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7310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672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3432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084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357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368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214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5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518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075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>
              <a:solidFill>
                <a:schemeClr val="bg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031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072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532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830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080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740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b="1" dirty="0">
              <a:solidFill>
                <a:schemeClr val="bg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6099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9809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829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AD9251-16E8-4FE0-8FFB-FFF0533BDB8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99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invGray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106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dt" sz="quarter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AAAF5-532F-4286-8087-1EE77342A63D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" name="Rectangle 3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BFFE8-88A0-45CD-BD99-653CADDC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72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937CE-14AC-4FDC-8791-A5C3FABEA371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CF9CE347-85B5-4E19-9840-3BD30714E280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35918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B66FB-F865-4CCD-9088-832BE60B9DC4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CDF596D4-5A36-4042-A11D-CAC24AB8477E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77005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430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C1D82-E8E2-48B3-AD85-615A84ADA2AC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78AD3EBF-7634-4DB3-B027-7EE6659BDEF6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1493883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430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3EBAB-9D8B-4C7B-B0E2-D4E34748BDBD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DC39A68F-2843-49D1-BA2D-56A2F9C7C602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13741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A0350-E2C7-4C3F-B45E-5ED928986F04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4D18CCF0-A072-4DBD-9DA3-362055088704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19756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D1341-F78E-49F0-9610-F78ED1CD133B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8519D63C-5EA9-49E2-8385-F834B696D880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40733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3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98789-F8A9-4B5F-BEE4-6250E5425CAE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7409795D-40E7-4A5D-BA3F-90C01BB69497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5157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87684-F0D2-4E98-8235-739B1F111B16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8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D2059273-7D80-4E3B-8BCE-583D5260105C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108548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32044-E465-4215-A18A-293C1E55801A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97A9B27E-F6AD-429A-B769-769820E19C6F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9427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703A3-1889-4D5A-B002-82B1611E7DF6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3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AA9BF305-28BD-41C0-8AA3-BF5601F9D25F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408380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5853-D849-460E-9F4F-6003FF06D3DA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B03169C1-45E3-47B7-AD5D-8FF29948B46E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341427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9D3A2-BCD0-4CFB-ABCB-27401639CB2C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98695DA6-D3C0-4362-B9C6-2058F88EAA16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206116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3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invGray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33" name="Group 32"/>
            <p:cNvGrpSpPr>
              <a:grpSpLocks/>
            </p:cNvGrpSpPr>
            <p:nvPr/>
          </p:nvGrpSpPr>
          <p:grpSpPr bwMode="auto">
            <a:xfrm>
              <a:off x="48" y="102"/>
              <a:ext cx="96" cy="4128"/>
              <a:chOff x="48" y="102"/>
              <a:chExt cx="96" cy="4128"/>
            </a:xfrm>
          </p:grpSpPr>
          <p:sp>
            <p:nvSpPr>
              <p:cNvPr id="3" name="Rectangle 3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29" name="Rectangle 5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1" name="Rectangle 7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2" name="Rectangle 8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" name="Rectangle 9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48" y="2115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6" name="Rectangle 12"/>
              <p:cNvSpPr>
                <a:spLocks noChangeArrowheads="1"/>
              </p:cNvSpPr>
              <p:nvPr/>
            </p:nvSpPr>
            <p:spPr bwMode="auto">
              <a:xfrm>
                <a:off x="48" y="240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48" y="254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8" name="Rectangle 14"/>
              <p:cNvSpPr>
                <a:spLocks noChangeArrowheads="1"/>
              </p:cNvSpPr>
              <p:nvPr/>
            </p:nvSpPr>
            <p:spPr bwMode="auto">
              <a:xfrm>
                <a:off x="48" y="269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9" name="Rectangle 15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0" name="Rectangle 16"/>
              <p:cNvSpPr>
                <a:spLocks noChangeArrowheads="1"/>
              </p:cNvSpPr>
              <p:nvPr/>
            </p:nvSpPr>
            <p:spPr bwMode="auto">
              <a:xfrm>
                <a:off x="48" y="298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1" name="Rectangle 17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2" name="Rectangle 18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3" name="Rectangle 19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4" name="Rectangle 20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5" name="Rectangle 21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6" name="Rectangle 22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7" name="Rectangle 23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8" name="Rectangle 24"/>
              <p:cNvSpPr>
                <a:spLocks noChangeArrowheads="1"/>
              </p:cNvSpPr>
              <p:nvPr/>
            </p:nvSpPr>
            <p:spPr bwMode="auto">
              <a:xfrm>
                <a:off x="48" y="413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9" name="Rectangle 25"/>
              <p:cNvSpPr>
                <a:spLocks noChangeArrowheads="1"/>
              </p:cNvSpPr>
              <p:nvPr/>
            </p:nvSpPr>
            <p:spPr bwMode="auto"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0" name="Rectangle 26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2" name="Rectangle 28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48" y="67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4" name="Rectangle 30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5" name="Rectangle 31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02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60" name="Rectangle 3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FAB4141E-F527-482F-9800-1834449B9BF3}" type="datetime1">
              <a:rPr lang="zh-CN" altLang="en-US"/>
              <a:pPr>
                <a:defRPr/>
              </a:pPr>
              <a:t>2020/9/10</a:t>
            </a:fld>
            <a:endParaRPr lang="en-US" altLang="zh-CN"/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2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661150"/>
            <a:ext cx="19050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第 </a:t>
            </a:r>
            <a:fld id="{CE3EE724-3080-4457-B503-924982FD04EC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 页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DF475825-8149-4993-8459-4FBACFB6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0678"/>
            <a:ext cx="8001000" cy="1325563"/>
          </a:xfrm>
        </p:spPr>
        <p:txBody>
          <a:bodyPr/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kumimoji="1" lang="zh-CN" alt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第 </a:t>
            </a:r>
            <a:r>
              <a:rPr kumimoji="1" lang="en-US" altLang="zh-CN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2 </a:t>
            </a:r>
            <a:r>
              <a:rPr kumimoji="1" lang="zh-CN" alt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章 操作系统结构</a:t>
            </a:r>
          </a:p>
        </p:txBody>
      </p:sp>
      <p:sp>
        <p:nvSpPr>
          <p:cNvPr id="7" name="内容占位符 2">
            <a:hlinkClick r:id="rId3" action="ppaction://hlinksldjump"/>
            <a:extLst>
              <a:ext uri="{FF2B5EF4-FFF2-40B4-BE49-F238E27FC236}">
                <a16:creationId xmlns:a16="http://schemas.microsoft.com/office/drawing/2014/main" id="{B03861C2-7F6C-4EC5-87BC-DF31E0C1DB8F}"/>
              </a:ext>
            </a:extLst>
          </p:cNvPr>
          <p:cNvSpPr txBox="1">
            <a:spLocks/>
          </p:cNvSpPr>
          <p:nvPr/>
        </p:nvSpPr>
        <p:spPr>
          <a:xfrm>
            <a:off x="2267744" y="4225770"/>
            <a:ext cx="4841830" cy="78931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0" hangingPunct="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2.5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操作系统的结构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6444734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大连海事大学 计算机系</a:t>
            </a:r>
            <a:r>
              <a:rPr lang="en-US" altLang="zh-CN" sz="1800" b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1800" b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米泽田</a:t>
            </a:r>
          </a:p>
        </p:txBody>
      </p:sp>
      <p:sp>
        <p:nvSpPr>
          <p:cNvPr id="2" name="矩形 1"/>
          <p:cNvSpPr/>
          <p:nvPr/>
        </p:nvSpPr>
        <p:spPr>
          <a:xfrm>
            <a:off x="2267744" y="1195179"/>
            <a:ext cx="45560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2.1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操作系统的服务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矩形 2">
            <a:hlinkClick r:id="rId4" action="ppaction://hlinksldjump"/>
          </p:cNvPr>
          <p:cNvSpPr/>
          <p:nvPr/>
        </p:nvSpPr>
        <p:spPr>
          <a:xfrm>
            <a:off x="2267744" y="1954894"/>
            <a:ext cx="60887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2.2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用户与操作系统的界面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矩形 8">
            <a:hlinkClick r:id="rId5" action="ppaction://hlinksldjump"/>
          </p:cNvPr>
          <p:cNvSpPr/>
          <p:nvPr/>
        </p:nvSpPr>
        <p:spPr>
          <a:xfrm>
            <a:off x="2299746" y="2720391"/>
            <a:ext cx="3012363" cy="7603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2.3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系统调用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矩形 10">
            <a:hlinkClick r:id="rId6" action="ppaction://hlinksldjump"/>
          </p:cNvPr>
          <p:cNvSpPr/>
          <p:nvPr/>
        </p:nvSpPr>
        <p:spPr>
          <a:xfrm>
            <a:off x="2299746" y="3472291"/>
            <a:ext cx="61494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2.4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操作系统的设计与实现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71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>
            <a:extLst>
              <a:ext uri="{FF2B5EF4-FFF2-40B4-BE49-F238E27FC236}">
                <a16:creationId xmlns:a16="http://schemas.microsoft.com/office/drawing/2014/main" id="{34019E28-3538-40E0-936C-CBEA2BB57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65188" y="30480"/>
            <a:ext cx="7772400" cy="86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 indent="-274638" algn="ctr" eaLnBrk="1" hangingPunct="1">
              <a:lnSpc>
                <a:spcPct val="140000"/>
              </a:lnSpc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j-cs"/>
                <a:sym typeface="Symbol" panose="05050102010706020507" pitchFamily="18" charset="2"/>
              </a:rPr>
              <a:t>系统调用的类型</a:t>
            </a:r>
            <a:endParaRPr lang="en-US" altLang="zh-CN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j-cs"/>
              <a:sym typeface="Symbol" panose="05050102010706020507" pitchFamily="18" charset="2"/>
            </a:endParaRPr>
          </a:p>
        </p:txBody>
      </p:sp>
      <p:pic>
        <p:nvPicPr>
          <p:cNvPr id="7" name="Picture 6" descr="OS8-p61">
            <a:extLst>
              <a:ext uri="{FF2B5EF4-FFF2-40B4-BE49-F238E27FC236}">
                <a16:creationId xmlns:a16="http://schemas.microsoft.com/office/drawing/2014/main" id="{10E6669E-53DC-46CD-AC22-1D990B42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41" y="932831"/>
            <a:ext cx="6265118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E96EFD-4752-487D-9B56-8816A1595F04}"/>
              </a:ext>
            </a:extLst>
          </p:cNvPr>
          <p:cNvSpPr txBox="1"/>
          <p:nvPr/>
        </p:nvSpPr>
        <p:spPr>
          <a:xfrm>
            <a:off x="952500" y="6130306"/>
            <a:ext cx="714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Windows </a:t>
            </a:r>
            <a:r>
              <a:rPr lang="zh-CN" altLang="en-US" sz="2000" dirty="0">
                <a:solidFill>
                  <a:schemeClr val="bg2"/>
                </a:solidFill>
              </a:rPr>
              <a:t>和 </a:t>
            </a:r>
            <a:r>
              <a:rPr lang="en-US" altLang="zh-CN" sz="2000" dirty="0">
                <a:solidFill>
                  <a:schemeClr val="bg2"/>
                </a:solidFill>
              </a:rPr>
              <a:t>UNIX </a:t>
            </a:r>
            <a:r>
              <a:rPr lang="zh-CN" altLang="en-US" sz="2000" dirty="0">
                <a:solidFill>
                  <a:schemeClr val="bg2"/>
                </a:solidFill>
              </a:rPr>
              <a:t>系统调用的示例（</a:t>
            </a:r>
            <a:r>
              <a:rPr lang="en-US" altLang="zh-CN" sz="2000" dirty="0">
                <a:solidFill>
                  <a:schemeClr val="bg2"/>
                </a:solidFill>
              </a:rPr>
              <a:t>P47</a:t>
            </a:r>
            <a:r>
              <a:rPr lang="zh-CN" altLang="en-US" sz="2000" dirty="0">
                <a:solidFill>
                  <a:schemeClr val="bg2"/>
                </a:solidFill>
              </a:rPr>
              <a:t>）</a:t>
            </a:r>
          </a:p>
        </p:txBody>
      </p:sp>
      <p:sp>
        <p:nvSpPr>
          <p:cNvPr id="10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43837" y="6448926"/>
            <a:ext cx="381000" cy="381000"/>
          </a:xfrm>
          <a:prstGeom prst="actionButtonHome">
            <a:avLst/>
          </a:prstGeom>
          <a:solidFill>
            <a:schemeClr val="tx1">
              <a:lumMod val="7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1757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0A42F2-D5C8-4DB7-A3D3-71F2EE98A47B}"/>
              </a:ext>
            </a:extLst>
          </p:cNvPr>
          <p:cNvSpPr/>
          <p:nvPr/>
        </p:nvSpPr>
        <p:spPr>
          <a:xfrm>
            <a:off x="1403648" y="0"/>
            <a:ext cx="7056784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2.4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操作系统的设计与实现</a:t>
            </a:r>
            <a:endParaRPr lang="en-US" altLang="zh-CN" sz="44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楷体_GB2312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1BFCAC-0007-4C65-B2F4-973104601ED9}"/>
              </a:ext>
            </a:extLst>
          </p:cNvPr>
          <p:cNvSpPr/>
          <p:nvPr/>
        </p:nvSpPr>
        <p:spPr>
          <a:xfrm>
            <a:off x="3457871" y="1392412"/>
            <a:ext cx="2621230" cy="906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74638" algn="ctr" eaLnBrk="1" hangingPunct="1">
              <a:lnSpc>
                <a:spcPct val="150000"/>
              </a:lnSpc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设 计 目 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F1EBA6-60D3-4940-BE40-BA2145CBD956}"/>
              </a:ext>
            </a:extLst>
          </p:cNvPr>
          <p:cNvSpPr/>
          <p:nvPr/>
        </p:nvSpPr>
        <p:spPr>
          <a:xfrm>
            <a:off x="3480386" y="2325446"/>
            <a:ext cx="3262432" cy="906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74638" algn="ctr" eaLnBrk="1" hangingPunct="1">
              <a:lnSpc>
                <a:spcPct val="150000"/>
              </a:lnSpc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机 制 与 策 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C71CF0-FC0A-4975-AE12-2DD1BE0DAF37}"/>
              </a:ext>
            </a:extLst>
          </p:cNvPr>
          <p:cNvSpPr/>
          <p:nvPr/>
        </p:nvSpPr>
        <p:spPr>
          <a:xfrm>
            <a:off x="3491880" y="3284984"/>
            <a:ext cx="1595309" cy="906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74638" algn="ctr" eaLnBrk="1" hangingPunct="1">
              <a:lnSpc>
                <a:spcPct val="150000"/>
              </a:lnSpc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实   现</a:t>
            </a:r>
          </a:p>
        </p:txBody>
      </p:sp>
      <p:sp>
        <p:nvSpPr>
          <p:cNvPr id="10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0" y="6444734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大连海事大学 计算机系 </a:t>
            </a:r>
            <a:r>
              <a:rPr lang="zh-CN" altLang="en-US" sz="18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米泽田</a:t>
            </a:r>
            <a:endParaRPr lang="zh-CN" altLang="en-US" sz="1800" b="1" dirty="0">
              <a:solidFill>
                <a:schemeClr val="bg2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67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>
            <a:extLst>
              <a:ext uri="{FF2B5EF4-FFF2-40B4-BE49-F238E27FC236}">
                <a16:creationId xmlns:a16="http://schemas.microsoft.com/office/drawing/2014/main" id="{67CECC18-2A21-47C4-BB98-780B4C99673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412776"/>
            <a:ext cx="9036496" cy="29225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endParaRPr lang="en-US" altLang="zh-CN" sz="800" b="0" kern="0" dirty="0">
              <a:solidFill>
                <a:schemeClr val="bg2"/>
              </a:solidFill>
            </a:endParaRPr>
          </a:p>
          <a:p>
            <a:pPr marL="457200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取决于所选硬件和系统类型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批处理、分布式、通用、实时、嵌入式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……)</a:t>
            </a:r>
          </a:p>
          <a:p>
            <a:pPr marL="457200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用户目标和系统目标</a:t>
            </a:r>
            <a:endParaRPr lang="en-US" altLang="zh-CN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857250" lvl="2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用户目标：方便、易学、可靠、安全、快速</a:t>
            </a:r>
            <a:endParaRPr lang="en-US" altLang="zh-CN" sz="28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857250" lvl="2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系统目标：易于设计、实现、维护，灵活、可靠、正确和高效</a:t>
            </a:r>
            <a:endParaRPr lang="en-US" altLang="zh-CN" sz="28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1BFCAC-0007-4C65-B2F4-973104601ED9}"/>
              </a:ext>
            </a:extLst>
          </p:cNvPr>
          <p:cNvSpPr/>
          <p:nvPr/>
        </p:nvSpPr>
        <p:spPr>
          <a:xfrm>
            <a:off x="3258180" y="-31960"/>
            <a:ext cx="26276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设 计 目 标</a:t>
            </a:r>
          </a:p>
        </p:txBody>
      </p:sp>
      <p:sp>
        <p:nvSpPr>
          <p:cNvPr id="7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7090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F1EBA6-60D3-4940-BE40-BA2145CBD956}"/>
              </a:ext>
            </a:extLst>
          </p:cNvPr>
          <p:cNvSpPr/>
          <p:nvPr/>
        </p:nvSpPr>
        <p:spPr>
          <a:xfrm>
            <a:off x="2936781" y="-31960"/>
            <a:ext cx="32704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机 制 与 策 略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8ECC5CE-EBE7-4435-9427-254B07681BBB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044575"/>
            <a:ext cx="8748464" cy="411261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457200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机制与策略分离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857250" lvl="2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策略</a:t>
            </a:r>
            <a:r>
              <a:rPr lang="en-US" altLang="zh-CN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:  </a:t>
            </a: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做什么；机制</a:t>
            </a:r>
            <a:r>
              <a:rPr lang="en-US" altLang="zh-CN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:  </a:t>
            </a: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怎么做</a:t>
            </a:r>
            <a:endParaRPr lang="en-US" altLang="zh-CN" sz="3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857250" lvl="1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保障了最大程度的灵活性</a:t>
            </a:r>
            <a:endParaRPr lang="en-US" altLang="zh-CN" sz="3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457200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对策略不敏感的通用机制：微内核结构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857250" lvl="1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Solaris: </a:t>
            </a: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调度由可加载表来控制，根据当前的加载表，系统可以是分时的、批处理的、实时的、公平共享的或其它任意组合。</a:t>
            </a:r>
            <a:endParaRPr lang="en-US" altLang="zh-CN" sz="3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857250" lvl="1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endParaRPr lang="en-US" altLang="zh-CN" sz="3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lvl="1">
              <a:spcBef>
                <a:spcPts val="0"/>
              </a:spcBef>
              <a:buClrTx/>
            </a:pPr>
            <a:endParaRPr lang="en-US" altLang="zh-CN" b="0" kern="0" dirty="0">
              <a:solidFill>
                <a:schemeClr val="bg2"/>
              </a:solidFill>
            </a:endParaRPr>
          </a:p>
          <a:p>
            <a:pPr lvl="1">
              <a:spcBef>
                <a:spcPts val="0"/>
              </a:spcBef>
              <a:buClrTx/>
            </a:pPr>
            <a:endParaRPr lang="en-US" altLang="zh-CN" b="0" kern="0" dirty="0">
              <a:solidFill>
                <a:schemeClr val="bg2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zh-CN" b="0" kern="0" dirty="0"/>
          </a:p>
        </p:txBody>
      </p:sp>
      <p:sp>
        <p:nvSpPr>
          <p:cNvPr id="6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8757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C71CF0-FC0A-4975-AE12-2DD1BE0DAF37}"/>
              </a:ext>
            </a:extLst>
          </p:cNvPr>
          <p:cNvSpPr/>
          <p:nvPr/>
        </p:nvSpPr>
        <p:spPr>
          <a:xfrm>
            <a:off x="3772742" y="0"/>
            <a:ext cx="15985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实   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0044D7-E544-4E54-9B52-F98DD5466201}"/>
              </a:ext>
            </a:extLst>
          </p:cNvPr>
          <p:cNvSpPr txBox="1">
            <a:spLocks noChangeArrowheads="1"/>
          </p:cNvSpPr>
          <p:nvPr/>
        </p:nvSpPr>
        <p:spPr>
          <a:xfrm>
            <a:off x="-24882" y="705844"/>
            <a:ext cx="9396536" cy="53874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457200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很多变化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早期用汇编语言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系统编程语言如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Algol, PL/1</a:t>
            </a:r>
          </a:p>
          <a:p>
            <a:pPr marL="715963" lvl="2" indent="-315913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现在主要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 C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、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 C++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。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1173163" lvl="3" indent="-315913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如</a:t>
            </a:r>
            <a:r>
              <a:rPr lang="en-US" altLang="zh-CN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Linux</a:t>
            </a:r>
            <a:r>
              <a:rPr lang="zh-CN" altLang="en-US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和</a:t>
            </a:r>
            <a:r>
              <a:rPr lang="en-US" altLang="zh-CN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Windows</a:t>
            </a:r>
            <a:r>
              <a:rPr lang="zh-CN" altLang="en-US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内核主要由</a:t>
            </a:r>
            <a:r>
              <a:rPr lang="en-US" altLang="zh-CN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C</a:t>
            </a:r>
            <a:r>
              <a:rPr lang="zh-CN" altLang="en-US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编写，小部分代码用汇编语言（设备驱动程序、保存和回复寄存器状态的代码）</a:t>
            </a:r>
            <a:endParaRPr lang="en-US" altLang="zh-CN" sz="28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457200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通常是几种语言的混合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内核底层用汇编语言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主体用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C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语言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系统程序用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C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、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 C++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、解释性脚本语言如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PERL</a:t>
            </a:r>
          </a:p>
        </p:txBody>
      </p:sp>
      <p:sp>
        <p:nvSpPr>
          <p:cNvPr id="7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43837" y="6448926"/>
            <a:ext cx="381000" cy="381000"/>
          </a:xfrm>
          <a:prstGeom prst="actionButtonHome">
            <a:avLst/>
          </a:prstGeom>
          <a:solidFill>
            <a:schemeClr val="tx1">
              <a:lumMod val="7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45332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1421FB-FC36-4660-B287-CBDD343B918B}"/>
              </a:ext>
            </a:extLst>
          </p:cNvPr>
          <p:cNvSpPr/>
          <p:nvPr/>
        </p:nvSpPr>
        <p:spPr>
          <a:xfrm>
            <a:off x="2184173" y="116632"/>
            <a:ext cx="4992071" cy="837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2.5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操作系统的结构</a:t>
            </a:r>
            <a:endParaRPr lang="en-US" altLang="zh-CN" sz="44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楷体_GB2312" pitchFamily="49" charset="-122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5163EA4-6CDE-4242-9A01-F46791BC4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1412776"/>
            <a:ext cx="331236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简单结构</a:t>
            </a:r>
          </a:p>
          <a:p>
            <a:pPr marL="0" lvl="1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分层结构</a:t>
            </a:r>
            <a:endParaRPr lang="en-US" altLang="zh-CN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cs typeface="+mj-cs"/>
            </a:endParaRPr>
          </a:p>
          <a:p>
            <a:pPr marL="0" lvl="1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微内核结构</a:t>
            </a:r>
            <a:endParaRPr lang="en-US" altLang="zh-CN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cs typeface="+mj-cs"/>
            </a:endParaRPr>
          </a:p>
          <a:p>
            <a:pPr marL="0" lvl="1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模块结构</a:t>
            </a:r>
            <a:endParaRPr lang="en-US" altLang="zh-CN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cs typeface="+mj-cs"/>
            </a:endParaRPr>
          </a:p>
          <a:p>
            <a:pPr marL="0" lvl="1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混合结构</a:t>
            </a:r>
            <a:endParaRPr lang="en-US" altLang="zh-CN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cs typeface="+mj-cs"/>
            </a:endParaRPr>
          </a:p>
          <a:p>
            <a:pPr marL="0" lvl="1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虚拟机结构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0" y="6444734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大连海事大学 计算机</a:t>
            </a:r>
            <a:r>
              <a:rPr lang="zh-CN" altLang="en-US" sz="1800" b="1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系 </a:t>
            </a:r>
            <a:r>
              <a:rPr lang="zh-CN" altLang="en-US" sz="180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米泽田</a:t>
            </a:r>
            <a:endParaRPr lang="zh-CN" altLang="en-US" sz="1800" b="1" dirty="0">
              <a:solidFill>
                <a:schemeClr val="bg2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805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0D4A61-47E8-4454-9B0E-1367A837730B}"/>
              </a:ext>
            </a:extLst>
          </p:cNvPr>
          <p:cNvSpPr/>
          <p:nvPr/>
        </p:nvSpPr>
        <p:spPr>
          <a:xfrm>
            <a:off x="2692556" y="94769"/>
            <a:ext cx="3758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简 单 结 构（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1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）</a:t>
            </a:r>
          </a:p>
        </p:txBody>
      </p:sp>
      <p:pic>
        <p:nvPicPr>
          <p:cNvPr id="5" name="Picture 6" descr="2">
            <a:extLst>
              <a:ext uri="{FF2B5EF4-FFF2-40B4-BE49-F238E27FC236}">
                <a16:creationId xmlns:a16="http://schemas.microsoft.com/office/drawing/2014/main" id="{E82B09C4-D403-4C32-B960-CA2A781E6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856" y="878622"/>
            <a:ext cx="3441328" cy="330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512064-5F0C-41D3-A9B8-E853EE56E0D1}"/>
              </a:ext>
            </a:extLst>
          </p:cNvPr>
          <p:cNvSpPr txBox="1"/>
          <p:nvPr/>
        </p:nvSpPr>
        <p:spPr>
          <a:xfrm>
            <a:off x="3203847" y="4334788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图 </a:t>
            </a:r>
            <a:r>
              <a:rPr lang="en-US" altLang="zh-CN" sz="2000" dirty="0">
                <a:solidFill>
                  <a:schemeClr val="bg2"/>
                </a:solidFill>
              </a:rPr>
              <a:t>2-11 MS-DOS</a:t>
            </a:r>
            <a:r>
              <a:rPr lang="zh-CN" altLang="en-US" sz="2000" dirty="0">
                <a:solidFill>
                  <a:schemeClr val="bg2"/>
                </a:solidFill>
              </a:rPr>
              <a:t>结构</a:t>
            </a:r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BF22CC06-914C-48A3-A51F-45D935B9E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80" y="4734898"/>
            <a:ext cx="898223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65113" indent="-265113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原则：在尽可能小的空间中提供大多数功能。</a:t>
            </a:r>
            <a:endParaRPr lang="en-US" altLang="zh-CN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最后、最大的版本占内存不超过</a:t>
            </a:r>
            <a:r>
              <a:rPr lang="en-US" altLang="zh-CN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60K</a:t>
            </a:r>
            <a:r>
              <a:rPr lang="zh-CN" altLang="en-US" sz="2800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 </a:t>
            </a:r>
            <a:endParaRPr lang="en-US" altLang="zh-CN" sz="2800" dirty="0">
              <a:solidFill>
                <a:schemeClr val="bg2"/>
              </a:solidFill>
              <a:latin typeface="+mn-lt"/>
              <a:ea typeface="楷体" panose="02010609060101010101" pitchFamily="49" charset="-122"/>
            </a:endParaRPr>
          </a:p>
          <a:p>
            <a:pPr marL="357188" indent="-357188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应用程序可以不经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OS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的管辖直接访问硬件、占用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DOS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的存储空间，破坏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OS</a:t>
            </a:r>
          </a:p>
        </p:txBody>
      </p:sp>
      <p:sp>
        <p:nvSpPr>
          <p:cNvPr id="8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7976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48758A-E2A8-4A2B-A80E-2A5FA142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AA9BF305-28BD-41C0-8AA3-BF5601F9D25F}" type="slidenum">
              <a:rPr lang="zh-CN" altLang="en-US" smtClean="0"/>
              <a:pPr>
                <a:defRPr/>
              </a:pPr>
              <a:t>17</a:t>
            </a:fld>
            <a:r>
              <a:rPr lang="zh-CN" altLang="en-US"/>
              <a:t> 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E23942-A137-40AF-A1D6-41BCDA0F1E70}"/>
              </a:ext>
            </a:extLst>
          </p:cNvPr>
          <p:cNvSpPr/>
          <p:nvPr/>
        </p:nvSpPr>
        <p:spPr>
          <a:xfrm>
            <a:off x="2692556" y="94769"/>
            <a:ext cx="3758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简 单 结 构（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2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EF817-EAB7-4129-96C5-31AD7839A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833" y="802655"/>
            <a:ext cx="4887755" cy="2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40B2D98-34EB-48A2-A0D7-8282640148E6}"/>
              </a:ext>
            </a:extLst>
          </p:cNvPr>
          <p:cNvSpPr txBox="1"/>
          <p:nvPr/>
        </p:nvSpPr>
        <p:spPr>
          <a:xfrm>
            <a:off x="2627784" y="3884662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图 </a:t>
            </a:r>
            <a:r>
              <a:rPr lang="en-US" altLang="zh-CN" sz="2000" dirty="0">
                <a:solidFill>
                  <a:schemeClr val="bg2"/>
                </a:solidFill>
              </a:rPr>
              <a:t>2-12 </a:t>
            </a:r>
            <a:r>
              <a:rPr lang="zh-CN" altLang="en-US" sz="2000" dirty="0">
                <a:solidFill>
                  <a:schemeClr val="bg2"/>
                </a:solidFill>
              </a:rPr>
              <a:t>传统的</a:t>
            </a:r>
            <a:r>
              <a:rPr lang="en-US" altLang="zh-CN" sz="2000" dirty="0">
                <a:solidFill>
                  <a:schemeClr val="bg2"/>
                </a:solidFill>
              </a:rPr>
              <a:t>UNIX</a:t>
            </a:r>
            <a:r>
              <a:rPr lang="zh-CN" altLang="en-US" sz="2000" dirty="0">
                <a:solidFill>
                  <a:schemeClr val="bg2"/>
                </a:solidFill>
              </a:rPr>
              <a:t>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6D5BD8-FCF3-4D49-97E4-D2068BB55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96" y="4208506"/>
            <a:ext cx="895434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5738" indent="-185738"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应用程序和硬件分离，保证系统稳定性和安全</a:t>
            </a:r>
            <a:endParaRPr lang="en-US" altLang="zh-CN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5738" indent="-185738"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系统调用接口和内核通信的开销小。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57AA4C-6B43-44C7-A45F-937F420303FB}"/>
              </a:ext>
            </a:extLst>
          </p:cNvPr>
          <p:cNvSpPr txBox="1"/>
          <p:nvPr/>
        </p:nvSpPr>
        <p:spPr>
          <a:xfrm>
            <a:off x="172896" y="5180411"/>
            <a:ext cx="9217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lvl="1" indent="-185738"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在单一层次上提供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OS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的全部核心功能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单体系统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)</a:t>
            </a:r>
          </a:p>
          <a:p>
            <a:pPr marL="642938" lvl="2" indent="-185738"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功能间相互调用、关系混乱，任何一点出现问题导致内核崩溃</a:t>
            </a:r>
          </a:p>
        </p:txBody>
      </p:sp>
      <p:sp>
        <p:nvSpPr>
          <p:cNvPr id="10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1816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FB019B-4300-4890-944D-5B787ABDFE34}"/>
              </a:ext>
            </a:extLst>
          </p:cNvPr>
          <p:cNvSpPr/>
          <p:nvPr/>
        </p:nvSpPr>
        <p:spPr>
          <a:xfrm>
            <a:off x="3125130" y="188640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分 层 结 构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D494E36-E012-42F7-81B3-38BE45523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240" y="860166"/>
            <a:ext cx="3189249" cy="317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F4C3BF-D874-4F28-8B75-1FCA8E8E489A}"/>
              </a:ext>
            </a:extLst>
          </p:cNvPr>
          <p:cNvSpPr txBox="1"/>
          <p:nvPr/>
        </p:nvSpPr>
        <p:spPr>
          <a:xfrm>
            <a:off x="3358185" y="3993906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图 </a:t>
            </a:r>
            <a:r>
              <a:rPr lang="en-US" altLang="zh-CN" sz="2000" dirty="0">
                <a:solidFill>
                  <a:schemeClr val="bg2"/>
                </a:solidFill>
              </a:rPr>
              <a:t>2-13 </a:t>
            </a:r>
            <a:r>
              <a:rPr lang="zh-CN" altLang="en-US" sz="2000" dirty="0">
                <a:solidFill>
                  <a:schemeClr val="bg2"/>
                </a:solidFill>
              </a:rPr>
              <a:t>分层结构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0EB17EB-EBDE-41D6-ADEE-6C25DB50B574}"/>
              </a:ext>
            </a:extLst>
          </p:cNvPr>
          <p:cNvSpPr txBox="1">
            <a:spLocks/>
          </p:cNvSpPr>
          <p:nvPr/>
        </p:nvSpPr>
        <p:spPr>
          <a:xfrm>
            <a:off x="-16093" y="4394016"/>
            <a:ext cx="9140253" cy="24639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185738" indent="-185738"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每一层建立在其它层次上，难点：合理定义各层</a:t>
            </a:r>
            <a:endParaRPr lang="en-US" altLang="zh-CN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642938" lvl="2" indent="-185738">
              <a:spcBef>
                <a:spcPct val="0"/>
              </a:spcBef>
              <a:buClr>
                <a:schemeClr val="bg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每一层在实现时都只使用较低层的函数和服务，不允许跨层访问</a:t>
            </a:r>
            <a:endParaRPr lang="en-US" altLang="zh-CN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ClrTx/>
              <a:buSzPct val="70000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具有更高的可读性和可适应性</a:t>
            </a:r>
            <a:endParaRPr lang="en-US" altLang="zh-CN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342900" lvl="2" indent="-342900">
              <a:spcBef>
                <a:spcPts val="0"/>
              </a:spcBef>
              <a:buClrTx/>
              <a:buSzPct val="70000"/>
              <a:buFont typeface="Monotype Sorts" pitchFamily="2" charset="2"/>
              <a:buChar char="n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效率低，一个系统调用跨越多个层</a:t>
            </a:r>
          </a:p>
        </p:txBody>
      </p:sp>
      <p:sp>
        <p:nvSpPr>
          <p:cNvPr id="9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9823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E361D5-B9F4-4DE7-8486-F76EF12021A5}"/>
              </a:ext>
            </a:extLst>
          </p:cNvPr>
          <p:cNvSpPr/>
          <p:nvPr/>
        </p:nvSpPr>
        <p:spPr>
          <a:xfrm>
            <a:off x="1515277" y="5677"/>
            <a:ext cx="62032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微 内 核 结 构（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1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）</a:t>
            </a:r>
            <a:endParaRPr lang="en-US" altLang="zh-CN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cs typeface="+mj-cs"/>
            </a:endParaRPr>
          </a:p>
        </p:txBody>
      </p:sp>
      <p:pic>
        <p:nvPicPr>
          <p:cNvPr id="5" name="Picture 2" descr="2_14.pdf">
            <a:extLst>
              <a:ext uri="{FF2B5EF4-FFF2-40B4-BE49-F238E27FC236}">
                <a16:creationId xmlns:a16="http://schemas.microsoft.com/office/drawing/2014/main" id="{1E0CF6FC-33F0-40CF-B8DD-1511EC0709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66" y="713563"/>
            <a:ext cx="6653868" cy="321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7B6A3F-E5BF-4B0F-9A8A-5C9CFA47F318}"/>
              </a:ext>
            </a:extLst>
          </p:cNvPr>
          <p:cNvSpPr txBox="1"/>
          <p:nvPr/>
        </p:nvSpPr>
        <p:spPr>
          <a:xfrm>
            <a:off x="3248733" y="4028069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图 </a:t>
            </a:r>
            <a:r>
              <a:rPr lang="en-US" altLang="zh-CN" sz="2000" dirty="0">
                <a:solidFill>
                  <a:schemeClr val="bg2"/>
                </a:solidFill>
              </a:rPr>
              <a:t>2-14 </a:t>
            </a:r>
            <a:r>
              <a:rPr lang="zh-CN" altLang="en-US" sz="2000" dirty="0">
                <a:solidFill>
                  <a:schemeClr val="bg2"/>
                </a:solidFill>
              </a:rPr>
              <a:t>微内核结构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6D1BFF-FCB3-4C9A-AE1D-904E7F1D9AF6}"/>
              </a:ext>
            </a:extLst>
          </p:cNvPr>
          <p:cNvSpPr txBox="1"/>
          <p:nvPr/>
        </p:nvSpPr>
        <p:spPr>
          <a:xfrm>
            <a:off x="-34347" y="4523117"/>
            <a:ext cx="90033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系统的公共部分提供最基本的服务，“内核”常驻内存。</a:t>
            </a:r>
            <a:endParaRPr lang="en-US" altLang="zh-CN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5738" indent="-185738"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其它功能移至用户空间，作为“服务进程”</a:t>
            </a:r>
            <a:endParaRPr lang="en-US" altLang="zh-CN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5738" indent="-185738"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用户模块间通过消息机制通信</a:t>
            </a:r>
          </a:p>
        </p:txBody>
      </p:sp>
      <p:sp>
        <p:nvSpPr>
          <p:cNvPr id="8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2600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757BE3A-A255-4D71-9AE5-ECECABAE4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5416"/>
            <a:ext cx="7696200" cy="100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2.1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操作系统</a:t>
            </a:r>
            <a:r>
              <a:rPr kumimoji="1"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的服务</a:t>
            </a:r>
            <a:endParaRPr lang="zh-CN" alt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  <a:cs typeface="+mn-cs"/>
            </a:endParaRPr>
          </a:p>
        </p:txBody>
      </p:sp>
      <p:pic>
        <p:nvPicPr>
          <p:cNvPr id="7" name="Picture 4" descr="2">
            <a:extLst>
              <a:ext uri="{FF2B5EF4-FFF2-40B4-BE49-F238E27FC236}">
                <a16:creationId xmlns:a16="http://schemas.microsoft.com/office/drawing/2014/main" id="{60640EB3-2141-4D40-BD64-91450B3D5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18" y="1447800"/>
            <a:ext cx="721836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F3EAA6-0DD2-45FC-8C28-6B826CC15842}"/>
              </a:ext>
            </a:extLst>
          </p:cNvPr>
          <p:cNvSpPr txBox="1"/>
          <p:nvPr/>
        </p:nvSpPr>
        <p:spPr>
          <a:xfrm>
            <a:off x="1219300" y="5503275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图 </a:t>
            </a:r>
            <a:r>
              <a:rPr lang="en-US" altLang="zh-CN" sz="2000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2-1 </a:t>
            </a:r>
            <a:r>
              <a:rPr lang="zh-CN" altLang="en-US" sz="2000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操作系统服务的视图</a:t>
            </a:r>
          </a:p>
        </p:txBody>
      </p:sp>
      <p:sp>
        <p:nvSpPr>
          <p:cNvPr id="10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43837" y="6448926"/>
            <a:ext cx="381000" cy="381000"/>
          </a:xfrm>
          <a:prstGeom prst="actionButtonHome">
            <a:avLst/>
          </a:prstGeom>
          <a:solidFill>
            <a:schemeClr val="tx1">
              <a:lumMod val="7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4971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46D4F2-F389-4970-87ED-1B99BE06C7A4}"/>
              </a:ext>
            </a:extLst>
          </p:cNvPr>
          <p:cNvSpPr/>
          <p:nvPr/>
        </p:nvSpPr>
        <p:spPr>
          <a:xfrm>
            <a:off x="1515277" y="5677"/>
            <a:ext cx="62032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微 内 核 结 构（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2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）</a:t>
            </a:r>
            <a:endParaRPr lang="en-US" altLang="zh-CN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  <a:cs typeface="+mj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4E0156-16F1-49B2-82F1-94EB0BE19253}"/>
              </a:ext>
            </a:extLst>
          </p:cNvPr>
          <p:cNvSpPr/>
          <p:nvPr/>
        </p:nvSpPr>
        <p:spPr>
          <a:xfrm>
            <a:off x="0" y="836712"/>
            <a:ext cx="925251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8" indent="-185738"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优点 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715963" lvl="2" indent="-315913"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容易扩展</a:t>
            </a:r>
          </a:p>
          <a:p>
            <a:pPr marL="715963" lvl="2" indent="-315913"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易于将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OS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移植到新的体系结构的机器上。</a:t>
            </a:r>
          </a:p>
          <a:p>
            <a:pPr marL="715963" lvl="2" indent="-315913"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楷体" panose="02010609060101010101" pitchFamily="49" charset="-122"/>
              </a:rPr>
              <a:t>更可靠、安全（内核模式下运行的代码更少）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A41C8C7-E760-4B1B-B2DD-05BE787ECE47}"/>
              </a:ext>
            </a:extLst>
          </p:cNvPr>
          <p:cNvSpPr txBox="1">
            <a:spLocks/>
          </p:cNvSpPr>
          <p:nvPr/>
        </p:nvSpPr>
        <p:spPr>
          <a:xfrm>
            <a:off x="0" y="3061207"/>
            <a:ext cx="9144000" cy="260004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185738" indent="-185738"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缺点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效率低：模块间通信需要通过内核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在完成一次客户对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OS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提出的服务请求时，需要利用消息实现多次交互和进行用户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/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内核模式及上下文的多次切换</a:t>
            </a:r>
          </a:p>
        </p:txBody>
      </p:sp>
      <p:sp>
        <p:nvSpPr>
          <p:cNvPr id="8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9647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4FE213F-4A6D-4078-9170-7F55CAD6F721}"/>
              </a:ext>
            </a:extLst>
          </p:cNvPr>
          <p:cNvSpPr txBox="1">
            <a:spLocks/>
          </p:cNvSpPr>
          <p:nvPr/>
        </p:nvSpPr>
        <p:spPr>
          <a:xfrm>
            <a:off x="0" y="1052736"/>
            <a:ext cx="8991600" cy="449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185738" indent="-185738"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从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DOS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继承过来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Windows1.0,Windows3.1,……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发展到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win95, Win98, 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终点</a:t>
            </a:r>
            <a:r>
              <a:rPr lang="en-US" altLang="zh-CN" sz="3200" dirty="0" err="1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WindowsMe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大内核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：问题多、糟糕内核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185738" indent="-185738"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6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WindowsNT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内核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第一版</a:t>
            </a:r>
            <a:r>
              <a:rPr lang="en-US" altLang="zh-CN" sz="3200" dirty="0" err="1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WindowsNT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上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微内核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，安全性要求高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版本升级：不断往内核中加功能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到</a:t>
            </a:r>
            <a:r>
              <a:rPr lang="en-US" altLang="zh-CN" sz="3200" dirty="0" err="1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WindowsXP</a:t>
            </a:r>
            <a:r>
              <a:rPr lang="en-US" altLang="zh-CN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……, </a:t>
            </a: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已经不是微内核了，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“保留了微内核的一些特点”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5E609A-DF48-4183-964C-889587DCCAA7}"/>
              </a:ext>
            </a:extLst>
          </p:cNvPr>
          <p:cNvSpPr/>
          <p:nvPr/>
        </p:nvSpPr>
        <p:spPr>
          <a:xfrm>
            <a:off x="689596" y="14130"/>
            <a:ext cx="7947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微内核（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3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）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— Windows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两种内核</a:t>
            </a:r>
          </a:p>
        </p:txBody>
      </p:sp>
      <p:sp>
        <p:nvSpPr>
          <p:cNvPr id="8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6946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057B5D-4C8F-4CDB-B192-5B30349E7479}"/>
              </a:ext>
            </a:extLst>
          </p:cNvPr>
          <p:cNvSpPr/>
          <p:nvPr/>
        </p:nvSpPr>
        <p:spPr>
          <a:xfrm>
            <a:off x="3261226" y="16362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模 块 结 构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DAB3048-8CE6-4B30-9DFE-1473362B3242}"/>
              </a:ext>
            </a:extLst>
          </p:cNvPr>
          <p:cNvSpPr txBox="1">
            <a:spLocks noChangeArrowheads="1"/>
          </p:cNvSpPr>
          <p:nvPr/>
        </p:nvSpPr>
        <p:spPr>
          <a:xfrm>
            <a:off x="-26302" y="692696"/>
            <a:ext cx="9324528" cy="59766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185738" indent="-185738"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采用可加载的内核模块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loadable kernel modules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）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内核提供核心服务，其它服务在内核运行时动态实现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内核模块相对独立、模块间通过接口通信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185738" indent="-185738"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与分层结构相似、更灵活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任何模块都可以调用其它模块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185738" indent="-185738"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与微内核相似、更有效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内核模块能够加载其它模块、无需调用消息传递进行通信</a:t>
            </a:r>
            <a:endParaRPr lang="en-US" altLang="zh-CN" sz="32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185738" indent="-185738"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常见于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UNIX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（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Linux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、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 Solaris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、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Mac OS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）以及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Windows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的实现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7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91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CC6F8B-DD68-40E1-90D0-EDD3BCE07A34}"/>
              </a:ext>
            </a:extLst>
          </p:cNvPr>
          <p:cNvSpPr/>
          <p:nvPr/>
        </p:nvSpPr>
        <p:spPr>
          <a:xfrm>
            <a:off x="3258179" y="-3858"/>
            <a:ext cx="26276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混 合 系 统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3F2AA57-7045-4AA9-938B-670949BB14D9}"/>
              </a:ext>
            </a:extLst>
          </p:cNvPr>
          <p:cNvSpPr txBox="1">
            <a:spLocks noChangeArrowheads="1"/>
          </p:cNvSpPr>
          <p:nvPr/>
        </p:nvSpPr>
        <p:spPr>
          <a:xfrm>
            <a:off x="-108012" y="980728"/>
            <a:ext cx="9360024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185738" indent="-185738"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多数现代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OS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不是单一、严格定义的结构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组合不同结构，以解决性能、安全和可用性等问题；</a:t>
            </a:r>
            <a:endParaRPr lang="en-US" altLang="zh-CN" sz="28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Linux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和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 Solaris</a:t>
            </a:r>
            <a:r>
              <a:rPr lang="zh-CN" altLang="en-US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：</a:t>
            </a: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单体的</a:t>
            </a:r>
            <a:r>
              <a:rPr lang="zh-CN" altLang="en-US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，单一地址空间的</a:t>
            </a:r>
            <a:r>
              <a:rPr lang="en-US" altLang="zh-CN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OS</a:t>
            </a:r>
            <a:r>
              <a:rPr lang="zh-CN" altLang="en-US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提供高效的性能；</a:t>
            </a: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模块化的</a:t>
            </a:r>
            <a:r>
              <a:rPr lang="zh-CN" altLang="en-US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，新功能可以动态添加到内核；</a:t>
            </a:r>
            <a:endParaRPr lang="en-US" altLang="zh-CN" sz="280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Windows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：</a:t>
            </a: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单体的、</a:t>
            </a:r>
            <a:r>
              <a:rPr lang="zh-CN" altLang="en-US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保留了</a:t>
            </a: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微内核</a:t>
            </a:r>
            <a:r>
              <a:rPr lang="zh-CN" altLang="en-US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的特征（如支持作为用户模式进程的各个子系统）、也支持动态加载内核</a:t>
            </a: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模块；</a:t>
            </a:r>
            <a:endParaRPr lang="en-US" altLang="zh-CN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963" lvl="2" indent="-315913">
              <a:spcBef>
                <a:spcPct val="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Apple Mac OS X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：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400050" lvl="2" indent="0">
              <a:spcBef>
                <a:spcPct val="0"/>
              </a:spcBef>
              <a:buClr>
                <a:schemeClr val="bg2"/>
              </a:buClr>
              <a:buSzPct val="80000"/>
              <a:buNone/>
            </a:pPr>
            <a:r>
              <a:rPr lang="en-US" altLang="zh-CN" sz="280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        </a:t>
            </a:r>
            <a:r>
              <a:rPr lang="zh-CN" altLang="en-US" sz="2800" dirty="0">
                <a:solidFill>
                  <a:schemeClr val="bg2"/>
                </a:solidFill>
              </a:rPr>
              <a:t>分层结构 </a:t>
            </a:r>
            <a:r>
              <a:rPr lang="en-US" altLang="zh-CN" sz="2800" dirty="0">
                <a:solidFill>
                  <a:schemeClr val="bg2"/>
                </a:solidFill>
              </a:rPr>
              <a:t>+ Mach</a:t>
            </a:r>
            <a:r>
              <a:rPr lang="zh-CN" altLang="en-US" sz="2800" dirty="0">
                <a:solidFill>
                  <a:schemeClr val="bg2"/>
                </a:solidFill>
              </a:rPr>
              <a:t>微内核 </a:t>
            </a:r>
            <a:r>
              <a:rPr lang="en-US" altLang="zh-CN" sz="2800" dirty="0">
                <a:solidFill>
                  <a:schemeClr val="bg2"/>
                </a:solidFill>
              </a:rPr>
              <a:t>+ </a:t>
            </a:r>
            <a:r>
              <a:rPr lang="zh-CN" altLang="en-US" sz="2800" dirty="0">
                <a:solidFill>
                  <a:schemeClr val="bg2"/>
                </a:solidFill>
              </a:rPr>
              <a:t>模块化混合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6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73836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4A896F-31D6-4639-9143-922DB5944269}"/>
              </a:ext>
            </a:extLst>
          </p:cNvPr>
          <p:cNvSpPr/>
          <p:nvPr/>
        </p:nvSpPr>
        <p:spPr>
          <a:xfrm>
            <a:off x="3341824" y="-107725"/>
            <a:ext cx="2611682" cy="72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Mac OS X</a:t>
            </a:r>
            <a:endParaRPr lang="zh-CN" altLang="en-US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</a:endParaRPr>
          </a:p>
        </p:txBody>
      </p:sp>
      <p:pic>
        <p:nvPicPr>
          <p:cNvPr id="5" name="Content Placeholder 3" descr="2_16.pdf">
            <a:extLst>
              <a:ext uri="{FF2B5EF4-FFF2-40B4-BE49-F238E27FC236}">
                <a16:creationId xmlns:a16="http://schemas.microsoft.com/office/drawing/2014/main" id="{81E568CA-C60E-48B7-85FD-9480AA0BA6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554"/>
          <a:stretch>
            <a:fillRect/>
          </a:stretch>
        </p:blipFill>
        <p:spPr>
          <a:xfrm>
            <a:off x="952500" y="755502"/>
            <a:ext cx="7410450" cy="40798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E558E1-DB22-4A9A-AF92-FF8A84452A6F}"/>
              </a:ext>
            </a:extLst>
          </p:cNvPr>
          <p:cNvSpPr txBox="1"/>
          <p:nvPr/>
        </p:nvSpPr>
        <p:spPr>
          <a:xfrm>
            <a:off x="3341824" y="481824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图 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2-16 Mac OS X 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结构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AD99724F-0E64-4C46-8E3E-13547E066EE7}"/>
              </a:ext>
            </a:extLst>
          </p:cNvPr>
          <p:cNvSpPr/>
          <p:nvPr/>
        </p:nvSpPr>
        <p:spPr bwMode="auto">
          <a:xfrm>
            <a:off x="86515" y="665858"/>
            <a:ext cx="3960439" cy="863227"/>
          </a:xfrm>
          <a:prstGeom prst="wedgeRoundRectCallout">
            <a:avLst>
              <a:gd name="adj1" fmla="val 30525"/>
              <a:gd name="adj2" fmla="val 11533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Clr>
                <a:schemeClr val="folHlink"/>
              </a:buClr>
              <a:buSzPct val="75000"/>
            </a:pPr>
            <a:r>
              <a:rPr lang="zh-CN" altLang="en-US" sz="2400" kern="0" dirty="0">
                <a:solidFill>
                  <a:schemeClr val="bg2"/>
                </a:solidFill>
                <a:latin typeface="+mn-lt"/>
                <a:ea typeface="+mn-ea"/>
                <a:cs typeface="Times New Roman" panose="02020603050405020304" pitchFamily="18" charset="0"/>
              </a:rPr>
              <a:t>用于</a:t>
            </a:r>
            <a:r>
              <a:rPr lang="en-US" altLang="zh-CN" sz="2400" kern="0" dirty="0">
                <a:solidFill>
                  <a:schemeClr val="bg2"/>
                </a:solidFill>
                <a:latin typeface="+mn-lt"/>
                <a:ea typeface="+mn-ea"/>
                <a:cs typeface="Times New Roman" panose="02020603050405020304" pitchFamily="18" charset="0"/>
              </a:rPr>
              <a:t>Objective-C</a:t>
            </a:r>
            <a:r>
              <a:rPr lang="zh-CN" altLang="en-US" sz="2400" kern="0" dirty="0">
                <a:solidFill>
                  <a:schemeClr val="bg2"/>
                </a:solidFill>
                <a:latin typeface="+mn-lt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2400" kern="0" dirty="0">
                <a:solidFill>
                  <a:schemeClr val="bg2"/>
                </a:solidFill>
                <a:latin typeface="+mn-lt"/>
                <a:ea typeface="+mn-ea"/>
                <a:cs typeface="Times New Roman" panose="02020603050405020304" pitchFamily="18" charset="0"/>
              </a:rPr>
              <a:t>API</a:t>
            </a:r>
            <a:r>
              <a:rPr lang="zh-CN" altLang="en-US" sz="2400" kern="0" dirty="0">
                <a:solidFill>
                  <a:schemeClr val="bg2"/>
                </a:solidFill>
                <a:latin typeface="+mn-lt"/>
                <a:ea typeface="+mn-ea"/>
                <a:cs typeface="Times New Roman" panose="02020603050405020304" pitchFamily="18" charset="0"/>
              </a:rPr>
              <a:t>，</a:t>
            </a:r>
            <a:endParaRPr lang="en-US" altLang="zh-CN" sz="2400" kern="0" dirty="0">
              <a:solidFill>
                <a:schemeClr val="bg2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folHlink"/>
              </a:buClr>
              <a:buSzPct val="75000"/>
            </a:pPr>
            <a:r>
              <a:rPr lang="zh-CN" altLang="en-US" sz="2400" kern="0" dirty="0">
                <a:solidFill>
                  <a:schemeClr val="bg2"/>
                </a:solidFill>
                <a:latin typeface="+mn-lt"/>
                <a:ea typeface="+mn-ea"/>
                <a:cs typeface="Times New Roman" panose="02020603050405020304" pitchFamily="18" charset="0"/>
              </a:rPr>
              <a:t>编写</a:t>
            </a:r>
            <a:r>
              <a:rPr lang="en-US" altLang="zh-CN" sz="2400" kern="0" dirty="0">
                <a:solidFill>
                  <a:schemeClr val="bg2"/>
                </a:solidFill>
                <a:latin typeface="+mn-lt"/>
                <a:ea typeface="+mn-ea"/>
                <a:cs typeface="Times New Roman" panose="02020603050405020304" pitchFamily="18" charset="0"/>
              </a:rPr>
              <a:t>Mac OS X</a:t>
            </a:r>
            <a:r>
              <a:rPr lang="zh-CN" altLang="en-US" sz="2400" kern="0" dirty="0">
                <a:solidFill>
                  <a:schemeClr val="bg2"/>
                </a:solidFill>
                <a:latin typeface="+mn-lt"/>
                <a:ea typeface="+mn-ea"/>
                <a:cs typeface="Times New Roman" panose="02020603050405020304" pitchFamily="18" charset="0"/>
              </a:rPr>
              <a:t>的应用程序</a:t>
            </a:r>
          </a:p>
          <a:p>
            <a:pPr marL="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kumimoji="1" lang="zh-CN" altLang="en-US" sz="32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B59E7A35-AB74-48E4-9D17-8D0BFB9BE04D}"/>
              </a:ext>
            </a:extLst>
          </p:cNvPr>
          <p:cNvSpPr/>
          <p:nvPr/>
        </p:nvSpPr>
        <p:spPr bwMode="auto">
          <a:xfrm>
            <a:off x="-7540" y="3114110"/>
            <a:ext cx="4967385" cy="504970"/>
          </a:xfrm>
          <a:prstGeom prst="wedgeRoundRectCallout">
            <a:avLst>
              <a:gd name="adj1" fmla="val 1114"/>
              <a:gd name="adj2" fmla="val 14785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Clr>
                <a:schemeClr val="folHlink"/>
              </a:buClr>
              <a:buSzPct val="75000"/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内存管理、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、线程调度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57BDB497-2088-44D0-A7A5-CC8C1400A426}"/>
              </a:ext>
            </a:extLst>
          </p:cNvPr>
          <p:cNvSpPr/>
          <p:nvPr/>
        </p:nvSpPr>
        <p:spPr bwMode="auto">
          <a:xfrm>
            <a:off x="4032871" y="678028"/>
            <a:ext cx="5226619" cy="903930"/>
          </a:xfrm>
          <a:prstGeom prst="wedgeRoundRectCallout">
            <a:avLst>
              <a:gd name="adj1" fmla="val -4360"/>
              <a:gd name="adj2" fmla="val 199273"/>
              <a:gd name="adj3" fmla="val 16667"/>
            </a:avLst>
          </a:prstGeom>
          <a:solidFill>
            <a:schemeClr val="tx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Clr>
                <a:schemeClr val="folHlink"/>
              </a:buClr>
              <a:buSzPct val="75000"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BSD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内核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BSD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的命令行界面、网络</a:t>
            </a:r>
            <a:endParaRPr kumimoji="1" lang="en-US" altLang="zh-CN" sz="2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folHlink"/>
              </a:buClr>
              <a:buSzPct val="75000"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和文件系统的支持以及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API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59C47073-AB74-4046-B3D3-22CE2D90DAC3}"/>
              </a:ext>
            </a:extLst>
          </p:cNvPr>
          <p:cNvSpPr/>
          <p:nvPr/>
        </p:nvSpPr>
        <p:spPr bwMode="auto">
          <a:xfrm>
            <a:off x="787152" y="5229656"/>
            <a:ext cx="3504999" cy="564461"/>
          </a:xfrm>
          <a:prstGeom prst="wedgeRoundRectCallout">
            <a:avLst>
              <a:gd name="adj1" fmla="val -5164"/>
              <a:gd name="adj2" fmla="val -1734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Clr>
                <a:schemeClr val="folHlink"/>
              </a:buClr>
              <a:buSzPct val="75000"/>
            </a:pPr>
            <a:r>
              <a:rPr lang="zh-CN" altLang="en-US" sz="2400" dirty="0">
                <a:solidFill>
                  <a:schemeClr val="bg2"/>
                </a:solidFill>
              </a:rPr>
              <a:t>用于开发设备驱动程序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04972D2C-81E8-4D60-953E-4549DB7CC54C}"/>
              </a:ext>
            </a:extLst>
          </p:cNvPr>
          <p:cNvSpPr/>
          <p:nvPr/>
        </p:nvSpPr>
        <p:spPr bwMode="auto">
          <a:xfrm>
            <a:off x="5724128" y="5373216"/>
            <a:ext cx="2538741" cy="550476"/>
          </a:xfrm>
          <a:prstGeom prst="wedgeRoundRectCallout">
            <a:avLst>
              <a:gd name="adj1" fmla="val -8213"/>
              <a:gd name="adj2" fmla="val -20901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Clr>
                <a:schemeClr val="folHlink"/>
              </a:buClr>
              <a:buSzPct val="75000"/>
            </a:pPr>
            <a:r>
              <a:rPr lang="zh-CN" altLang="en-US" sz="2400" dirty="0">
                <a:solidFill>
                  <a:schemeClr val="bg2"/>
                </a:solidFill>
              </a:rPr>
              <a:t>动态可加载模块</a:t>
            </a:r>
          </a:p>
        </p:txBody>
      </p:sp>
      <p:sp>
        <p:nvSpPr>
          <p:cNvPr id="12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0660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35D6B9-6C84-45A9-BF1D-99D5C36DE268}"/>
              </a:ext>
            </a:extLst>
          </p:cNvPr>
          <p:cNvSpPr/>
          <p:nvPr/>
        </p:nvSpPr>
        <p:spPr>
          <a:xfrm>
            <a:off x="4066095" y="-17955"/>
            <a:ext cx="10118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iOS</a:t>
            </a:r>
            <a:endParaRPr lang="zh-CN" altLang="en-US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</a:endParaRPr>
          </a:p>
        </p:txBody>
      </p:sp>
      <p:pic>
        <p:nvPicPr>
          <p:cNvPr id="6" name="Picture 1" descr="2_17.pdf">
            <a:extLst>
              <a:ext uri="{FF2B5EF4-FFF2-40B4-BE49-F238E27FC236}">
                <a16:creationId xmlns:a16="http://schemas.microsoft.com/office/drawing/2014/main" id="{E08BEA4D-2C68-4DDF-9628-29BA0C03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8" y="961214"/>
            <a:ext cx="2530538" cy="264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D283897-DB01-4D12-81A8-25D0C75D3D3B}"/>
              </a:ext>
            </a:extLst>
          </p:cNvPr>
          <p:cNvSpPr txBox="1"/>
          <p:nvPr/>
        </p:nvSpPr>
        <p:spPr>
          <a:xfrm>
            <a:off x="323528" y="3806825"/>
            <a:ext cx="3099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图 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2-17 Apple iOS 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结构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4B99DD7-049E-41E5-A138-8910002C1CC4}"/>
              </a:ext>
            </a:extLst>
          </p:cNvPr>
          <p:cNvSpPr txBox="1">
            <a:spLocks/>
          </p:cNvSpPr>
          <p:nvPr/>
        </p:nvSpPr>
        <p:spPr>
          <a:xfrm>
            <a:off x="-14549" y="4869160"/>
            <a:ext cx="9140253" cy="129587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bg2"/>
              </a:buClr>
              <a:buSzPct val="70000"/>
              <a:buNone/>
            </a:pPr>
            <a:r>
              <a:rPr lang="zh-CN" altLang="en-US" kern="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以</a:t>
            </a:r>
            <a:r>
              <a:rPr lang="en-US" altLang="zh-CN" kern="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Mac OS X</a:t>
            </a:r>
            <a:r>
              <a:rPr lang="zh-CN" altLang="en-US" kern="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为基础</a:t>
            </a:r>
            <a:endParaRPr lang="en-US" altLang="zh-CN" kern="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  <a:p>
            <a:pPr marL="0" indent="0" algn="ctr">
              <a:spcBef>
                <a:spcPts val="0"/>
              </a:spcBef>
              <a:buClr>
                <a:schemeClr val="bg2"/>
              </a:buClr>
              <a:buSzPct val="70000"/>
              <a:buNone/>
            </a:pPr>
            <a:r>
              <a:rPr lang="zh-CN" altLang="en-US" kern="0" dirty="0">
                <a:solidFill>
                  <a:schemeClr val="bg2"/>
                </a:solidFill>
                <a:effectLst/>
                <a:ea typeface="楷体" panose="02010609060101010101" pitchFamily="49" charset="-122"/>
              </a:rPr>
              <a:t>拥有与移动设备相关的附加功能。</a:t>
            </a:r>
            <a:endParaRPr lang="zh-CN" altLang="en-US" sz="2800" b="1" kern="0" dirty="0">
              <a:solidFill>
                <a:schemeClr val="bg2"/>
              </a:solidFill>
              <a:effectLst/>
              <a:ea typeface="楷体" panose="02010609060101010101" pitchFamily="49" charset="-122"/>
            </a:endParaRPr>
          </a:p>
        </p:txBody>
      </p:sp>
      <p:sp>
        <p:nvSpPr>
          <p:cNvPr id="10" name="标注: 线形 9">
            <a:extLst>
              <a:ext uri="{FF2B5EF4-FFF2-40B4-BE49-F238E27FC236}">
                <a16:creationId xmlns:a16="http://schemas.microsoft.com/office/drawing/2014/main" id="{FD0EC563-A253-4BD9-8EF1-2C8217B7F4B7}"/>
              </a:ext>
            </a:extLst>
          </p:cNvPr>
          <p:cNvSpPr/>
          <p:nvPr/>
        </p:nvSpPr>
        <p:spPr bwMode="auto">
          <a:xfrm>
            <a:off x="3923928" y="762869"/>
            <a:ext cx="4536504" cy="1074500"/>
          </a:xfrm>
          <a:prstGeom prst="borderCallout1">
            <a:avLst>
              <a:gd name="adj1" fmla="val 51807"/>
              <a:gd name="adj2" fmla="val 416"/>
              <a:gd name="adj3" fmla="val 54042"/>
              <a:gd name="adj4" fmla="val -20888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lvl="1" indent="-457200">
              <a:spcBef>
                <a:spcPts val="0"/>
              </a:spcBef>
              <a:buClr>
                <a:schemeClr val="bg2"/>
              </a:buClr>
              <a:buSzPct val="70000"/>
            </a:pPr>
            <a:r>
              <a:rPr lang="zh-CN" altLang="en-US" sz="2800" kern="0" dirty="0">
                <a:solidFill>
                  <a:schemeClr val="bg2"/>
                </a:solidFill>
                <a:latin typeface="+mn-lt"/>
                <a:ea typeface="+mn-ea"/>
              </a:rPr>
              <a:t>用于</a:t>
            </a:r>
            <a:r>
              <a:rPr lang="en-US" altLang="zh-CN" sz="2800" kern="0" dirty="0">
                <a:solidFill>
                  <a:schemeClr val="bg2"/>
                </a:solidFill>
                <a:latin typeface="+mn-lt"/>
                <a:ea typeface="+mn-ea"/>
              </a:rPr>
              <a:t>Objective-C</a:t>
            </a:r>
            <a:r>
              <a:rPr lang="zh-CN" altLang="en-US" sz="2800" kern="0" dirty="0">
                <a:solidFill>
                  <a:schemeClr val="bg2"/>
                </a:solidFill>
                <a:latin typeface="+mn-lt"/>
                <a:ea typeface="+mn-ea"/>
              </a:rPr>
              <a:t>的</a:t>
            </a:r>
            <a:r>
              <a:rPr lang="en-US" altLang="zh-CN" sz="2800" kern="0" dirty="0">
                <a:solidFill>
                  <a:schemeClr val="bg2"/>
                </a:solidFill>
                <a:latin typeface="+mn-lt"/>
                <a:ea typeface="+mn-ea"/>
              </a:rPr>
              <a:t>API</a:t>
            </a:r>
            <a:r>
              <a:rPr lang="zh-CN" altLang="en-US" sz="2800" kern="0" dirty="0">
                <a:solidFill>
                  <a:schemeClr val="bg2"/>
                </a:solidFill>
                <a:latin typeface="+mn-lt"/>
                <a:ea typeface="+mn-ea"/>
              </a:rPr>
              <a:t>，</a:t>
            </a:r>
            <a:endParaRPr lang="en-US" altLang="zh-CN" sz="2800" kern="0" dirty="0">
              <a:solidFill>
                <a:schemeClr val="bg2"/>
              </a:solidFill>
              <a:latin typeface="+mn-lt"/>
              <a:ea typeface="+mn-ea"/>
            </a:endParaRPr>
          </a:p>
          <a:p>
            <a:pPr lvl="1" indent="-457200">
              <a:spcBef>
                <a:spcPts val="0"/>
              </a:spcBef>
              <a:buClr>
                <a:schemeClr val="bg2"/>
              </a:buClr>
              <a:buSzPct val="70000"/>
            </a:pPr>
            <a:r>
              <a:rPr lang="zh-CN" altLang="en-US" sz="2800" kern="0" dirty="0">
                <a:solidFill>
                  <a:schemeClr val="bg2"/>
                </a:solidFill>
                <a:latin typeface="+mn-lt"/>
                <a:ea typeface="+mn-ea"/>
              </a:rPr>
              <a:t>提供多个应用程序开发框架</a:t>
            </a:r>
          </a:p>
        </p:txBody>
      </p:sp>
      <p:sp>
        <p:nvSpPr>
          <p:cNvPr id="11" name="标注: 线形 10">
            <a:extLst>
              <a:ext uri="{FF2B5EF4-FFF2-40B4-BE49-F238E27FC236}">
                <a16:creationId xmlns:a16="http://schemas.microsoft.com/office/drawing/2014/main" id="{2BA27E68-955A-49CC-9451-66103121C8F6}"/>
              </a:ext>
            </a:extLst>
          </p:cNvPr>
          <p:cNvSpPr/>
          <p:nvPr/>
        </p:nvSpPr>
        <p:spPr bwMode="auto">
          <a:xfrm>
            <a:off x="3635896" y="1910308"/>
            <a:ext cx="4608512" cy="576064"/>
          </a:xfrm>
          <a:prstGeom prst="borderCallout1">
            <a:avLst>
              <a:gd name="adj1" fmla="val 18750"/>
              <a:gd name="adj2" fmla="val -751"/>
              <a:gd name="adj3" fmla="val 21701"/>
              <a:gd name="adj4" fmla="val -16202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lvl="1" indent="-457200">
              <a:spcBef>
                <a:spcPts val="0"/>
              </a:spcBef>
              <a:buClr>
                <a:schemeClr val="bg2"/>
              </a:buClr>
              <a:buSzPct val="70000"/>
            </a:pPr>
            <a:r>
              <a:rPr lang="zh-CN" altLang="en-US" sz="2800" kern="0" dirty="0">
                <a:solidFill>
                  <a:schemeClr val="bg2"/>
                </a:solidFill>
                <a:latin typeface="+mn-ea"/>
                <a:ea typeface="+mn-ea"/>
              </a:rPr>
              <a:t>提供图形、视频和音频服务</a:t>
            </a:r>
            <a:endParaRPr lang="en-US" altLang="zh-CN" sz="2800" kern="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3" name="标注: 线形 12">
            <a:extLst>
              <a:ext uri="{FF2B5EF4-FFF2-40B4-BE49-F238E27FC236}">
                <a16:creationId xmlns:a16="http://schemas.microsoft.com/office/drawing/2014/main" id="{1CD2A50E-BF29-4FD8-907B-4E35387E6641}"/>
              </a:ext>
            </a:extLst>
          </p:cNvPr>
          <p:cNvSpPr/>
          <p:nvPr/>
        </p:nvSpPr>
        <p:spPr bwMode="auto">
          <a:xfrm>
            <a:off x="3131840" y="2841764"/>
            <a:ext cx="6012160" cy="609669"/>
          </a:xfrm>
          <a:prstGeom prst="borderCallout1">
            <a:avLst>
              <a:gd name="adj1" fmla="val 18750"/>
              <a:gd name="adj2" fmla="val -751"/>
              <a:gd name="adj3" fmla="val -31763"/>
              <a:gd name="adj4" fmla="val -7941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lvl="1" indent="-457200">
              <a:spcBef>
                <a:spcPts val="0"/>
              </a:spcBef>
              <a:buClr>
                <a:schemeClr val="bg2"/>
              </a:buClr>
              <a:buSzPct val="70000"/>
            </a:pPr>
            <a:r>
              <a:rPr lang="zh-CN" altLang="en-US" sz="2800" kern="0" dirty="0">
                <a:solidFill>
                  <a:schemeClr val="bg2"/>
                </a:solidFill>
                <a:latin typeface="+mn-ea"/>
                <a:ea typeface="+mn-ea"/>
              </a:rPr>
              <a:t>提供多种功能，包括云计算和数据库</a:t>
            </a:r>
            <a:endParaRPr lang="en-US" altLang="zh-CN" sz="2800" kern="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47601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EE54D36-402C-4A22-AC23-C4A5C4059C8E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-27874"/>
            <a:ext cx="8229600" cy="5762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Android</a:t>
            </a:r>
            <a:endParaRPr lang="en-US" altLang="zh-CN" b="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B7C354-5FF3-4771-A721-AF2EF1C99483}"/>
              </a:ext>
            </a:extLst>
          </p:cNvPr>
          <p:cNvSpPr/>
          <p:nvPr/>
        </p:nvSpPr>
        <p:spPr>
          <a:xfrm>
            <a:off x="4080406" y="561597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zh-CN" dirty="0">
                <a:solidFill>
                  <a:srgbClr val="231F20"/>
                </a:solidFill>
                <a:latin typeface="HelveticaNeue-Roman"/>
              </a:rPr>
            </a:br>
            <a:br>
              <a:rPr lang="en-US" altLang="zh-CN" dirty="0">
                <a:solidFill>
                  <a:srgbClr val="231F20"/>
                </a:solidFill>
                <a:latin typeface="HelveticaNeue-Roman"/>
              </a:rPr>
            </a:b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E006AE-C6CB-4479-B3C3-DE14A9FA97BD}"/>
              </a:ext>
            </a:extLst>
          </p:cNvPr>
          <p:cNvSpPr txBox="1"/>
          <p:nvPr/>
        </p:nvSpPr>
        <p:spPr>
          <a:xfrm>
            <a:off x="2627872" y="5092898"/>
            <a:ext cx="4705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latin typeface="+mn-lt"/>
              </a:rPr>
              <a:t>图 </a:t>
            </a:r>
            <a:r>
              <a:rPr lang="en-US" altLang="zh-CN" sz="2000" dirty="0">
                <a:solidFill>
                  <a:schemeClr val="bg2"/>
                </a:solidFill>
                <a:latin typeface="+mn-lt"/>
              </a:rPr>
              <a:t>2-18  </a:t>
            </a:r>
            <a:r>
              <a:rPr lang="en-US" altLang="zh-CN" sz="2000" dirty="0">
                <a:solidFill>
                  <a:srgbClr val="231F20"/>
                </a:solidFill>
                <a:latin typeface="+mn-lt"/>
              </a:rPr>
              <a:t>Google’s Android </a:t>
            </a:r>
            <a:r>
              <a:rPr lang="zh-CN" altLang="en-US" sz="2000" dirty="0">
                <a:solidFill>
                  <a:schemeClr val="bg2"/>
                </a:solidFill>
                <a:latin typeface="+mn-lt"/>
                <a:ea typeface="MS PGothic" pitchFamily="34" charset="-128"/>
              </a:rPr>
              <a:t>结构</a:t>
            </a:r>
            <a:endParaRPr lang="zh-CN" altLang="en-US" sz="200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8CB3449-BCEE-452F-AC00-CCF410963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06" y="558720"/>
            <a:ext cx="5558788" cy="4450388"/>
          </a:xfrm>
          <a:prstGeom prst="rect">
            <a:avLst/>
          </a:prstGeom>
        </p:spPr>
      </p:pic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56D3C26E-6831-48BB-819A-46A5C9D2417E}"/>
              </a:ext>
            </a:extLst>
          </p:cNvPr>
          <p:cNvSpPr/>
          <p:nvPr/>
        </p:nvSpPr>
        <p:spPr bwMode="auto">
          <a:xfrm>
            <a:off x="6012788" y="1018351"/>
            <a:ext cx="2375636" cy="538441"/>
          </a:xfrm>
          <a:prstGeom prst="wedgeRoundRectCallout">
            <a:avLst>
              <a:gd name="adj1" fmla="val -27287"/>
              <a:gd name="adj2" fmla="val 26639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800" dirty="0">
                <a:solidFill>
                  <a:schemeClr val="bg2"/>
                </a:solidFill>
                <a:latin typeface="+mn-lt"/>
              </a:rPr>
              <a:t>Android API</a:t>
            </a:r>
            <a:endParaRPr kumimoji="1" lang="zh-CN" altLang="en-US" sz="28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4DC114EB-01FC-4FD2-B8BB-D83E0BE19587}"/>
              </a:ext>
            </a:extLst>
          </p:cNvPr>
          <p:cNvSpPr/>
          <p:nvPr/>
        </p:nvSpPr>
        <p:spPr bwMode="auto">
          <a:xfrm>
            <a:off x="706374" y="5606266"/>
            <a:ext cx="7946032" cy="902257"/>
          </a:xfrm>
          <a:prstGeom prst="wedgeRoundRectCallout">
            <a:avLst>
              <a:gd name="adj1" fmla="val 22150"/>
              <a:gd name="adj2" fmla="val -24580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+mn-ea"/>
                <a:ea typeface="+mn-ea"/>
              </a:rPr>
              <a:t>为</a:t>
            </a:r>
            <a:r>
              <a:rPr lang="en-US" altLang="zh-CN" sz="2400" dirty="0">
                <a:solidFill>
                  <a:schemeClr val="bg2"/>
                </a:solidFill>
                <a:latin typeface="+mn-ea"/>
                <a:ea typeface="+mn-ea"/>
              </a:rPr>
              <a:t>Android</a:t>
            </a:r>
            <a:r>
              <a:rPr lang="zh-CN" altLang="en-US" sz="2400" dirty="0">
                <a:solidFill>
                  <a:schemeClr val="bg2"/>
                </a:solidFill>
                <a:latin typeface="+mn-ea"/>
                <a:ea typeface="+mn-ea"/>
              </a:rPr>
              <a:t>设计的，并针对内存和</a:t>
            </a:r>
            <a:r>
              <a:rPr lang="en-US" altLang="zh-CN" sz="2400" dirty="0">
                <a:solidFill>
                  <a:schemeClr val="bg2"/>
                </a:solidFill>
                <a:latin typeface="+mn-ea"/>
                <a:ea typeface="+mn-ea"/>
              </a:rPr>
              <a:t>CPU</a:t>
            </a:r>
            <a:r>
              <a:rPr lang="zh-CN" altLang="en-US" sz="2400" dirty="0">
                <a:solidFill>
                  <a:schemeClr val="bg2"/>
                </a:solidFill>
                <a:latin typeface="+mn-ea"/>
                <a:ea typeface="+mn-ea"/>
              </a:rPr>
              <a:t>处理能力受限的移动设备进行优化；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9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3200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0D576E2-F127-42D5-B6F3-7C1821F7CE3B}"/>
              </a:ext>
            </a:extLst>
          </p:cNvPr>
          <p:cNvSpPr/>
          <p:nvPr/>
        </p:nvSpPr>
        <p:spPr>
          <a:xfrm>
            <a:off x="2483929" y="188640"/>
            <a:ext cx="40318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虚拟机结构（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1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）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C3F3E5F-E7D6-46C3-8440-FF9945046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1117" y="4314410"/>
            <a:ext cx="2815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bg2"/>
                </a:solidFill>
                <a:ea typeface="宋体" panose="02010600030101010101" pitchFamily="2" charset="-122"/>
              </a:rPr>
              <a:t>Non-virtual Machine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5385F0F-8489-42CE-8E96-90A2BC7D2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3549259"/>
            <a:ext cx="22349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bg2"/>
                </a:solidFill>
              </a:rPr>
              <a:t>Virtual Machine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2BC559-5494-4997-BB72-C677D2DA5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t="5832" r="1003" b="11989"/>
          <a:stretch>
            <a:fillRect/>
          </a:stretch>
        </p:blipFill>
        <p:spPr bwMode="auto">
          <a:xfrm>
            <a:off x="1915806" y="879258"/>
            <a:ext cx="5456237" cy="3461308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9347BB7-D88B-4D7F-8755-017C322E8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94920"/>
            <a:ext cx="9144000" cy="2063080"/>
          </a:xfrm>
          <a:prstGeom prst="rect">
            <a:avLst/>
          </a:prstGeom>
          <a:solidFill>
            <a:schemeClr val="tx1">
              <a:lumMod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85738" indent="-185738">
              <a:spcBef>
                <a:spcPct val="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分层结构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  </a:t>
            </a:r>
          </a:p>
          <a:p>
            <a:pPr marL="185738" indent="-185738">
              <a:spcBef>
                <a:spcPct val="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虚拟机上直接装不同的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OS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内核</a:t>
            </a:r>
            <a:endParaRPr lang="en-US" altLang="zh-CN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185738" indent="-185738">
              <a:spcBef>
                <a:spcPct val="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每个用户感觉到它拥有自己的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CPU</a:t>
            </a:r>
            <a:r>
              <a:rPr lang="zh-CN" alt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。</a:t>
            </a:r>
            <a:endParaRPr lang="en-US" altLang="zh-CN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185738" lvl="1" indent="-185738">
              <a:spcBef>
                <a:spcPct val="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物理计算机资源通过创建虚拟机的形式共享</a:t>
            </a:r>
            <a:endParaRPr lang="en-US" altLang="zh-CN" sz="3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8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08474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71A503-42CA-4A5B-9198-BADE251235E0}"/>
              </a:ext>
            </a:extLst>
          </p:cNvPr>
          <p:cNvSpPr/>
          <p:nvPr/>
        </p:nvSpPr>
        <p:spPr>
          <a:xfrm>
            <a:off x="2483929" y="188640"/>
            <a:ext cx="40318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虚拟机结构（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2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）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A45838-01C4-4BC3-807E-96A558F46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94" y="1412776"/>
            <a:ext cx="888365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85738" indent="-185738">
              <a:lnSpc>
                <a:spcPct val="9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提供了系统资源的完全保护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642938" lvl="3" indent="-185738">
              <a:lnSpc>
                <a:spcPct val="9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每个虚拟机的状态和其它的虚拟机隔离，</a:t>
            </a:r>
            <a:endParaRPr lang="en-US" altLang="zh-CN" sz="3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457200" lvl="3" indent="0">
              <a:lnSpc>
                <a:spcPct val="90000"/>
              </a:lnSpc>
              <a:spcBef>
                <a:spcPct val="0"/>
              </a:spcBef>
              <a:buSzPct val="70000"/>
              <a:buNone/>
            </a:pPr>
            <a:r>
              <a:rPr lang="en-US" altLang="zh-CN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  </a:t>
            </a: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不能直接访问共享的资源。</a:t>
            </a:r>
          </a:p>
          <a:p>
            <a:pPr marL="185738" indent="-185738">
              <a:lnSpc>
                <a:spcPct val="9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实现困难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642938" lvl="3" indent="-185738">
              <a:lnSpc>
                <a:spcPct val="9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需要精确地复制机器硬件的功能</a:t>
            </a:r>
          </a:p>
        </p:txBody>
      </p:sp>
      <p:sp>
        <p:nvSpPr>
          <p:cNvPr id="6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4023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4">
            <a:extLst>
              <a:ext uri="{FF2B5EF4-FFF2-40B4-BE49-F238E27FC236}">
                <a16:creationId xmlns:a16="http://schemas.microsoft.com/office/drawing/2014/main" id="{A9395EE8-9F36-4EB0-AE66-B88A4A8F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15" y="671988"/>
            <a:ext cx="9049769" cy="602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5738" lvl="1" indent="-185738">
              <a:lnSpc>
                <a:spcPct val="9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集群系统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165225" lvl="3" indent="-307975">
              <a:lnSpc>
                <a:spcPct val="90000"/>
              </a:lnSpc>
              <a:spcBef>
                <a:spcPct val="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机器上直接运行虚拟机</a:t>
            </a:r>
            <a:endParaRPr lang="en-US" altLang="zh-CN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165225" lvl="3" indent="-307975">
              <a:lnSpc>
                <a:spcPct val="90000"/>
              </a:lnSpc>
              <a:spcBef>
                <a:spcPct val="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虚拟机上根据不同应用服务的需要安装一个不同的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OS</a:t>
            </a: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，轻松地进行资源分配和调度</a:t>
            </a:r>
            <a:endParaRPr lang="en-US" altLang="zh-CN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5738" lvl="1" indent="-185738">
              <a:lnSpc>
                <a:spcPct val="9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研究和开发操作系统的理想的环境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165225" lvl="3" indent="-307975">
              <a:lnSpc>
                <a:spcPct val="90000"/>
              </a:lnSpc>
              <a:spcBef>
                <a:spcPct val="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在不打断系统运行的情况下在虚拟机上开发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OS</a:t>
            </a:r>
          </a:p>
          <a:p>
            <a:pPr marL="185738" lvl="1" indent="-185738">
              <a:lnSpc>
                <a:spcPct val="9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单一的桌面上同时运行不同的操作系统，进行开发、测试 、部署新的应用程序。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165225" lvl="3" indent="-307975">
              <a:lnSpc>
                <a:spcPct val="90000"/>
              </a:lnSpc>
              <a:spcBef>
                <a:spcPct val="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在一个窗口中加载一台虚拟机，运行自己的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OS</a:t>
            </a: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和应用程序。  </a:t>
            </a:r>
            <a:endParaRPr lang="en-US" altLang="zh-CN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5738" lvl="1" indent="-185738">
              <a:lnSpc>
                <a:spcPct val="9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VMware Workstation </a:t>
            </a:r>
          </a:p>
          <a:p>
            <a:pPr marL="1165225" lvl="3" indent="-307975">
              <a:lnSpc>
                <a:spcPct val="90000"/>
              </a:lnSpc>
              <a:spcBef>
                <a:spcPct val="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将多个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OS</a:t>
            </a: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作为虚拟机 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(VM) </a:t>
            </a: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在单台 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Linux </a:t>
            </a: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或 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Windows PC </a:t>
            </a: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上运行</a:t>
            </a:r>
            <a:endParaRPr lang="en-US" altLang="zh-CN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165225" lvl="3" indent="-307975">
              <a:lnSpc>
                <a:spcPct val="90000"/>
              </a:lnSpc>
              <a:spcBef>
                <a:spcPct val="0"/>
              </a:spcBef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任何设备、平台或云环境构建、测试或演示软件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F476F9-715D-41CE-B518-7FB484787F19}"/>
              </a:ext>
            </a:extLst>
          </p:cNvPr>
          <p:cNvSpPr/>
          <p:nvPr/>
        </p:nvSpPr>
        <p:spPr>
          <a:xfrm>
            <a:off x="1616950" y="-35898"/>
            <a:ext cx="60785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74638" algn="ctr" eaLnBrk="1" hangingPunct="1"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虚拟机结构（</a:t>
            </a:r>
            <a:r>
              <a:rPr lang="en-US" altLang="zh-CN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3</a:t>
            </a: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）</a:t>
            </a:r>
            <a:r>
              <a:rPr lang="en-US" altLang="zh-CN" sz="36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—</a:t>
            </a:r>
            <a:r>
              <a:rPr lang="zh-CN" altLang="en-US" sz="36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应用</a:t>
            </a:r>
          </a:p>
        </p:txBody>
      </p:sp>
      <p:sp>
        <p:nvSpPr>
          <p:cNvPr id="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43837" y="6448926"/>
            <a:ext cx="381000" cy="381000"/>
          </a:xfrm>
          <a:prstGeom prst="actionButtonHome">
            <a:avLst/>
          </a:prstGeom>
          <a:solidFill>
            <a:schemeClr val="tx1">
              <a:lumMod val="7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0866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5AC6A3C-60C9-4461-99D5-57359493C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844" y="-14440"/>
            <a:ext cx="7696200" cy="100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2.2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用户与操作系统</a:t>
            </a:r>
            <a:r>
              <a:rPr kumimoji="1"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的界面</a:t>
            </a:r>
            <a:endParaRPr lang="zh-CN" alt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48D8511-43CC-4F93-ADA7-9C645053E092}"/>
              </a:ext>
            </a:extLst>
          </p:cNvPr>
          <p:cNvSpPr/>
          <p:nvPr/>
        </p:nvSpPr>
        <p:spPr>
          <a:xfrm>
            <a:off x="2592552" y="830626"/>
            <a:ext cx="4196983" cy="714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lnSpc>
                <a:spcPct val="110000"/>
              </a:lnSpc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  <a:sym typeface="Symbol" panose="05050102010706020507" pitchFamily="18" charset="2"/>
              </a:rPr>
              <a:t>Linux 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  <a:sym typeface="Symbol" panose="05050102010706020507" pitchFamily="18" charset="2"/>
              </a:rPr>
              <a:t>命令行界面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B5F2356-F055-4E5A-8460-49340D4BA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271" y="1554326"/>
            <a:ext cx="4805993" cy="21181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4E8BA45-30B2-47E6-951B-55BCCF83306E}"/>
              </a:ext>
            </a:extLst>
          </p:cNvPr>
          <p:cNvSpPr txBox="1"/>
          <p:nvPr/>
        </p:nvSpPr>
        <p:spPr>
          <a:xfrm>
            <a:off x="874619" y="3958276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10000"/>
              </a:lnSpc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Windows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下通过</a:t>
            </a:r>
            <a:r>
              <a:rPr lang="en-US" altLang="zh-CN" sz="4000" dirty="0" err="1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cmd</a:t>
            </a: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进入命令行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393" y="4727717"/>
            <a:ext cx="5829300" cy="1762125"/>
          </a:xfrm>
          <a:prstGeom prst="rect">
            <a:avLst/>
          </a:prstGeom>
        </p:spPr>
      </p:pic>
      <p:sp>
        <p:nvSpPr>
          <p:cNvPr id="10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0" y="6444734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大连海事大学 计算机系 </a:t>
            </a:r>
            <a:r>
              <a:rPr lang="zh-CN" altLang="en-US" sz="1800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米泽田</a:t>
            </a:r>
            <a:endParaRPr lang="zh-CN" altLang="en-US" sz="1800" b="1" dirty="0">
              <a:solidFill>
                <a:schemeClr val="bg2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94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>
            <a:extLst>
              <a:ext uri="{FF2B5EF4-FFF2-40B4-BE49-F238E27FC236}">
                <a16:creationId xmlns:a16="http://schemas.microsoft.com/office/drawing/2014/main" id="{DEB3F22B-A191-4F21-8360-51D81C647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-12192"/>
            <a:ext cx="4536504" cy="86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 indent="-274638" algn="ctr" eaLnBrk="1" hangingPunct="1">
              <a:lnSpc>
                <a:spcPct val="140000"/>
              </a:lnSpc>
              <a:defRPr/>
            </a:pPr>
            <a:r>
              <a:rPr lang="zh-CN" altLang="en-US" sz="4000" dirty="0">
                <a:solidFill>
                  <a:srgbClr val="B2622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j-cs"/>
                <a:sym typeface="Symbol" panose="05050102010706020507" pitchFamily="18" charset="2"/>
              </a:rPr>
              <a:t>图形用户界面</a:t>
            </a:r>
            <a:endParaRPr lang="en-US" altLang="zh-CN" sz="4000" dirty="0">
              <a:solidFill>
                <a:srgbClr val="B2622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j-cs"/>
              <a:sym typeface="Symbol" panose="05050102010706020507" pitchFamily="18" charset="2"/>
            </a:endParaRPr>
          </a:p>
        </p:txBody>
      </p:sp>
      <p:sp>
        <p:nvSpPr>
          <p:cNvPr id="8" name="Rectangle 115">
            <a:extLst>
              <a:ext uri="{FF2B5EF4-FFF2-40B4-BE49-F238E27FC236}">
                <a16:creationId xmlns:a16="http://schemas.microsoft.com/office/drawing/2014/main" id="{B150A284-DDFD-4994-A4E0-6302C7AE1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05" y="1011012"/>
            <a:ext cx="4744157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lvl="1" algn="ctr">
              <a:spcBef>
                <a:spcPct val="0"/>
              </a:spcBef>
            </a:pP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OS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提供消息框架和相关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API</a:t>
            </a:r>
          </a:p>
        </p:txBody>
      </p:sp>
      <p:grpSp>
        <p:nvGrpSpPr>
          <p:cNvPr id="10" name="Group 106">
            <a:extLst>
              <a:ext uri="{FF2B5EF4-FFF2-40B4-BE49-F238E27FC236}">
                <a16:creationId xmlns:a16="http://schemas.microsoft.com/office/drawing/2014/main" id="{F00F4518-F3D6-42E7-922E-71E3CD8018CE}"/>
              </a:ext>
            </a:extLst>
          </p:cNvPr>
          <p:cNvGrpSpPr>
            <a:grpSpLocks/>
          </p:cNvGrpSpPr>
          <p:nvPr/>
        </p:nvGrpSpPr>
        <p:grpSpPr bwMode="auto">
          <a:xfrm>
            <a:off x="196142" y="1737641"/>
            <a:ext cx="4657725" cy="2286000"/>
            <a:chOff x="42" y="1104"/>
            <a:chExt cx="2934" cy="1440"/>
          </a:xfrm>
        </p:grpSpPr>
        <p:sp>
          <p:nvSpPr>
            <p:cNvPr id="11" name="Rectangle 21">
              <a:extLst>
                <a:ext uri="{FF2B5EF4-FFF2-40B4-BE49-F238E27FC236}">
                  <a16:creationId xmlns:a16="http://schemas.microsoft.com/office/drawing/2014/main" id="{77DA6876-A3C4-4426-B11E-C2805DB3D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" y="1344"/>
              <a:ext cx="77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22">
              <a:extLst>
                <a:ext uri="{FF2B5EF4-FFF2-40B4-BE49-F238E27FC236}">
                  <a16:creationId xmlns:a16="http://schemas.microsoft.com/office/drawing/2014/main" id="{F84A0EBF-77B8-4D66-A80A-3F26CA0B1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104"/>
              <a:ext cx="2064" cy="144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3" name="Text Box 25">
              <a:extLst>
                <a:ext uri="{FF2B5EF4-FFF2-40B4-BE49-F238E27FC236}">
                  <a16:creationId xmlns:a16="http://schemas.microsoft.com/office/drawing/2014/main" id="{58029F18-2C96-49DC-B368-8AA7842DA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" y="1397"/>
              <a:ext cx="9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硬件输入</a:t>
              </a:r>
            </a:p>
          </p:txBody>
        </p:sp>
        <p:sp>
          <p:nvSpPr>
            <p:cNvPr id="14" name="Line 27">
              <a:extLst>
                <a:ext uri="{FF2B5EF4-FFF2-40B4-BE49-F238E27FC236}">
                  <a16:creationId xmlns:a16="http://schemas.microsoft.com/office/drawing/2014/main" id="{31C59EBB-3FCF-479D-B91A-85880BD9F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488"/>
              <a:ext cx="33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29">
              <a:extLst>
                <a:ext uri="{FF2B5EF4-FFF2-40B4-BE49-F238E27FC236}">
                  <a16:creationId xmlns:a16="http://schemas.microsoft.com/office/drawing/2014/main" id="{34A273ED-58F7-4A37-9606-456865AA1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104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</a:rPr>
                <a:t>Windows</a:t>
              </a:r>
            </a:p>
          </p:txBody>
        </p:sp>
      </p:grpSp>
      <p:grpSp>
        <p:nvGrpSpPr>
          <p:cNvPr id="16" name="Group 110">
            <a:extLst>
              <a:ext uri="{FF2B5EF4-FFF2-40B4-BE49-F238E27FC236}">
                <a16:creationId xmlns:a16="http://schemas.microsoft.com/office/drawing/2014/main" id="{5786D1C5-824D-412C-BCAB-D5F7DCD8FFB2}"/>
              </a:ext>
            </a:extLst>
          </p:cNvPr>
          <p:cNvGrpSpPr>
            <a:grpSpLocks/>
          </p:cNvGrpSpPr>
          <p:nvPr/>
        </p:nvGrpSpPr>
        <p:grpSpPr bwMode="auto">
          <a:xfrm>
            <a:off x="4847419" y="2152960"/>
            <a:ext cx="4191000" cy="2514600"/>
            <a:chOff x="2880" y="1056"/>
            <a:chExt cx="2640" cy="1584"/>
          </a:xfrm>
        </p:grpSpPr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87D9FD57-1EC4-48E2-8273-CAF6EE601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056"/>
              <a:ext cx="1920" cy="1584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8" name="Text Box 31">
              <a:extLst>
                <a:ext uri="{FF2B5EF4-FFF2-40B4-BE49-F238E27FC236}">
                  <a16:creationId xmlns:a16="http://schemas.microsoft.com/office/drawing/2014/main" id="{40A6FA22-86D0-4F0B-A232-3BD8F2E73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056"/>
              <a:ext cx="13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2"/>
                  </a:solidFill>
                </a:rPr>
                <a:t>应用程序</a:t>
              </a:r>
              <a:r>
                <a:rPr lang="en-US" altLang="zh-CN" b="1" dirty="0" err="1">
                  <a:solidFill>
                    <a:schemeClr val="bg2"/>
                  </a:solidFill>
                </a:rPr>
                <a:t>i</a:t>
              </a:r>
              <a:endParaRPr lang="en-US" altLang="zh-CN" b="1" dirty="0">
                <a:solidFill>
                  <a:schemeClr val="bg2"/>
                </a:solidFill>
              </a:endParaRPr>
            </a:p>
          </p:txBody>
        </p:sp>
        <p:sp>
          <p:nvSpPr>
            <p:cNvPr id="19" name="Line 47">
              <a:extLst>
                <a:ext uri="{FF2B5EF4-FFF2-40B4-BE49-F238E27FC236}">
                  <a16:creationId xmlns:a16="http://schemas.microsoft.com/office/drawing/2014/main" id="{6F609FD1-C574-4EF4-B415-7542ACD4B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824"/>
              <a:ext cx="3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8">
              <a:extLst>
                <a:ext uri="{FF2B5EF4-FFF2-40B4-BE49-F238E27FC236}">
                  <a16:creationId xmlns:a16="http://schemas.microsoft.com/office/drawing/2014/main" id="{AD4A3516-C6C7-42EB-9940-EA5AD67DD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824"/>
              <a:ext cx="0" cy="1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49">
              <a:extLst>
                <a:ext uri="{FF2B5EF4-FFF2-40B4-BE49-F238E27FC236}">
                  <a16:creationId xmlns:a16="http://schemas.microsoft.com/office/drawing/2014/main" id="{B7E5F853-0DD6-48E1-B07F-26D2E376A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68"/>
              <a:ext cx="57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  <p:grpSp>
        <p:nvGrpSpPr>
          <p:cNvPr id="24" name="Group 15">
            <a:extLst>
              <a:ext uri="{FF2B5EF4-FFF2-40B4-BE49-F238E27FC236}">
                <a16:creationId xmlns:a16="http://schemas.microsoft.com/office/drawing/2014/main" id="{BDA3B75F-40EC-4207-B936-4DF5A24492EC}"/>
              </a:ext>
            </a:extLst>
          </p:cNvPr>
          <p:cNvGrpSpPr>
            <a:grpSpLocks/>
          </p:cNvGrpSpPr>
          <p:nvPr/>
        </p:nvGrpSpPr>
        <p:grpSpPr bwMode="auto">
          <a:xfrm>
            <a:off x="5174336" y="949129"/>
            <a:ext cx="3857625" cy="1219200"/>
            <a:chOff x="2688" y="2256"/>
            <a:chExt cx="2718" cy="828"/>
          </a:xfrm>
        </p:grpSpPr>
        <p:pic>
          <p:nvPicPr>
            <p:cNvPr id="25" name="Picture 16">
              <a:extLst>
                <a:ext uri="{FF2B5EF4-FFF2-40B4-BE49-F238E27FC236}">
                  <a16:creationId xmlns:a16="http://schemas.microsoft.com/office/drawing/2014/main" id="{F62ACD0A-EDEC-4453-9D42-2796954C79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256"/>
              <a:ext cx="1434" cy="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7">
              <a:extLst>
                <a:ext uri="{FF2B5EF4-FFF2-40B4-BE49-F238E27FC236}">
                  <a16:creationId xmlns:a16="http://schemas.microsoft.com/office/drawing/2014/main" id="{8F1CB6E0-E522-4ABE-99F2-E864976B65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2256"/>
              <a:ext cx="1038" cy="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AutoShape 18">
              <a:extLst>
                <a:ext uri="{FF2B5EF4-FFF2-40B4-BE49-F238E27FC236}">
                  <a16:creationId xmlns:a16="http://schemas.microsoft.com/office/drawing/2014/main" id="{FE60135D-D2B0-4AEC-B108-385999574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144" cy="48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Rectangle 19">
            <a:extLst>
              <a:ext uri="{FF2B5EF4-FFF2-40B4-BE49-F238E27FC236}">
                <a16:creationId xmlns:a16="http://schemas.microsoft.com/office/drawing/2014/main" id="{4F921239-2E53-48F9-8831-40C743306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96" y="4220865"/>
            <a:ext cx="5791191" cy="1938992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2"/>
                </a:solidFill>
              </a:rPr>
              <a:t>void </a:t>
            </a:r>
            <a:r>
              <a:rPr lang="en-US" altLang="zh-CN" sz="2000" b="1" dirty="0" err="1">
                <a:solidFill>
                  <a:schemeClr val="bg2"/>
                </a:solidFill>
              </a:rPr>
              <a:t>COutputDlg</a:t>
            </a:r>
            <a:r>
              <a:rPr lang="en-US" altLang="zh-CN" sz="2000" b="1" dirty="0">
                <a:solidFill>
                  <a:schemeClr val="bg2"/>
                </a:solidFill>
              </a:rPr>
              <a:t>::</a:t>
            </a:r>
            <a:r>
              <a:rPr lang="en-US" altLang="zh-CN" sz="2000" b="1" dirty="0" err="1">
                <a:solidFill>
                  <a:srgbClr val="D60093"/>
                </a:solidFill>
              </a:rPr>
              <a:t>OnOK</a:t>
            </a:r>
            <a:r>
              <a:rPr lang="en-US" altLang="zh-CN" sz="2000" b="1" dirty="0">
                <a:solidFill>
                  <a:schemeClr val="bg2"/>
                </a:solidFill>
              </a:rPr>
              <a:t>() </a:t>
            </a:r>
          </a:p>
          <a:p>
            <a:r>
              <a:rPr lang="en-US" altLang="zh-CN" sz="2000" b="1" dirty="0">
                <a:solidFill>
                  <a:schemeClr val="bg2"/>
                </a:solidFill>
              </a:rPr>
              <a:t>{  </a:t>
            </a:r>
            <a:r>
              <a:rPr lang="en-US" altLang="zh-CN" sz="2000" b="1" dirty="0" err="1">
                <a:solidFill>
                  <a:schemeClr val="bg2"/>
                </a:solidFill>
              </a:rPr>
              <a:t>GetDlgItemText</a:t>
            </a:r>
            <a:r>
              <a:rPr lang="en-US" altLang="zh-CN" sz="2000" b="1" dirty="0">
                <a:solidFill>
                  <a:schemeClr val="bg2"/>
                </a:solidFill>
              </a:rPr>
              <a:t>(IDC_EDIT1,m_</a:t>
            </a:r>
            <a:r>
              <a:rPr lang="en-US" altLang="zh-CN" sz="2000" b="1" dirty="0">
                <a:solidFill>
                  <a:srgbClr val="006600"/>
                </a:solidFill>
              </a:rPr>
              <a:t>outStr</a:t>
            </a:r>
            <a:r>
              <a:rPr lang="en-US" altLang="zh-CN" sz="2000" b="1" dirty="0">
                <a:solidFill>
                  <a:schemeClr val="bg2"/>
                </a:solidFill>
              </a:rPr>
              <a:t>);</a:t>
            </a:r>
          </a:p>
          <a:p>
            <a:r>
              <a:rPr lang="en-US" altLang="zh-CN" sz="2000" b="1" dirty="0">
                <a:solidFill>
                  <a:schemeClr val="bg2"/>
                </a:solidFill>
              </a:rPr>
              <a:t>   FILE *</a:t>
            </a:r>
            <a:r>
              <a:rPr lang="en-US" altLang="zh-CN" sz="2000" b="1" dirty="0" err="1">
                <a:solidFill>
                  <a:schemeClr val="bg2"/>
                </a:solidFill>
              </a:rPr>
              <a:t>fp</a:t>
            </a:r>
            <a:r>
              <a:rPr lang="en-US" altLang="zh-CN" sz="2000" b="1" dirty="0">
                <a:solidFill>
                  <a:schemeClr val="bg2"/>
                </a:solidFill>
              </a:rPr>
              <a:t>=</a:t>
            </a:r>
            <a:r>
              <a:rPr lang="en-US" altLang="zh-CN" sz="2000" b="1" dirty="0" err="1">
                <a:solidFill>
                  <a:schemeClr val="bg2"/>
                </a:solidFill>
              </a:rPr>
              <a:t>fopen</a:t>
            </a:r>
            <a:r>
              <a:rPr lang="en-US" altLang="zh-CN" sz="2000" b="1" dirty="0">
                <a:solidFill>
                  <a:schemeClr val="bg2"/>
                </a:solidFill>
              </a:rPr>
              <a:t>("d:\\out.txt","w");</a:t>
            </a:r>
          </a:p>
          <a:p>
            <a:r>
              <a:rPr lang="en-US" altLang="zh-CN" sz="2000" b="1" dirty="0">
                <a:solidFill>
                  <a:schemeClr val="bg2"/>
                </a:solidFill>
              </a:rPr>
              <a:t>       </a:t>
            </a:r>
            <a:r>
              <a:rPr lang="en-US" altLang="zh-CN" sz="2000" b="1" dirty="0" err="1">
                <a:solidFill>
                  <a:srgbClr val="D60093"/>
                </a:solidFill>
              </a:rPr>
              <a:t>fprintf</a:t>
            </a:r>
            <a:r>
              <a:rPr lang="en-US" altLang="zh-CN" sz="2000" b="1" dirty="0">
                <a:solidFill>
                  <a:schemeClr val="bg2"/>
                </a:solidFill>
              </a:rPr>
              <a:t>(</a:t>
            </a:r>
            <a:r>
              <a:rPr lang="en-US" altLang="zh-CN" sz="2000" b="1" dirty="0" err="1">
                <a:solidFill>
                  <a:schemeClr val="bg2"/>
                </a:solidFill>
              </a:rPr>
              <a:t>fp,m_</a:t>
            </a:r>
            <a:r>
              <a:rPr lang="en-US" altLang="zh-CN" sz="2000" dirty="0" err="1">
                <a:solidFill>
                  <a:srgbClr val="006600"/>
                </a:solidFill>
              </a:rPr>
              <a:t>outStr,</a:t>
            </a:r>
            <a:r>
              <a:rPr lang="en-US" altLang="zh-CN" sz="2000" b="1" dirty="0" err="1">
                <a:solidFill>
                  <a:schemeClr val="bg2"/>
                </a:solidFill>
              </a:rPr>
              <a:t>m_outStr.GetLength</a:t>
            </a:r>
            <a:r>
              <a:rPr lang="en-US" altLang="zh-CN" sz="2000" b="1" dirty="0">
                <a:solidFill>
                  <a:schemeClr val="bg2"/>
                </a:solidFill>
              </a:rPr>
              <a:t>());</a:t>
            </a:r>
          </a:p>
          <a:p>
            <a:r>
              <a:rPr lang="en-US" altLang="zh-CN" sz="2000" b="1" dirty="0">
                <a:solidFill>
                  <a:schemeClr val="bg2"/>
                </a:solidFill>
              </a:rPr>
              <a:t>   </a:t>
            </a:r>
            <a:r>
              <a:rPr lang="en-US" altLang="zh-CN" sz="2000" b="1" dirty="0" err="1">
                <a:solidFill>
                  <a:schemeClr val="bg2"/>
                </a:solidFill>
              </a:rPr>
              <a:t>fclose</a:t>
            </a:r>
            <a:r>
              <a:rPr lang="en-US" altLang="zh-CN" sz="2000" b="1" dirty="0">
                <a:solidFill>
                  <a:schemeClr val="bg2"/>
                </a:solidFill>
              </a:rPr>
              <a:t>(</a:t>
            </a:r>
            <a:r>
              <a:rPr lang="en-US" altLang="zh-CN" sz="2000" b="1" dirty="0" err="1">
                <a:solidFill>
                  <a:schemeClr val="bg2"/>
                </a:solidFill>
              </a:rPr>
              <a:t>fp</a:t>
            </a:r>
            <a:r>
              <a:rPr lang="en-US" altLang="zh-CN" sz="2000" b="1" dirty="0">
                <a:solidFill>
                  <a:schemeClr val="bg2"/>
                </a:solidFill>
              </a:rPr>
              <a:t>); }</a:t>
            </a:r>
          </a:p>
        </p:txBody>
      </p:sp>
      <p:grpSp>
        <p:nvGrpSpPr>
          <p:cNvPr id="29" name="Group 107">
            <a:extLst>
              <a:ext uri="{FF2B5EF4-FFF2-40B4-BE49-F238E27FC236}">
                <a16:creationId xmlns:a16="http://schemas.microsoft.com/office/drawing/2014/main" id="{30E6CE6D-0ACA-4522-894B-77244DAD5F1F}"/>
              </a:ext>
            </a:extLst>
          </p:cNvPr>
          <p:cNvGrpSpPr>
            <a:grpSpLocks/>
          </p:cNvGrpSpPr>
          <p:nvPr/>
        </p:nvGrpSpPr>
        <p:grpSpPr bwMode="auto">
          <a:xfrm>
            <a:off x="1899997" y="2112665"/>
            <a:ext cx="2438400" cy="457200"/>
            <a:chOff x="1152" y="1344"/>
            <a:chExt cx="1536" cy="288"/>
          </a:xfrm>
          <a:noFill/>
        </p:grpSpPr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C60A41CC-1AE7-45FA-A022-6A0E2E2B2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344"/>
              <a:ext cx="1248" cy="288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1" name="Text Box 26">
              <a:extLst>
                <a:ext uri="{FF2B5EF4-FFF2-40B4-BE49-F238E27FC236}">
                  <a16:creationId xmlns:a16="http://schemas.microsoft.com/office/drawing/2014/main" id="{CACAB0CC-17C3-4BB6-8786-541C72563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44"/>
              <a:ext cx="1488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</a:rPr>
                <a:t>系统消息队列</a:t>
              </a:r>
            </a:p>
          </p:txBody>
        </p:sp>
      </p:grpSp>
      <p:grpSp>
        <p:nvGrpSpPr>
          <p:cNvPr id="32" name="Group 111">
            <a:extLst>
              <a:ext uri="{FF2B5EF4-FFF2-40B4-BE49-F238E27FC236}">
                <a16:creationId xmlns:a16="http://schemas.microsoft.com/office/drawing/2014/main" id="{E34616E2-456B-40C0-999F-7BF20884FC64}"/>
              </a:ext>
            </a:extLst>
          </p:cNvPr>
          <p:cNvGrpSpPr>
            <a:grpSpLocks/>
          </p:cNvGrpSpPr>
          <p:nvPr/>
        </p:nvGrpSpPr>
        <p:grpSpPr bwMode="auto">
          <a:xfrm>
            <a:off x="6444018" y="2824589"/>
            <a:ext cx="2286000" cy="1066800"/>
            <a:chOff x="3840" y="1344"/>
            <a:chExt cx="1440" cy="672"/>
          </a:xfrm>
          <a:noFill/>
        </p:grpSpPr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7E600B0F-3B36-4E44-8AAD-30070A433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44"/>
              <a:ext cx="1440" cy="336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D3B9842D-AFF7-4774-A146-901E7ED67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680"/>
              <a:ext cx="1440" cy="336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A612B0DE-97B4-4BCB-B36E-C22BCE469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728"/>
              <a:ext cx="912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</a:rPr>
                <a:t>消息循环</a:t>
              </a:r>
            </a:p>
          </p:txBody>
        </p:sp>
        <p:sp>
          <p:nvSpPr>
            <p:cNvPr id="36" name="Text Box 40">
              <a:extLst>
                <a:ext uri="{FF2B5EF4-FFF2-40B4-BE49-F238E27FC236}">
                  <a16:creationId xmlns:a16="http://schemas.microsoft.com/office/drawing/2014/main" id="{11A0B9E8-F2A2-43C3-AA56-A60AFDF32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382"/>
              <a:ext cx="1056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 err="1">
                  <a:solidFill>
                    <a:schemeClr val="bg2"/>
                  </a:solidFill>
                </a:rPr>
                <a:t>WinMain</a:t>
              </a:r>
              <a:r>
                <a:rPr lang="en-US" altLang="zh-CN" sz="2000" b="1" dirty="0">
                  <a:solidFill>
                    <a:schemeClr val="bg2"/>
                  </a:solidFill>
                </a:rPr>
                <a:t>()</a:t>
              </a:r>
            </a:p>
          </p:txBody>
        </p:sp>
      </p:grpSp>
      <p:grpSp>
        <p:nvGrpSpPr>
          <p:cNvPr id="37" name="Group 108">
            <a:extLst>
              <a:ext uri="{FF2B5EF4-FFF2-40B4-BE49-F238E27FC236}">
                <a16:creationId xmlns:a16="http://schemas.microsoft.com/office/drawing/2014/main" id="{BA28253E-E656-4A7D-8063-3B3EBA6311F8}"/>
              </a:ext>
            </a:extLst>
          </p:cNvPr>
          <p:cNvGrpSpPr>
            <a:grpSpLocks/>
          </p:cNvGrpSpPr>
          <p:nvPr/>
        </p:nvGrpSpPr>
        <p:grpSpPr bwMode="auto">
          <a:xfrm>
            <a:off x="1518997" y="2569865"/>
            <a:ext cx="2438400" cy="900113"/>
            <a:chOff x="912" y="1632"/>
            <a:chExt cx="1536" cy="567"/>
          </a:xfrm>
        </p:grpSpPr>
        <p:sp>
          <p:nvSpPr>
            <p:cNvPr id="38" name="Line 45">
              <a:extLst>
                <a:ext uri="{FF2B5EF4-FFF2-40B4-BE49-F238E27FC236}">
                  <a16:creationId xmlns:a16="http://schemas.microsoft.com/office/drawing/2014/main" id="{6F30AAB5-4ADB-4181-855F-08C1B7CA9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968"/>
              <a:ext cx="86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9" name="Line 50">
              <a:extLst>
                <a:ext uri="{FF2B5EF4-FFF2-40B4-BE49-F238E27FC236}">
                  <a16:creationId xmlns:a16="http://schemas.microsoft.com/office/drawing/2014/main" id="{9D766890-5099-4EA1-955C-A79B67DD4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63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0" name="Text Box 80">
              <a:extLst>
                <a:ext uri="{FF2B5EF4-FFF2-40B4-BE49-F238E27FC236}">
                  <a16:creationId xmlns:a16="http://schemas.microsoft.com/office/drawing/2014/main" id="{D530E630-444A-4CBB-908E-AB6D9CC4B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968"/>
              <a:ext cx="15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>
                  <a:solidFill>
                    <a:schemeClr val="bg2"/>
                  </a:solidFill>
                </a:rPr>
                <a:t>WM_MOUSEDOWN</a:t>
              </a:r>
            </a:p>
          </p:txBody>
        </p:sp>
      </p:grpSp>
      <p:grpSp>
        <p:nvGrpSpPr>
          <p:cNvPr id="41" name="Group 109">
            <a:extLst>
              <a:ext uri="{FF2B5EF4-FFF2-40B4-BE49-F238E27FC236}">
                <a16:creationId xmlns:a16="http://schemas.microsoft.com/office/drawing/2014/main" id="{FCC7CC98-9691-4C56-9247-92A52FBEDDE7}"/>
              </a:ext>
            </a:extLst>
          </p:cNvPr>
          <p:cNvGrpSpPr>
            <a:grpSpLocks/>
          </p:cNvGrpSpPr>
          <p:nvPr/>
        </p:nvGrpSpPr>
        <p:grpSpPr bwMode="auto">
          <a:xfrm>
            <a:off x="3014422" y="2646065"/>
            <a:ext cx="2238375" cy="1295400"/>
            <a:chOff x="1854" y="1728"/>
            <a:chExt cx="1410" cy="816"/>
          </a:xfrm>
          <a:noFill/>
        </p:grpSpPr>
        <p:sp>
          <p:nvSpPr>
            <p:cNvPr id="42" name="Text Box 37">
              <a:extLst>
                <a:ext uri="{FF2B5EF4-FFF2-40B4-BE49-F238E27FC236}">
                  <a16:creationId xmlns:a16="http://schemas.microsoft.com/office/drawing/2014/main" id="{C5ED2C8C-CC51-420D-BE75-90B8795F0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4" y="2294"/>
              <a:ext cx="1410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</a:rPr>
                <a:t>应用消息队列</a:t>
              </a:r>
              <a:r>
                <a:rPr lang="en-US" altLang="zh-CN" sz="2000" b="1" dirty="0" err="1">
                  <a:solidFill>
                    <a:schemeClr val="bg2"/>
                  </a:solidFill>
                </a:rPr>
                <a:t>i</a:t>
              </a:r>
              <a:endParaRPr lang="en-US" altLang="zh-CN" sz="2000" b="1" dirty="0">
                <a:solidFill>
                  <a:schemeClr val="bg2"/>
                </a:solidFill>
              </a:endParaRPr>
            </a:p>
          </p:txBody>
        </p:sp>
        <p:sp>
          <p:nvSpPr>
            <p:cNvPr id="43" name="Rectangle 94">
              <a:extLst>
                <a:ext uri="{FF2B5EF4-FFF2-40B4-BE49-F238E27FC236}">
                  <a16:creationId xmlns:a16="http://schemas.microsoft.com/office/drawing/2014/main" id="{3DB69BFB-C5C0-435C-B6A6-7212E1E1E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728"/>
              <a:ext cx="576" cy="144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95">
              <a:extLst>
                <a:ext uri="{FF2B5EF4-FFF2-40B4-BE49-F238E27FC236}">
                  <a16:creationId xmlns:a16="http://schemas.microsoft.com/office/drawing/2014/main" id="{5D94AE91-9940-48DA-8B4C-3D7C3F0A1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72"/>
              <a:ext cx="576" cy="144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96">
              <a:extLst>
                <a:ext uri="{FF2B5EF4-FFF2-40B4-BE49-F238E27FC236}">
                  <a16:creationId xmlns:a16="http://schemas.microsoft.com/office/drawing/2014/main" id="{42E37BC5-B121-45A7-A60F-40B1EFF4F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16"/>
              <a:ext cx="576" cy="144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97">
              <a:extLst>
                <a:ext uri="{FF2B5EF4-FFF2-40B4-BE49-F238E27FC236}">
                  <a16:creationId xmlns:a16="http://schemas.microsoft.com/office/drawing/2014/main" id="{7AC8691E-14E2-4D1E-B390-4D1ABDAE0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160"/>
              <a:ext cx="576" cy="144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" name="Group 112">
            <a:extLst>
              <a:ext uri="{FF2B5EF4-FFF2-40B4-BE49-F238E27FC236}">
                <a16:creationId xmlns:a16="http://schemas.microsoft.com/office/drawing/2014/main" id="{AA0E92C0-EB75-43FC-A6EA-3023F04DCD2B}"/>
              </a:ext>
            </a:extLst>
          </p:cNvPr>
          <p:cNvGrpSpPr>
            <a:grpSpLocks/>
          </p:cNvGrpSpPr>
          <p:nvPr/>
        </p:nvGrpSpPr>
        <p:grpSpPr bwMode="auto">
          <a:xfrm>
            <a:off x="6029954" y="3882257"/>
            <a:ext cx="2971800" cy="838200"/>
            <a:chOff x="3696" y="2016"/>
            <a:chExt cx="1872" cy="528"/>
          </a:xfrm>
          <a:noFill/>
        </p:grpSpPr>
        <p:sp>
          <p:nvSpPr>
            <p:cNvPr id="48" name="Line 34">
              <a:extLst>
                <a:ext uri="{FF2B5EF4-FFF2-40B4-BE49-F238E27FC236}">
                  <a16:creationId xmlns:a16="http://schemas.microsoft.com/office/drawing/2014/main" id="{C79E65F7-904E-4957-869C-A0078F835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016"/>
              <a:ext cx="0" cy="192"/>
            </a:xfrm>
            <a:prstGeom prst="line">
              <a:avLst/>
            </a:prstGeom>
            <a:grp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35">
              <a:extLst>
                <a:ext uri="{FF2B5EF4-FFF2-40B4-BE49-F238E27FC236}">
                  <a16:creationId xmlns:a16="http://schemas.microsoft.com/office/drawing/2014/main" id="{2068C071-C90A-4AB5-BAE5-C7060D52F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016"/>
              <a:ext cx="0" cy="19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0" fmla="*/ 0 w 0"/>
                <a:gd name="connsiteY0" fmla="*/ 0 h 10000"/>
                <a:gd name="connsiteX1" fmla="*/ 0 w 0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000">
                  <a:moveTo>
                    <a:pt x="0" y="0"/>
                  </a:moveTo>
                  <a:cubicBezTo>
                    <a:pt x="3333" y="3333"/>
                    <a:pt x="-3333" y="6667"/>
                    <a:pt x="0" y="10000"/>
                  </a:cubicBezTo>
                </a:path>
              </a:pathLst>
            </a:custGeom>
            <a:grp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41">
              <a:extLst>
                <a:ext uri="{FF2B5EF4-FFF2-40B4-BE49-F238E27FC236}">
                  <a16:creationId xmlns:a16="http://schemas.microsoft.com/office/drawing/2014/main" id="{184C69A2-8F29-4FA0-BC96-F3E2A7955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208"/>
              <a:ext cx="864" cy="3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42">
              <a:extLst>
                <a:ext uri="{FF2B5EF4-FFF2-40B4-BE49-F238E27FC236}">
                  <a16:creationId xmlns:a16="http://schemas.microsoft.com/office/drawing/2014/main" id="{F8AA6C61-B28F-4F69-B811-AE3293962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70"/>
              <a:ext cx="960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</a:rPr>
                <a:t>WinProc1</a:t>
              </a:r>
            </a:p>
          </p:txBody>
        </p:sp>
        <p:sp>
          <p:nvSpPr>
            <p:cNvPr id="52" name="Rectangle 99">
              <a:extLst>
                <a:ext uri="{FF2B5EF4-FFF2-40B4-BE49-F238E27FC236}">
                  <a16:creationId xmlns:a16="http://schemas.microsoft.com/office/drawing/2014/main" id="{8578D27C-79AF-4DEC-9533-4D40A7DA8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208"/>
              <a:ext cx="864" cy="3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100">
              <a:extLst>
                <a:ext uri="{FF2B5EF4-FFF2-40B4-BE49-F238E27FC236}">
                  <a16:creationId xmlns:a16="http://schemas.microsoft.com/office/drawing/2014/main" id="{013F3E85-E466-4690-8DE3-DE56CF367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187"/>
              <a:ext cx="960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</a:rPr>
                <a:t>WinProc2</a:t>
              </a:r>
            </a:p>
          </p:txBody>
        </p:sp>
      </p:grpSp>
      <p:grpSp>
        <p:nvGrpSpPr>
          <p:cNvPr id="54" name="Group 113">
            <a:extLst>
              <a:ext uri="{FF2B5EF4-FFF2-40B4-BE49-F238E27FC236}">
                <a16:creationId xmlns:a16="http://schemas.microsoft.com/office/drawing/2014/main" id="{F37BF40A-47D7-4E32-9121-3B3EBFAAD20B}"/>
              </a:ext>
            </a:extLst>
          </p:cNvPr>
          <p:cNvGrpSpPr>
            <a:grpSpLocks/>
          </p:cNvGrpSpPr>
          <p:nvPr/>
        </p:nvGrpSpPr>
        <p:grpSpPr bwMode="auto">
          <a:xfrm>
            <a:off x="5877554" y="4500718"/>
            <a:ext cx="3276600" cy="1655763"/>
            <a:chOff x="3696" y="3072"/>
            <a:chExt cx="2064" cy="1043"/>
          </a:xfrm>
        </p:grpSpPr>
        <p:sp>
          <p:nvSpPr>
            <p:cNvPr id="56" name="Line 102">
              <a:extLst>
                <a:ext uri="{FF2B5EF4-FFF2-40B4-BE49-F238E27FC236}">
                  <a16:creationId xmlns:a16="http://schemas.microsoft.com/office/drawing/2014/main" id="{81C38B4E-7DFF-404F-A4B8-CDA9F2EE9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4" y="3072"/>
              <a:ext cx="8" cy="4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Rectangle 103">
              <a:extLst>
                <a:ext uri="{FF2B5EF4-FFF2-40B4-BE49-F238E27FC236}">
                  <a16:creationId xmlns:a16="http://schemas.microsoft.com/office/drawing/2014/main" id="{F399C575-A4D7-4037-8AC5-3926E97D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475"/>
              <a:ext cx="2064" cy="6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</a:rPr>
                <a:t>OUTPUT</a:t>
              </a:r>
              <a:r>
                <a:rPr lang="zh-CN" altLang="en-US" sz="2000" b="1" dirty="0">
                  <a:solidFill>
                    <a:schemeClr val="bg2"/>
                  </a:solidFill>
                </a:rPr>
                <a:t>按钮的</a:t>
              </a:r>
              <a:r>
                <a:rPr lang="en-US" altLang="zh-CN" sz="2000" b="1" dirty="0" err="1">
                  <a:solidFill>
                    <a:schemeClr val="bg2"/>
                  </a:solidFill>
                </a:rPr>
                <a:t>WinProc</a:t>
              </a:r>
              <a:r>
                <a:rPr lang="en-US" altLang="zh-CN" sz="2000" b="1" dirty="0">
                  <a:solidFill>
                    <a:schemeClr val="bg2"/>
                  </a:solidFill>
                </a:rPr>
                <a:t>()</a:t>
              </a:r>
            </a:p>
            <a:p>
              <a:r>
                <a:rPr lang="en-US" altLang="zh-CN" sz="2000" b="1" dirty="0">
                  <a:solidFill>
                    <a:schemeClr val="bg2"/>
                  </a:solidFill>
                </a:rPr>
                <a:t>{case </a:t>
              </a:r>
              <a:r>
                <a:rPr lang="en-US" altLang="zh-CN" sz="2000" b="1" dirty="0">
                  <a:solidFill>
                    <a:srgbClr val="D60093"/>
                  </a:solidFill>
                </a:rPr>
                <a:t>WM_MOUSEDOWN</a:t>
              </a:r>
              <a:r>
                <a:rPr lang="en-US" altLang="zh-CN" sz="2000" b="1" dirty="0">
                  <a:solidFill>
                    <a:schemeClr val="bg2"/>
                  </a:solidFill>
                </a:rPr>
                <a:t>:</a:t>
              </a:r>
            </a:p>
            <a:p>
              <a:r>
                <a:rPr lang="en-US" altLang="zh-CN" sz="2000" b="1" dirty="0">
                  <a:solidFill>
                    <a:schemeClr val="bg2"/>
                  </a:solidFill>
                </a:rPr>
                <a:t>      </a:t>
              </a:r>
              <a:r>
                <a:rPr lang="en-US" altLang="zh-CN" sz="2000" b="1" dirty="0" err="1">
                  <a:solidFill>
                    <a:srgbClr val="D60093"/>
                  </a:solidFill>
                </a:rPr>
                <a:t>OnOK</a:t>
              </a:r>
              <a:r>
                <a:rPr lang="en-US" altLang="zh-CN" sz="2000" b="1" dirty="0">
                  <a:solidFill>
                    <a:schemeClr val="bg2"/>
                  </a:solidFill>
                </a:rPr>
                <a:t>(); }</a:t>
              </a:r>
            </a:p>
          </p:txBody>
        </p:sp>
      </p:grpSp>
      <p:sp>
        <p:nvSpPr>
          <p:cNvPr id="58" name="Freeform 104">
            <a:extLst>
              <a:ext uri="{FF2B5EF4-FFF2-40B4-BE49-F238E27FC236}">
                <a16:creationId xmlns:a16="http://schemas.microsoft.com/office/drawing/2014/main" id="{929A27D1-3BF6-40BB-B2B3-9422D5D29520}"/>
              </a:ext>
            </a:extLst>
          </p:cNvPr>
          <p:cNvSpPr>
            <a:spLocks/>
          </p:cNvSpPr>
          <p:nvPr/>
        </p:nvSpPr>
        <p:spPr bwMode="auto">
          <a:xfrm>
            <a:off x="3275856" y="4474867"/>
            <a:ext cx="2967541" cy="609598"/>
          </a:xfrm>
          <a:custGeom>
            <a:avLst/>
            <a:gdLst>
              <a:gd name="T0" fmla="*/ 1824 w 1824"/>
              <a:gd name="T1" fmla="*/ 624 h 624"/>
              <a:gd name="T2" fmla="*/ 1104 w 1824"/>
              <a:gd name="T3" fmla="*/ 384 h 624"/>
              <a:gd name="T4" fmla="*/ 0 w 182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4" h="624">
                <a:moveTo>
                  <a:pt x="1824" y="624"/>
                </a:moveTo>
                <a:cubicBezTo>
                  <a:pt x="1616" y="556"/>
                  <a:pt x="1408" y="488"/>
                  <a:pt x="1104" y="384"/>
                </a:cubicBezTo>
                <a:cubicBezTo>
                  <a:pt x="800" y="280"/>
                  <a:pt x="400" y="140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900BDAD6-E428-41A1-93D4-666D31D4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409" y="6503502"/>
            <a:ext cx="5374044" cy="40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</a:rPr>
              <a:t>李治军，操作系统课件，哈工大</a:t>
            </a:r>
          </a:p>
        </p:txBody>
      </p:sp>
      <p:sp>
        <p:nvSpPr>
          <p:cNvPr id="59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69140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8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A7091-5624-446F-BE01-418CE686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-4266"/>
            <a:ext cx="8519864" cy="1143000"/>
          </a:xfrm>
        </p:spPr>
        <p:txBody>
          <a:bodyPr/>
          <a:lstStyle/>
          <a:p>
            <a:r>
              <a:rPr lang="zh-CN" altLang="en-US" sz="40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许多系统包含</a:t>
            </a:r>
            <a:r>
              <a:rPr lang="en-US" altLang="zh-CN" sz="40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CLI and GUI </a:t>
            </a:r>
            <a:r>
              <a:rPr lang="zh-CN" altLang="en-US" sz="40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两种界面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9EBAB-ADAF-4D1F-B62B-223F7E693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4" y="1700808"/>
            <a:ext cx="8882626" cy="3024336"/>
          </a:xfrm>
        </p:spPr>
        <p:txBody>
          <a:bodyPr/>
          <a:lstStyle/>
          <a:p>
            <a:pPr>
              <a:buClrTx/>
              <a:buSzPct val="70000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Windows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zh-CN" altLang="en-US" dirty="0">
                <a:solidFill>
                  <a:schemeClr val="bg2"/>
                </a:solidFill>
              </a:rPr>
              <a:t>：</a:t>
            </a:r>
            <a:r>
              <a:rPr lang="en-US" altLang="zh-CN" dirty="0">
                <a:solidFill>
                  <a:schemeClr val="bg2"/>
                </a:solidFill>
              </a:rPr>
              <a:t>GUI with CLI </a:t>
            </a:r>
            <a:r>
              <a:rPr lang="ja-JP" altLang="en-US" dirty="0">
                <a:solidFill>
                  <a:schemeClr val="bg2"/>
                </a:solidFill>
              </a:rPr>
              <a:t>“</a:t>
            </a:r>
            <a:r>
              <a:rPr lang="en-US" altLang="ja-JP" dirty="0">
                <a:solidFill>
                  <a:schemeClr val="bg2"/>
                </a:solidFill>
              </a:rPr>
              <a:t>command</a:t>
            </a:r>
            <a:r>
              <a:rPr lang="ja-JP" altLang="en-US" dirty="0">
                <a:solidFill>
                  <a:schemeClr val="bg2"/>
                </a:solidFill>
              </a:rPr>
              <a:t>”</a:t>
            </a:r>
            <a:r>
              <a:rPr lang="en-US" altLang="ja-JP" dirty="0">
                <a:solidFill>
                  <a:schemeClr val="bg2"/>
                </a:solidFill>
              </a:rPr>
              <a:t> shell</a:t>
            </a:r>
          </a:p>
          <a:p>
            <a:pPr>
              <a:buClrTx/>
              <a:buSzPct val="70000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Apple Mac OS X </a:t>
            </a:r>
            <a:r>
              <a:rPr lang="zh-CN" altLang="en-US" dirty="0">
                <a:solidFill>
                  <a:schemeClr val="bg2"/>
                </a:solidFill>
              </a:rPr>
              <a:t>：</a:t>
            </a:r>
            <a:r>
              <a:rPr lang="ja-JP" altLang="en-US" dirty="0">
                <a:solidFill>
                  <a:schemeClr val="bg2"/>
                </a:solidFill>
              </a:rPr>
              <a:t>“</a:t>
            </a:r>
            <a:r>
              <a:rPr lang="en-US" altLang="ja-JP" dirty="0">
                <a:solidFill>
                  <a:schemeClr val="bg2"/>
                </a:solidFill>
              </a:rPr>
              <a:t>Aqua</a:t>
            </a:r>
            <a:r>
              <a:rPr lang="ja-JP" altLang="en-US" dirty="0">
                <a:solidFill>
                  <a:schemeClr val="bg2"/>
                </a:solidFill>
              </a:rPr>
              <a:t>”</a:t>
            </a:r>
            <a:r>
              <a:rPr lang="en-US" altLang="ja-JP" dirty="0">
                <a:solidFill>
                  <a:schemeClr val="bg2"/>
                </a:solidFill>
              </a:rPr>
              <a:t> GUI interface with UNIX kernel underneath and shells available</a:t>
            </a:r>
          </a:p>
          <a:p>
            <a:pPr>
              <a:buClrTx/>
              <a:buSzPct val="70000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Unix and Linux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2"/>
                </a:solidFill>
              </a:rPr>
              <a:t> CLI with optional GUI interfaces (CDE, KDE, GNOME)</a:t>
            </a:r>
          </a:p>
          <a:p>
            <a:endParaRPr lang="zh-CN" altLang="en-US" dirty="0"/>
          </a:p>
        </p:txBody>
      </p:sp>
      <p:sp>
        <p:nvSpPr>
          <p:cNvPr id="6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1202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CBE2B-13FF-414B-8E1F-698CA101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365" y="2924944"/>
            <a:ext cx="8820472" cy="2324998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1000"/>
              </a:spcBef>
              <a:buSzPct val="70000"/>
              <a:buNone/>
            </a:pPr>
            <a:r>
              <a:rPr lang="zh-CN" altLang="en-US" sz="3600" b="1" kern="12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命令行界面：系统管理员和高级用户</a:t>
            </a:r>
            <a:endParaRPr lang="en-US" altLang="zh-CN" sz="3600" b="1" kern="120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17500" indent="-260350" eaLnBrk="1" hangingPunct="1">
              <a:lnSpc>
                <a:spcPct val="80000"/>
              </a:lnSpc>
              <a:spcBef>
                <a:spcPts val="50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b="1" kern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效率高</a:t>
            </a:r>
            <a:endParaRPr lang="en-US" altLang="zh-CN" b="1" kern="1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74700" lvl="3" indent="-260350" eaLnBrk="1" hangingPunct="1">
              <a:lnSpc>
                <a:spcPct val="80000"/>
              </a:lnSpc>
              <a:spcBef>
                <a:spcPts val="50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kern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具有可编程的功能，有利于完成重复性的任务</a:t>
            </a:r>
            <a:endParaRPr lang="en-US" altLang="zh-CN" sz="2800" b="1" kern="1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74700" lvl="3" indent="-260350" eaLnBrk="1" hangingPunct="1">
              <a:lnSpc>
                <a:spcPct val="80000"/>
              </a:lnSpc>
              <a:spcBef>
                <a:spcPts val="50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b="1" kern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+mn-cs"/>
              </a:rPr>
              <a:t>UNIX</a:t>
            </a:r>
            <a:r>
              <a:rPr lang="zh-CN" altLang="en-US" sz="2800" b="1" kern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+mn-cs"/>
              </a:rPr>
              <a:t>、</a:t>
            </a:r>
            <a:r>
              <a:rPr lang="en-US" altLang="zh-CN" sz="2800" b="1" kern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+mn-cs"/>
              </a:rPr>
              <a:t>Linux:  Shell script</a:t>
            </a:r>
          </a:p>
          <a:p>
            <a:pPr marL="317500" lvl="1" indent="-260350" eaLnBrk="1" hangingPunct="1">
              <a:lnSpc>
                <a:spcPct val="80000"/>
              </a:lnSpc>
              <a:spcBef>
                <a:spcPts val="500"/>
              </a:spcBef>
              <a:buClrTx/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b="1" kern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+mn-cs"/>
              </a:rPr>
              <a:t>有的系统只有部分功能可通过</a:t>
            </a:r>
            <a:r>
              <a:rPr lang="en-US" altLang="zh-CN" sz="3200" b="1" kern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+mn-cs"/>
              </a:rPr>
              <a:t>GUI</a:t>
            </a:r>
            <a:r>
              <a:rPr lang="zh-CN" altLang="en-US" sz="3200" b="1" kern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+mn-cs"/>
              </a:rPr>
              <a:t>使用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14B59B0-9CB7-42A8-B0A9-9BCF30E3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22"/>
            <a:ext cx="8519864" cy="629291"/>
          </a:xfrm>
        </p:spPr>
        <p:txBody>
          <a:bodyPr/>
          <a:lstStyle/>
          <a:p>
            <a:pPr algn="ctr"/>
            <a:r>
              <a:rPr lang="zh-CN" altLang="en-US" sz="40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界面的选择</a:t>
            </a: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4CD6B53D-2DDE-420B-AC4E-46FF5D43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065" y="799802"/>
            <a:ext cx="7587523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lvl="1" indent="-373063" algn="ctr">
              <a:spcBef>
                <a:spcPct val="0"/>
              </a:spcBef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命令行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命令程序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+shell+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字符显示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CFD2C8E6-C74D-4FBD-8CB9-35E3706F5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065" y="1637338"/>
            <a:ext cx="762416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lvl="1" indent="-457200" algn="ctr">
              <a:spcBef>
                <a:spcPct val="0"/>
              </a:spcBef>
            </a:pP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GUI: 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消息处理程序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消息框架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图形显示</a:t>
            </a:r>
          </a:p>
        </p:txBody>
      </p:sp>
      <p:sp>
        <p:nvSpPr>
          <p:cNvPr id="10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43837" y="6448926"/>
            <a:ext cx="381000" cy="381000"/>
          </a:xfrm>
          <a:prstGeom prst="actionButtonHome">
            <a:avLst/>
          </a:prstGeom>
          <a:solidFill>
            <a:schemeClr val="tx1">
              <a:lumMod val="7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466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6707464-F45C-4D2D-9F9D-3EA90FDE7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-147525"/>
            <a:ext cx="7696200" cy="100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2.3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系统调用</a:t>
            </a: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8DC0AD31-0FCC-458F-801E-4FC529A1E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775074"/>
            <a:ext cx="80645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三种常见 </a:t>
            </a:r>
            <a:r>
              <a:rPr lang="en-US" altLang="zh-CN" sz="40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itchFamily="34" charset="-128"/>
                <a:cs typeface="+mj-cs"/>
              </a:rPr>
              <a:t>APIs</a:t>
            </a:r>
            <a:endParaRPr lang="zh-CN" altLang="en-US" sz="40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68828F84-DD2F-4E77-9FB9-8D98287FA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643459"/>
            <a:ext cx="91440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36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Win32 API for Windows</a:t>
            </a:r>
            <a:r>
              <a:rPr lang="zh-CN" altLang="en-US" sz="36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：</a:t>
            </a:r>
            <a:r>
              <a:rPr lang="en-US" altLang="zh-CN" sz="36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 ~1200</a:t>
            </a:r>
          </a:p>
          <a:p>
            <a:pPr>
              <a:spcBef>
                <a:spcPct val="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36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POSIX API for POSIX</a:t>
            </a: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  <a:sym typeface="Symbol" panose="05050102010706020507" pitchFamily="18" charset="2"/>
              </a:rPr>
              <a:t>Portable Operating System Interface of Unix</a:t>
            </a: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  <a:sym typeface="Symbol" panose="05050102010706020507" pitchFamily="18" charset="2"/>
              </a:rPr>
              <a:t>）</a:t>
            </a:r>
            <a:r>
              <a:rPr lang="en-US" altLang="zh-CN" sz="36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- based Systems: Unix ~350</a:t>
            </a:r>
            <a:r>
              <a:rPr lang="zh-CN" altLang="en-US" sz="36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，“系统调用”</a:t>
            </a:r>
            <a:endParaRPr lang="en-US" altLang="zh-CN" sz="360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36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Java API for the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anose="02010609060101010101" pitchFamily="49" charset="-122"/>
              </a:rPr>
              <a:t>Java Virtual Machine(JVM)</a:t>
            </a:r>
            <a:endParaRPr lang="zh-CN" altLang="en-US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3" name="Rectangle 39">
            <a:extLst>
              <a:ext uri="{FF2B5EF4-FFF2-40B4-BE49-F238E27FC236}">
                <a16:creationId xmlns:a16="http://schemas.microsoft.com/office/drawing/2014/main" id="{5F2EDD80-D524-4ADE-8D71-9E2863105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40" y="5445224"/>
            <a:ext cx="8392988" cy="64633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lvl="1">
              <a:spcBef>
                <a:spcPct val="0"/>
              </a:spcBef>
            </a:pPr>
            <a:r>
              <a:rPr lang="zh-CN" alt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系统调用是学习操作系统的首要任务</a:t>
            </a:r>
            <a:endParaRPr lang="en-US" altLang="zh-CN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0" y="6444734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大连海事大学 计算机</a:t>
            </a:r>
            <a:r>
              <a:rPr lang="zh-CN" altLang="en-US" sz="1800" b="1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系 </a:t>
            </a:r>
            <a:r>
              <a:rPr lang="zh-CN" altLang="en-US" sz="180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米泽田</a:t>
            </a:r>
            <a:endParaRPr lang="zh-CN" altLang="en-US" sz="1800" b="1" dirty="0">
              <a:solidFill>
                <a:schemeClr val="bg2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74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57C9B5-94D9-47A9-8DD2-B23B7C493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106958"/>
            <a:ext cx="8229600" cy="576262"/>
          </a:xfrm>
        </p:spPr>
        <p:txBody>
          <a:bodyPr/>
          <a:lstStyle/>
          <a:p>
            <a:pPr algn="ctr"/>
            <a:r>
              <a:rPr lang="zh-CN" altLang="en-US" sz="40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系统调用的实现</a:t>
            </a:r>
            <a:endParaRPr lang="en-US" altLang="zh-CN" sz="4000" b="1" kern="12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0BFA01F-EDF5-43FE-AAE2-7C0FB82DB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1124744"/>
            <a:ext cx="8419405" cy="44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457200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函数库提供了系统调用接口</a:t>
            </a:r>
            <a:endParaRPr lang="en-US" altLang="zh-CN" sz="3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457200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系统调用接口截取</a:t>
            </a:r>
            <a:r>
              <a:rPr lang="en-US" altLang="zh-CN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API</a:t>
            </a:r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函数的调用，并调用</a:t>
            </a:r>
            <a:r>
              <a:rPr lang="en-US" altLang="zh-CN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OS</a:t>
            </a:r>
            <a:r>
              <a:rPr lang="zh-CN" alt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中的系统调用。</a:t>
            </a:r>
            <a:endParaRPr lang="en-US" altLang="zh-CN" sz="3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  <a:p>
            <a:pPr marL="857250" lvl="1" indent="-457200"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每个系统调用都有一个相关数字，系统调用接口根据这些数字建立一个索引列表、调用操作系统内核中的所需系统调用</a:t>
            </a:r>
            <a:endParaRPr lang="en-US" altLang="zh-CN" sz="3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8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09581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CE0E3A8-931D-426C-9FFA-904D796E395D}"/>
              </a:ext>
            </a:extLst>
          </p:cNvPr>
          <p:cNvSpPr txBox="1">
            <a:spLocks/>
          </p:cNvSpPr>
          <p:nvPr/>
        </p:nvSpPr>
        <p:spPr>
          <a:xfrm>
            <a:off x="581943" y="0"/>
            <a:ext cx="8519864" cy="84097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库函数和</a:t>
            </a:r>
            <a:r>
              <a:rPr lang="en-US" altLang="zh-CN" sz="4000" b="1" kern="1200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</a:rPr>
              <a:t>API</a:t>
            </a:r>
            <a:endParaRPr lang="zh-CN" altLang="en-US" sz="4000" b="1" kern="1200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0436A0E-5F68-491B-B95A-D5022038E265}"/>
              </a:ext>
            </a:extLst>
          </p:cNvPr>
          <p:cNvSpPr txBox="1">
            <a:spLocks noChangeArrowheads="1"/>
          </p:cNvSpPr>
          <p:nvPr/>
        </p:nvSpPr>
        <p:spPr>
          <a:xfrm>
            <a:off x="490538" y="595606"/>
            <a:ext cx="8147050" cy="117571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endParaRPr lang="en-US" altLang="zh-CN" b="0" kern="0" dirty="0">
              <a:solidFill>
                <a:schemeClr val="bg2"/>
              </a:solidFill>
            </a:endParaRPr>
          </a:p>
        </p:txBody>
      </p:sp>
      <p:pic>
        <p:nvPicPr>
          <p:cNvPr id="6" name="Picture 1" descr="Screen Shot 2012-12-01 at 1.12.03 PM.png">
            <a:extLst>
              <a:ext uri="{FF2B5EF4-FFF2-40B4-BE49-F238E27FC236}">
                <a16:creationId xmlns:a16="http://schemas.microsoft.com/office/drawing/2014/main" id="{202D17BD-3ABE-4FE4-8B69-3D8BA2764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3" y="725966"/>
            <a:ext cx="3746563" cy="378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7ED1FD8-C432-47D0-BB4B-C6E822128002}"/>
              </a:ext>
            </a:extLst>
          </p:cNvPr>
          <p:cNvSpPr txBox="1"/>
          <p:nvPr/>
        </p:nvSpPr>
        <p:spPr>
          <a:xfrm>
            <a:off x="1051669" y="5567392"/>
            <a:ext cx="7177806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API</a:t>
            </a:r>
            <a:r>
              <a:rPr lang="zh-CN" altLang="en-US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隐藏</a:t>
            </a:r>
            <a:r>
              <a:rPr lang="en-US" altLang="zh-CN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OS</a:t>
            </a:r>
            <a:r>
              <a:rPr lang="zh-CN" altLang="en-US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接口的大多数细节，</a:t>
            </a:r>
            <a:endParaRPr lang="en-US" altLang="zh-CN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zh-CN" altLang="en-US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调用者无需知道如何实现系统调用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EEDB79E6-01AE-4914-ABA9-117B5E263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734" y="713810"/>
            <a:ext cx="5142185" cy="1384995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(1)</a:t>
            </a:r>
            <a:r>
              <a:rPr lang="zh-CN" altLang="en-US" sz="2800" dirty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库函数转换成</a:t>
            </a:r>
            <a:r>
              <a:rPr lang="zh-CN" altLang="en-US" sz="2800" b="1" dirty="0">
                <a:solidFill>
                  <a:schemeClr val="bg2"/>
                </a:solidFill>
                <a:latin typeface="+mn-lt"/>
              </a:rPr>
              <a:t>一段</a:t>
            </a:r>
            <a:endParaRPr lang="en-US" altLang="zh-CN" sz="2800" b="1" dirty="0">
              <a:solidFill>
                <a:schemeClr val="bg2"/>
              </a:solidFill>
              <a:latin typeface="+mn-lt"/>
            </a:endParaRPr>
          </a:p>
          <a:p>
            <a:r>
              <a:rPr lang="zh-CN" altLang="en-US" sz="2800" b="1" dirty="0">
                <a:solidFill>
                  <a:schemeClr val="bg2"/>
                </a:solidFill>
                <a:latin typeface="+mn-lt"/>
              </a:rPr>
              <a:t>包含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int</a:t>
            </a:r>
            <a:r>
              <a:rPr lang="en-US" altLang="zh-CN" sz="2800" dirty="0">
                <a:solidFill>
                  <a:schemeClr val="bg2"/>
                </a:solidFill>
                <a:latin typeface="+mn-lt"/>
              </a:rPr>
              <a:t> 0x80 </a:t>
            </a:r>
            <a:r>
              <a:rPr lang="zh-CN" altLang="en-US" sz="2800" dirty="0">
                <a:solidFill>
                  <a:schemeClr val="bg2"/>
                </a:solidFill>
                <a:latin typeface="+mn-lt"/>
              </a:rPr>
              <a:t>（</a:t>
            </a:r>
            <a:r>
              <a:rPr lang="en-US" altLang="zh-CN" sz="2800" dirty="0">
                <a:solidFill>
                  <a:schemeClr val="bg2"/>
                </a:solidFill>
                <a:latin typeface="+mn-lt"/>
              </a:rPr>
              <a:t>Intel x86</a:t>
            </a:r>
            <a:r>
              <a:rPr lang="zh-CN" altLang="en-US" sz="2800" dirty="0">
                <a:solidFill>
                  <a:schemeClr val="bg2"/>
                </a:solidFill>
                <a:latin typeface="+mn-lt"/>
              </a:rPr>
              <a:t>下）</a:t>
            </a:r>
            <a:r>
              <a:rPr lang="zh-CN" altLang="en-US" sz="2800" b="1" dirty="0">
                <a:solidFill>
                  <a:schemeClr val="bg2"/>
                </a:solidFill>
                <a:latin typeface="+mn-lt"/>
              </a:rPr>
              <a:t>指令的代码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64BCD947-EE9F-4A7F-9790-A5BA8FEB1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5713" y="2099479"/>
            <a:ext cx="5142185" cy="523220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2"/>
                </a:solidFill>
                <a:latin typeface="+mn-lt"/>
              </a:rPr>
              <a:t>(2) OS</a:t>
            </a:r>
            <a:r>
              <a:rPr lang="zh-CN" altLang="en-US" sz="2800" dirty="0">
                <a:solidFill>
                  <a:schemeClr val="bg2"/>
                </a:solidFill>
                <a:latin typeface="+mn-lt"/>
              </a:rPr>
              <a:t>获取想系统调用的编号</a:t>
            </a:r>
          </a:p>
        </p:txBody>
      </p:sp>
      <p:sp>
        <p:nvSpPr>
          <p:cNvPr id="10" name="Text Box 65">
            <a:extLst>
              <a:ext uri="{FF2B5EF4-FFF2-40B4-BE49-F238E27FC236}">
                <a16:creationId xmlns:a16="http://schemas.microsoft.com/office/drawing/2014/main" id="{509D4D70-B5D6-4F73-922E-A87A7119F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5713" y="2567353"/>
            <a:ext cx="5131164" cy="954107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2"/>
                </a:solidFill>
                <a:latin typeface="+mn-lt"/>
              </a:rPr>
              <a:t>(3) OS</a:t>
            </a:r>
            <a:r>
              <a:rPr lang="zh-CN" altLang="en-US" sz="2800" dirty="0">
                <a:solidFill>
                  <a:schemeClr val="bg2"/>
                </a:solidFill>
                <a:latin typeface="+mn-lt"/>
              </a:rPr>
              <a:t>根据编号转去执行相应的代码</a:t>
            </a: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FDBA43C9-2CE2-48FA-B47A-974D46A74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72" y="4800979"/>
            <a:ext cx="8610600" cy="6365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chemeClr val="bg2"/>
                </a:solidFill>
                <a:sym typeface="Symbol" panose="05050102010706020507" pitchFamily="18" charset="2"/>
              </a:rPr>
              <a:t>printfwriteint</a:t>
            </a:r>
            <a:r>
              <a:rPr lang="en-US" altLang="zh-CN" sz="2400" dirty="0">
                <a:solidFill>
                  <a:schemeClr val="bg2"/>
                </a:solidFill>
                <a:sym typeface="Symbol" panose="05050102010706020507" pitchFamily="18" charset="2"/>
              </a:rPr>
              <a:t> 0x80(</a:t>
            </a:r>
            <a:r>
              <a:rPr lang="en-US" altLang="zh-CN" sz="2400" dirty="0" err="1">
                <a:solidFill>
                  <a:schemeClr val="bg2"/>
                </a:solidFill>
                <a:sym typeface="Symbol" panose="05050102010706020507" pitchFamily="18" charset="2"/>
              </a:rPr>
              <a:t>eax</a:t>
            </a:r>
            <a:r>
              <a:rPr lang="en-US" altLang="zh-CN" sz="2400" dirty="0">
                <a:solidFill>
                  <a:schemeClr val="bg2"/>
                </a:solidFill>
                <a:sym typeface="Symbol" panose="05050102010706020507" pitchFamily="18" charset="2"/>
              </a:rPr>
              <a:t>=4)</a:t>
            </a:r>
            <a:r>
              <a:rPr lang="en-US" altLang="zh-CN" sz="2400" dirty="0" err="1">
                <a:solidFill>
                  <a:schemeClr val="bg2"/>
                </a:solidFill>
                <a:sym typeface="Symbol" panose="05050102010706020507" pitchFamily="18" charset="2"/>
              </a:rPr>
              <a:t>system_callsys_write</a:t>
            </a:r>
            <a:r>
              <a:rPr lang="en-US" altLang="zh-CN" sz="2400" dirty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2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4208F2-9350-4709-804C-AB2D6D3D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244" y="6477000"/>
            <a:ext cx="381000" cy="381000"/>
          </a:xfrm>
          <a:prstGeom prst="actionButtonForwardNex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09026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Azure">
  <a:themeElements>
    <a:clrScheme name="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CC99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B98AE7"/>
      </a:accent6>
      <a:hlink>
        <a:srgbClr val="FF66FF"/>
      </a:hlink>
      <a:folHlink>
        <a:srgbClr val="6699FF"/>
      </a:folHlink>
    </a:clrScheme>
    <a:fontScheme name="Az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457200" marR="0" indent="0" algn="l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457200" marR="0" indent="0" algn="l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Azure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D:\MSOffice\Template\Presentation Designs\Azure.pot</Template>
  <TotalTime>540438</TotalTime>
  <Words>1722</Words>
  <Application>Microsoft Macintosh PowerPoint</Application>
  <PresentationFormat>全屏显示(4:3)</PresentationFormat>
  <Paragraphs>228</Paragraphs>
  <Slides>29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楷体</vt:lpstr>
      <vt:lpstr>楷体_GB2312</vt:lpstr>
      <vt:lpstr>隶书</vt:lpstr>
      <vt:lpstr>宋体</vt:lpstr>
      <vt:lpstr>HelveticaNeue-Roman</vt:lpstr>
      <vt:lpstr>MS PGothic</vt:lpstr>
      <vt:lpstr>Arial</vt:lpstr>
      <vt:lpstr>Monotype Sorts</vt:lpstr>
      <vt:lpstr>Symbol</vt:lpstr>
      <vt:lpstr>Times New Roman</vt:lpstr>
      <vt:lpstr>Wingdings</vt:lpstr>
      <vt:lpstr>Azure</vt:lpstr>
      <vt:lpstr>第 2 章 操作系统结构</vt:lpstr>
      <vt:lpstr>PowerPoint 演示文稿</vt:lpstr>
      <vt:lpstr>PowerPoint 演示文稿</vt:lpstr>
      <vt:lpstr>PowerPoint 演示文稿</vt:lpstr>
      <vt:lpstr>许多系统包含CLI and GUI 两种界面</vt:lpstr>
      <vt:lpstr>界面的选择</vt:lpstr>
      <vt:lpstr>PowerPoint 演示文稿</vt:lpstr>
      <vt:lpstr>系统调用的实现</vt:lpstr>
      <vt:lpstr>PowerPoint 演示文稿</vt:lpstr>
      <vt:lpstr>系统调用的类型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《编译原理》</dc:title>
  <dc:subject>第3章</dc:subject>
  <dc:creator>史一民</dc:creator>
  <cp:keywords/>
  <cp:lastModifiedBy>Mi Zetian</cp:lastModifiedBy>
  <cp:revision>1914</cp:revision>
  <dcterms:created xsi:type="dcterms:W3CDTF">1995-06-17T23:31:02Z</dcterms:created>
  <dcterms:modified xsi:type="dcterms:W3CDTF">2020-09-10T09:56:48Z</dcterms:modified>
</cp:coreProperties>
</file>