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1004" r:id="rId2"/>
    <p:sldId id="1005" r:id="rId3"/>
    <p:sldId id="1129" r:id="rId4"/>
    <p:sldId id="1133" r:id="rId5"/>
    <p:sldId id="1134" r:id="rId6"/>
    <p:sldId id="1135" r:id="rId7"/>
    <p:sldId id="1136" r:id="rId8"/>
    <p:sldId id="1131" r:id="rId9"/>
    <p:sldId id="1132" r:id="rId10"/>
    <p:sldId id="1137" r:id="rId11"/>
    <p:sldId id="1188" r:id="rId12"/>
    <p:sldId id="1138" r:id="rId13"/>
    <p:sldId id="1139" r:id="rId14"/>
    <p:sldId id="1140" r:id="rId15"/>
    <p:sldId id="1141" r:id="rId16"/>
    <p:sldId id="1142" r:id="rId17"/>
    <p:sldId id="1143" r:id="rId18"/>
    <p:sldId id="1144" r:id="rId19"/>
    <p:sldId id="1145" r:id="rId20"/>
    <p:sldId id="1146" r:id="rId21"/>
    <p:sldId id="1147" r:id="rId22"/>
    <p:sldId id="1148" r:id="rId23"/>
    <p:sldId id="1149" r:id="rId24"/>
    <p:sldId id="1150" r:id="rId25"/>
    <p:sldId id="1153" r:id="rId26"/>
    <p:sldId id="1151" r:id="rId27"/>
    <p:sldId id="1152" r:id="rId28"/>
    <p:sldId id="1154" r:id="rId29"/>
    <p:sldId id="1155" r:id="rId30"/>
    <p:sldId id="1156" r:id="rId31"/>
    <p:sldId id="1158" r:id="rId32"/>
    <p:sldId id="1157" r:id="rId33"/>
    <p:sldId id="1159" r:id="rId34"/>
    <p:sldId id="1160" r:id="rId35"/>
    <p:sldId id="1161" r:id="rId36"/>
    <p:sldId id="1163" r:id="rId37"/>
    <p:sldId id="1166" r:id="rId38"/>
    <p:sldId id="1169" r:id="rId39"/>
    <p:sldId id="1167" r:id="rId40"/>
    <p:sldId id="1186" r:id="rId41"/>
    <p:sldId id="1179" r:id="rId42"/>
    <p:sldId id="1183" r:id="rId43"/>
    <p:sldId id="1180" r:id="rId44"/>
    <p:sldId id="1181" r:id="rId45"/>
    <p:sldId id="1182" r:id="rId46"/>
    <p:sldId id="1184" r:id="rId47"/>
    <p:sldId id="1172" r:id="rId48"/>
    <p:sldId id="1173" r:id="rId49"/>
    <p:sldId id="1174" r:id="rId50"/>
    <p:sldId id="1187" r:id="rId51"/>
    <p:sldId id="1176" r:id="rId52"/>
    <p:sldId id="1177" r:id="rId53"/>
    <p:sldId id="1178" r:id="rId54"/>
  </p:sldIdLst>
  <p:sldSz cx="9144000" cy="6858000" type="screen4x3"/>
  <p:notesSz cx="6858000" cy="9144000"/>
  <p:defaultTextStyle>
    <a:defPPr>
      <a:defRPr lang="zh-CN"/>
    </a:defPPr>
    <a:lvl1pPr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E494CF"/>
    <a:srgbClr val="D34DB0"/>
    <a:srgbClr val="6CA62C"/>
    <a:srgbClr val="92D050"/>
    <a:srgbClr val="000000"/>
    <a:srgbClr val="D5B9F1"/>
    <a:srgbClr val="16BC22"/>
    <a:srgbClr val="E5E5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2" autoAdjust="0"/>
    <p:restoredTop sz="81997" autoAdjust="0"/>
  </p:normalViewPr>
  <p:slideViewPr>
    <p:cSldViewPr>
      <p:cViewPr varScale="1">
        <p:scale>
          <a:sx n="92" d="100"/>
          <a:sy n="92" d="100"/>
        </p:scale>
        <p:origin x="15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997"/>
    </p:cViewPr>
  </p:sorterViewPr>
  <p:notesViewPr>
    <p:cSldViewPr>
      <p:cViewPr varScale="1">
        <p:scale>
          <a:sx n="58" d="100"/>
          <a:sy n="58" d="100"/>
        </p:scale>
        <p:origin x="-176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1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Bef>
                <a:spcPct val="0"/>
              </a:spcBef>
              <a:buClrTx/>
              <a:buSzTx/>
              <a:buFontTx/>
              <a:buNone/>
              <a:defRPr sz="1000" b="0" i="1">
                <a:solidFill>
                  <a:schemeClr val="tx1"/>
                </a:solidFill>
                <a:latin typeface="Times New Roman" panose="02020603050405020304" pitchFamily="18" charset="0"/>
              </a:defRPr>
            </a:lvl1pPr>
          </a:lstStyle>
          <a:p>
            <a:pPr>
              <a:defRPr/>
            </a:pPr>
            <a:fld id="{B4AD9251-16E8-4FE0-8FFB-FFF0533BDB86}" type="slidenum">
              <a:rPr lang="en-US" altLang="zh-CN"/>
              <a:pPr>
                <a:defRPr/>
              </a:pPr>
              <a:t>‹#›</a:t>
            </a:fld>
            <a:endParaRPr lang="en-US" altLang="zh-CN"/>
          </a:p>
        </p:txBody>
      </p:sp>
    </p:spTree>
    <p:extLst>
      <p:ext uri="{BB962C8B-B14F-4D97-AF65-F5344CB8AC3E}">
        <p14:creationId xmlns:p14="http://schemas.microsoft.com/office/powerpoint/2010/main" val="2749154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5%86%85%E6%A0%B8%E5%AF%B9%E8%B1%A1"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baike.baidu.com/item/%E5%86%85%E5%AD%98%E6%B3%84%E9%9C%B2" TargetMode="External"/><Relationship Id="rId4" Type="http://schemas.openxmlformats.org/officeDocument/2006/relationships/hyperlink" Target="https://baike.baidu.com/item/%E5%8F%A5%E6%9F%84"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 　</a:t>
            </a:r>
            <a:r>
              <a:rPr kumimoji="1" lang="zh-CN" altLang="en-US" sz="1200" b="0" i="0" kern="1200" dirty="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a:t>
            </a:fld>
            <a:endParaRPr lang="en-US" altLang="zh-CN"/>
          </a:p>
        </p:txBody>
      </p:sp>
    </p:spTree>
    <p:extLst>
      <p:ext uri="{BB962C8B-B14F-4D97-AF65-F5344CB8AC3E}">
        <p14:creationId xmlns:p14="http://schemas.microsoft.com/office/powerpoint/2010/main" val="282827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zh-CN" altLang="en-US" sz="1200" dirty="0">
                <a:latin typeface="Times New Roman" panose="02020603050405020304" pitchFamily="18" charset="0"/>
              </a:rPr>
              <a:t>进程利用线程库提供创建、同步、调度和管理线程的函数来控制用户线程</a:t>
            </a:r>
            <a:endParaRPr kumimoji="1" lang="en-US" altLang="zh-CN" sz="1200" dirty="0">
              <a:latin typeface="Times New Roman" panose="02020603050405020304" pitchFamily="18" charset="0"/>
            </a:endParaRPr>
          </a:p>
          <a:p>
            <a:r>
              <a:rPr kumimoji="1" lang="zh-CN" altLang="en-US" sz="1200" dirty="0">
                <a:latin typeface="Times New Roman" panose="02020603050405020304" pitchFamily="18" charset="0"/>
              </a:rPr>
              <a:t>如：数据库系统</a:t>
            </a:r>
            <a:r>
              <a:rPr kumimoji="1" lang="en-US" altLang="zh-CN" sz="1200" dirty="0" err="1">
                <a:latin typeface="Times New Roman" panose="02020603050405020304" pitchFamily="18" charset="0"/>
              </a:rPr>
              <a:t>informix</a:t>
            </a:r>
            <a:r>
              <a:rPr kumimoji="1" lang="en-US" altLang="zh-CN" sz="1200" dirty="0">
                <a:latin typeface="Times New Roman" panose="02020603050405020304" pitchFamily="18" charset="0"/>
              </a:rPr>
              <a:t>，</a:t>
            </a:r>
            <a:r>
              <a:rPr kumimoji="1" lang="zh-CN" altLang="en-US" sz="1200" dirty="0">
                <a:latin typeface="Times New Roman" panose="02020603050405020304" pitchFamily="18" charset="0"/>
              </a:rPr>
              <a:t>图形处理</a:t>
            </a:r>
            <a:r>
              <a:rPr kumimoji="1" lang="en-US" altLang="zh-CN" sz="1200" dirty="0">
                <a:latin typeface="Times New Roman" panose="02020603050405020304" pitchFamily="18" charset="0"/>
              </a:rPr>
              <a:t>Aldus PageMaker。</a:t>
            </a:r>
            <a:r>
              <a:rPr kumimoji="1" lang="zh-CN" altLang="en-US" sz="1200" dirty="0">
                <a:latin typeface="Times New Roman" panose="02020603050405020304" pitchFamily="18" charset="0"/>
              </a:rPr>
              <a:t>调度由应用软件内部进行，通常采用非抢先式和更简单的规则</a:t>
            </a:r>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18</a:t>
            </a:fld>
            <a:endParaRPr lang="en-US" altLang="zh-CN"/>
          </a:p>
        </p:txBody>
      </p:sp>
    </p:spTree>
    <p:extLst>
      <p:ext uri="{BB962C8B-B14F-4D97-AF65-F5344CB8AC3E}">
        <p14:creationId xmlns:p14="http://schemas.microsoft.com/office/powerpoint/2010/main" val="422442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20</a:t>
            </a:fld>
            <a:endParaRPr lang="en-US" altLang="zh-CN"/>
          </a:p>
        </p:txBody>
      </p:sp>
    </p:spTree>
    <p:extLst>
      <p:ext uri="{BB962C8B-B14F-4D97-AF65-F5344CB8AC3E}">
        <p14:creationId xmlns:p14="http://schemas.microsoft.com/office/powerpoint/2010/main" val="399260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chemeClr val="bg2"/>
                </a:solidFill>
              </a:rPr>
              <a:t>有些系统同时支持用户线程和内核线程由此产生了不同的多线程模型</a:t>
            </a:r>
            <a:endParaRPr lang="en-US" altLang="zh-CN" b="0" dirty="0">
              <a:solidFill>
                <a:schemeClr val="bg2"/>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21</a:t>
            </a:fld>
            <a:endParaRPr lang="en-US" altLang="zh-CN"/>
          </a:p>
        </p:txBody>
      </p:sp>
    </p:spTree>
    <p:extLst>
      <p:ext uri="{BB962C8B-B14F-4D97-AF65-F5344CB8AC3E}">
        <p14:creationId xmlns:p14="http://schemas.microsoft.com/office/powerpoint/2010/main" val="2844348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22</a:t>
            </a:fld>
            <a:endParaRPr lang="en-US" altLang="zh-CN"/>
          </a:p>
        </p:txBody>
      </p:sp>
    </p:spTree>
    <p:extLst>
      <p:ext uri="{BB962C8B-B14F-4D97-AF65-F5344CB8AC3E}">
        <p14:creationId xmlns:p14="http://schemas.microsoft.com/office/powerpoint/2010/main" val="150238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23</a:t>
            </a:fld>
            <a:endParaRPr lang="en-US" altLang="zh-CN"/>
          </a:p>
        </p:txBody>
      </p:sp>
    </p:spTree>
    <p:extLst>
      <p:ext uri="{BB962C8B-B14F-4D97-AF65-F5344CB8AC3E}">
        <p14:creationId xmlns:p14="http://schemas.microsoft.com/office/powerpoint/2010/main" val="86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24</a:t>
            </a:fld>
            <a:endParaRPr lang="en-US" altLang="zh-CN"/>
          </a:p>
        </p:txBody>
      </p:sp>
    </p:spTree>
    <p:extLst>
      <p:ext uri="{BB962C8B-B14F-4D97-AF65-F5344CB8AC3E}">
        <p14:creationId xmlns:p14="http://schemas.microsoft.com/office/powerpoint/2010/main" val="422442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26</a:t>
            </a:fld>
            <a:endParaRPr lang="en-US" altLang="zh-CN"/>
          </a:p>
        </p:txBody>
      </p:sp>
    </p:spTree>
    <p:extLst>
      <p:ext uri="{BB962C8B-B14F-4D97-AF65-F5344CB8AC3E}">
        <p14:creationId xmlns:p14="http://schemas.microsoft.com/office/powerpoint/2010/main" val="316971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en-US" altLang="en-US" b="1" i="1" dirty="0"/>
              <a:t>Specification</a:t>
            </a:r>
            <a:r>
              <a:rPr lang="en-US" altLang="en-US" dirty="0"/>
              <a:t>, not </a:t>
            </a:r>
            <a:r>
              <a:rPr lang="en-US" altLang="en-US" b="1" i="1" dirty="0"/>
              <a:t>implementation</a:t>
            </a:r>
            <a:endParaRPr lang="en-US" altLang="en-US" dirty="0"/>
          </a:p>
          <a:p>
            <a:r>
              <a:rPr lang="en-US" altLang="en-US" dirty="0"/>
              <a:t>API specifies behavior of the thread library, implementation is up to development of the library</a:t>
            </a:r>
          </a:p>
          <a:p>
            <a:r>
              <a:rPr lang="en-US" altLang="en-US" dirty="0"/>
              <a:t>Common in UNIX operating systems (Solaris, Linux, Mac OS X)</a:t>
            </a:r>
          </a:p>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29</a:t>
            </a:fld>
            <a:endParaRPr lang="en-US" altLang="zh-CN"/>
          </a:p>
        </p:txBody>
      </p:sp>
    </p:spTree>
    <p:extLst>
      <p:ext uri="{BB962C8B-B14F-4D97-AF65-F5344CB8AC3E}">
        <p14:creationId xmlns:p14="http://schemas.microsoft.com/office/powerpoint/2010/main" val="2920361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en-US" altLang="zh-CN" dirty="0"/>
              <a:t>sum </a:t>
            </a:r>
            <a:r>
              <a:rPr lang="zh-CN" altLang="en-US" dirty="0"/>
              <a:t>定义在</a:t>
            </a:r>
            <a:r>
              <a:rPr lang="en-US" altLang="zh-CN" dirty="0"/>
              <a:t>main</a:t>
            </a:r>
            <a:r>
              <a:rPr lang="zh-CN" altLang="en-US" dirty="0"/>
              <a:t>的开始也可以</a:t>
            </a:r>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30</a:t>
            </a:fld>
            <a:endParaRPr lang="en-US" altLang="zh-CN"/>
          </a:p>
        </p:txBody>
      </p:sp>
    </p:spTree>
    <p:extLst>
      <p:ext uri="{BB962C8B-B14F-4D97-AF65-F5344CB8AC3E}">
        <p14:creationId xmlns:p14="http://schemas.microsoft.com/office/powerpoint/2010/main" val="187835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31</a:t>
            </a:fld>
            <a:endParaRPr lang="en-US" altLang="zh-CN"/>
          </a:p>
        </p:txBody>
      </p:sp>
    </p:spTree>
    <p:extLst>
      <p:ext uri="{BB962C8B-B14F-4D97-AF65-F5344CB8AC3E}">
        <p14:creationId xmlns:p14="http://schemas.microsoft.com/office/powerpoint/2010/main" val="231234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4</a:t>
            </a:fld>
            <a:endParaRPr lang="en-US" altLang="zh-CN"/>
          </a:p>
        </p:txBody>
      </p:sp>
    </p:spTree>
    <p:extLst>
      <p:ext uri="{BB962C8B-B14F-4D97-AF65-F5344CB8AC3E}">
        <p14:creationId xmlns:p14="http://schemas.microsoft.com/office/powerpoint/2010/main" val="233925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32</a:t>
            </a:fld>
            <a:endParaRPr lang="en-US" altLang="zh-CN"/>
          </a:p>
        </p:txBody>
      </p:sp>
    </p:spTree>
    <p:extLst>
      <p:ext uri="{BB962C8B-B14F-4D97-AF65-F5344CB8AC3E}">
        <p14:creationId xmlns:p14="http://schemas.microsoft.com/office/powerpoint/2010/main" val="298295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INFINITE</a:t>
            </a:r>
            <a:r>
              <a:rPr kumimoji="1" lang="zh-CN" altLang="en-US" sz="1200" b="0" i="0" kern="1200" dirty="0">
                <a:solidFill>
                  <a:schemeClr val="tx1"/>
                </a:solidFill>
                <a:effectLst/>
                <a:latin typeface="Times New Roman" pitchFamily="18" charset="0"/>
                <a:ea typeface="宋体" pitchFamily="2" charset="-122"/>
                <a:cs typeface="+mn-cs"/>
              </a:rPr>
              <a:t>指明要无限期等待下去</a:t>
            </a:r>
            <a:r>
              <a:rPr kumimoji="1" lang="en-US" altLang="zh-CN" sz="1200" b="0" i="0" kern="1200" dirty="0">
                <a:solidFill>
                  <a:schemeClr val="tx1"/>
                </a:solidFill>
                <a:effectLst/>
                <a:latin typeface="Times New Roman" pitchFamily="18" charset="0"/>
                <a:ea typeface="宋体" pitchFamily="2" charset="-122"/>
                <a:cs typeface="+mn-cs"/>
              </a:rPr>
              <a:t>:</a:t>
            </a:r>
          </a:p>
          <a:p>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关闭一个打开的对象句柄</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关闭一个内核对象。其中包括文件、文件映射、进程、线程、安全和同步对象等。在</a:t>
            </a:r>
            <a:r>
              <a:rPr kumimoji="1" lang="en-US" altLang="zh-CN" sz="1200" b="0" i="0" kern="1200" dirty="0" err="1">
                <a:solidFill>
                  <a:schemeClr val="tx1"/>
                </a:solidFill>
                <a:effectLst/>
                <a:latin typeface="Times New Roman" pitchFamily="18" charset="0"/>
                <a:ea typeface="宋体" pitchFamily="2" charset="-122"/>
                <a:cs typeface="+mn-cs"/>
              </a:rPr>
              <a:t>CreateThread</a:t>
            </a:r>
            <a:r>
              <a:rPr kumimoji="1" lang="zh-CN" altLang="en-US" sz="1200" b="0" i="0" kern="1200" dirty="0">
                <a:solidFill>
                  <a:schemeClr val="tx1"/>
                </a:solidFill>
                <a:effectLst/>
                <a:latin typeface="Times New Roman" pitchFamily="18" charset="0"/>
                <a:ea typeface="宋体" pitchFamily="2" charset="-122"/>
                <a:cs typeface="+mn-cs"/>
              </a:rPr>
              <a:t>成功之后会返回一个</a:t>
            </a:r>
            <a:r>
              <a:rPr kumimoji="1" lang="en-US" altLang="zh-CN" sz="1200" b="0" i="0" kern="1200" dirty="0" err="1">
                <a:solidFill>
                  <a:schemeClr val="tx1"/>
                </a:solidFill>
                <a:effectLst/>
                <a:latin typeface="Times New Roman" pitchFamily="18" charset="0"/>
                <a:ea typeface="宋体" pitchFamily="2" charset="-122"/>
                <a:cs typeface="+mn-cs"/>
              </a:rPr>
              <a:t>hThread</a:t>
            </a:r>
            <a:r>
              <a:rPr kumimoji="1" lang="zh-CN" altLang="en-US" sz="1200" b="0" i="0" kern="1200" dirty="0">
                <a:solidFill>
                  <a:schemeClr val="tx1"/>
                </a:solidFill>
                <a:effectLst/>
                <a:latin typeface="Times New Roman" pitchFamily="18" charset="0"/>
                <a:ea typeface="宋体" pitchFamily="2" charset="-122"/>
                <a:cs typeface="+mn-cs"/>
              </a:rPr>
              <a:t>的</a:t>
            </a:r>
            <a:r>
              <a:rPr kumimoji="1" lang="en-US" altLang="zh-CN" sz="1200" b="0" i="0" kern="1200" dirty="0">
                <a:solidFill>
                  <a:schemeClr val="tx1"/>
                </a:solidFill>
                <a:effectLst/>
                <a:latin typeface="Times New Roman" pitchFamily="18" charset="0"/>
                <a:ea typeface="宋体" pitchFamily="2" charset="-122"/>
                <a:cs typeface="+mn-cs"/>
              </a:rPr>
              <a:t>handle</a:t>
            </a:r>
            <a:r>
              <a:rPr kumimoji="1" lang="zh-CN" altLang="en-US" sz="1200" b="0" i="0" kern="1200" dirty="0">
                <a:solidFill>
                  <a:schemeClr val="tx1"/>
                </a:solidFill>
                <a:effectLst/>
                <a:latin typeface="Times New Roman" pitchFamily="18" charset="0"/>
                <a:ea typeface="宋体" pitchFamily="2" charset="-122"/>
                <a:cs typeface="+mn-cs"/>
              </a:rPr>
              <a:t>，且内核对象的计数加</a:t>
            </a:r>
            <a:r>
              <a:rPr kumimoji="1" lang="en-US" altLang="zh-CN" sz="1200" b="0" i="0" kern="1200" dirty="0">
                <a:solidFill>
                  <a:schemeClr val="tx1"/>
                </a:solidFill>
                <a:effectLst/>
                <a:latin typeface="Times New Roman" pitchFamily="18" charset="0"/>
                <a:ea typeface="宋体" pitchFamily="2" charset="-122"/>
                <a:cs typeface="+mn-cs"/>
              </a:rPr>
              <a:t>1</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err="1">
                <a:solidFill>
                  <a:schemeClr val="tx1"/>
                </a:solidFill>
                <a:effectLst/>
                <a:latin typeface="Times New Roman" pitchFamily="18" charset="0"/>
                <a:ea typeface="宋体" pitchFamily="2" charset="-122"/>
                <a:cs typeface="+mn-cs"/>
              </a:rPr>
              <a:t>CloseHandle</a:t>
            </a:r>
            <a:r>
              <a:rPr kumimoji="1" lang="zh-CN" altLang="en-US" sz="1200" b="0" i="0" kern="1200" dirty="0">
                <a:solidFill>
                  <a:schemeClr val="tx1"/>
                </a:solidFill>
                <a:effectLst/>
                <a:latin typeface="Times New Roman" pitchFamily="18" charset="0"/>
                <a:ea typeface="宋体" pitchFamily="2" charset="-122"/>
                <a:cs typeface="+mn-cs"/>
              </a:rPr>
              <a:t>之后，引用计数减</a:t>
            </a:r>
            <a:r>
              <a:rPr kumimoji="1" lang="en-US" altLang="zh-CN" sz="1200" b="0" i="0" kern="1200" dirty="0">
                <a:solidFill>
                  <a:schemeClr val="tx1"/>
                </a:solidFill>
                <a:effectLst/>
                <a:latin typeface="Times New Roman" pitchFamily="18" charset="0"/>
                <a:ea typeface="宋体" pitchFamily="2" charset="-122"/>
                <a:cs typeface="+mn-cs"/>
              </a:rPr>
              <a:t>1</a:t>
            </a:r>
            <a:r>
              <a:rPr kumimoji="1" lang="zh-CN" altLang="en-US" sz="1200" b="0" i="0" kern="1200" dirty="0">
                <a:solidFill>
                  <a:schemeClr val="tx1"/>
                </a:solidFill>
                <a:effectLst/>
                <a:latin typeface="Times New Roman" pitchFamily="18" charset="0"/>
                <a:ea typeface="宋体" pitchFamily="2" charset="-122"/>
                <a:cs typeface="+mn-cs"/>
              </a:rPr>
              <a:t>，当变为</a:t>
            </a:r>
            <a:r>
              <a:rPr kumimoji="1" lang="en-US" altLang="zh-CN" sz="1200" b="0" i="0" kern="1200" dirty="0">
                <a:solidFill>
                  <a:schemeClr val="tx1"/>
                </a:solidFill>
                <a:effectLst/>
                <a:latin typeface="Times New Roman" pitchFamily="18" charset="0"/>
                <a:ea typeface="宋体" pitchFamily="2" charset="-122"/>
                <a:cs typeface="+mn-cs"/>
              </a:rPr>
              <a:t>0</a:t>
            </a:r>
            <a:r>
              <a:rPr kumimoji="1" lang="zh-CN" altLang="en-US" sz="1200" b="0" i="0" kern="1200" dirty="0">
                <a:solidFill>
                  <a:schemeClr val="tx1"/>
                </a:solidFill>
                <a:effectLst/>
                <a:latin typeface="Times New Roman" pitchFamily="18" charset="0"/>
                <a:ea typeface="宋体" pitchFamily="2" charset="-122"/>
                <a:cs typeface="+mn-cs"/>
              </a:rPr>
              <a:t>时，系统删除内核对象。</a:t>
            </a:r>
          </a:p>
          <a:p>
            <a:r>
              <a:rPr kumimoji="1" lang="zh-CN" altLang="en-US" sz="1200" b="0" i="0" kern="1200" dirty="0">
                <a:solidFill>
                  <a:schemeClr val="tx1"/>
                </a:solidFill>
                <a:effectLst/>
                <a:latin typeface="Times New Roman" pitchFamily="18" charset="0"/>
                <a:ea typeface="宋体" pitchFamily="2" charset="-122"/>
                <a:cs typeface="+mn-cs"/>
              </a:rPr>
              <a:t>若在线程执行完之后，没有调用</a:t>
            </a:r>
            <a:r>
              <a:rPr kumimoji="1" lang="en-US" altLang="zh-CN" sz="1200" b="0" i="0" kern="1200" dirty="0" err="1">
                <a:solidFill>
                  <a:schemeClr val="tx1"/>
                </a:solidFill>
                <a:effectLst/>
                <a:latin typeface="Times New Roman" pitchFamily="18" charset="0"/>
                <a:ea typeface="宋体" pitchFamily="2" charset="-122"/>
                <a:cs typeface="+mn-cs"/>
              </a:rPr>
              <a:t>CloseHandle</a:t>
            </a:r>
            <a:r>
              <a:rPr kumimoji="1" lang="zh-CN" altLang="en-US" sz="1200" b="0" i="0" kern="1200" dirty="0">
                <a:solidFill>
                  <a:schemeClr val="tx1"/>
                </a:solidFill>
                <a:effectLst/>
                <a:latin typeface="Times New Roman" pitchFamily="18" charset="0"/>
                <a:ea typeface="宋体" pitchFamily="2" charset="-122"/>
                <a:cs typeface="+mn-cs"/>
              </a:rPr>
              <a:t>，在进程执行期间，将会造成</a:t>
            </a:r>
            <a:r>
              <a:rPr kumimoji="1" lang="zh-CN" altLang="en-US" sz="1200" b="0" i="0" kern="1200" dirty="0">
                <a:solidFill>
                  <a:schemeClr val="tx1"/>
                </a:solidFill>
                <a:effectLst/>
                <a:latin typeface="Times New Roman" pitchFamily="18" charset="0"/>
                <a:ea typeface="宋体" pitchFamily="2" charset="-122"/>
                <a:cs typeface="+mn-cs"/>
                <a:hlinkClick r:id="rId3">
                  <a:extLst>
                    <a:ext uri="{A12FA001-AC4F-418D-AE19-62706E023703}">
                      <ahyp:hlinkClr xmlns:ahyp="http://schemas.microsoft.com/office/drawing/2018/hyperlinkcolor" val="tx"/>
                    </a:ext>
                  </a:extLst>
                </a:hlinkClick>
              </a:rPr>
              <a:t>内核对象</a:t>
            </a:r>
            <a:r>
              <a:rPr kumimoji="1" lang="zh-CN" altLang="en-US" sz="1200" b="0" i="0" kern="1200" dirty="0">
                <a:solidFill>
                  <a:schemeClr val="tx1"/>
                </a:solidFill>
                <a:effectLst/>
                <a:latin typeface="Times New Roman" pitchFamily="18" charset="0"/>
                <a:ea typeface="宋体" pitchFamily="2" charset="-122"/>
                <a:cs typeface="+mn-cs"/>
              </a:rPr>
              <a:t>的泄露，相当于</a:t>
            </a:r>
            <a:r>
              <a:rPr kumimoji="1" lang="zh-CN" altLang="en-US" sz="1200" b="0" i="0" kern="1200" dirty="0">
                <a:solidFill>
                  <a:schemeClr val="tx1"/>
                </a:solidFill>
                <a:effectLst/>
                <a:latin typeface="Times New Roman" pitchFamily="18" charset="0"/>
                <a:ea typeface="宋体" pitchFamily="2" charset="-122"/>
                <a:cs typeface="+mn-cs"/>
                <a:hlinkClick r:id="rId4">
                  <a:extLst>
                    <a:ext uri="{A12FA001-AC4F-418D-AE19-62706E023703}">
                      <ahyp:hlinkClr xmlns:ahyp="http://schemas.microsoft.com/office/drawing/2018/hyperlinkcolor" val="tx"/>
                    </a:ext>
                  </a:extLst>
                </a:hlinkClick>
              </a:rPr>
              <a:t>句柄</a:t>
            </a:r>
            <a:r>
              <a:rPr kumimoji="1" lang="zh-CN" altLang="en-US" sz="1200" b="0" i="0" kern="1200" dirty="0">
                <a:solidFill>
                  <a:schemeClr val="tx1"/>
                </a:solidFill>
                <a:effectLst/>
                <a:latin typeface="Times New Roman" pitchFamily="18" charset="0"/>
                <a:ea typeface="宋体" pitchFamily="2" charset="-122"/>
                <a:cs typeface="+mn-cs"/>
              </a:rPr>
              <a:t>泄露，但不同于</a:t>
            </a:r>
            <a:r>
              <a:rPr kumimoji="1" lang="zh-CN" altLang="en-US" sz="1200" b="0" i="0" kern="1200" dirty="0">
                <a:solidFill>
                  <a:schemeClr val="tx1"/>
                </a:solidFill>
                <a:effectLst/>
                <a:latin typeface="Times New Roman" pitchFamily="18" charset="0"/>
                <a:ea typeface="宋体" pitchFamily="2" charset="-122"/>
                <a:cs typeface="+mn-cs"/>
                <a:hlinkClick r:id="rId5">
                  <a:extLst>
                    <a:ext uri="{A12FA001-AC4F-418D-AE19-62706E023703}">
                      <ahyp:hlinkClr xmlns:ahyp="http://schemas.microsoft.com/office/drawing/2018/hyperlinkcolor" val="tx"/>
                    </a:ext>
                  </a:extLst>
                </a:hlinkClick>
              </a:rPr>
              <a:t>内存泄露</a:t>
            </a:r>
            <a:r>
              <a:rPr kumimoji="1" lang="zh-CN" altLang="en-US" sz="1200" b="0" i="0" kern="1200" dirty="0">
                <a:solidFill>
                  <a:schemeClr val="tx1"/>
                </a:solidFill>
                <a:effectLst/>
                <a:latin typeface="Times New Roman" pitchFamily="18" charset="0"/>
                <a:ea typeface="宋体" pitchFamily="2" charset="-122"/>
                <a:cs typeface="+mn-cs"/>
              </a:rPr>
              <a:t>，这势必会对系统的效率带来一定程度上的负面影响。但当进程结束退出后，系统会自动清理这些资源。</a:t>
            </a:r>
          </a:p>
          <a:p>
            <a:br>
              <a:rPr kumimoji="1" lang="zh-CN" altLang="en-US" sz="1200" b="0" i="0" kern="1200" dirty="0">
                <a:solidFill>
                  <a:schemeClr val="tx1"/>
                </a:solidFill>
                <a:effectLst/>
                <a:latin typeface="Times New Roman" pitchFamily="18" charset="0"/>
                <a:ea typeface="宋体" pitchFamily="2" charset="-122"/>
                <a:cs typeface="+mn-cs"/>
              </a:rPr>
            </a:br>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34</a:t>
            </a:fld>
            <a:endParaRPr lang="en-US" altLang="zh-CN"/>
          </a:p>
        </p:txBody>
      </p:sp>
    </p:spTree>
    <p:extLst>
      <p:ext uri="{BB962C8B-B14F-4D97-AF65-F5344CB8AC3E}">
        <p14:creationId xmlns:p14="http://schemas.microsoft.com/office/powerpoint/2010/main" val="3841257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42</a:t>
            </a:fld>
            <a:endParaRPr lang="en-US" altLang="zh-CN"/>
          </a:p>
        </p:txBody>
      </p:sp>
    </p:spTree>
    <p:extLst>
      <p:ext uri="{BB962C8B-B14F-4D97-AF65-F5344CB8AC3E}">
        <p14:creationId xmlns:p14="http://schemas.microsoft.com/office/powerpoint/2010/main" val="2218463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44</a:t>
            </a:fld>
            <a:endParaRPr lang="en-US" altLang="zh-CN"/>
          </a:p>
        </p:txBody>
      </p:sp>
    </p:spTree>
    <p:extLst>
      <p:ext uri="{BB962C8B-B14F-4D97-AF65-F5344CB8AC3E}">
        <p14:creationId xmlns:p14="http://schemas.microsoft.com/office/powerpoint/2010/main" val="2884807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effectLst/>
                <a:latin typeface="Times New Roman" pitchFamily="18" charset="0"/>
                <a:ea typeface="宋体" pitchFamily="2" charset="-122"/>
                <a:cs typeface="+mn-cs"/>
              </a:rPr>
              <a:t>在目前的</a:t>
            </a:r>
            <a:r>
              <a:rPr kumimoji="1" lang="en-US" altLang="zh-CN" sz="1200" kern="1200" dirty="0">
                <a:solidFill>
                  <a:schemeClr val="tx1"/>
                </a:solidFill>
                <a:effectLst/>
                <a:latin typeface="Times New Roman" pitchFamily="18" charset="0"/>
                <a:ea typeface="宋体" pitchFamily="2" charset="-122"/>
                <a:cs typeface="+mn-cs"/>
              </a:rPr>
              <a:t> Linux </a:t>
            </a:r>
            <a:r>
              <a:rPr kumimoji="1" lang="zh-CN" altLang="zh-CN" sz="1200" kern="1200" dirty="0">
                <a:solidFill>
                  <a:schemeClr val="tx1"/>
                </a:solidFill>
                <a:effectLst/>
                <a:latin typeface="Times New Roman" pitchFamily="18" charset="0"/>
                <a:ea typeface="宋体" pitchFamily="2" charset="-122"/>
                <a:cs typeface="+mn-cs"/>
              </a:rPr>
              <a:t>内核实现中，用户线程和进程对应着同样的内核数据结构。实际上，对内核而言，进程和线程的区别仅仅是一些属性（如虚拟内存、打开的文件、信号处理函数、进程</a:t>
            </a:r>
            <a:r>
              <a:rPr kumimoji="1" lang="en-US" altLang="zh-CN" sz="1200" kern="1200" dirty="0">
                <a:solidFill>
                  <a:schemeClr val="tx1"/>
                </a:solidFill>
                <a:effectLst/>
                <a:latin typeface="Times New Roman" pitchFamily="18" charset="0"/>
                <a:ea typeface="宋体" pitchFamily="2" charset="-122"/>
                <a:cs typeface="+mn-cs"/>
              </a:rPr>
              <a:t> ID </a:t>
            </a:r>
            <a:r>
              <a:rPr kumimoji="1" lang="zh-CN" altLang="zh-CN" sz="1200" kern="1200" dirty="0">
                <a:solidFill>
                  <a:schemeClr val="tx1"/>
                </a:solidFill>
                <a:effectLst/>
                <a:latin typeface="Times New Roman" pitchFamily="18" charset="0"/>
                <a:ea typeface="宋体" pitchFamily="2" charset="-122"/>
                <a:cs typeface="+mn-cs"/>
              </a:rPr>
              <a:t>等）的共享程度不同而已，在资源分配和调度上，它们并没有本质区别。</a:t>
            </a:r>
          </a:p>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51</a:t>
            </a:fld>
            <a:endParaRPr lang="en-US" altLang="zh-CN"/>
          </a:p>
        </p:txBody>
      </p:sp>
    </p:spTree>
    <p:extLst>
      <p:ext uri="{BB962C8B-B14F-4D97-AF65-F5344CB8AC3E}">
        <p14:creationId xmlns:p14="http://schemas.microsoft.com/office/powerpoint/2010/main" val="362125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对于服务器应用而言，无论是</a:t>
            </a:r>
            <a:r>
              <a:rPr kumimoji="1" lang="en-US" altLang="zh-CN" sz="1200" b="0" i="0" kern="1200" dirty="0">
                <a:solidFill>
                  <a:schemeClr val="tx1"/>
                </a:solidFill>
                <a:effectLst/>
                <a:latin typeface="Times New Roman" pitchFamily="18" charset="0"/>
                <a:ea typeface="宋体" pitchFamily="2" charset="-122"/>
                <a:cs typeface="+mn-cs"/>
              </a:rPr>
              <a:t>web</a:t>
            </a:r>
            <a:r>
              <a:rPr kumimoji="1" lang="zh-CN" altLang="en-US" sz="1200" b="0" i="0" kern="1200" dirty="0">
                <a:solidFill>
                  <a:schemeClr val="tx1"/>
                </a:solidFill>
                <a:effectLst/>
                <a:latin typeface="Times New Roman" pitchFamily="18" charset="0"/>
                <a:ea typeface="宋体" pitchFamily="2" charset="-122"/>
                <a:cs typeface="+mn-cs"/>
              </a:rPr>
              <a:t>应用服务还是</a:t>
            </a:r>
            <a:r>
              <a:rPr kumimoji="1" lang="en-US" altLang="zh-CN" sz="1200" b="0" i="0" kern="1200" dirty="0">
                <a:solidFill>
                  <a:schemeClr val="tx1"/>
                </a:solidFill>
                <a:effectLst/>
                <a:latin typeface="Times New Roman" pitchFamily="18" charset="0"/>
                <a:ea typeface="宋体" pitchFamily="2" charset="-122"/>
                <a:cs typeface="+mn-cs"/>
              </a:rPr>
              <a:t>DB</a:t>
            </a:r>
            <a:r>
              <a:rPr kumimoji="1" lang="zh-CN" altLang="en-US" sz="1200" b="0" i="0" kern="1200">
                <a:solidFill>
                  <a:schemeClr val="tx1"/>
                </a:solidFill>
                <a:effectLst/>
                <a:latin typeface="Times New Roman" pitchFamily="18" charset="0"/>
                <a:ea typeface="宋体" pitchFamily="2" charset="-122"/>
                <a:cs typeface="+mn-cs"/>
              </a:rPr>
              <a:t>服务，高并发请求始终是一个绕不开的话题当有大量请求并发访问时，一定伴随着资源的不断创建和释放，导致资源利用率低，降低了服务质量。</a:t>
            </a:r>
            <a:endParaRPr lang="zh-CN" altLang="en-US"/>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8</a:t>
            </a:fld>
            <a:endParaRPr lang="en-US" altLang="zh-CN"/>
          </a:p>
        </p:txBody>
      </p:sp>
    </p:spTree>
    <p:extLst>
      <p:ext uri="{BB962C8B-B14F-4D97-AF65-F5344CB8AC3E}">
        <p14:creationId xmlns:p14="http://schemas.microsoft.com/office/powerpoint/2010/main" val="35673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一个进程的开销大约是一个线程开销的</a:t>
            </a:r>
            <a:r>
              <a:rPr lang="en-US" altLang="zh-CN" dirty="0"/>
              <a:t>30</a:t>
            </a:r>
            <a:r>
              <a:rPr lang="zh-CN" altLang="en-US" dirty="0"/>
              <a:t>倍左右，在具体的系统上，这个数据可能会有较大的区别。</a:t>
            </a:r>
          </a:p>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9</a:t>
            </a:fld>
            <a:endParaRPr lang="en-US" altLang="zh-CN"/>
          </a:p>
        </p:txBody>
      </p:sp>
    </p:spTree>
    <p:extLst>
      <p:ext uri="{BB962C8B-B14F-4D97-AF65-F5344CB8AC3E}">
        <p14:creationId xmlns:p14="http://schemas.microsoft.com/office/powerpoint/2010/main" val="1009240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pPr algn="l"/>
            <a:r>
              <a:rPr kumimoji="1" lang="en-US" altLang="zh-CN" sz="1200" i="0" kern="1200" dirty="0">
                <a:solidFill>
                  <a:schemeClr val="tx1"/>
                </a:solidFill>
                <a:effectLst/>
                <a:latin typeface="Times New Roman" pitchFamily="18" charset="0"/>
                <a:ea typeface="宋体" pitchFamily="2" charset="-122"/>
                <a:cs typeface="+mn-cs"/>
              </a:rPr>
              <a:t>A more recent, similar trend in system design is to place multiple computing</a:t>
            </a:r>
            <a:br>
              <a:rPr kumimoji="1" lang="en-US" altLang="zh-CN" sz="1200" i="0" kern="1200" dirty="0">
                <a:solidFill>
                  <a:schemeClr val="tx1"/>
                </a:solidFill>
                <a:effectLst/>
                <a:latin typeface="Times New Roman" pitchFamily="18" charset="0"/>
                <a:ea typeface="宋体" pitchFamily="2" charset="-122"/>
                <a:cs typeface="+mn-cs"/>
              </a:rPr>
            </a:br>
            <a:r>
              <a:rPr kumimoji="1" lang="en-US" altLang="zh-CN" sz="1200" i="0" kern="1200" dirty="0">
                <a:solidFill>
                  <a:schemeClr val="tx1"/>
                </a:solidFill>
                <a:effectLst/>
                <a:latin typeface="Times New Roman" pitchFamily="18" charset="0"/>
                <a:ea typeface="宋体" pitchFamily="2" charset="-122"/>
                <a:cs typeface="+mn-cs"/>
              </a:rPr>
              <a:t>cores on a single chip. Each core appears as a separate processor to the</a:t>
            </a:r>
            <a:br>
              <a:rPr kumimoji="1" lang="en-US" altLang="zh-CN" sz="1200" i="0" kern="1200" dirty="0">
                <a:solidFill>
                  <a:schemeClr val="tx1"/>
                </a:solidFill>
                <a:effectLst/>
                <a:latin typeface="Times New Roman" pitchFamily="18" charset="0"/>
                <a:ea typeface="宋体" pitchFamily="2" charset="-122"/>
                <a:cs typeface="+mn-cs"/>
              </a:rPr>
            </a:br>
            <a:r>
              <a:rPr kumimoji="1" lang="en-US" altLang="zh-CN" sz="1200" i="0" kern="1200" dirty="0">
                <a:solidFill>
                  <a:schemeClr val="tx1"/>
                </a:solidFill>
                <a:effectLst/>
                <a:latin typeface="Times New Roman" pitchFamily="18" charset="0"/>
                <a:ea typeface="宋体" pitchFamily="2" charset="-122"/>
                <a:cs typeface="+mn-cs"/>
              </a:rPr>
              <a:t>operating system (Section 1.3.2). Whether the cores appear across CPU chips or</a:t>
            </a:r>
            <a:br>
              <a:rPr kumimoji="1" lang="en-US" altLang="zh-CN" sz="1200" i="0" kern="1200" dirty="0">
                <a:solidFill>
                  <a:schemeClr val="tx1"/>
                </a:solidFill>
                <a:effectLst/>
                <a:latin typeface="Times New Roman" pitchFamily="18" charset="0"/>
                <a:ea typeface="宋体" pitchFamily="2" charset="-122"/>
                <a:cs typeface="+mn-cs"/>
              </a:rPr>
            </a:br>
            <a:r>
              <a:rPr kumimoji="1" lang="en-US" altLang="zh-CN" sz="1200" i="0" kern="1200" dirty="0">
                <a:solidFill>
                  <a:schemeClr val="tx1"/>
                </a:solidFill>
                <a:effectLst/>
                <a:latin typeface="Times New Roman" pitchFamily="18" charset="0"/>
                <a:ea typeface="宋体" pitchFamily="2" charset="-122"/>
                <a:cs typeface="+mn-cs"/>
              </a:rPr>
              <a:t>within CPU chips, we call these systems </a:t>
            </a:r>
            <a:r>
              <a:rPr kumimoji="1" lang="en-US" altLang="zh-CN" sz="1200" b="1" i="0" kern="1200" dirty="0">
                <a:solidFill>
                  <a:schemeClr val="tx1"/>
                </a:solidFill>
                <a:effectLst/>
                <a:latin typeface="Times New Roman" pitchFamily="18" charset="0"/>
                <a:ea typeface="宋体" pitchFamily="2" charset="-122"/>
                <a:cs typeface="+mn-cs"/>
              </a:rPr>
              <a:t>multicore </a:t>
            </a:r>
            <a:r>
              <a:rPr kumimoji="1" lang="en-US" altLang="zh-CN" sz="1200" i="0" kern="1200" dirty="0">
                <a:solidFill>
                  <a:schemeClr val="tx1"/>
                </a:solidFill>
                <a:effectLst/>
                <a:latin typeface="Times New Roman" pitchFamily="18" charset="0"/>
                <a:ea typeface="宋体" pitchFamily="2" charset="-122"/>
                <a:cs typeface="+mn-cs"/>
              </a:rPr>
              <a:t>or </a:t>
            </a:r>
            <a:r>
              <a:rPr kumimoji="1" lang="en-US" altLang="zh-CN" sz="1200" b="1" i="0" kern="1200" dirty="0">
                <a:solidFill>
                  <a:schemeClr val="tx1"/>
                </a:solidFill>
                <a:effectLst/>
                <a:latin typeface="Times New Roman" pitchFamily="18" charset="0"/>
                <a:ea typeface="宋体" pitchFamily="2" charset="-122"/>
                <a:cs typeface="+mn-cs"/>
              </a:rPr>
              <a:t>multiprocessor </a:t>
            </a:r>
            <a:r>
              <a:rPr kumimoji="1" lang="en-US" altLang="zh-CN" sz="1200" i="0" kern="1200" dirty="0">
                <a:solidFill>
                  <a:schemeClr val="tx1"/>
                </a:solidFill>
                <a:effectLst/>
                <a:latin typeface="Times New Roman" pitchFamily="18" charset="0"/>
                <a:ea typeface="宋体" pitchFamily="2" charset="-122"/>
                <a:cs typeface="+mn-cs"/>
              </a:rPr>
              <a:t>systems</a:t>
            </a:r>
          </a:p>
          <a:p>
            <a:r>
              <a:rPr kumimoji="1" lang="zh-CN" altLang="en-US" sz="1200" i="0" kern="1200" dirty="0">
                <a:solidFill>
                  <a:schemeClr val="tx1"/>
                </a:solidFill>
                <a:effectLst/>
                <a:latin typeface="Times New Roman" pitchFamily="18" charset="0"/>
                <a:ea typeface="宋体" pitchFamily="2" charset="-122"/>
                <a:cs typeface="+mn-cs"/>
              </a:rPr>
              <a:t> </a:t>
            </a:r>
            <a:r>
              <a:rPr kumimoji="1" lang="zh-CN" altLang="en-US" sz="1200" b="0" i="0" kern="1200" dirty="0">
                <a:solidFill>
                  <a:schemeClr val="tx1"/>
                </a:solidFill>
                <a:effectLst/>
                <a:latin typeface="Times New Roman" pitchFamily="18" charset="0"/>
                <a:ea typeface="宋体" pitchFamily="2" charset="-122"/>
                <a:cs typeface="+mn-cs"/>
              </a:rPr>
              <a:t>多核处理器把多个</a:t>
            </a:r>
            <a:r>
              <a:rPr kumimoji="1" lang="en-US" altLang="zh-CN" sz="1200" b="0" i="0" kern="1200" dirty="0">
                <a:solidFill>
                  <a:schemeClr val="tx1"/>
                </a:solidFill>
                <a:effectLst/>
                <a:latin typeface="Times New Roman" pitchFamily="18" charset="0"/>
                <a:ea typeface="宋体" pitchFamily="2" charset="-122"/>
                <a:cs typeface="+mn-cs"/>
              </a:rPr>
              <a:t>CPU</a:t>
            </a:r>
            <a:r>
              <a:rPr kumimoji="1" lang="zh-CN" altLang="en-US" sz="1200" b="0" i="0" kern="1200" dirty="0">
                <a:solidFill>
                  <a:schemeClr val="tx1"/>
                </a:solidFill>
                <a:effectLst/>
                <a:latin typeface="Times New Roman" pitchFamily="18" charset="0"/>
                <a:ea typeface="宋体" pitchFamily="2" charset="-122"/>
                <a:cs typeface="+mn-cs"/>
              </a:rPr>
              <a:t>（核心）集成到单个集成电路芯片（</a:t>
            </a:r>
            <a:r>
              <a:rPr kumimoji="1" lang="en-US" altLang="zh-CN" sz="1200" b="0" i="0" kern="1200" dirty="0">
                <a:solidFill>
                  <a:schemeClr val="tx1"/>
                </a:solidFill>
                <a:effectLst/>
                <a:latin typeface="Times New Roman" pitchFamily="18" charset="0"/>
                <a:ea typeface="宋体" pitchFamily="2" charset="-122"/>
                <a:cs typeface="+mn-cs"/>
              </a:rPr>
              <a:t>integrated circuit chip</a:t>
            </a:r>
            <a:r>
              <a:rPr kumimoji="1" lang="zh-CN" altLang="en-US" sz="1200" b="0" i="0" kern="1200" dirty="0">
                <a:solidFill>
                  <a:schemeClr val="tx1"/>
                </a:solidFill>
                <a:effectLst/>
                <a:latin typeface="Times New Roman" pitchFamily="18" charset="0"/>
                <a:ea typeface="宋体" pitchFamily="2" charset="-122"/>
                <a:cs typeface="+mn-cs"/>
              </a:rPr>
              <a:t>）中，</a:t>
            </a:r>
            <a:r>
              <a:rPr kumimoji="1" lang="zh-CN" altLang="en-US" sz="1200" i="0" kern="1200" dirty="0">
                <a:solidFill>
                  <a:schemeClr val="tx1"/>
                </a:solidFill>
                <a:effectLst/>
                <a:latin typeface="Times New Roman" pitchFamily="18" charset="0"/>
                <a:ea typeface="宋体" pitchFamily="2" charset="-122"/>
                <a:cs typeface="+mn-cs"/>
              </a:rPr>
              <a:t>简单理解就是，我们将多个核心装载一个封装里，让用户理解成这是一个处理器。这样好处就是原本运行在单机上跑的程序基本不需要更改就能够获得非常不错的性能。多核心发展趋势也是英特尔一直坚持的方式。     何为多个</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运行呢？了解服务器的人都知道有单路，双路，多路之分，而</a:t>
            </a:r>
            <a:r>
              <a:rPr kumimoji="1" lang="en-US" altLang="zh-CN" sz="1200" i="0" kern="1200" dirty="0">
                <a:solidFill>
                  <a:schemeClr val="tx1"/>
                </a:solidFill>
                <a:effectLst/>
                <a:latin typeface="Times New Roman" pitchFamily="18" charset="0"/>
                <a:ea typeface="宋体" pitchFamily="2" charset="-122"/>
                <a:cs typeface="+mn-cs"/>
              </a:rPr>
              <a:t>ARM</a:t>
            </a:r>
            <a:r>
              <a:rPr kumimoji="1" lang="zh-CN" altLang="en-US" sz="1200" i="0" kern="1200" dirty="0">
                <a:solidFill>
                  <a:schemeClr val="tx1"/>
                </a:solidFill>
                <a:effectLst/>
                <a:latin typeface="Times New Roman" pitchFamily="18" charset="0"/>
                <a:ea typeface="宋体" pitchFamily="2" charset="-122"/>
                <a:cs typeface="+mn-cs"/>
              </a:rPr>
              <a:t>针对服务器市场推出的处理器也是呈现这种方式，最终能够形成分布式系统，其实跟多核</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内部的分布式结果是一样的，只不过那个从外部看是单个处理器。这种方式在软件支持、运行、故障方面的问题较多。</a:t>
            </a:r>
          </a:p>
          <a:p>
            <a:r>
              <a:rPr kumimoji="1" lang="zh-CN" altLang="en-US" sz="1200" i="0" kern="1200" dirty="0">
                <a:solidFill>
                  <a:schemeClr val="tx1"/>
                </a:solidFill>
                <a:effectLst/>
                <a:latin typeface="Times New Roman" pitchFamily="18" charset="0"/>
                <a:ea typeface="宋体" pitchFamily="2" charset="-122"/>
                <a:cs typeface="+mn-cs"/>
              </a:rPr>
              <a:t>例如，你需要搬很多砖，你现在有一百只手。当你将这一百只手全安装到一个人身上，这模式就是多核。当你将这一百之手安装到</a:t>
            </a:r>
            <a:r>
              <a:rPr kumimoji="1" lang="en-US" altLang="zh-CN" sz="1200" i="0" kern="1200" dirty="0">
                <a:solidFill>
                  <a:schemeClr val="tx1"/>
                </a:solidFill>
                <a:effectLst/>
                <a:latin typeface="Times New Roman" pitchFamily="18" charset="0"/>
                <a:ea typeface="宋体" pitchFamily="2" charset="-122"/>
                <a:cs typeface="+mn-cs"/>
              </a:rPr>
              <a:t>50</a:t>
            </a:r>
            <a:r>
              <a:rPr kumimoji="1" lang="zh-CN" altLang="en-US" sz="1200" i="0" kern="1200" dirty="0">
                <a:solidFill>
                  <a:schemeClr val="tx1"/>
                </a:solidFill>
                <a:effectLst/>
                <a:latin typeface="Times New Roman" pitchFamily="18" charset="0"/>
                <a:ea typeface="宋体" pitchFamily="2" charset="-122"/>
                <a:cs typeface="+mn-cs"/>
              </a:rPr>
              <a:t>个人身上工作，这模式就是多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    那么多核跟多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在应用中有什么区别呢？首先我们看多核的模式，就是一个人身上安一百个手的方式，这个即使这个人再笨，干活速度也要比只有两只手的人要快。    但是将一百只手放在一个人身上，同样会带来一些问题，例如一百只手搬砖太多了，这样身体的脊柱就受不了了，就会顶不住。这就是</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的多核的极限。于是，当搬砖数量较多的时候，多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的方式就显现出来了。人多力量大呀。    所以多核</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在发展上如今已经遇到了瓶颈，而多个</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的模式呢？会是未来的</a:t>
            </a:r>
            <a:endParaRPr kumimoji="1" lang="en-US" altLang="zh-CN" sz="1200" i="0" kern="1200" dirty="0">
              <a:solidFill>
                <a:schemeClr val="tx1"/>
              </a:solidFill>
              <a:effectLst/>
              <a:latin typeface="Times New Roman" pitchFamily="18" charset="0"/>
              <a:ea typeface="宋体" pitchFamily="2" charset="-122"/>
              <a:cs typeface="+mn-cs"/>
            </a:endParaRPr>
          </a:p>
          <a:p>
            <a:r>
              <a:rPr kumimoji="1" lang="zh-CN" altLang="en-US" sz="1200" i="0" kern="1200" dirty="0">
                <a:solidFill>
                  <a:schemeClr val="tx1"/>
                </a:solidFill>
                <a:effectLst/>
                <a:latin typeface="Times New Roman" pitchFamily="18" charset="0"/>
                <a:ea typeface="宋体" pitchFamily="2" charset="-122"/>
                <a:cs typeface="+mn-cs"/>
              </a:rPr>
              <a:t>多核处理器如今的瓶颈以及凸显，既然多核并不代表</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的发展方向，那多核</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是否是未来发展方向呢？    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的模式其实目前已经出现，目前，在谷歌、</a:t>
            </a:r>
            <a:r>
              <a:rPr kumimoji="1" lang="en-US" altLang="zh-CN" sz="1200" i="0" kern="1200" dirty="0">
                <a:solidFill>
                  <a:schemeClr val="tx1"/>
                </a:solidFill>
                <a:effectLst/>
                <a:latin typeface="Times New Roman" pitchFamily="18" charset="0"/>
                <a:ea typeface="宋体" pitchFamily="2" charset="-122"/>
                <a:cs typeface="+mn-cs"/>
              </a:rPr>
              <a:t>Facebook</a:t>
            </a:r>
            <a:r>
              <a:rPr kumimoji="1" lang="zh-CN" altLang="en-US" sz="1200" i="0" kern="1200" dirty="0">
                <a:solidFill>
                  <a:schemeClr val="tx1"/>
                </a:solidFill>
                <a:effectLst/>
                <a:latin typeface="Times New Roman" pitchFamily="18" charset="0"/>
                <a:ea typeface="宋体" pitchFamily="2" charset="-122"/>
                <a:cs typeface="+mn-cs"/>
              </a:rPr>
              <a:t>等互联网企业的数据中心中，采用的就是这种多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的方式。    多</a:t>
            </a:r>
            <a:r>
              <a:rPr kumimoji="1" lang="en-US" altLang="zh-CN" sz="1200" i="0" kern="1200" dirty="0">
                <a:solidFill>
                  <a:schemeClr val="tx1"/>
                </a:solidFill>
                <a:effectLst/>
                <a:latin typeface="Times New Roman" pitchFamily="18" charset="0"/>
                <a:ea typeface="宋体" pitchFamily="2" charset="-122"/>
                <a:cs typeface="+mn-cs"/>
              </a:rPr>
              <a:t>CPU</a:t>
            </a:r>
            <a:r>
              <a:rPr kumimoji="1" lang="zh-CN" altLang="en-US" sz="1200" i="0" kern="1200" dirty="0">
                <a:solidFill>
                  <a:schemeClr val="tx1"/>
                </a:solidFill>
                <a:effectLst/>
                <a:latin typeface="Times New Roman" pitchFamily="18" charset="0"/>
                <a:ea typeface="宋体" pitchFamily="2" charset="-122"/>
                <a:cs typeface="+mn-cs"/>
              </a:rPr>
              <a:t>的方式被称为分布式计算，简单理解就是多台相连的计算机各自承担同一工作任务的不同部分，在人的控制下，同时运行，共同完成一件工作任务。    用“人多力量大”这句话可以很好的形容分布式的计算模式，多个处理器调节好了，能够提供很好的计算效率，同时这种方式的价格更便宜。但是目前这种方式并不适应所有的工作负载，其主要适用于互联网行业以及大数据分析行业，其还有很多问题需要解决。还拿之前搬砖的比喻来说明。例如，两个人可能抢到一块砖，这样怎么处理呢？还有就是一个人搬着砖走到一半不走了（单点故障），那么这块砖怎么处理呢？还有就是怎么协调好每个处理器工作了呢？等等，都是分布式计算面临的挑战。</a:t>
            </a:r>
          </a:p>
          <a:p>
            <a:r>
              <a:rPr kumimoji="1" lang="en-US" altLang="zh-CN" sz="1200" i="0" kern="1200" dirty="0">
                <a:solidFill>
                  <a:schemeClr val="tx1"/>
                </a:solidFill>
                <a:effectLst/>
                <a:latin typeface="Times New Roman" pitchFamily="18" charset="0"/>
                <a:ea typeface="宋体" pitchFamily="2" charset="-122"/>
                <a:cs typeface="+mn-cs"/>
              </a:rPr>
              <a:t>--------------------- </a:t>
            </a:r>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10</a:t>
            </a:fld>
            <a:endParaRPr lang="en-US" altLang="zh-CN"/>
          </a:p>
        </p:txBody>
      </p:sp>
    </p:spTree>
    <p:extLst>
      <p:ext uri="{BB962C8B-B14F-4D97-AF65-F5344CB8AC3E}">
        <p14:creationId xmlns:p14="http://schemas.microsoft.com/office/powerpoint/2010/main" val="54310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zh-CN" altLang="en-US" sz="1200" b="0" i="0" kern="1200">
                <a:solidFill>
                  <a:schemeClr val="tx1"/>
                </a:solidFill>
                <a:effectLst/>
                <a:latin typeface="Times New Roman" pitchFamily="18" charset="0"/>
                <a:ea typeface="宋体" pitchFamily="2" charset="-122"/>
                <a:cs typeface="+mn-cs"/>
              </a:rPr>
              <a:t>由于操作系统调度线程时许的不确定性，同样的逻辑可能在不同机器、不同时刻有不同的行为表现，</a:t>
            </a:r>
            <a:endParaRPr lang="zh-CN" altLang="en-US"/>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11</a:t>
            </a:fld>
            <a:endParaRPr lang="en-US" altLang="zh-CN"/>
          </a:p>
        </p:txBody>
      </p:sp>
    </p:spTree>
    <p:extLst>
      <p:ext uri="{BB962C8B-B14F-4D97-AF65-F5344CB8AC3E}">
        <p14:creationId xmlns:p14="http://schemas.microsoft.com/office/powerpoint/2010/main" val="225581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AD9251-16E8-4FE0-8FFB-FFF0533BDB86}" type="slidenum">
              <a:rPr lang="en-US" altLang="zh-CN" smtClean="0"/>
              <a:pPr>
                <a:defRPr/>
              </a:pPr>
              <a:t>12</a:t>
            </a:fld>
            <a:endParaRPr lang="en-US" altLang="zh-CN"/>
          </a:p>
        </p:txBody>
      </p:sp>
    </p:spTree>
    <p:extLst>
      <p:ext uri="{BB962C8B-B14F-4D97-AF65-F5344CB8AC3E}">
        <p14:creationId xmlns:p14="http://schemas.microsoft.com/office/powerpoint/2010/main" val="261132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en-US" altLang="zh-CN" dirty="0"/>
              <a:t> </a:t>
            </a:r>
            <a:r>
              <a:rPr lang="zh-CN" altLang="en-US" dirty="0"/>
              <a:t>操作系统设计人员编写调度算法利用多核并行执行，应用程序开发人员：设计程序利用多线程</a:t>
            </a:r>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13</a:t>
            </a:fld>
            <a:endParaRPr lang="en-US" altLang="zh-CN"/>
          </a:p>
        </p:txBody>
      </p:sp>
    </p:spTree>
    <p:extLst>
      <p:ext uri="{BB962C8B-B14F-4D97-AF65-F5344CB8AC3E}">
        <p14:creationId xmlns:p14="http://schemas.microsoft.com/office/powerpoint/2010/main" val="325360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D9251-16E8-4FE0-8FFB-FFF0533BDB86}" type="slidenum">
              <a:rPr lang="en-US" altLang="zh-CN" smtClean="0"/>
              <a:pPr>
                <a:defRPr/>
              </a:pPr>
              <a:t>17</a:t>
            </a:fld>
            <a:endParaRPr lang="en-US" altLang="zh-CN"/>
          </a:p>
        </p:txBody>
      </p:sp>
    </p:spTree>
    <p:extLst>
      <p:ext uri="{BB962C8B-B14F-4D97-AF65-F5344CB8AC3E}">
        <p14:creationId xmlns:p14="http://schemas.microsoft.com/office/powerpoint/2010/main" val="213329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3"/>
          <p:cNvGrpSpPr>
            <a:grpSpLocks/>
          </p:cNvGrpSpPr>
          <p:nvPr/>
        </p:nvGrpSpPr>
        <p:grpSpPr bwMode="auto">
          <a:xfrm>
            <a:off x="0" y="0"/>
            <a:ext cx="1085850" cy="6854825"/>
            <a:chOff x="0" y="0"/>
            <a:chExt cx="684" cy="4318"/>
          </a:xfrm>
        </p:grpSpPr>
        <p:sp>
          <p:nvSpPr>
            <p:cNvPr id="5"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 name="Group 32"/>
            <p:cNvGrpSpPr>
              <a:grpSpLocks/>
            </p:cNvGrpSpPr>
            <p:nvPr/>
          </p:nvGrpSpPr>
          <p:grpSpPr bwMode="auto">
            <a:xfrm>
              <a:off x="48" y="103"/>
              <a:ext cx="96" cy="4126"/>
              <a:chOff x="48" y="103"/>
              <a:chExt cx="96" cy="4126"/>
            </a:xfrm>
          </p:grpSpPr>
          <p:sp>
            <p:nvSpPr>
              <p:cNvPr id="7"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4"/>
              <p:cNvSpPr>
                <a:spLocks noChangeArrowheads="1"/>
              </p:cNvSpPr>
              <p:nvPr/>
            </p:nvSpPr>
            <p:spPr bwMode="auto">
              <a:xfrm>
                <a:off x="48" y="1250"/>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 name="Rectangle 6"/>
              <p:cNvSpPr>
                <a:spLocks noChangeArrowheads="1"/>
              </p:cNvSpPr>
              <p:nvPr/>
            </p:nvSpPr>
            <p:spPr bwMode="auto">
              <a:xfrm>
                <a:off x="48" y="153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2" name="Rectangle 8"/>
              <p:cNvSpPr>
                <a:spLocks noChangeArrowheads="1"/>
              </p:cNvSpPr>
              <p:nvPr/>
            </p:nvSpPr>
            <p:spPr bwMode="auto">
              <a:xfrm>
                <a:off x="48" y="182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3"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4" name="Rectangle 10"/>
              <p:cNvSpPr>
                <a:spLocks noChangeArrowheads="1"/>
              </p:cNvSpPr>
              <p:nvPr/>
            </p:nvSpPr>
            <p:spPr bwMode="auto">
              <a:xfrm>
                <a:off x="48" y="2116"/>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6" name="Rectangle 12"/>
              <p:cNvSpPr>
                <a:spLocks noChangeArrowheads="1"/>
              </p:cNvSpPr>
              <p:nvPr/>
            </p:nvSpPr>
            <p:spPr bwMode="auto">
              <a:xfrm>
                <a:off x="48" y="2404"/>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7" name="Rectangle 13"/>
              <p:cNvSpPr>
                <a:spLocks noChangeArrowheads="1"/>
              </p:cNvSpPr>
              <p:nvPr/>
            </p:nvSpPr>
            <p:spPr bwMode="auto">
              <a:xfrm>
                <a:off x="48" y="2549"/>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8" name="Rectangle 14"/>
              <p:cNvSpPr>
                <a:spLocks noChangeArrowheads="1"/>
              </p:cNvSpPr>
              <p:nvPr/>
            </p:nvSpPr>
            <p:spPr bwMode="auto">
              <a:xfrm>
                <a:off x="48" y="2691"/>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0" name="Rectangle 16"/>
              <p:cNvSpPr>
                <a:spLocks noChangeArrowheads="1"/>
              </p:cNvSpPr>
              <p:nvPr/>
            </p:nvSpPr>
            <p:spPr bwMode="auto">
              <a:xfrm>
                <a:off x="48" y="2979"/>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4" name="Rectangle 20"/>
              <p:cNvSpPr>
                <a:spLocks noChangeArrowheads="1"/>
              </p:cNvSpPr>
              <p:nvPr/>
            </p:nvSpPr>
            <p:spPr bwMode="auto">
              <a:xfrm>
                <a:off x="48" y="3557"/>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8" name="Rectangle 24"/>
              <p:cNvSpPr>
                <a:spLocks noChangeArrowheads="1"/>
              </p:cNvSpPr>
              <p:nvPr/>
            </p:nvSpPr>
            <p:spPr bwMode="auto">
              <a:xfrm>
                <a:off x="48" y="4134"/>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9" name="Rectangle 25"/>
              <p:cNvSpPr>
                <a:spLocks noChangeArrowheads="1"/>
              </p:cNvSpPr>
              <p:nvPr/>
            </p:nvSpPr>
            <p:spPr bwMode="auto">
              <a:xfrm>
                <a:off x="48" y="103"/>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 name="Rectangle 29"/>
              <p:cNvSpPr>
                <a:spLocks noChangeArrowheads="1"/>
              </p:cNvSpPr>
              <p:nvPr/>
            </p:nvSpPr>
            <p:spPr bwMode="auto">
              <a:xfrm>
                <a:off x="48" y="67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defRPr/>
            </a:lvl1pPr>
          </a:lstStyle>
          <a:p>
            <a:r>
              <a:rPr lang="en-US" altLang="zh-CN"/>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36" name="Rectangle 36"/>
          <p:cNvSpPr>
            <a:spLocks noGrp="1" noChangeArrowheads="1"/>
          </p:cNvSpPr>
          <p:nvPr>
            <p:ph type="dt" sz="quarter" idx="10"/>
          </p:nvPr>
        </p:nvSpPr>
        <p:spPr>
          <a:xfrm>
            <a:off x="1143000" y="6248400"/>
            <a:ext cx="1905000" cy="457200"/>
          </a:xfrm>
        </p:spPr>
        <p:txBody>
          <a:bodyPr/>
          <a:lstStyle>
            <a:lvl1pPr>
              <a:defRPr/>
            </a:lvl1pPr>
          </a:lstStyle>
          <a:p>
            <a:pPr>
              <a:defRPr/>
            </a:pPr>
            <a:fld id="{394AAAF5-532F-4286-8087-1EE77342A63D}" type="datetime1">
              <a:rPr lang="zh-CN" altLang="en-US"/>
              <a:pPr>
                <a:defRPr/>
              </a:pPr>
              <a:t>2021/9/29</a:t>
            </a:fld>
            <a:endParaRPr lang="en-US" altLang="zh-CN"/>
          </a:p>
        </p:txBody>
      </p:sp>
      <p:sp>
        <p:nvSpPr>
          <p:cNvPr id="37" name="Rectangle 3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38" name="Rectangle 38"/>
          <p:cNvSpPr>
            <a:spLocks noGrp="1" noChangeArrowheads="1"/>
          </p:cNvSpPr>
          <p:nvPr>
            <p:ph type="sldNum" sz="quarter" idx="12"/>
          </p:nvPr>
        </p:nvSpPr>
        <p:spPr>
          <a:xfrm>
            <a:off x="7010400" y="6248400"/>
            <a:ext cx="1905000" cy="457200"/>
          </a:xfrm>
        </p:spPr>
        <p:txBody>
          <a:bodyPr/>
          <a:lstStyle>
            <a:lvl1pPr>
              <a:defRPr/>
            </a:lvl1pPr>
          </a:lstStyle>
          <a:p>
            <a:pPr>
              <a:defRPr/>
            </a:pPr>
            <a:fld id="{0C2BFFE8-88A0-45CD-BD99-653CADDCD4AD}" type="slidenum">
              <a:rPr lang="en-US" altLang="zh-CN"/>
              <a:pPr>
                <a:defRPr/>
              </a:pPr>
              <a:t>‹#›</a:t>
            </a:fld>
            <a:endParaRPr lang="en-US" altLang="zh-CN"/>
          </a:p>
        </p:txBody>
      </p:sp>
    </p:spTree>
    <p:extLst>
      <p:ext uri="{BB962C8B-B14F-4D97-AF65-F5344CB8AC3E}">
        <p14:creationId xmlns:p14="http://schemas.microsoft.com/office/powerpoint/2010/main" val="401572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0A0937CE-14AC-4FDC-8791-A5C3FABEA371}" type="datetime1">
              <a:rPr lang="zh-CN" altLang="en-US"/>
              <a:pPr>
                <a:defRPr/>
              </a:pPr>
              <a:t>2021/9/29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CF9CE347-85B5-4E19-9840-3BD30714E280}" type="slidenum">
              <a:rPr lang="zh-CN" altLang="en-US"/>
              <a:pPr>
                <a:defRPr/>
              </a:pPr>
              <a:t>‹#›</a:t>
            </a:fld>
            <a:r>
              <a:rPr lang="zh-CN" altLang="en-US"/>
              <a:t> 页</a:t>
            </a:r>
          </a:p>
        </p:txBody>
      </p:sp>
    </p:spTree>
    <p:extLst>
      <p:ext uri="{BB962C8B-B14F-4D97-AF65-F5344CB8AC3E}">
        <p14:creationId xmlns:p14="http://schemas.microsoft.com/office/powerpoint/2010/main" val="35918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18CB66FB-F865-4CCD-9088-832BE60B9DC4}" type="datetime1">
              <a:rPr lang="zh-CN" altLang="en-US"/>
              <a:pPr>
                <a:defRPr/>
              </a:pPr>
              <a:t>2021/9/29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CDF596D4-5A36-4042-A11D-CAC24AB8477E}" type="slidenum">
              <a:rPr lang="zh-CN" altLang="en-US"/>
              <a:pPr>
                <a:defRPr/>
              </a:pPr>
              <a:t>‹#›</a:t>
            </a:fld>
            <a:r>
              <a:rPr lang="zh-CN" altLang="en-US"/>
              <a:t> 页</a:t>
            </a:r>
          </a:p>
        </p:txBody>
      </p:sp>
    </p:spTree>
    <p:extLst>
      <p:ext uri="{BB962C8B-B14F-4D97-AF65-F5344CB8AC3E}">
        <p14:creationId xmlns:p14="http://schemas.microsoft.com/office/powerpoint/2010/main" val="277005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430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36"/>
          <p:cNvSpPr>
            <a:spLocks noGrp="1" noChangeArrowheads="1"/>
          </p:cNvSpPr>
          <p:nvPr>
            <p:ph type="dt" sz="half" idx="10"/>
          </p:nvPr>
        </p:nvSpPr>
        <p:spPr/>
        <p:txBody>
          <a:bodyPr/>
          <a:lstStyle>
            <a:lvl1pPr>
              <a:defRPr/>
            </a:lvl1pPr>
          </a:lstStyle>
          <a:p>
            <a:pPr>
              <a:defRPr/>
            </a:pPr>
            <a:fld id="{0B1C1D82-E8E2-48B3-AD85-615A84ADA2AC}" type="datetime1">
              <a:rPr lang="zh-CN" altLang="en-US"/>
              <a:pPr>
                <a:defRPr/>
              </a:pPr>
              <a:t>2021/9/29</a:t>
            </a:fld>
            <a:endParaRPr lang="en-US" altLang="zh-CN"/>
          </a:p>
        </p:txBody>
      </p:sp>
      <p:sp>
        <p:nvSpPr>
          <p:cNvPr id="4" name="Rectangle 37"/>
          <p:cNvSpPr>
            <a:spLocks noGrp="1" noChangeArrowheads="1"/>
          </p:cNvSpPr>
          <p:nvPr>
            <p:ph type="ftr" sz="quarter" idx="11"/>
          </p:nvPr>
        </p:nvSpPr>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p:txBody>
          <a:bodyPr/>
          <a:lstStyle>
            <a:lvl1pPr>
              <a:defRPr/>
            </a:lvl1pPr>
          </a:lstStyle>
          <a:p>
            <a:pPr>
              <a:defRPr/>
            </a:pPr>
            <a:r>
              <a:rPr lang="zh-CN" altLang="en-US"/>
              <a:t>第 </a:t>
            </a:r>
            <a:fld id="{78AD3EBF-7634-4DB3-B027-7EE6659BDEF6}" type="slidenum">
              <a:rPr lang="zh-CN" altLang="en-US"/>
              <a:pPr>
                <a:defRPr/>
              </a:pPr>
              <a:t>‹#›</a:t>
            </a:fld>
            <a:r>
              <a:rPr lang="zh-CN" altLang="en-US"/>
              <a:t> 页</a:t>
            </a:r>
          </a:p>
        </p:txBody>
      </p:sp>
    </p:spTree>
    <p:extLst>
      <p:ext uri="{BB962C8B-B14F-4D97-AF65-F5344CB8AC3E}">
        <p14:creationId xmlns:p14="http://schemas.microsoft.com/office/powerpoint/2010/main" val="1493883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430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p:txBody>
          <a:bodyPr/>
          <a:lstStyle>
            <a:lvl1pPr>
              <a:defRPr/>
            </a:lvl1pPr>
          </a:lstStyle>
          <a:p>
            <a:pPr>
              <a:defRPr/>
            </a:pPr>
            <a:fld id="{A103EBAB-9D8B-4C7B-B0E2-D4E34748BDBD}" type="datetime1">
              <a:rPr lang="zh-CN" altLang="en-US"/>
              <a:pPr>
                <a:defRPr/>
              </a:pPr>
              <a:t>2021/9/29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DC39A68F-2843-49D1-BA2D-56A2F9C7C602}" type="slidenum">
              <a:rPr lang="zh-CN" altLang="en-US"/>
              <a:pPr>
                <a:defRPr/>
              </a:pPr>
              <a:t>‹#›</a:t>
            </a:fld>
            <a:r>
              <a:rPr lang="zh-CN" altLang="en-US"/>
              <a:t> 页</a:t>
            </a:r>
          </a:p>
        </p:txBody>
      </p:sp>
    </p:spTree>
    <p:extLst>
      <p:ext uri="{BB962C8B-B14F-4D97-AF65-F5344CB8AC3E}">
        <p14:creationId xmlns:p14="http://schemas.microsoft.com/office/powerpoint/2010/main" val="21374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p:txBody>
          <a:bodyPr/>
          <a:lstStyle>
            <a:lvl1pPr>
              <a:defRPr/>
            </a:lvl1pPr>
          </a:lstStyle>
          <a:p>
            <a:pPr>
              <a:defRPr/>
            </a:pPr>
            <a:fld id="{7FCA0350-E2C7-4C3F-B45E-5ED928986F04}" type="datetime1">
              <a:rPr lang="zh-CN" altLang="en-US"/>
              <a:pPr>
                <a:defRPr/>
              </a:pPr>
              <a:t>2021/9/29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4D18CCF0-A072-4DBD-9DA3-362055088704}" type="slidenum">
              <a:rPr lang="zh-CN" altLang="en-US"/>
              <a:pPr>
                <a:defRPr/>
              </a:pPr>
              <a:t>‹#›</a:t>
            </a:fld>
            <a:r>
              <a:rPr lang="zh-CN" altLang="en-US"/>
              <a:t> 页</a:t>
            </a:r>
          </a:p>
        </p:txBody>
      </p:sp>
    </p:spTree>
    <p:extLst>
      <p:ext uri="{BB962C8B-B14F-4D97-AF65-F5344CB8AC3E}">
        <p14:creationId xmlns:p14="http://schemas.microsoft.com/office/powerpoint/2010/main" val="19756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6"/>
          <p:cNvSpPr>
            <a:spLocks noGrp="1" noChangeArrowheads="1"/>
          </p:cNvSpPr>
          <p:nvPr>
            <p:ph type="dt" sz="half" idx="10"/>
          </p:nvPr>
        </p:nvSpPr>
        <p:spPr/>
        <p:txBody>
          <a:bodyPr/>
          <a:lstStyle>
            <a:lvl1pPr>
              <a:defRPr/>
            </a:lvl1pPr>
          </a:lstStyle>
          <a:p>
            <a:pPr>
              <a:defRPr/>
            </a:pPr>
            <a:fld id="{0B6D1341-F78E-49F0-9610-F78ED1CD133B}" type="datetime1">
              <a:rPr lang="zh-CN" altLang="en-US"/>
              <a:pPr>
                <a:defRPr/>
              </a:pPr>
              <a:t>2021/9/29</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r>
              <a:rPr lang="zh-CN" altLang="en-US"/>
              <a:t>第 </a:t>
            </a:r>
            <a:fld id="{8519D63C-5EA9-49E2-8385-F834B696D880}" type="slidenum">
              <a:rPr lang="zh-CN" altLang="en-US"/>
              <a:pPr>
                <a:defRPr/>
              </a:pPr>
              <a:t>‹#›</a:t>
            </a:fld>
            <a:r>
              <a:rPr lang="zh-CN" altLang="en-US"/>
              <a:t> 页</a:t>
            </a:r>
          </a:p>
        </p:txBody>
      </p:sp>
    </p:spTree>
    <p:extLst>
      <p:ext uri="{BB962C8B-B14F-4D97-AF65-F5344CB8AC3E}">
        <p14:creationId xmlns:p14="http://schemas.microsoft.com/office/powerpoint/2010/main" val="40733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p:txBody>
          <a:bodyPr/>
          <a:lstStyle>
            <a:lvl1pPr>
              <a:defRPr/>
            </a:lvl1pPr>
          </a:lstStyle>
          <a:p>
            <a:pPr>
              <a:defRPr/>
            </a:pPr>
            <a:fld id="{7AE98789-F8A9-4B5F-BEE4-6250E5425CAE}" type="datetime1">
              <a:rPr lang="zh-CN" altLang="en-US"/>
              <a:pPr>
                <a:defRPr/>
              </a:pPr>
              <a:t>2021/9/29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7409795D-40E7-4A5D-BA3F-90C01BB69497}" type="slidenum">
              <a:rPr lang="zh-CN" altLang="en-US"/>
              <a:pPr>
                <a:defRPr/>
              </a:pPr>
              <a:t>‹#›</a:t>
            </a:fld>
            <a:r>
              <a:rPr lang="zh-CN" altLang="en-US"/>
              <a:t> 页</a:t>
            </a:r>
          </a:p>
        </p:txBody>
      </p:sp>
    </p:spTree>
    <p:extLst>
      <p:ext uri="{BB962C8B-B14F-4D97-AF65-F5344CB8AC3E}">
        <p14:creationId xmlns:p14="http://schemas.microsoft.com/office/powerpoint/2010/main" val="25157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6"/>
          <p:cNvSpPr>
            <a:spLocks noGrp="1" noChangeArrowheads="1"/>
          </p:cNvSpPr>
          <p:nvPr>
            <p:ph type="dt" sz="half" idx="10"/>
          </p:nvPr>
        </p:nvSpPr>
        <p:spPr/>
        <p:txBody>
          <a:bodyPr/>
          <a:lstStyle>
            <a:lvl1pPr>
              <a:defRPr/>
            </a:lvl1pPr>
          </a:lstStyle>
          <a:p>
            <a:pPr>
              <a:defRPr/>
            </a:pPr>
            <a:fld id="{BBD87684-F0D2-4E98-8235-739B1F111B16}" type="datetime1">
              <a:rPr lang="zh-CN" altLang="en-US"/>
              <a:pPr>
                <a:defRPr/>
              </a:pPr>
              <a:t>2021/9/29</a:t>
            </a:fld>
            <a:endParaRPr lang="en-US" altLang="zh-CN"/>
          </a:p>
        </p:txBody>
      </p:sp>
      <p:sp>
        <p:nvSpPr>
          <p:cNvPr id="8" name="Rectangle 37"/>
          <p:cNvSpPr>
            <a:spLocks noGrp="1" noChangeArrowheads="1"/>
          </p:cNvSpPr>
          <p:nvPr>
            <p:ph type="ftr" sz="quarter" idx="11"/>
          </p:nvPr>
        </p:nvSpPr>
        <p:spPr/>
        <p:txBody>
          <a:bodyPr/>
          <a:lstStyle>
            <a:lvl1pPr>
              <a:defRPr/>
            </a:lvl1pPr>
          </a:lstStyle>
          <a:p>
            <a:pPr>
              <a:defRPr/>
            </a:pPr>
            <a:endParaRPr lang="en-US" altLang="zh-CN"/>
          </a:p>
        </p:txBody>
      </p:sp>
      <p:sp>
        <p:nvSpPr>
          <p:cNvPr id="9" name="Rectangle 38"/>
          <p:cNvSpPr>
            <a:spLocks noGrp="1" noChangeArrowheads="1"/>
          </p:cNvSpPr>
          <p:nvPr>
            <p:ph type="sldNum" sz="quarter" idx="12"/>
          </p:nvPr>
        </p:nvSpPr>
        <p:spPr/>
        <p:txBody>
          <a:bodyPr/>
          <a:lstStyle>
            <a:lvl1pPr>
              <a:defRPr/>
            </a:lvl1pPr>
          </a:lstStyle>
          <a:p>
            <a:pPr>
              <a:defRPr/>
            </a:pPr>
            <a:r>
              <a:rPr lang="zh-CN" altLang="en-US"/>
              <a:t>第 </a:t>
            </a:r>
            <a:fld id="{D2059273-7D80-4E3B-8BCE-583D5260105C}" type="slidenum">
              <a:rPr lang="zh-CN" altLang="en-US"/>
              <a:pPr>
                <a:defRPr/>
              </a:pPr>
              <a:t>‹#›</a:t>
            </a:fld>
            <a:r>
              <a:rPr lang="zh-CN" altLang="en-US"/>
              <a:t> 页</a:t>
            </a:r>
          </a:p>
        </p:txBody>
      </p:sp>
    </p:spTree>
    <p:extLst>
      <p:ext uri="{BB962C8B-B14F-4D97-AF65-F5344CB8AC3E}">
        <p14:creationId xmlns:p14="http://schemas.microsoft.com/office/powerpoint/2010/main" val="108548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6"/>
          <p:cNvSpPr>
            <a:spLocks noGrp="1" noChangeArrowheads="1"/>
          </p:cNvSpPr>
          <p:nvPr>
            <p:ph type="dt" sz="half" idx="10"/>
          </p:nvPr>
        </p:nvSpPr>
        <p:spPr/>
        <p:txBody>
          <a:bodyPr/>
          <a:lstStyle>
            <a:lvl1pPr>
              <a:defRPr/>
            </a:lvl1pPr>
          </a:lstStyle>
          <a:p>
            <a:pPr>
              <a:defRPr/>
            </a:pPr>
            <a:fld id="{2F832044-E465-4215-A18A-293C1E55801A}" type="datetime1">
              <a:rPr lang="zh-CN" altLang="en-US"/>
              <a:pPr>
                <a:defRPr/>
              </a:pPr>
              <a:t>2021/9/29</a:t>
            </a:fld>
            <a:endParaRPr lang="en-US" altLang="zh-CN"/>
          </a:p>
        </p:txBody>
      </p:sp>
      <p:sp>
        <p:nvSpPr>
          <p:cNvPr id="4" name="Rectangle 37"/>
          <p:cNvSpPr>
            <a:spLocks noGrp="1" noChangeArrowheads="1"/>
          </p:cNvSpPr>
          <p:nvPr>
            <p:ph type="ftr" sz="quarter" idx="11"/>
          </p:nvPr>
        </p:nvSpPr>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p:txBody>
          <a:bodyPr/>
          <a:lstStyle>
            <a:lvl1pPr>
              <a:defRPr/>
            </a:lvl1pPr>
          </a:lstStyle>
          <a:p>
            <a:pPr>
              <a:defRPr/>
            </a:pPr>
            <a:r>
              <a:rPr lang="zh-CN" altLang="en-US"/>
              <a:t>第 </a:t>
            </a:r>
            <a:fld id="{97A9B27E-F6AD-429A-B769-769820E19C6F}" type="slidenum">
              <a:rPr lang="zh-CN" altLang="en-US"/>
              <a:pPr>
                <a:defRPr/>
              </a:pPr>
              <a:t>‹#›</a:t>
            </a:fld>
            <a:r>
              <a:rPr lang="zh-CN" altLang="en-US"/>
              <a:t> 页</a:t>
            </a:r>
          </a:p>
        </p:txBody>
      </p:sp>
    </p:spTree>
    <p:extLst>
      <p:ext uri="{BB962C8B-B14F-4D97-AF65-F5344CB8AC3E}">
        <p14:creationId xmlns:p14="http://schemas.microsoft.com/office/powerpoint/2010/main" val="29427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p:txBody>
          <a:bodyPr/>
          <a:lstStyle>
            <a:lvl1pPr>
              <a:defRPr/>
            </a:lvl1pPr>
          </a:lstStyle>
          <a:p>
            <a:pPr>
              <a:defRPr/>
            </a:pPr>
            <a:fld id="{0F3703A3-1889-4D5A-B002-82B1611E7DF6}" type="datetime1">
              <a:rPr lang="zh-CN" altLang="en-US"/>
              <a:pPr>
                <a:defRPr/>
              </a:pPr>
              <a:t>2021/9/29</a:t>
            </a:fld>
            <a:endParaRPr lang="en-US" altLang="zh-CN"/>
          </a:p>
        </p:txBody>
      </p:sp>
      <p:sp>
        <p:nvSpPr>
          <p:cNvPr id="3" name="Rectangle 37"/>
          <p:cNvSpPr>
            <a:spLocks noGrp="1" noChangeArrowheads="1"/>
          </p:cNvSpPr>
          <p:nvPr>
            <p:ph type="ftr" sz="quarter" idx="11"/>
          </p:nvPr>
        </p:nvSpPr>
        <p:spPr/>
        <p:txBody>
          <a:bodyPr/>
          <a:lstStyle>
            <a:lvl1pPr>
              <a:defRPr/>
            </a:lvl1pPr>
          </a:lstStyle>
          <a:p>
            <a:pPr>
              <a:defRPr/>
            </a:pPr>
            <a:endParaRPr lang="en-US" altLang="zh-CN"/>
          </a:p>
        </p:txBody>
      </p:sp>
      <p:sp>
        <p:nvSpPr>
          <p:cNvPr id="4" name="Rectangle 38"/>
          <p:cNvSpPr>
            <a:spLocks noGrp="1" noChangeArrowheads="1"/>
          </p:cNvSpPr>
          <p:nvPr>
            <p:ph type="sldNum" sz="quarter" idx="12"/>
          </p:nvPr>
        </p:nvSpPr>
        <p:spPr/>
        <p:txBody>
          <a:bodyPr/>
          <a:lstStyle>
            <a:lvl1pPr>
              <a:defRPr/>
            </a:lvl1pPr>
          </a:lstStyle>
          <a:p>
            <a:pPr>
              <a:defRPr/>
            </a:pPr>
            <a:r>
              <a:rPr lang="zh-CN" altLang="en-US"/>
              <a:t>第 </a:t>
            </a:r>
            <a:fld id="{AA9BF305-28BD-41C0-8AA3-BF5601F9D25F}" type="slidenum">
              <a:rPr lang="zh-CN" altLang="en-US"/>
              <a:pPr>
                <a:defRPr/>
              </a:pPr>
              <a:t>‹#›</a:t>
            </a:fld>
            <a:r>
              <a:rPr lang="zh-CN" altLang="en-US"/>
              <a:t> 页</a:t>
            </a:r>
          </a:p>
        </p:txBody>
      </p:sp>
    </p:spTree>
    <p:extLst>
      <p:ext uri="{BB962C8B-B14F-4D97-AF65-F5344CB8AC3E}">
        <p14:creationId xmlns:p14="http://schemas.microsoft.com/office/powerpoint/2010/main" val="408380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p:txBody>
          <a:bodyPr/>
          <a:lstStyle>
            <a:lvl1pPr>
              <a:defRPr/>
            </a:lvl1pPr>
          </a:lstStyle>
          <a:p>
            <a:pPr>
              <a:defRPr/>
            </a:pPr>
            <a:fld id="{DC6E5853-D849-460E-9F4F-6003FF06D3DA}" type="datetime1">
              <a:rPr lang="zh-CN" altLang="en-US"/>
              <a:pPr>
                <a:defRPr/>
              </a:pPr>
              <a:t>2021/9/29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B03169C1-45E3-47B7-AD5D-8FF29948B46E}" type="slidenum">
              <a:rPr lang="zh-CN" altLang="en-US"/>
              <a:pPr>
                <a:defRPr/>
              </a:pPr>
              <a:t>‹#›</a:t>
            </a:fld>
            <a:r>
              <a:rPr lang="zh-CN" altLang="en-US"/>
              <a:t> 页</a:t>
            </a:r>
          </a:p>
        </p:txBody>
      </p:sp>
    </p:spTree>
    <p:extLst>
      <p:ext uri="{BB962C8B-B14F-4D97-AF65-F5344CB8AC3E}">
        <p14:creationId xmlns:p14="http://schemas.microsoft.com/office/powerpoint/2010/main" val="341427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p:txBody>
          <a:bodyPr/>
          <a:lstStyle>
            <a:lvl1pPr>
              <a:defRPr/>
            </a:lvl1pPr>
          </a:lstStyle>
          <a:p>
            <a:pPr>
              <a:defRPr/>
            </a:pPr>
            <a:fld id="{1549D3A2-BCD0-4CFB-ABCB-27401639CB2C}" type="datetime1">
              <a:rPr lang="zh-CN" altLang="en-US"/>
              <a:pPr>
                <a:defRPr/>
              </a:pPr>
              <a:t>2021/9/29</a:t>
            </a:fld>
            <a:endParaRPr lang="en-US" altLang="zh-CN"/>
          </a:p>
        </p:txBody>
      </p:sp>
      <p:sp>
        <p:nvSpPr>
          <p:cNvPr id="6" name="Rectangle 37"/>
          <p:cNvSpPr>
            <a:spLocks noGrp="1" noChangeArrowheads="1"/>
          </p:cNvSpPr>
          <p:nvPr>
            <p:ph type="ftr" sz="quarter" idx="11"/>
          </p:nvPr>
        </p:nvSpPr>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p:txBody>
          <a:bodyPr/>
          <a:lstStyle>
            <a:lvl1pPr>
              <a:defRPr/>
            </a:lvl1pPr>
          </a:lstStyle>
          <a:p>
            <a:pPr>
              <a:defRPr/>
            </a:pPr>
            <a:r>
              <a:rPr lang="zh-CN" altLang="en-US"/>
              <a:t>第 </a:t>
            </a:r>
            <a:fld id="{98695DA6-D3C0-4362-B9C6-2058F88EAA16}" type="slidenum">
              <a:rPr lang="zh-CN" altLang="en-US"/>
              <a:pPr>
                <a:defRPr/>
              </a:pPr>
              <a:t>‹#›</a:t>
            </a:fld>
            <a:r>
              <a:rPr lang="zh-CN" altLang="en-US"/>
              <a:t> 页</a:t>
            </a:r>
          </a:p>
        </p:txBody>
      </p:sp>
    </p:spTree>
    <p:extLst>
      <p:ext uri="{BB962C8B-B14F-4D97-AF65-F5344CB8AC3E}">
        <p14:creationId xmlns:p14="http://schemas.microsoft.com/office/powerpoint/2010/main" val="206116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33"/>
          <p:cNvGrpSpPr>
            <a:grpSpLocks/>
          </p:cNvGrpSpPr>
          <p:nvPr/>
        </p:nvGrpSpPr>
        <p:grpSpPr bwMode="auto">
          <a:xfrm>
            <a:off x="0" y="0"/>
            <a:ext cx="1085850" cy="6854825"/>
            <a:chOff x="0" y="0"/>
            <a:chExt cx="684" cy="4318"/>
          </a:xfrm>
        </p:grpSpPr>
        <p:sp>
          <p:nvSpPr>
            <p:cNvPr id="2"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1033" name="Group 32"/>
            <p:cNvGrpSpPr>
              <a:grpSpLocks/>
            </p:cNvGrpSpPr>
            <p:nvPr/>
          </p:nvGrpSpPr>
          <p:grpSpPr bwMode="auto">
            <a:xfrm>
              <a:off x="48" y="102"/>
              <a:ext cx="96" cy="4128"/>
              <a:chOff x="48" y="102"/>
              <a:chExt cx="96" cy="4128"/>
            </a:xfrm>
          </p:grpSpPr>
          <p:sp>
            <p:nvSpPr>
              <p:cNvPr id="3"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8" name="Rectangle 4"/>
              <p:cNvSpPr>
                <a:spLocks noChangeArrowheads="1"/>
              </p:cNvSpPr>
              <p:nvPr/>
            </p:nvSpPr>
            <p:spPr bwMode="auto">
              <a:xfrm>
                <a:off x="48" y="125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0" name="Rectangle 6"/>
              <p:cNvSpPr>
                <a:spLocks noChangeArrowheads="1"/>
              </p:cNvSpPr>
              <p:nvPr/>
            </p:nvSpPr>
            <p:spPr bwMode="auto">
              <a:xfrm>
                <a:off x="48" y="1538"/>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2" name="Rectangle 8"/>
              <p:cNvSpPr>
                <a:spLocks noChangeArrowheads="1"/>
              </p:cNvSpPr>
              <p:nvPr/>
            </p:nvSpPr>
            <p:spPr bwMode="auto">
              <a:xfrm>
                <a:off x="48" y="182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4" name="Rectangle 10"/>
              <p:cNvSpPr>
                <a:spLocks noChangeArrowheads="1"/>
              </p:cNvSpPr>
              <p:nvPr/>
            </p:nvSpPr>
            <p:spPr bwMode="auto">
              <a:xfrm>
                <a:off x="48" y="2115"/>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6" name="Rectangle 12"/>
              <p:cNvSpPr>
                <a:spLocks noChangeArrowheads="1"/>
              </p:cNvSpPr>
              <p:nvPr/>
            </p:nvSpPr>
            <p:spPr bwMode="auto">
              <a:xfrm>
                <a:off x="48" y="240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7" name="Rectangle 13"/>
              <p:cNvSpPr>
                <a:spLocks noChangeArrowheads="1"/>
              </p:cNvSpPr>
              <p:nvPr/>
            </p:nvSpPr>
            <p:spPr bwMode="auto">
              <a:xfrm>
                <a:off x="48" y="254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8" name="Rectangle 14"/>
              <p:cNvSpPr>
                <a:spLocks noChangeArrowheads="1"/>
              </p:cNvSpPr>
              <p:nvPr/>
            </p:nvSpPr>
            <p:spPr bwMode="auto">
              <a:xfrm>
                <a:off x="48" y="269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0" name="Rectangle 16"/>
              <p:cNvSpPr>
                <a:spLocks noChangeArrowheads="1"/>
              </p:cNvSpPr>
              <p:nvPr/>
            </p:nvSpPr>
            <p:spPr bwMode="auto">
              <a:xfrm>
                <a:off x="48" y="298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4" name="Rectangle 20"/>
              <p:cNvSpPr>
                <a:spLocks noChangeArrowheads="1"/>
              </p:cNvSpPr>
              <p:nvPr/>
            </p:nvSpPr>
            <p:spPr bwMode="auto">
              <a:xfrm>
                <a:off x="48" y="3557"/>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8" name="Rectangle 24"/>
              <p:cNvSpPr>
                <a:spLocks noChangeArrowheads="1"/>
              </p:cNvSpPr>
              <p:nvPr/>
            </p:nvSpPr>
            <p:spPr bwMode="auto">
              <a:xfrm>
                <a:off x="48" y="413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9" name="Rectangle 25"/>
              <p:cNvSpPr>
                <a:spLocks noChangeArrowheads="1"/>
              </p:cNvSpPr>
              <p:nvPr/>
            </p:nvSpPr>
            <p:spPr bwMode="auto">
              <a:xfrm>
                <a:off x="48" y="10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3" name="Rectangle 29"/>
              <p:cNvSpPr>
                <a:spLocks noChangeArrowheads="1"/>
              </p:cNvSpPr>
              <p:nvPr/>
            </p:nvSpPr>
            <p:spPr bwMode="auto">
              <a:xfrm>
                <a:off x="48" y="67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59" name="Rectangle 35"/>
          <p:cNvSpPr>
            <a:spLocks noGrp="1" noChangeArrowheads="1"/>
          </p:cNvSpPr>
          <p:nvPr>
            <p:ph type="body" idx="1"/>
          </p:nvPr>
        </p:nvSpPr>
        <p:spPr bwMode="auto">
          <a:xfrm>
            <a:off x="11430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0" name="Rectangle 36"/>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400" b="0">
                <a:solidFill>
                  <a:schemeClr val="tx1"/>
                </a:solidFill>
                <a:effectLst/>
                <a:latin typeface="+mn-lt"/>
              </a:defRPr>
            </a:lvl1pPr>
          </a:lstStyle>
          <a:p>
            <a:pPr>
              <a:defRPr/>
            </a:pPr>
            <a:fld id="{FAB4141E-F527-482F-9800-1834449B9BF3}" type="datetime1">
              <a:rPr lang="zh-CN" altLang="en-US"/>
              <a:pPr>
                <a:defRPr/>
              </a:pPr>
              <a:t>2021/9/29</a:t>
            </a:fld>
            <a:endParaRPr lang="en-US" altLang="zh-CN"/>
          </a:p>
        </p:txBody>
      </p:sp>
      <p:sp>
        <p:nvSpPr>
          <p:cNvPr id="1061" name="Rectangle 37"/>
          <p:cNvSpPr>
            <a:spLocks noGrp="1" noChangeArrowheads="1"/>
          </p:cNvSpPr>
          <p:nvPr>
            <p:ph type="ftr" sz="quarter" idx="3"/>
          </p:nvPr>
        </p:nvSpPr>
        <p:spPr bwMode="auto">
          <a:xfrm>
            <a:off x="35814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lnSpc>
                <a:spcPct val="100000"/>
              </a:lnSpc>
              <a:spcBef>
                <a:spcPct val="0"/>
              </a:spcBef>
              <a:buClrTx/>
              <a:buSzTx/>
              <a:buFontTx/>
              <a:buNone/>
              <a:defRPr sz="1400" b="0">
                <a:solidFill>
                  <a:schemeClr val="tx1"/>
                </a:solidFill>
                <a:effectLst/>
                <a:latin typeface="+mn-lt"/>
              </a:defRPr>
            </a:lvl1pPr>
          </a:lstStyle>
          <a:p>
            <a:pPr>
              <a:defRPr/>
            </a:pPr>
            <a:endParaRPr lang="en-US" altLang="zh-CN"/>
          </a:p>
        </p:txBody>
      </p:sp>
      <p:sp>
        <p:nvSpPr>
          <p:cNvPr id="1062" name="Rectangle 38"/>
          <p:cNvSpPr>
            <a:spLocks noGrp="1" noChangeArrowheads="1"/>
          </p:cNvSpPr>
          <p:nvPr>
            <p:ph type="sldNum" sz="quarter" idx="4"/>
          </p:nvPr>
        </p:nvSpPr>
        <p:spPr bwMode="auto">
          <a:xfrm>
            <a:off x="6732588" y="6661150"/>
            <a:ext cx="1905000" cy="1968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400" b="0">
                <a:solidFill>
                  <a:schemeClr val="tx1"/>
                </a:solidFill>
                <a:latin typeface="Times New Roman" panose="02020603050405020304" pitchFamily="18" charset="0"/>
              </a:defRPr>
            </a:lvl1pPr>
          </a:lstStyle>
          <a:p>
            <a:pPr>
              <a:defRPr/>
            </a:pPr>
            <a:r>
              <a:rPr lang="zh-CN" altLang="en-US"/>
              <a:t>第 </a:t>
            </a:r>
            <a:fld id="{CE3EE724-3080-4457-B503-924982FD04EC}" type="slidenum">
              <a:rPr lang="zh-CN" altLang="en-US"/>
              <a:pPr>
                <a:defRPr/>
              </a:pPr>
              <a:t>‹#›</a:t>
            </a:fld>
            <a:r>
              <a:rPr lang="zh-CN" altLang="en-US"/>
              <a:t> 页</a:t>
            </a:r>
          </a:p>
        </p:txBody>
      </p:sp>
    </p:spTree>
  </p:cSld>
  <p:clrMap bg1="dk2" tx1="lt1" bg2="dk1"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36.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slide" Target="slide1.xml"/></Relationships>
</file>

<file path=ppt/slides/_rels/slide2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F475825-8149-4993-8459-4FBACFB6926E}"/>
              </a:ext>
            </a:extLst>
          </p:cNvPr>
          <p:cNvSpPr>
            <a:spLocks noGrp="1"/>
          </p:cNvSpPr>
          <p:nvPr>
            <p:ph type="title"/>
          </p:nvPr>
        </p:nvSpPr>
        <p:spPr>
          <a:xfrm>
            <a:off x="395536" y="-148560"/>
            <a:ext cx="8001000" cy="1325563"/>
          </a:xfrm>
        </p:spPr>
        <p:txBody>
          <a:bodyPr/>
          <a:lstStyle/>
          <a:p>
            <a:pPr algn="ctr" eaLnBrk="0" fontAlgn="base" hangingPunct="0">
              <a:spcAft>
                <a:spcPct val="0"/>
              </a:spcAft>
              <a:defRPr/>
            </a:pPr>
            <a:r>
              <a:rPr kumimoji="1" lang="zh-CN" altLang="en-US" sz="4800" b="1" dirty="0">
                <a:solidFill>
                  <a:srgbClr val="C00000"/>
                </a:solidFill>
                <a:effectLst>
                  <a:outerShdw blurRad="38100" dist="38100" dir="2700000" algn="tl">
                    <a:srgbClr val="000000"/>
                  </a:outerShdw>
                </a:effectLst>
                <a:ea typeface="楷体_GB2312" pitchFamily="49" charset="-122"/>
                <a:cs typeface="+mn-cs"/>
              </a:rPr>
              <a:t>第 </a:t>
            </a:r>
            <a:r>
              <a:rPr kumimoji="1" lang="en-US" altLang="zh-CN" sz="4800" b="1" dirty="0">
                <a:solidFill>
                  <a:srgbClr val="C00000"/>
                </a:solidFill>
                <a:effectLst>
                  <a:outerShdw blurRad="38100" dist="38100" dir="2700000" algn="tl">
                    <a:srgbClr val="000000"/>
                  </a:outerShdw>
                </a:effectLst>
                <a:ea typeface="楷体_GB2312" pitchFamily="49" charset="-122"/>
                <a:cs typeface="+mn-cs"/>
              </a:rPr>
              <a:t>4 </a:t>
            </a:r>
            <a:r>
              <a:rPr kumimoji="1" lang="zh-CN" altLang="en-US" sz="4800" b="1" dirty="0">
                <a:solidFill>
                  <a:srgbClr val="C00000"/>
                </a:solidFill>
                <a:effectLst>
                  <a:outerShdw blurRad="38100" dist="38100" dir="2700000" algn="tl">
                    <a:srgbClr val="000000"/>
                  </a:outerShdw>
                </a:effectLst>
                <a:ea typeface="楷体_GB2312" pitchFamily="49" charset="-122"/>
                <a:cs typeface="+mn-cs"/>
              </a:rPr>
              <a:t>章  线 程</a:t>
            </a:r>
          </a:p>
        </p:txBody>
      </p:sp>
      <p:sp>
        <p:nvSpPr>
          <p:cNvPr id="2" name="矩形 1">
            <a:extLst>
              <a:ext uri="{FF2B5EF4-FFF2-40B4-BE49-F238E27FC236}">
                <a16:creationId xmlns:a16="http://schemas.microsoft.com/office/drawing/2014/main" id="{006F2389-9443-49AA-9593-876FA3512032}"/>
              </a:ext>
            </a:extLst>
          </p:cNvPr>
          <p:cNvSpPr/>
          <p:nvPr/>
        </p:nvSpPr>
        <p:spPr>
          <a:xfrm>
            <a:off x="2623583" y="872168"/>
            <a:ext cx="2236510" cy="768031"/>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4.1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概  述</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3" name="矩形 2">
            <a:hlinkClick r:id="rId2" action="ppaction://hlinksldjump"/>
            <a:extLst>
              <a:ext uri="{FF2B5EF4-FFF2-40B4-BE49-F238E27FC236}">
                <a16:creationId xmlns:a16="http://schemas.microsoft.com/office/drawing/2014/main" id="{3A1E538E-4FC1-495B-B8E8-C9E5758C6680}"/>
              </a:ext>
            </a:extLst>
          </p:cNvPr>
          <p:cNvSpPr/>
          <p:nvPr/>
        </p:nvSpPr>
        <p:spPr>
          <a:xfrm>
            <a:off x="2632425" y="1597353"/>
            <a:ext cx="3390672" cy="768031"/>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4.2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多 核 编 程</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8" name="矩形 7">
            <a:hlinkClick r:id="rId3" action="ppaction://hlinksldjump"/>
            <a:extLst>
              <a:ext uri="{FF2B5EF4-FFF2-40B4-BE49-F238E27FC236}">
                <a16:creationId xmlns:a16="http://schemas.microsoft.com/office/drawing/2014/main" id="{3B13801B-E251-4A49-8E4D-FF454E8ED73E}"/>
              </a:ext>
            </a:extLst>
          </p:cNvPr>
          <p:cNvSpPr/>
          <p:nvPr/>
        </p:nvSpPr>
        <p:spPr>
          <a:xfrm>
            <a:off x="2642576" y="2372493"/>
            <a:ext cx="4031873" cy="768031"/>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4.3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多 线 程 模 型</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9" name="矩形 8">
            <a:hlinkClick r:id="rId4" action="ppaction://hlinksldjump"/>
            <a:extLst>
              <a:ext uri="{FF2B5EF4-FFF2-40B4-BE49-F238E27FC236}">
                <a16:creationId xmlns:a16="http://schemas.microsoft.com/office/drawing/2014/main" id="{CAB53D24-D1A8-4642-9C5A-5632175D6ADF}"/>
              </a:ext>
            </a:extLst>
          </p:cNvPr>
          <p:cNvSpPr/>
          <p:nvPr/>
        </p:nvSpPr>
        <p:spPr>
          <a:xfrm>
            <a:off x="2623583" y="3056791"/>
            <a:ext cx="2749471" cy="768031"/>
          </a:xfrm>
          <a:prstGeom prst="rect">
            <a:avLst/>
          </a:prstGeom>
        </p:spPr>
        <p:txBody>
          <a:bodyPr wrap="squar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4.4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线 程 库</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0" name="矩形 9">
            <a:hlinkClick r:id="rId5" action="ppaction://hlinksldjump"/>
            <a:extLst>
              <a:ext uri="{FF2B5EF4-FFF2-40B4-BE49-F238E27FC236}">
                <a16:creationId xmlns:a16="http://schemas.microsoft.com/office/drawing/2014/main" id="{B492DFE0-8D9F-4CA3-AFFE-2F5918279158}"/>
              </a:ext>
            </a:extLst>
          </p:cNvPr>
          <p:cNvSpPr/>
          <p:nvPr/>
        </p:nvSpPr>
        <p:spPr>
          <a:xfrm>
            <a:off x="2623583" y="3753845"/>
            <a:ext cx="4031873" cy="768031"/>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4.5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隐 式 多 线 程</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1" name="矩形 10">
            <a:hlinkClick r:id="rId6" action="ppaction://hlinksldjump"/>
            <a:extLst>
              <a:ext uri="{FF2B5EF4-FFF2-40B4-BE49-F238E27FC236}">
                <a16:creationId xmlns:a16="http://schemas.microsoft.com/office/drawing/2014/main" id="{96183631-DE25-4B19-A994-31851CCA6F9D}"/>
              </a:ext>
            </a:extLst>
          </p:cNvPr>
          <p:cNvSpPr/>
          <p:nvPr/>
        </p:nvSpPr>
        <p:spPr>
          <a:xfrm>
            <a:off x="2647916" y="5135197"/>
            <a:ext cx="4801314" cy="768031"/>
          </a:xfrm>
          <a:prstGeom prst="rect">
            <a:avLst/>
          </a:prstGeom>
        </p:spPr>
        <p:txBody>
          <a:bodyPr wrap="squar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4.7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操 作 系 统 例 子 </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2" name="矩形 11">
            <a:hlinkClick r:id="rId7" action="ppaction://hlinksldjump"/>
            <a:extLst>
              <a:ext uri="{FF2B5EF4-FFF2-40B4-BE49-F238E27FC236}">
                <a16:creationId xmlns:a16="http://schemas.microsoft.com/office/drawing/2014/main" id="{14555D73-1442-439B-892B-BDAEF89486CF}"/>
              </a:ext>
            </a:extLst>
          </p:cNvPr>
          <p:cNvSpPr/>
          <p:nvPr/>
        </p:nvSpPr>
        <p:spPr>
          <a:xfrm>
            <a:off x="2632425" y="4483318"/>
            <a:ext cx="5195653" cy="761747"/>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4.6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线 程与进程的比较</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4" name="日期占位符 1">
            <a:extLst>
              <a:ext uri="{FF2B5EF4-FFF2-40B4-BE49-F238E27FC236}">
                <a16:creationId xmlns:a16="http://schemas.microsoft.com/office/drawing/2014/main" id="{A3D73B32-9CCC-4CD3-A2AE-5F466CAA8231}"/>
              </a:ext>
            </a:extLst>
          </p:cNvPr>
          <p:cNvSpPr txBox="1">
            <a:spLocks/>
          </p:cNvSpPr>
          <p:nvPr/>
        </p:nvSpPr>
        <p:spPr bwMode="auto">
          <a:xfrm>
            <a:off x="0" y="6400800"/>
            <a:ext cx="377991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zh-CN"/>
            </a:defPPr>
            <a:lvl1pPr algn="l" rtl="0" eaLnBrk="0" fontAlgn="base" hangingPunct="0">
              <a:lnSpc>
                <a:spcPct val="100000"/>
              </a:lnSpc>
              <a:spcBef>
                <a:spcPct val="0"/>
              </a:spcBef>
              <a:spcAft>
                <a:spcPct val="0"/>
              </a:spcAft>
              <a:buClrTx/>
              <a:buSzTx/>
              <a:buFontTx/>
              <a:buNone/>
              <a:defRPr kumimoji="1" sz="1400" b="0" kern="1200">
                <a:solidFill>
                  <a:schemeClr val="tx1"/>
                </a:solidFill>
                <a:effectLst/>
                <a:latin typeface="+mn-lt"/>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a:lstStyle>
          <a:p>
            <a:pPr eaLnBrk="1" hangingPunct="1">
              <a:defRPr/>
            </a:pPr>
            <a:r>
              <a:rPr lang="zh-CN" altLang="en-US"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endParaRPr lang="en-US" altLang="zh-CN"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53871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BA5CB8-475A-4BCC-829E-54D88800CC7E}"/>
              </a:ext>
            </a:extLst>
          </p:cNvPr>
          <p:cNvSpPr/>
          <p:nvPr/>
        </p:nvSpPr>
        <p:spPr>
          <a:xfrm>
            <a:off x="2014288" y="-84631"/>
            <a:ext cx="5148572" cy="827150"/>
          </a:xfrm>
          <a:prstGeom prst="rect">
            <a:avLst/>
          </a:prstGeom>
        </p:spPr>
        <p:txBody>
          <a:bodyPr wrap="square">
            <a:spAutoFit/>
          </a:bodyPr>
          <a:lstStyle/>
          <a:p>
            <a:pPr marL="457200" indent="-457200" algn="ctr">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4.2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多 核 编 程</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5" name="Title 1">
            <a:extLst>
              <a:ext uri="{FF2B5EF4-FFF2-40B4-BE49-F238E27FC236}">
                <a16:creationId xmlns:a16="http://schemas.microsoft.com/office/drawing/2014/main" id="{51E77D0F-E65C-4F9D-9E80-DB0C65DEB44D}"/>
              </a:ext>
            </a:extLst>
          </p:cNvPr>
          <p:cNvSpPr txBox="1">
            <a:spLocks/>
          </p:cNvSpPr>
          <p:nvPr/>
        </p:nvSpPr>
        <p:spPr>
          <a:xfrm>
            <a:off x="1605317" y="1700808"/>
            <a:ext cx="6912768" cy="528113"/>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Concurrency vs. Parallelism</a:t>
            </a:r>
          </a:p>
        </p:txBody>
      </p:sp>
      <p:sp>
        <p:nvSpPr>
          <p:cNvPr id="14" name="TextBox 2">
            <a:extLst>
              <a:ext uri="{FF2B5EF4-FFF2-40B4-BE49-F238E27FC236}">
                <a16:creationId xmlns:a16="http://schemas.microsoft.com/office/drawing/2014/main" id="{47BB4379-9278-4304-8F31-4D1DCFEB1EBB}"/>
              </a:ext>
            </a:extLst>
          </p:cNvPr>
          <p:cNvSpPr txBox="1">
            <a:spLocks noChangeArrowheads="1"/>
          </p:cNvSpPr>
          <p:nvPr/>
        </p:nvSpPr>
        <p:spPr bwMode="auto">
          <a:xfrm>
            <a:off x="1605317" y="2638955"/>
            <a:ext cx="3816424" cy="707886"/>
          </a:xfrm>
          <a:prstGeom prst="rect">
            <a:avLst/>
          </a:prstGeom>
          <a:noFill/>
          <a:ln w="9525">
            <a:noFill/>
            <a:miter lim="800000"/>
            <a:headEnd/>
            <a:tailEnd/>
          </a:ln>
        </p:spPr>
        <p:txBody>
          <a:bodyPr wrap="square">
            <a:spAutoFit/>
          </a:bodyPr>
          <a:lstStyle/>
          <a:p>
            <a:pP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编 程 挑 战</a:t>
            </a:r>
            <a:endParaRPr lang="zh-CN" altLang="en-US" sz="36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15" name="TextBox 2">
            <a:extLst>
              <a:ext uri="{FF2B5EF4-FFF2-40B4-BE49-F238E27FC236}">
                <a16:creationId xmlns:a16="http://schemas.microsoft.com/office/drawing/2014/main" id="{2A5A9D2F-31D9-4FD0-BFB9-759B8039721E}"/>
              </a:ext>
            </a:extLst>
          </p:cNvPr>
          <p:cNvSpPr txBox="1">
            <a:spLocks noChangeArrowheads="1"/>
          </p:cNvSpPr>
          <p:nvPr/>
        </p:nvSpPr>
        <p:spPr bwMode="auto">
          <a:xfrm>
            <a:off x="1619672" y="3501008"/>
            <a:ext cx="3425445" cy="707886"/>
          </a:xfrm>
          <a:prstGeom prst="rect">
            <a:avLst/>
          </a:prstGeom>
          <a:noFill/>
          <a:ln w="9525">
            <a:noFill/>
            <a:miter lim="800000"/>
            <a:headEnd/>
            <a:tailEnd/>
          </a:ln>
        </p:spPr>
        <p:txBody>
          <a:bodyPr wrap="square">
            <a:spAutoFit/>
          </a:bodyPr>
          <a:lstStyle/>
          <a:p>
            <a:pP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并 行 类 型</a:t>
            </a:r>
            <a:endParaRPr lang="zh-CN" altLang="en-US" sz="36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Tree>
    <p:extLst>
      <p:ext uri="{BB962C8B-B14F-4D97-AF65-F5344CB8AC3E}">
        <p14:creationId xmlns:p14="http://schemas.microsoft.com/office/powerpoint/2010/main" val="181457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F3703A3-1889-4D5A-B002-82B1611E7DF6}" type="datetime1">
              <a:rPr lang="zh-CN" altLang="en-US" smtClean="0"/>
              <a:pPr>
                <a:defRPr/>
              </a:pPr>
              <a:t>2021/9/29</a:t>
            </a:fld>
            <a:endParaRPr lang="en-US" altLang="zh-CN"/>
          </a:p>
        </p:txBody>
      </p:sp>
      <p:sp>
        <p:nvSpPr>
          <p:cNvPr id="3" name="灯片编号占位符 2"/>
          <p:cNvSpPr>
            <a:spLocks noGrp="1"/>
          </p:cNvSpPr>
          <p:nvPr>
            <p:ph type="sldNum" sz="quarter" idx="12"/>
          </p:nvPr>
        </p:nvSpPr>
        <p:spPr/>
        <p:txBody>
          <a:bodyPr/>
          <a:lstStyle/>
          <a:p>
            <a:pPr>
              <a:defRPr/>
            </a:pPr>
            <a:r>
              <a:rPr lang="zh-CN" altLang="en-US"/>
              <a:t>第 </a:t>
            </a:r>
            <a:fld id="{AA9BF305-28BD-41C0-8AA3-BF5601F9D25F}" type="slidenum">
              <a:rPr lang="zh-CN" altLang="en-US" smtClean="0"/>
              <a:pPr>
                <a:defRPr/>
              </a:pPr>
              <a:t>11</a:t>
            </a:fld>
            <a:r>
              <a:rPr lang="zh-CN" altLang="en-US"/>
              <a:t> 页</a:t>
            </a:r>
          </a:p>
        </p:txBody>
      </p:sp>
      <p:sp>
        <p:nvSpPr>
          <p:cNvPr id="4" name="Title 1">
            <a:extLst>
              <a:ext uri="{FF2B5EF4-FFF2-40B4-BE49-F238E27FC236}">
                <a16:creationId xmlns:a16="http://schemas.microsoft.com/office/drawing/2014/main" id="{51E77D0F-E65C-4F9D-9E80-DB0C65DEB44D}"/>
              </a:ext>
            </a:extLst>
          </p:cNvPr>
          <p:cNvSpPr txBox="1">
            <a:spLocks/>
          </p:cNvSpPr>
          <p:nvPr/>
        </p:nvSpPr>
        <p:spPr>
          <a:xfrm>
            <a:off x="920354" y="-28256"/>
            <a:ext cx="7505398" cy="528113"/>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algn="ctr" eaLnBrk="1" hangingPunct="1">
              <a:defRPr/>
            </a:pP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Concurrency vs. Parallelism</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1</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endParaRPr>
          </a:p>
        </p:txBody>
      </p:sp>
      <p:sp>
        <p:nvSpPr>
          <p:cNvPr id="5" name="Rectangle 3">
            <a:extLst>
              <a:ext uri="{FF2B5EF4-FFF2-40B4-BE49-F238E27FC236}">
                <a16:creationId xmlns:a16="http://schemas.microsoft.com/office/drawing/2014/main" id="{C450ABE3-3491-4D34-891A-5F40CB5B1DC9}"/>
              </a:ext>
            </a:extLst>
          </p:cNvPr>
          <p:cNvSpPr>
            <a:spLocks noGrp="1" noChangeArrowheads="1"/>
          </p:cNvSpPr>
          <p:nvPr/>
        </p:nvSpPr>
        <p:spPr bwMode="auto">
          <a:xfrm>
            <a:off x="149738" y="1047941"/>
            <a:ext cx="8877672" cy="16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ClrTx/>
            </a:pPr>
            <a:r>
              <a:rPr lang="en-US" altLang="en-US" sz="2800" b="1" dirty="0">
                <a:solidFill>
                  <a:schemeClr val="bg2"/>
                </a:solidFill>
              </a:rPr>
              <a:t>Concurrent execution on single-core system:</a:t>
            </a:r>
          </a:p>
          <a:p>
            <a:endParaRPr lang="en-US" altLang="en-US" sz="2800" b="1" dirty="0">
              <a:solidFill>
                <a:schemeClr val="bg2"/>
              </a:solidFill>
            </a:endParaRPr>
          </a:p>
          <a:p>
            <a:endParaRPr lang="en-US" altLang="en-US" sz="2800" b="1" dirty="0">
              <a:solidFill>
                <a:schemeClr val="bg2"/>
              </a:solidFill>
            </a:endParaRPr>
          </a:p>
          <a:p>
            <a:endParaRPr lang="en-US" altLang="en-US" sz="2800" b="1" dirty="0">
              <a:solidFill>
                <a:schemeClr val="bg2"/>
              </a:solidFill>
            </a:endParaRPr>
          </a:p>
          <a:p>
            <a:endParaRPr lang="en-US" altLang="en-US" b="1" dirty="0"/>
          </a:p>
        </p:txBody>
      </p:sp>
      <p:pic>
        <p:nvPicPr>
          <p:cNvPr id="6" name="Picture 1" descr="4_03.pdf">
            <a:extLst>
              <a:ext uri="{FF2B5EF4-FFF2-40B4-BE49-F238E27FC236}">
                <a16:creationId xmlns:a16="http://schemas.microsoft.com/office/drawing/2014/main" id="{2FA9445C-B88B-4790-B368-D324CFE5EC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4457" y="1615997"/>
            <a:ext cx="62595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4_04.pdf">
            <a:extLst>
              <a:ext uri="{FF2B5EF4-FFF2-40B4-BE49-F238E27FC236}">
                <a16:creationId xmlns:a16="http://schemas.microsoft.com/office/drawing/2014/main" id="{C6313F97-937B-4AF1-AACB-54031CC837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791" y="3525824"/>
            <a:ext cx="39465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C25A3AA8-1C4C-436C-A740-68A8AE1DB412}"/>
              </a:ext>
            </a:extLst>
          </p:cNvPr>
          <p:cNvSpPr/>
          <p:nvPr/>
        </p:nvSpPr>
        <p:spPr>
          <a:xfrm>
            <a:off x="116881" y="2911179"/>
            <a:ext cx="6678488" cy="523220"/>
          </a:xfrm>
          <a:prstGeom prst="rect">
            <a:avLst/>
          </a:prstGeom>
        </p:spPr>
        <p:txBody>
          <a:bodyPr wrap="square">
            <a:spAutoFit/>
          </a:bodyPr>
          <a:lstStyle/>
          <a:p>
            <a:pPr marL="488950" indent="-488950">
              <a:spcBef>
                <a:spcPct val="35000"/>
              </a:spcBef>
              <a:buSzPct val="90000"/>
              <a:buFont typeface="Monotype Sorts" pitchFamily="2" charset="2"/>
              <a:buChar char="n"/>
            </a:pPr>
            <a:r>
              <a:rPr lang="en-US" altLang="en-US" sz="2800" dirty="0">
                <a:solidFill>
                  <a:schemeClr val="bg2"/>
                </a:solidFill>
                <a:latin typeface="Helvetica" panose="020B0604020202020204" pitchFamily="34" charset="0"/>
                <a:ea typeface="MS PGothic" panose="020B0600070205080204" pitchFamily="34" charset="-128"/>
              </a:rPr>
              <a:t>Parallelism on a multi-core system:</a:t>
            </a:r>
          </a:p>
        </p:txBody>
      </p:sp>
      <p:sp>
        <p:nvSpPr>
          <p:cNvPr id="9" name="文本框 8">
            <a:extLst>
              <a:ext uri="{FF2B5EF4-FFF2-40B4-BE49-F238E27FC236}">
                <a16:creationId xmlns:a16="http://schemas.microsoft.com/office/drawing/2014/main" id="{875B32E3-11C1-48A0-9959-25356DAE17B1}"/>
              </a:ext>
            </a:extLst>
          </p:cNvPr>
          <p:cNvSpPr txBox="1"/>
          <p:nvPr/>
        </p:nvSpPr>
        <p:spPr>
          <a:xfrm>
            <a:off x="2716002" y="2511069"/>
            <a:ext cx="3745144" cy="400110"/>
          </a:xfrm>
          <a:prstGeom prst="rect">
            <a:avLst/>
          </a:prstGeom>
          <a:noFill/>
        </p:spPr>
        <p:txBody>
          <a:bodyPr wrap="square" rtlCol="0">
            <a:spAutoFit/>
          </a:bodyPr>
          <a:lstStyle/>
          <a:p>
            <a:pPr algn="ctr"/>
            <a:r>
              <a:rPr lang="zh-CN" altLang="en-US" sz="2000" dirty="0">
                <a:solidFill>
                  <a:schemeClr val="bg2"/>
                </a:solidFill>
              </a:rPr>
              <a:t>图 </a:t>
            </a:r>
            <a:r>
              <a:rPr lang="en-US" altLang="zh-CN" sz="2000" dirty="0">
                <a:solidFill>
                  <a:schemeClr val="bg2"/>
                </a:solidFill>
              </a:rPr>
              <a:t>4-3 </a:t>
            </a:r>
            <a:r>
              <a:rPr lang="zh-CN" altLang="en-US" sz="2000" dirty="0">
                <a:solidFill>
                  <a:schemeClr val="bg2"/>
                </a:solidFill>
              </a:rPr>
              <a:t>单核系统上的并发执行</a:t>
            </a:r>
          </a:p>
        </p:txBody>
      </p:sp>
      <p:sp>
        <p:nvSpPr>
          <p:cNvPr id="10" name="文本框 9">
            <a:extLst>
              <a:ext uri="{FF2B5EF4-FFF2-40B4-BE49-F238E27FC236}">
                <a16:creationId xmlns:a16="http://schemas.microsoft.com/office/drawing/2014/main" id="{F0332252-7DEC-42CA-93A1-A0557654C28A}"/>
              </a:ext>
            </a:extLst>
          </p:cNvPr>
          <p:cNvSpPr txBox="1"/>
          <p:nvPr/>
        </p:nvSpPr>
        <p:spPr>
          <a:xfrm>
            <a:off x="2619127" y="5240484"/>
            <a:ext cx="3774190" cy="400110"/>
          </a:xfrm>
          <a:prstGeom prst="rect">
            <a:avLst/>
          </a:prstGeom>
          <a:noFill/>
        </p:spPr>
        <p:txBody>
          <a:bodyPr wrap="square" rtlCol="0">
            <a:spAutoFit/>
          </a:bodyPr>
          <a:lstStyle/>
          <a:p>
            <a:pPr algn="ctr"/>
            <a:r>
              <a:rPr lang="zh-CN" altLang="en-US" sz="2000" dirty="0">
                <a:solidFill>
                  <a:schemeClr val="bg2"/>
                </a:solidFill>
              </a:rPr>
              <a:t>图 </a:t>
            </a:r>
            <a:r>
              <a:rPr lang="en-US" altLang="zh-CN" sz="2000" dirty="0">
                <a:solidFill>
                  <a:schemeClr val="bg2"/>
                </a:solidFill>
              </a:rPr>
              <a:t>4-3 </a:t>
            </a:r>
            <a:r>
              <a:rPr lang="zh-CN" altLang="en-US" sz="2000" dirty="0">
                <a:solidFill>
                  <a:schemeClr val="bg2"/>
                </a:solidFill>
              </a:rPr>
              <a:t>多核系统上的并发执行</a:t>
            </a:r>
          </a:p>
        </p:txBody>
      </p:sp>
      <p:sp>
        <p:nvSpPr>
          <p:cNvPr id="11" name="文本框 10">
            <a:extLst>
              <a:ext uri="{FF2B5EF4-FFF2-40B4-BE49-F238E27FC236}">
                <a16:creationId xmlns:a16="http://schemas.microsoft.com/office/drawing/2014/main" id="{DC87EC47-0EBB-4F01-8FE1-62117DFE43E2}"/>
              </a:ext>
            </a:extLst>
          </p:cNvPr>
          <p:cNvSpPr txBox="1"/>
          <p:nvPr/>
        </p:nvSpPr>
        <p:spPr>
          <a:xfrm>
            <a:off x="91443" y="5791691"/>
            <a:ext cx="8994262" cy="954107"/>
          </a:xfrm>
          <a:prstGeom prst="rect">
            <a:avLst/>
          </a:prstGeom>
          <a:noFill/>
        </p:spPr>
        <p:txBody>
          <a:bodyPr wrap="square" rtlCol="0">
            <a:spAutoFit/>
          </a:bodyPr>
          <a:lstStyle/>
          <a:p>
            <a:pPr marL="266700" indent="-266700">
              <a:buSzPct val="70000"/>
              <a:buFont typeface="Wingdings" panose="05000000000000000000" pitchFamily="2" charset="2"/>
              <a:buChar char="n"/>
            </a:pPr>
            <a:r>
              <a:rPr lang="en-US" altLang="zh-CN" sz="2800" dirty="0">
                <a:solidFill>
                  <a:schemeClr val="bg1"/>
                </a:solidFill>
                <a:latin typeface="+mj-lt"/>
                <a:ea typeface="楷体" panose="02010609060101010101" pitchFamily="49" charset="-122"/>
              </a:rPr>
              <a:t>Concurrency</a:t>
            </a:r>
            <a:r>
              <a:rPr lang="en-US" altLang="zh-CN" sz="2800" b="0" dirty="0">
                <a:solidFill>
                  <a:schemeClr val="bg2"/>
                </a:solidFill>
                <a:latin typeface="Times New Roman" panose="02020603050405020304" pitchFamily="18" charset="0"/>
                <a:cs typeface="Times New Roman" panose="02020603050405020304" pitchFamily="18" charset="0"/>
              </a:rPr>
              <a:t> is about </a:t>
            </a:r>
            <a:r>
              <a:rPr lang="en-US" altLang="zh-CN" sz="2800" b="0" dirty="0">
                <a:solidFill>
                  <a:schemeClr val="bg1">
                    <a:lumMod val="75000"/>
                  </a:schemeClr>
                </a:solidFill>
                <a:latin typeface="Times New Roman" panose="02020603050405020304" pitchFamily="18" charset="0"/>
                <a:cs typeface="Times New Roman" panose="02020603050405020304" pitchFamily="18" charset="0"/>
              </a:rPr>
              <a:t>dealing with </a:t>
            </a:r>
            <a:r>
              <a:rPr lang="en-US" altLang="zh-CN" sz="2800" b="0" dirty="0">
                <a:solidFill>
                  <a:schemeClr val="bg2"/>
                </a:solidFill>
                <a:latin typeface="Times New Roman" panose="02020603050405020304" pitchFamily="18" charset="0"/>
                <a:cs typeface="Times New Roman" panose="02020603050405020304" pitchFamily="18" charset="0"/>
              </a:rPr>
              <a:t>lots of things at once. </a:t>
            </a:r>
          </a:p>
          <a:p>
            <a:pPr marL="266700" indent="-266700">
              <a:buSzPct val="70000"/>
              <a:buFont typeface="Wingdings" panose="05000000000000000000" pitchFamily="2" charset="2"/>
              <a:buChar char="n"/>
            </a:pPr>
            <a:r>
              <a:rPr lang="en-US" altLang="zh-CN" sz="2800" dirty="0">
                <a:solidFill>
                  <a:schemeClr val="bg1"/>
                </a:solidFill>
                <a:latin typeface="+mj-lt"/>
                <a:ea typeface="楷体" panose="02010609060101010101" pitchFamily="49" charset="-122"/>
              </a:rPr>
              <a:t>Parallelism</a:t>
            </a:r>
            <a:r>
              <a:rPr lang="en-US" altLang="zh-CN" sz="2800" b="0" dirty="0">
                <a:solidFill>
                  <a:schemeClr val="bg2"/>
                </a:solidFill>
                <a:latin typeface="Times New Roman" panose="02020603050405020304" pitchFamily="18" charset="0"/>
                <a:cs typeface="Times New Roman" panose="02020603050405020304" pitchFamily="18" charset="0"/>
              </a:rPr>
              <a:t> is about </a:t>
            </a:r>
            <a:r>
              <a:rPr lang="en-US" altLang="zh-CN" sz="2800" b="0" dirty="0">
                <a:solidFill>
                  <a:schemeClr val="bg1">
                    <a:lumMod val="75000"/>
                  </a:schemeClr>
                </a:solidFill>
                <a:latin typeface="Times New Roman" panose="02020603050405020304" pitchFamily="18" charset="0"/>
                <a:cs typeface="Times New Roman" panose="02020603050405020304" pitchFamily="18" charset="0"/>
              </a:rPr>
              <a:t>doing</a:t>
            </a:r>
            <a:r>
              <a:rPr lang="en-US" altLang="zh-CN" sz="2800" b="0" dirty="0">
                <a:solidFill>
                  <a:schemeClr val="bg2"/>
                </a:solidFill>
                <a:latin typeface="Times New Roman" panose="02020603050405020304" pitchFamily="18" charset="0"/>
                <a:cs typeface="Times New Roman" panose="02020603050405020304" pitchFamily="18" charset="0"/>
              </a:rPr>
              <a:t> lots of things at once</a:t>
            </a:r>
            <a:endParaRPr lang="zh-CN" altLang="en-US" sz="2800" dirty="0">
              <a:solidFill>
                <a:schemeClr val="bg2"/>
              </a:solidFill>
              <a:latin typeface="Times New Roman" panose="02020603050405020304" pitchFamily="18" charset="0"/>
              <a:cs typeface="Times New Roman" panose="02020603050405020304" pitchFamily="18" charset="0"/>
            </a:endParaRPr>
          </a:p>
        </p:txBody>
      </p:sp>
      <p:sp>
        <p:nvSpPr>
          <p:cNvPr id="12"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919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25AE7EC9-2663-4AEC-941A-4F6512C5FCA0}"/>
              </a:ext>
            </a:extLst>
          </p:cNvPr>
          <p:cNvSpPr txBox="1">
            <a:spLocks noChangeArrowheads="1"/>
          </p:cNvSpPr>
          <p:nvPr/>
        </p:nvSpPr>
        <p:spPr bwMode="auto">
          <a:xfrm>
            <a:off x="-68784" y="1219160"/>
            <a:ext cx="8359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并行性</a:t>
            </a:r>
            <a:r>
              <a:rPr lang="en-US" altLang="zh-CN" b="1"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两个或多个事件在同一时刻发生。 </a:t>
            </a:r>
          </a:p>
        </p:txBody>
      </p:sp>
      <p:sp>
        <p:nvSpPr>
          <p:cNvPr id="7" name="Text Box 7">
            <a:extLst>
              <a:ext uri="{FF2B5EF4-FFF2-40B4-BE49-F238E27FC236}">
                <a16:creationId xmlns:a16="http://schemas.microsoft.com/office/drawing/2014/main" id="{6F5C251F-77AD-4462-B948-1F020FA2ADBF}"/>
              </a:ext>
            </a:extLst>
          </p:cNvPr>
          <p:cNvSpPr txBox="1">
            <a:spLocks noChangeArrowheads="1"/>
          </p:cNvSpPr>
          <p:nvPr/>
        </p:nvSpPr>
        <p:spPr bwMode="auto">
          <a:xfrm>
            <a:off x="-50424" y="1852811"/>
            <a:ext cx="91706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并发性</a:t>
            </a:r>
            <a:r>
              <a:rPr lang="en-US" altLang="zh-CN"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dirty="0">
                <a:solidFill>
                  <a:schemeClr val="bg1">
                    <a:lumMod val="7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两个或多个事件在同一时间间隔内发生。 </a:t>
            </a:r>
          </a:p>
        </p:txBody>
      </p:sp>
      <p:sp>
        <p:nvSpPr>
          <p:cNvPr id="8" name="Text Box 8">
            <a:extLst>
              <a:ext uri="{FF2B5EF4-FFF2-40B4-BE49-F238E27FC236}">
                <a16:creationId xmlns:a16="http://schemas.microsoft.com/office/drawing/2014/main" id="{7852D01F-EB75-4DF0-A69D-4B6CB3B5206C}"/>
              </a:ext>
            </a:extLst>
          </p:cNvPr>
          <p:cNvSpPr txBox="1">
            <a:spLocks noChangeArrowheads="1"/>
          </p:cNvSpPr>
          <p:nvPr/>
        </p:nvSpPr>
        <p:spPr bwMode="auto">
          <a:xfrm>
            <a:off x="153377" y="3140968"/>
            <a:ext cx="8763000" cy="2308324"/>
          </a:xfrm>
          <a:prstGeom prst="rect">
            <a:avLst/>
          </a:prstGeom>
          <a:solidFill>
            <a:srgbClr val="EAEAEA"/>
          </a:solidFill>
          <a:ln w="28575">
            <a:noFill/>
            <a:miter lim="800000"/>
            <a:headEnd/>
            <a:tailEnd/>
          </a:ln>
        </p:spPr>
        <p:txBody>
          <a:bodyPr>
            <a:spAutoFit/>
          </a:bodyPr>
          <a:lstStyle/>
          <a:p>
            <a:pPr marL="355600" lvl="2"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在一段时间内，宏观上有多个程序同时运行</a:t>
            </a:r>
            <a:r>
              <a:rPr lang="en-US" altLang="zh-CN" dirty="0">
                <a:solidFill>
                  <a:schemeClr val="bg2"/>
                </a:solidFill>
                <a:latin typeface="+mj-lt"/>
                <a:ea typeface="楷体" panose="02010609060101010101" pitchFamily="49" charset="-122"/>
              </a:rPr>
              <a:t>;</a:t>
            </a:r>
          </a:p>
          <a:p>
            <a:pPr marL="355600" lvl="2"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多处理机系统：并发执行的程序可被分配到多个处理机上，实现并行执行。</a:t>
            </a:r>
            <a:endParaRPr lang="en-US" altLang="zh-CN" dirty="0">
              <a:solidFill>
                <a:schemeClr val="bg2"/>
              </a:solidFill>
              <a:latin typeface="+mj-lt"/>
              <a:ea typeface="楷体" panose="02010609060101010101" pitchFamily="49" charset="-122"/>
            </a:endParaRPr>
          </a:p>
          <a:p>
            <a:pPr marL="355600" lvl="2"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在单处理机系统中：每一时刻却只能有一道程序执行，故微观上分时地交替执行。</a:t>
            </a:r>
          </a:p>
        </p:txBody>
      </p:sp>
      <p:sp>
        <p:nvSpPr>
          <p:cNvPr id="9" name="Title 1">
            <a:extLst>
              <a:ext uri="{FF2B5EF4-FFF2-40B4-BE49-F238E27FC236}">
                <a16:creationId xmlns:a16="http://schemas.microsoft.com/office/drawing/2014/main" id="{51E77D0F-E65C-4F9D-9E80-DB0C65DEB44D}"/>
              </a:ext>
            </a:extLst>
          </p:cNvPr>
          <p:cNvSpPr txBox="1">
            <a:spLocks/>
          </p:cNvSpPr>
          <p:nvPr/>
        </p:nvSpPr>
        <p:spPr>
          <a:xfrm>
            <a:off x="1139429" y="17580"/>
            <a:ext cx="7151562" cy="528113"/>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algn="ctr" eaLnBrk="1" hangingPunct="1">
              <a:defRPr/>
            </a:pP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Concurrency vs. Parallelism</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rPr>
              <a:t>2</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endParaRPr>
          </a:p>
        </p:txBody>
      </p:sp>
      <p:sp>
        <p:nvSpPr>
          <p:cNvPr id="10"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 name="文本框 10"/>
          <p:cNvSpPr txBox="1"/>
          <p:nvPr/>
        </p:nvSpPr>
        <p:spPr>
          <a:xfrm>
            <a:off x="6538408" y="6488668"/>
            <a:ext cx="2207836"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4.11</a:t>
            </a:r>
            <a:endParaRPr lang="zh-CN" altLang="en-US" sz="2400" dirty="0">
              <a:solidFill>
                <a:schemeClr val="bg2"/>
              </a:solidFill>
              <a:latin typeface="+mn-lt"/>
            </a:endParaRPr>
          </a:p>
        </p:txBody>
      </p:sp>
    </p:spTree>
    <p:extLst>
      <p:ext uri="{BB962C8B-B14F-4D97-AF65-F5344CB8AC3E}">
        <p14:creationId xmlns:p14="http://schemas.microsoft.com/office/powerpoint/2010/main" val="22289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47BB4379-9278-4304-8F31-4D1DCFEB1EBB}"/>
              </a:ext>
            </a:extLst>
          </p:cNvPr>
          <p:cNvSpPr txBox="1">
            <a:spLocks noChangeArrowheads="1"/>
          </p:cNvSpPr>
          <p:nvPr/>
        </p:nvSpPr>
        <p:spPr bwMode="auto">
          <a:xfrm>
            <a:off x="827584" y="-59884"/>
            <a:ext cx="7488832" cy="707886"/>
          </a:xfrm>
          <a:prstGeom prst="rect">
            <a:avLst/>
          </a:prstGeom>
          <a:noFill/>
          <a:ln w="9525">
            <a:noFill/>
            <a:miter lim="800000"/>
            <a:headEnd/>
            <a:tailEnd/>
          </a:ln>
        </p:spPr>
        <p:txBody>
          <a:bodyPr wrap="square">
            <a:spAutoFit/>
          </a:bodyPr>
          <a:lstStyle/>
          <a:p>
            <a:pPr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编 程 挑 战</a:t>
            </a:r>
            <a:endParaRPr lang="zh-CN" altLang="en-US" sz="36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5" name="Rectangle 4">
            <a:extLst>
              <a:ext uri="{FF2B5EF4-FFF2-40B4-BE49-F238E27FC236}">
                <a16:creationId xmlns:a16="http://schemas.microsoft.com/office/drawing/2014/main" id="{DE74202F-F077-4F9C-9798-F91A9C009A9D}"/>
              </a:ext>
            </a:extLst>
          </p:cNvPr>
          <p:cNvSpPr txBox="1">
            <a:spLocks noChangeArrowheads="1"/>
          </p:cNvSpPr>
          <p:nvPr/>
        </p:nvSpPr>
        <p:spPr>
          <a:xfrm>
            <a:off x="-16253" y="476672"/>
            <a:ext cx="9270268" cy="5904656"/>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识别任务 </a:t>
            </a:r>
            <a:r>
              <a:rPr lang="en-US" altLang="en-US"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Dividing activities</a:t>
            </a:r>
          </a:p>
          <a:p>
            <a:pPr marL="812800" lvl="3" indent="-355600" defTabSz="355600">
              <a:lnSpc>
                <a:spcPts val="37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划分独立、并发的任务。理想情况下相互独立在多核上并行运行。</a:t>
            </a:r>
            <a:endParaRPr lang="en-US" altLang="zh-CN" sz="2800" dirty="0">
              <a:solidFill>
                <a:schemeClr val="bg2"/>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平衡</a:t>
            </a:r>
            <a:r>
              <a:rPr lang="en-US" altLang="en-US"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Balance</a:t>
            </a:r>
          </a:p>
          <a:p>
            <a:pPr marL="812800" lvl="3" indent="-355600" defTabSz="355600">
              <a:lnSpc>
                <a:spcPts val="37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确保任务执行同等价值的工作。</a:t>
            </a:r>
            <a:endParaRPr lang="en-US" altLang="zh-CN" sz="2800" dirty="0">
              <a:solidFill>
                <a:schemeClr val="bg2"/>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数据分割 </a:t>
            </a:r>
            <a:r>
              <a:rPr lang="en-US" altLang="zh-CN"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Data splitting</a:t>
            </a:r>
          </a:p>
          <a:p>
            <a:pPr marL="812800" lvl="3" indent="-355600" defTabSz="355600">
              <a:lnSpc>
                <a:spcPts val="37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划分任务访问的数据，以便运行在单独的核上。</a:t>
            </a:r>
            <a:endParaRPr lang="en-US" altLang="zh-CN" sz="2800" dirty="0">
              <a:solidFill>
                <a:schemeClr val="bg2"/>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数据依赖</a:t>
            </a:r>
            <a:r>
              <a:rPr lang="en-US" altLang="en-US"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Data dependency</a:t>
            </a:r>
            <a:endPar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ts val="37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分析多个任务之间的依赖关系，若一个任务依赖于另一个任务的数据，确保任务执行同步。</a:t>
            </a:r>
            <a:endParaRPr lang="en-US" altLang="en-US" sz="2800" dirty="0">
              <a:solidFill>
                <a:schemeClr val="bg2"/>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rPr>
              <a:t>测试与调试 </a:t>
            </a:r>
            <a:r>
              <a:rPr lang="en-US" altLang="en-US"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Testing and debugging</a:t>
            </a:r>
            <a:endPar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ts val="37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运行于多核的程序可能会有不同的执行路径。</a:t>
            </a:r>
            <a:r>
              <a:rPr lang="en-US" altLang="zh-CN" dirty="0" err="1">
                <a:effectLst/>
              </a:rPr>
              <a:t>bility</a:t>
            </a:r>
            <a:endParaRPr lang="en-US" altLang="zh-CN" sz="3200" b="0" kern="0" dirty="0"/>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02422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par>
                          <p:cTn id="28" fill="hold">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2A5A9D2F-31D9-4FD0-BFB9-759B8039721E}"/>
              </a:ext>
            </a:extLst>
          </p:cNvPr>
          <p:cNvSpPr txBox="1">
            <a:spLocks noChangeArrowheads="1"/>
          </p:cNvSpPr>
          <p:nvPr/>
        </p:nvSpPr>
        <p:spPr bwMode="auto">
          <a:xfrm>
            <a:off x="827584" y="-59884"/>
            <a:ext cx="7488832" cy="707886"/>
          </a:xfrm>
          <a:prstGeom prst="rect">
            <a:avLst/>
          </a:prstGeom>
          <a:noFill/>
          <a:ln w="9525">
            <a:noFill/>
            <a:miter lim="800000"/>
            <a:headEnd/>
            <a:tailEnd/>
          </a:ln>
        </p:spPr>
        <p:txBody>
          <a:bodyPr wrap="square">
            <a:spAutoFit/>
          </a:bodyPr>
          <a:lstStyle/>
          <a:p>
            <a:pPr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并 行 类 型</a:t>
            </a:r>
            <a:endParaRPr lang="zh-CN" altLang="en-US" sz="36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5" name="Rectangle 4">
            <a:extLst>
              <a:ext uri="{FF2B5EF4-FFF2-40B4-BE49-F238E27FC236}">
                <a16:creationId xmlns:a16="http://schemas.microsoft.com/office/drawing/2014/main" id="{D73A8D47-E3E8-4DE4-BA79-409B83B70E12}"/>
              </a:ext>
            </a:extLst>
          </p:cNvPr>
          <p:cNvSpPr txBox="1">
            <a:spLocks noChangeArrowheads="1"/>
          </p:cNvSpPr>
          <p:nvPr/>
        </p:nvSpPr>
        <p:spPr>
          <a:xfrm>
            <a:off x="-126268" y="910700"/>
            <a:ext cx="9396535" cy="4941238"/>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数据并行 </a:t>
            </a:r>
            <a:r>
              <a:rPr lang="en-US" altLang="zh-CN" sz="2800" dirty="0">
                <a:solidFill>
                  <a:schemeClr val="bg1"/>
                </a:solidFill>
                <a:effectLst/>
                <a:latin typeface="+mj-lt"/>
                <a:ea typeface="楷体" panose="02010609060101010101" pitchFamily="49" charset="-122"/>
              </a:rPr>
              <a:t>Data parallelism</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将数据分布于多个计算核上，并在</a:t>
            </a: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每个核上执行相同操作</a:t>
            </a:r>
            <a:endParaRPr lang="en-US" altLang="zh-CN" sz="3200"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任务并行</a:t>
            </a:r>
            <a:r>
              <a:rPr lang="en-US" altLang="en-US"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 </a:t>
            </a:r>
            <a:r>
              <a:rPr lang="en-US" altLang="zh-CN" sz="2800" dirty="0">
                <a:solidFill>
                  <a:schemeClr val="bg1"/>
                </a:solidFill>
                <a:effectLst/>
                <a:latin typeface="+mj-lt"/>
                <a:ea typeface="楷体" panose="02010609060101010101" pitchFamily="49" charset="-122"/>
              </a:rPr>
              <a:t>Task parallelism</a:t>
            </a:r>
            <a:endParaRPr lang="en-US" altLang="en-US" sz="2800" dirty="0">
              <a:solidFill>
                <a:schemeClr val="bg1"/>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将任务（线程）分配到多个计算核</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每个线程执行一个独特的操作</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不同线程可以操作相同的、不同的数据。</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latin typeface="+mj-lt"/>
                <a:ea typeface="楷体" panose="02010609060101010101" pitchFamily="49" charset="-122"/>
              </a:rPr>
              <a:t>大多数情况下，应用程序</a:t>
            </a: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混合两种策略</a:t>
            </a:r>
            <a:r>
              <a:rPr lang="zh-CN" altLang="en-US" sz="3600" dirty="0">
                <a:solidFill>
                  <a:schemeClr val="bg1"/>
                </a:solidFill>
                <a:effectLst/>
                <a:latin typeface="+mj-lt"/>
                <a:ea typeface="楷体" panose="02010609060101010101" pitchFamily="49" charset="-122"/>
              </a:rPr>
              <a:t>。</a:t>
            </a:r>
            <a:endParaRPr lang="en-US" altLang="en-US" sz="2800" dirty="0">
              <a:solidFill>
                <a:schemeClr val="bg1"/>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很少严格遵循数据或任务并行。</a:t>
            </a:r>
            <a:endParaRPr lang="en-US" altLang="zh-CN" sz="3200" dirty="0">
              <a:solidFill>
                <a:schemeClr val="bg2"/>
              </a:solidFill>
              <a:effectLst/>
              <a:latin typeface="+mj-lt"/>
              <a:ea typeface="楷体" panose="02010609060101010101" pitchFamily="49" charset="-122"/>
            </a:endParaRPr>
          </a:p>
        </p:txBody>
      </p:sp>
      <p:sp>
        <p:nvSpPr>
          <p:cNvPr id="6" name="AutoShape 7">
            <a:hlinkClick r:id="rId2" action="ppaction://hlinksldjump" highlightClick="1"/>
            <a:extLst>
              <a:ext uri="{FF2B5EF4-FFF2-40B4-BE49-F238E27FC236}">
                <a16:creationId xmlns:a16="http://schemas.microsoft.com/office/drawing/2014/main" id="{316B3646-793D-40FC-9A47-4FFF10D8A4DF}"/>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文本框 6"/>
          <p:cNvSpPr txBox="1"/>
          <p:nvPr/>
        </p:nvSpPr>
        <p:spPr>
          <a:xfrm>
            <a:off x="6538408" y="6488668"/>
            <a:ext cx="2207836"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4.13</a:t>
            </a:r>
            <a:endParaRPr lang="zh-CN" altLang="en-US" sz="2400" dirty="0">
              <a:solidFill>
                <a:schemeClr val="bg2"/>
              </a:solidFill>
              <a:latin typeface="+mn-lt"/>
            </a:endParaRPr>
          </a:p>
        </p:txBody>
      </p:sp>
    </p:spTree>
    <p:extLst>
      <p:ext uri="{BB962C8B-B14F-4D97-AF65-F5344CB8AC3E}">
        <p14:creationId xmlns:p14="http://schemas.microsoft.com/office/powerpoint/2010/main" val="101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1000"/>
                                        <p:tgtEl>
                                          <p:spTgt spid="5">
                                            <p:txEl>
                                              <p:pRg st="6" end="6"/>
                                            </p:txEl>
                                          </p:spTgt>
                                        </p:tgtEl>
                                      </p:cBhvr>
                                    </p:animEffect>
                                    <p:anim calcmode="lin" valueType="num">
                                      <p:cBhvr>
                                        <p:cTn id="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1000"/>
                                        <p:tgtEl>
                                          <p:spTgt spid="5">
                                            <p:txEl>
                                              <p:pRg st="7" end="7"/>
                                            </p:txEl>
                                          </p:spTgt>
                                        </p:tgtEl>
                                      </p:cBhvr>
                                    </p:animEffect>
                                    <p:anim calcmode="lin" valueType="num">
                                      <p:cBhvr>
                                        <p:cTn id="1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99BA755-80E8-414B-B2B5-8556C955C069}"/>
              </a:ext>
            </a:extLst>
          </p:cNvPr>
          <p:cNvSpPr/>
          <p:nvPr/>
        </p:nvSpPr>
        <p:spPr>
          <a:xfrm>
            <a:off x="2699792" y="63863"/>
            <a:ext cx="4416594" cy="835613"/>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4.3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多 线 程 模 型</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EB36CA95-0D86-43E9-AD93-DB497D6A0330}"/>
              </a:ext>
            </a:extLst>
          </p:cNvPr>
          <p:cNvSpPr/>
          <p:nvPr/>
        </p:nvSpPr>
        <p:spPr>
          <a:xfrm>
            <a:off x="3131839" y="1879384"/>
            <a:ext cx="4620770" cy="707886"/>
          </a:xfrm>
          <a:prstGeom prst="rect">
            <a:avLst/>
          </a:prstGeom>
        </p:spPr>
        <p:txBody>
          <a:bodyPr wrap="square">
            <a:spAutoFit/>
          </a:bodyPr>
          <a:lstStyle/>
          <a:p>
            <a:pPr marL="0" lvl="1" indent="-274638"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 程 的 实 现</a:t>
            </a:r>
          </a:p>
        </p:txBody>
      </p:sp>
      <p:sp>
        <p:nvSpPr>
          <p:cNvPr id="9" name="文本框 8">
            <a:extLst>
              <a:ext uri="{FF2B5EF4-FFF2-40B4-BE49-F238E27FC236}">
                <a16:creationId xmlns:a16="http://schemas.microsoft.com/office/drawing/2014/main" id="{30827713-A263-4663-BF4E-D244AD681714}"/>
              </a:ext>
            </a:extLst>
          </p:cNvPr>
          <p:cNvSpPr txBox="1"/>
          <p:nvPr/>
        </p:nvSpPr>
        <p:spPr>
          <a:xfrm>
            <a:off x="3131839" y="3157835"/>
            <a:ext cx="4476754" cy="707886"/>
          </a:xfrm>
          <a:prstGeom prst="rect">
            <a:avLst/>
          </a:prstGeom>
          <a:noFill/>
        </p:spPr>
        <p:txBody>
          <a:bodyPr wrap="square" rtlCol="0">
            <a:spAutoFit/>
          </a:bodyPr>
          <a:lstStyle/>
          <a:p>
            <a:pPr marL="0" lvl="1" indent="-274638"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多 线 程 模 型</a:t>
            </a:r>
          </a:p>
        </p:txBody>
      </p:sp>
      <p:sp>
        <p:nvSpPr>
          <p:cNvPr id="6" name="日期占位符 1">
            <a:extLst>
              <a:ext uri="{FF2B5EF4-FFF2-40B4-BE49-F238E27FC236}">
                <a16:creationId xmlns:a16="http://schemas.microsoft.com/office/drawing/2014/main" id="{A3D73B32-9CCC-4CD3-A2AE-5F466CAA8231}"/>
              </a:ext>
            </a:extLst>
          </p:cNvPr>
          <p:cNvSpPr txBox="1">
            <a:spLocks/>
          </p:cNvSpPr>
          <p:nvPr/>
        </p:nvSpPr>
        <p:spPr bwMode="auto">
          <a:xfrm>
            <a:off x="0" y="6400800"/>
            <a:ext cx="377991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zh-CN"/>
            </a:defPPr>
            <a:lvl1pPr algn="l" rtl="0" eaLnBrk="0" fontAlgn="base" hangingPunct="0">
              <a:lnSpc>
                <a:spcPct val="100000"/>
              </a:lnSpc>
              <a:spcBef>
                <a:spcPct val="0"/>
              </a:spcBef>
              <a:spcAft>
                <a:spcPct val="0"/>
              </a:spcAft>
              <a:buClrTx/>
              <a:buSzTx/>
              <a:buFontTx/>
              <a:buNone/>
              <a:defRPr kumimoji="1" sz="1400" b="0" kern="1200">
                <a:solidFill>
                  <a:schemeClr val="tx1"/>
                </a:solidFill>
                <a:effectLst/>
                <a:latin typeface="+mn-lt"/>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a:lstStyle>
          <a:p>
            <a:pPr eaLnBrk="1" hangingPunct="1">
              <a:defRPr/>
            </a:pPr>
            <a:r>
              <a:rPr lang="zh-CN" altLang="en-US"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endParaRPr lang="en-US" altLang="zh-CN"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4792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D2E482-409B-455A-B5D5-9CD8A483A726}"/>
              </a:ext>
            </a:extLst>
          </p:cNvPr>
          <p:cNvSpPr/>
          <p:nvPr/>
        </p:nvSpPr>
        <p:spPr>
          <a:xfrm>
            <a:off x="2261615" y="0"/>
            <a:ext cx="4620770" cy="707886"/>
          </a:xfrm>
          <a:prstGeom prst="rect">
            <a:avLst/>
          </a:prstGeom>
        </p:spPr>
        <p:txBody>
          <a:bodyPr wrap="square">
            <a:spAutoFit/>
          </a:bodyPr>
          <a:lstStyle/>
          <a:p>
            <a:pPr marL="0" lvl="1" indent="-274638"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 程 的 实 现</a:t>
            </a:r>
          </a:p>
        </p:txBody>
      </p:sp>
      <p:sp>
        <p:nvSpPr>
          <p:cNvPr id="5" name="Rectangle 4">
            <a:extLst>
              <a:ext uri="{FF2B5EF4-FFF2-40B4-BE49-F238E27FC236}">
                <a16:creationId xmlns:a16="http://schemas.microsoft.com/office/drawing/2014/main" id="{91E95DA9-45C7-41AC-9FE8-0EB75C34E406}"/>
              </a:ext>
            </a:extLst>
          </p:cNvPr>
          <p:cNvSpPr txBox="1">
            <a:spLocks noChangeArrowheads="1"/>
          </p:cNvSpPr>
          <p:nvPr/>
        </p:nvSpPr>
        <p:spPr>
          <a:xfrm>
            <a:off x="179512" y="690631"/>
            <a:ext cx="8784976" cy="5474673"/>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用户线程</a:t>
            </a:r>
            <a:endParaRPr lang="en-US" altLang="zh-CN" sz="36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解决上下文切换的开销</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en-US" altLang="zh-CN" sz="3200" dirty="0">
                <a:solidFill>
                  <a:schemeClr val="bg2"/>
                </a:solidFill>
                <a:effectLst/>
                <a:latin typeface="+mj-lt"/>
                <a:ea typeface="楷体" panose="02010609060101010101" pitchFamily="49" charset="-122"/>
              </a:rPr>
              <a:t>TCB: </a:t>
            </a:r>
            <a:r>
              <a:rPr lang="zh-CN" altLang="en-US" sz="3200" dirty="0">
                <a:solidFill>
                  <a:schemeClr val="bg2"/>
                </a:solidFill>
                <a:effectLst/>
                <a:latin typeface="+mj-lt"/>
                <a:ea typeface="楷体" panose="02010609060101010101" pitchFamily="49" charset="-122"/>
              </a:rPr>
              <a:t>在进程的用户空间</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管理：用户级的线程库函数</a:t>
            </a:r>
            <a:r>
              <a:rPr lang="en-US" altLang="en-US" dirty="0"/>
              <a:t> </a:t>
            </a:r>
            <a:endParaRPr lang="en-US" altLang="en-US"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en-US" altLang="en-US" sz="3200" dirty="0">
                <a:solidFill>
                  <a:schemeClr val="bg2"/>
                </a:solidFill>
                <a:effectLst/>
                <a:latin typeface="+mj-lt"/>
                <a:ea typeface="楷体" panose="02010609060101010101" pitchFamily="49" charset="-122"/>
              </a:rPr>
              <a:t> </a:t>
            </a:r>
            <a:r>
              <a:rPr lang="en-US" altLang="en-US" sz="2800" dirty="0">
                <a:solidFill>
                  <a:schemeClr val="bg2"/>
                </a:solidFill>
                <a:effectLst/>
                <a:latin typeface="+mj-lt"/>
                <a:ea typeface="楷体" panose="02010609060101010101" pitchFamily="49" charset="-122"/>
              </a:rPr>
              <a:t>Windows threads</a:t>
            </a:r>
            <a:r>
              <a:rPr lang="zh-CN" altLang="en-US" sz="2800" dirty="0">
                <a:solidFill>
                  <a:schemeClr val="bg2"/>
                </a:solidFill>
                <a:effectLst/>
                <a:latin typeface="+mj-lt"/>
                <a:ea typeface="楷体" panose="02010609060101010101" pitchFamily="49" charset="-122"/>
              </a:rPr>
              <a:t>、</a:t>
            </a:r>
            <a:r>
              <a:rPr lang="en-US" altLang="en-US" sz="2800" dirty="0">
                <a:solidFill>
                  <a:schemeClr val="bg2"/>
                </a:solidFill>
                <a:effectLst/>
                <a:latin typeface="+mj-lt"/>
                <a:ea typeface="楷体" panose="02010609060101010101" pitchFamily="49" charset="-122"/>
              </a:rPr>
              <a:t>POSIX Pthreads</a:t>
            </a:r>
            <a:r>
              <a:rPr lang="zh-CN" altLang="en-US" sz="2800" dirty="0">
                <a:solidFill>
                  <a:schemeClr val="bg2"/>
                </a:solidFill>
                <a:effectLst/>
                <a:latin typeface="+mj-lt"/>
                <a:ea typeface="楷体" panose="02010609060101010101" pitchFamily="49" charset="-122"/>
              </a:rPr>
              <a:t>、</a:t>
            </a:r>
            <a:r>
              <a:rPr lang="en-US" altLang="en-US" sz="2800" dirty="0">
                <a:solidFill>
                  <a:schemeClr val="bg2"/>
                </a:solidFill>
                <a:effectLst/>
                <a:latin typeface="+mj-lt"/>
                <a:ea typeface="楷体" panose="02010609060101010101" pitchFamily="49" charset="-122"/>
              </a:rPr>
              <a:t> Java threads</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内核线程</a:t>
            </a:r>
            <a:endParaRPr lang="en-US" altLang="zh-CN" sz="36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发挥多处理器的并发优势</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en-US" altLang="zh-CN" sz="3200" dirty="0">
                <a:solidFill>
                  <a:schemeClr val="bg2"/>
                </a:solidFill>
                <a:effectLst/>
                <a:latin typeface="+mj-lt"/>
                <a:ea typeface="楷体" panose="02010609060101010101" pitchFamily="49" charset="-122"/>
              </a:rPr>
              <a:t>TCB:  </a:t>
            </a:r>
            <a:r>
              <a:rPr lang="zh-CN" altLang="en-US" sz="3200" dirty="0">
                <a:solidFill>
                  <a:schemeClr val="bg2"/>
                </a:solidFill>
                <a:effectLst/>
                <a:latin typeface="+mj-lt"/>
                <a:ea typeface="楷体" panose="02010609060101010101" pitchFamily="49" charset="-122"/>
              </a:rPr>
              <a:t>在内核空间</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管理：</a:t>
            </a:r>
            <a:r>
              <a:rPr lang="en-US" altLang="zh-CN" sz="3200" dirty="0">
                <a:solidFill>
                  <a:schemeClr val="bg2"/>
                </a:solidFill>
                <a:effectLst/>
                <a:latin typeface="+mj-lt"/>
                <a:ea typeface="楷体" panose="02010609060101010101" pitchFamily="49" charset="-122"/>
              </a:rPr>
              <a:t>OS</a:t>
            </a:r>
            <a:r>
              <a:rPr lang="zh-CN" altLang="en-US" sz="3200" dirty="0">
                <a:solidFill>
                  <a:schemeClr val="bg2"/>
                </a:solidFill>
                <a:effectLst/>
                <a:latin typeface="+mj-lt"/>
                <a:ea typeface="楷体" panose="02010609060101010101" pitchFamily="49" charset="-122"/>
              </a:rPr>
              <a:t>内核</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几乎所有现代</a:t>
            </a:r>
            <a:r>
              <a:rPr lang="en-US" altLang="zh-CN" sz="3200" dirty="0">
                <a:solidFill>
                  <a:schemeClr val="bg2"/>
                </a:solidFill>
                <a:effectLst/>
                <a:latin typeface="+mj-lt"/>
                <a:ea typeface="楷体" panose="02010609060101010101" pitchFamily="49" charset="-122"/>
              </a:rPr>
              <a:t>OS</a:t>
            </a:r>
            <a:r>
              <a:rPr lang="zh-CN" altLang="en-US" sz="3200" dirty="0">
                <a:solidFill>
                  <a:schemeClr val="bg2"/>
                </a:solidFill>
                <a:effectLst/>
                <a:latin typeface="+mj-lt"/>
                <a:ea typeface="楷体" panose="02010609060101010101" pitchFamily="49" charset="-122"/>
              </a:rPr>
              <a:t>都支持、包括</a:t>
            </a:r>
            <a:r>
              <a:rPr lang="en-US" altLang="zh-CN" sz="3200" dirty="0">
                <a:solidFill>
                  <a:schemeClr val="bg2"/>
                </a:solidFill>
                <a:effectLst/>
                <a:latin typeface="+mj-lt"/>
                <a:ea typeface="楷体" panose="02010609060101010101" pitchFamily="49" charset="-122"/>
              </a:rPr>
              <a:t>Windows Linux </a:t>
            </a:r>
            <a:r>
              <a:rPr lang="en-US" altLang="zh-CN" sz="3200" dirty="0" err="1">
                <a:solidFill>
                  <a:schemeClr val="bg2"/>
                </a:solidFill>
                <a:effectLst/>
                <a:latin typeface="+mj-lt"/>
                <a:ea typeface="楷体" panose="02010609060101010101" pitchFamily="49" charset="-122"/>
              </a:rPr>
              <a:t>MacOS</a:t>
            </a:r>
            <a:r>
              <a:rPr lang="en-US" altLang="zh-CN" sz="3200" dirty="0">
                <a:solidFill>
                  <a:schemeClr val="bg2"/>
                </a:solidFill>
                <a:effectLst/>
                <a:latin typeface="+mj-lt"/>
                <a:ea typeface="楷体" panose="02010609060101010101" pitchFamily="49" charset="-122"/>
              </a:rPr>
              <a:t> X</a:t>
            </a:r>
            <a:r>
              <a:rPr lang="zh-CN" altLang="en-US" sz="3200" dirty="0">
                <a:solidFill>
                  <a:schemeClr val="bg2"/>
                </a:solidFill>
                <a:effectLst/>
                <a:latin typeface="+mj-lt"/>
                <a:ea typeface="楷体" panose="02010609060101010101" pitchFamily="49" charset="-122"/>
              </a:rPr>
              <a:t>和</a:t>
            </a:r>
            <a:r>
              <a:rPr lang="en-US" altLang="zh-CN" sz="3200" dirty="0">
                <a:solidFill>
                  <a:schemeClr val="bg2"/>
                </a:solidFill>
                <a:effectLst/>
                <a:latin typeface="+mj-lt"/>
                <a:ea typeface="楷体" panose="02010609060101010101" pitchFamily="49" charset="-122"/>
              </a:rPr>
              <a:t>Solaris</a:t>
            </a:r>
            <a:endParaRPr lang="zh-CN" altLang="en-US" sz="3200" dirty="0">
              <a:solidFill>
                <a:schemeClr val="bg2"/>
              </a:solidFill>
              <a:effectLst/>
              <a:latin typeface="+mj-lt"/>
              <a:ea typeface="楷体" panose="02010609060101010101" pitchFamily="49" charset="-122"/>
            </a:endParaRP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58166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6" end="6"/>
                                            </p:txEl>
                                          </p:spTgt>
                                        </p:tgtEl>
                                        <p:attrNameLst>
                                          <p:attrName>style.visibility</p:attrName>
                                        </p:attrNameLst>
                                      </p:cBhvr>
                                      <p:to>
                                        <p:strVal val="visible"/>
                                      </p:to>
                                    </p:set>
                                    <p:animEffect transition="in" filter="fade">
                                      <p:cBhvr>
                                        <p:cTn id="14" dur="1000"/>
                                        <p:tgtEl>
                                          <p:spTgt spid="5">
                                            <p:txEl>
                                              <p:pRg st="6" end="6"/>
                                            </p:txEl>
                                          </p:spTgt>
                                        </p:tgtEl>
                                      </p:cBhvr>
                                    </p:animEffect>
                                    <p:anim calcmode="lin" valueType="num">
                                      <p:cBhvr>
                                        <p:cTn id="1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2" presetClass="entr" presetSubtype="6"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1+#ppt_w/2"/>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312C762-ACAD-4450-8685-C16EB3ACF86A}"/>
              </a:ext>
            </a:extLst>
          </p:cNvPr>
          <p:cNvSpPr txBox="1">
            <a:spLocks noChangeArrowheads="1"/>
          </p:cNvSpPr>
          <p:nvPr/>
        </p:nvSpPr>
        <p:spPr bwMode="auto">
          <a:xfrm>
            <a:off x="2939639" y="31037"/>
            <a:ext cx="3456384" cy="707886"/>
          </a:xfrm>
          <a:prstGeom prst="rect">
            <a:avLst/>
          </a:prstGeom>
          <a:noFill/>
          <a:ln>
            <a:noFill/>
          </a:ln>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用 户 线 程（</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1</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a:t>
            </a:r>
          </a:p>
        </p:txBody>
      </p:sp>
      <p:sp>
        <p:nvSpPr>
          <p:cNvPr id="5" name="Rectangle 6">
            <a:extLst>
              <a:ext uri="{FF2B5EF4-FFF2-40B4-BE49-F238E27FC236}">
                <a16:creationId xmlns:a16="http://schemas.microsoft.com/office/drawing/2014/main" id="{FBE96A5E-0B20-49DB-BD02-1F1AFCAB166D}"/>
              </a:ext>
            </a:extLst>
          </p:cNvPr>
          <p:cNvSpPr>
            <a:spLocks noChangeArrowheads="1"/>
          </p:cNvSpPr>
          <p:nvPr/>
        </p:nvSpPr>
        <p:spPr bwMode="auto">
          <a:xfrm>
            <a:off x="1441822" y="5805428"/>
            <a:ext cx="6648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None/>
            </a:pPr>
            <a:r>
              <a:rPr lang="en-US" altLang="zh-CN"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Andrew S. </a:t>
            </a:r>
            <a:r>
              <a:rPr lang="en-US" altLang="zh-CN" sz="2000" b="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Tanenbaum</a:t>
            </a:r>
            <a:r>
              <a:rPr lang="zh-CN" altLang="en-US"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a:t>
            </a:r>
            <a:r>
              <a:rPr lang="en-US" altLang="zh-CN"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Modern Operating Systems</a:t>
            </a:r>
            <a:endParaRPr lang="zh-CN" altLang="en-US"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6" name="Group 11">
            <a:extLst>
              <a:ext uri="{FF2B5EF4-FFF2-40B4-BE49-F238E27FC236}">
                <a16:creationId xmlns:a16="http://schemas.microsoft.com/office/drawing/2014/main" id="{887B77CD-C8F2-4DEF-8077-3B964D1A94B6}"/>
              </a:ext>
            </a:extLst>
          </p:cNvPr>
          <p:cNvGrpSpPr>
            <a:grpSpLocks/>
          </p:cNvGrpSpPr>
          <p:nvPr/>
        </p:nvGrpSpPr>
        <p:grpSpPr bwMode="auto">
          <a:xfrm>
            <a:off x="518672" y="966729"/>
            <a:ext cx="8243887" cy="4383087"/>
            <a:chOff x="205" y="845"/>
            <a:chExt cx="5193" cy="2761"/>
          </a:xfrm>
        </p:grpSpPr>
        <p:pic>
          <p:nvPicPr>
            <p:cNvPr id="7" name="Picture 4" descr="C:\B\b4\JPG\foo\2-13a.jpg">
              <a:extLst>
                <a:ext uri="{FF2B5EF4-FFF2-40B4-BE49-F238E27FC236}">
                  <a16:creationId xmlns:a16="http://schemas.microsoft.com/office/drawing/2014/main" id="{49A44699-A3C9-48C0-8E45-FEF356630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 y="845"/>
              <a:ext cx="3431" cy="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a:extLst>
                <a:ext uri="{FF2B5EF4-FFF2-40B4-BE49-F238E27FC236}">
                  <a16:creationId xmlns:a16="http://schemas.microsoft.com/office/drawing/2014/main" id="{6A2E77B6-FDE0-4AAD-BB91-37706CC37570}"/>
                </a:ext>
              </a:extLst>
            </p:cNvPr>
            <p:cNvSpPr>
              <a:spLocks noChangeShapeType="1"/>
            </p:cNvSpPr>
            <p:nvPr/>
          </p:nvSpPr>
          <p:spPr bwMode="auto">
            <a:xfrm>
              <a:off x="3380" y="2798"/>
              <a:ext cx="1402"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Text Box 8">
              <a:extLst>
                <a:ext uri="{FF2B5EF4-FFF2-40B4-BE49-F238E27FC236}">
                  <a16:creationId xmlns:a16="http://schemas.microsoft.com/office/drawing/2014/main" id="{D26C38C3-579D-431B-A0EA-EA512F35162A}"/>
                </a:ext>
              </a:extLst>
            </p:cNvPr>
            <p:cNvSpPr txBox="1">
              <a:spLocks noChangeArrowheads="1"/>
            </p:cNvSpPr>
            <p:nvPr/>
          </p:nvSpPr>
          <p:spPr bwMode="auto">
            <a:xfrm>
              <a:off x="4834" y="2624"/>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PCB</a:t>
              </a:r>
            </a:p>
          </p:txBody>
        </p:sp>
        <p:sp>
          <p:nvSpPr>
            <p:cNvPr id="10" name="Line 9">
              <a:extLst>
                <a:ext uri="{FF2B5EF4-FFF2-40B4-BE49-F238E27FC236}">
                  <a16:creationId xmlns:a16="http://schemas.microsoft.com/office/drawing/2014/main" id="{161DF5A8-21D3-428C-9FCE-97E4FFD26552}"/>
                </a:ext>
              </a:extLst>
            </p:cNvPr>
            <p:cNvSpPr>
              <a:spLocks noChangeShapeType="1"/>
            </p:cNvSpPr>
            <p:nvPr/>
          </p:nvSpPr>
          <p:spPr bwMode="auto">
            <a:xfrm flipH="1">
              <a:off x="878" y="2222"/>
              <a:ext cx="1773"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 name="Text Box 10">
              <a:extLst>
                <a:ext uri="{FF2B5EF4-FFF2-40B4-BE49-F238E27FC236}">
                  <a16:creationId xmlns:a16="http://schemas.microsoft.com/office/drawing/2014/main" id="{C0CE51FB-9896-4018-B61C-4E18F484FB02}"/>
                </a:ext>
              </a:extLst>
            </p:cNvPr>
            <p:cNvSpPr txBox="1">
              <a:spLocks noChangeArrowheads="1"/>
            </p:cNvSpPr>
            <p:nvPr/>
          </p:nvSpPr>
          <p:spPr bwMode="auto">
            <a:xfrm>
              <a:off x="205" y="2057"/>
              <a:ext cx="679"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  TCB</a:t>
              </a:r>
              <a:br>
                <a:rPr lang="en-US" altLang="zh-CN" sz="2400" dirty="0"/>
              </a:br>
              <a:r>
                <a:rPr lang="en-US" altLang="zh-CN" sz="2000" dirty="0">
                  <a:solidFill>
                    <a:schemeClr val="bg2"/>
                  </a:solidFill>
                </a:rPr>
                <a:t>(Thread</a:t>
              </a:r>
              <a:br>
                <a:rPr lang="en-US" altLang="zh-CN" sz="2000" dirty="0">
                  <a:solidFill>
                    <a:schemeClr val="bg2"/>
                  </a:solidFill>
                </a:rPr>
              </a:br>
              <a:r>
                <a:rPr lang="en-US" altLang="zh-CN" sz="2000" dirty="0">
                  <a:solidFill>
                    <a:schemeClr val="bg2"/>
                  </a:solidFill>
                </a:rPr>
                <a:t>Control</a:t>
              </a:r>
              <a:br>
                <a:rPr lang="en-US" altLang="zh-CN" sz="2000" dirty="0">
                  <a:solidFill>
                    <a:schemeClr val="bg2"/>
                  </a:solidFill>
                </a:rPr>
              </a:br>
              <a:r>
                <a:rPr lang="en-US" altLang="zh-CN" sz="2000" dirty="0">
                  <a:solidFill>
                    <a:schemeClr val="bg2"/>
                  </a:solidFill>
                </a:rPr>
                <a:t>Block)</a:t>
              </a:r>
            </a:p>
          </p:txBody>
        </p:sp>
      </p:grpSp>
      <p:sp>
        <p:nvSpPr>
          <p:cNvPr id="12"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5528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7BC9AAC-DD66-465E-87E6-C6F85662662F}"/>
              </a:ext>
            </a:extLst>
          </p:cNvPr>
          <p:cNvSpPr txBox="1">
            <a:spLocks noChangeArrowheads="1"/>
          </p:cNvSpPr>
          <p:nvPr/>
        </p:nvSpPr>
        <p:spPr>
          <a:xfrm>
            <a:off x="-22819" y="1124743"/>
            <a:ext cx="8659553" cy="648073"/>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优点：</a:t>
            </a: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无需用户态</a:t>
            </a:r>
            <a:r>
              <a:rPr lang="en-US" altLang="zh-CN"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a:t>
            </a: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核心态切换、速度快。</a:t>
            </a:r>
          </a:p>
        </p:txBody>
      </p:sp>
      <p:sp>
        <p:nvSpPr>
          <p:cNvPr id="5" name="Rectangle 4">
            <a:extLst>
              <a:ext uri="{FF2B5EF4-FFF2-40B4-BE49-F238E27FC236}">
                <a16:creationId xmlns:a16="http://schemas.microsoft.com/office/drawing/2014/main" id="{1CFA38DF-CFBD-43A1-B5DD-5C8B52C5376A}"/>
              </a:ext>
            </a:extLst>
          </p:cNvPr>
          <p:cNvSpPr txBox="1">
            <a:spLocks noChangeArrowheads="1"/>
          </p:cNvSpPr>
          <p:nvPr/>
        </p:nvSpPr>
        <p:spPr>
          <a:xfrm>
            <a:off x="-22819" y="2420888"/>
            <a:ext cx="9166819" cy="2505859"/>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缺点：</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内核以进程为单位调度，</a:t>
            </a: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无法发挥多核优势</a:t>
            </a:r>
          </a:p>
          <a:p>
            <a:pPr marL="1270000" lvl="4" indent="-355600" defTabSz="355600">
              <a:lnSpc>
                <a:spcPct val="90000"/>
              </a:lnSpc>
              <a:spcBef>
                <a:spcPct val="0"/>
              </a:spcBef>
              <a:buClrTx/>
              <a:buSzPct val="8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一个线程阻塞，整个进程等待；</a:t>
            </a:r>
          </a:p>
          <a:p>
            <a:pPr marL="1270000" lvl="4" indent="-355600" defTabSz="355600">
              <a:lnSpc>
                <a:spcPct val="90000"/>
              </a:lnSpc>
              <a:spcBef>
                <a:spcPct val="0"/>
              </a:spcBef>
              <a:buClrTx/>
              <a:buSzPct val="8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一个线程在运行，进程中其它线程无法运行；</a:t>
            </a:r>
          </a:p>
          <a:p>
            <a:pPr marL="1270000" lvl="4" indent="-355600" defTabSz="355600">
              <a:lnSpc>
                <a:spcPct val="90000"/>
              </a:lnSpc>
              <a:spcBef>
                <a:spcPct val="0"/>
              </a:spcBef>
              <a:buClrTx/>
              <a:buSzPct val="8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时间片分配给进程，多线程则每个线程就慢。</a:t>
            </a:r>
            <a:endParaRPr lang="en-US" altLang="zh-CN" sz="2800" dirty="0">
              <a:solidFill>
                <a:schemeClr val="bg2"/>
              </a:solidFill>
              <a:effectLst/>
              <a:latin typeface="+mj-lt"/>
              <a:ea typeface="楷体" panose="02010609060101010101" pitchFamily="49" charset="-122"/>
            </a:endParaRPr>
          </a:p>
        </p:txBody>
      </p:sp>
      <p:sp>
        <p:nvSpPr>
          <p:cNvPr id="6" name="Text Box 2">
            <a:extLst>
              <a:ext uri="{FF2B5EF4-FFF2-40B4-BE49-F238E27FC236}">
                <a16:creationId xmlns:a16="http://schemas.microsoft.com/office/drawing/2014/main" id="{248F92CE-079A-40BD-AAE7-6620BD527A15}"/>
              </a:ext>
            </a:extLst>
          </p:cNvPr>
          <p:cNvSpPr txBox="1">
            <a:spLocks noChangeArrowheads="1"/>
          </p:cNvSpPr>
          <p:nvPr/>
        </p:nvSpPr>
        <p:spPr bwMode="auto">
          <a:xfrm>
            <a:off x="2735795" y="0"/>
            <a:ext cx="3672408" cy="707886"/>
          </a:xfrm>
          <a:prstGeom prst="rect">
            <a:avLst/>
          </a:prstGeom>
          <a:noFill/>
          <a:ln>
            <a:noFill/>
          </a:ln>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用 户 线 程</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r>
              <a:rPr lang="en-US" altLang="zh-CN" sz="4000" dirty="0">
                <a:solidFill>
                  <a:srgbClr val="006699"/>
                </a:solidFill>
                <a:effectLst>
                  <a:outerShdw blurRad="38100" dist="38100" dir="2700000" algn="tl">
                    <a:srgbClr val="000000">
                      <a:alpha val="43137"/>
                    </a:srgbClr>
                  </a:outerShdw>
                </a:effectLst>
                <a:ea typeface="MS PGothic" pitchFamily="34" charset="-128"/>
              </a:rPr>
              <a:t>2</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endPar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57165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EA83C9-756A-48F3-A310-9634E430FF3E}"/>
              </a:ext>
            </a:extLst>
          </p:cNvPr>
          <p:cNvSpPr>
            <a:spLocks noGrp="1"/>
          </p:cNvSpPr>
          <p:nvPr>
            <p:ph type="dt" sz="half" idx="10"/>
          </p:nvPr>
        </p:nvSpPr>
        <p:spPr/>
        <p:txBody>
          <a:bodyPr/>
          <a:lstStyle/>
          <a:p>
            <a:pPr>
              <a:defRPr/>
            </a:pPr>
            <a:fld id="{0F3703A3-1889-4D5A-B002-82B1611E7DF6}" type="datetime1">
              <a:rPr lang="zh-CN" altLang="en-US" smtClean="0"/>
              <a:pPr>
                <a:defRPr/>
              </a:pPr>
              <a:t>2021/9/29</a:t>
            </a:fld>
            <a:endParaRPr lang="en-US" altLang="zh-CN"/>
          </a:p>
        </p:txBody>
      </p:sp>
      <p:sp>
        <p:nvSpPr>
          <p:cNvPr id="4" name="Text Box 2">
            <a:extLst>
              <a:ext uri="{FF2B5EF4-FFF2-40B4-BE49-F238E27FC236}">
                <a16:creationId xmlns:a16="http://schemas.microsoft.com/office/drawing/2014/main" id="{4F66BF92-3D46-4068-A6CD-67F8AB2FD935}"/>
              </a:ext>
            </a:extLst>
          </p:cNvPr>
          <p:cNvSpPr txBox="1">
            <a:spLocks noChangeArrowheads="1"/>
          </p:cNvSpPr>
          <p:nvPr/>
        </p:nvSpPr>
        <p:spPr bwMode="auto">
          <a:xfrm>
            <a:off x="3217200" y="0"/>
            <a:ext cx="3443032" cy="707886"/>
          </a:xfrm>
          <a:prstGeom prst="rect">
            <a:avLst/>
          </a:prstGeom>
          <a:noFill/>
          <a:ln>
            <a:noFill/>
          </a:ln>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内 核 线 程</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r>
              <a:rPr lang="en-US" altLang="zh-CN" sz="4000" dirty="0">
                <a:solidFill>
                  <a:srgbClr val="006699"/>
                </a:solidFill>
                <a:effectLst>
                  <a:outerShdw blurRad="38100" dist="38100" dir="2700000" algn="tl">
                    <a:srgbClr val="000000">
                      <a:alpha val="43137"/>
                    </a:srgbClr>
                  </a:outerShdw>
                </a:effectLst>
                <a:ea typeface="MS PGothic" pitchFamily="34" charset="-128"/>
              </a:rPr>
              <a:t>1</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endPar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grpSp>
        <p:nvGrpSpPr>
          <p:cNvPr id="5" name="Group 13">
            <a:extLst>
              <a:ext uri="{FF2B5EF4-FFF2-40B4-BE49-F238E27FC236}">
                <a16:creationId xmlns:a16="http://schemas.microsoft.com/office/drawing/2014/main" id="{A35EC697-34DF-49DD-90E8-103BC0D608F5}"/>
              </a:ext>
            </a:extLst>
          </p:cNvPr>
          <p:cNvGrpSpPr>
            <a:grpSpLocks/>
          </p:cNvGrpSpPr>
          <p:nvPr/>
        </p:nvGrpSpPr>
        <p:grpSpPr bwMode="auto">
          <a:xfrm>
            <a:off x="629889" y="957422"/>
            <a:ext cx="7280276" cy="4591050"/>
            <a:chOff x="455" y="836"/>
            <a:chExt cx="4586" cy="2892"/>
          </a:xfrm>
        </p:grpSpPr>
        <p:pic>
          <p:nvPicPr>
            <p:cNvPr id="6" name="Picture 4" descr="C:\B\b4\JPG\foo\2-13.jpg">
              <a:extLst>
                <a:ext uri="{FF2B5EF4-FFF2-40B4-BE49-F238E27FC236}">
                  <a16:creationId xmlns:a16="http://schemas.microsoft.com/office/drawing/2014/main" id="{99664385-DB12-43FA-89AB-EEC89C154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 y="836"/>
              <a:ext cx="2836" cy="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a:extLst>
                <a:ext uri="{FF2B5EF4-FFF2-40B4-BE49-F238E27FC236}">
                  <a16:creationId xmlns:a16="http://schemas.microsoft.com/office/drawing/2014/main" id="{0D72ECFF-0C5A-4835-9FA1-39AF22E890AD}"/>
                </a:ext>
              </a:extLst>
            </p:cNvPr>
            <p:cNvSpPr>
              <a:spLocks/>
            </p:cNvSpPr>
            <p:nvPr/>
          </p:nvSpPr>
          <p:spPr bwMode="auto">
            <a:xfrm>
              <a:off x="1419" y="1802"/>
              <a:ext cx="327" cy="339"/>
            </a:xfrm>
            <a:prstGeom prst="leftBrace">
              <a:avLst>
                <a:gd name="adj1" fmla="val 51619"/>
                <a:gd name="adj2" fmla="val 50000"/>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endParaRPr>
            </a:p>
          </p:txBody>
        </p:sp>
        <p:sp>
          <p:nvSpPr>
            <p:cNvPr id="8" name="AutoShape 6">
              <a:extLst>
                <a:ext uri="{FF2B5EF4-FFF2-40B4-BE49-F238E27FC236}">
                  <a16:creationId xmlns:a16="http://schemas.microsoft.com/office/drawing/2014/main" id="{FB101820-A8F3-4197-8C66-C0040BC822E0}"/>
                </a:ext>
              </a:extLst>
            </p:cNvPr>
            <p:cNvSpPr>
              <a:spLocks/>
            </p:cNvSpPr>
            <p:nvPr/>
          </p:nvSpPr>
          <p:spPr bwMode="auto">
            <a:xfrm>
              <a:off x="1425" y="2709"/>
              <a:ext cx="211" cy="311"/>
            </a:xfrm>
            <a:prstGeom prst="leftBrace">
              <a:avLst>
                <a:gd name="adj1" fmla="val 16430"/>
                <a:gd name="adj2" fmla="val 50000"/>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endParaRPr>
            </a:p>
          </p:txBody>
        </p:sp>
        <p:sp>
          <p:nvSpPr>
            <p:cNvPr id="9" name="Text Box 7">
              <a:extLst>
                <a:ext uri="{FF2B5EF4-FFF2-40B4-BE49-F238E27FC236}">
                  <a16:creationId xmlns:a16="http://schemas.microsoft.com/office/drawing/2014/main" id="{6E750310-3CEB-4D26-8962-DB94624B8591}"/>
                </a:ext>
              </a:extLst>
            </p:cNvPr>
            <p:cNvSpPr txBox="1">
              <a:spLocks noChangeArrowheads="1"/>
            </p:cNvSpPr>
            <p:nvPr/>
          </p:nvSpPr>
          <p:spPr bwMode="auto">
            <a:xfrm>
              <a:off x="793" y="1679"/>
              <a:ext cx="50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rPr>
                <a:t>用户</a:t>
              </a:r>
              <a:br>
                <a:rPr lang="zh-CN" altLang="en-US" sz="2400" b="1">
                  <a:solidFill>
                    <a:schemeClr val="bg2"/>
                  </a:solidFill>
                </a:rPr>
              </a:br>
              <a:r>
                <a:rPr lang="zh-CN" altLang="en-US" sz="2400" b="1">
                  <a:solidFill>
                    <a:schemeClr val="bg2"/>
                  </a:solidFill>
                </a:rPr>
                <a:t>空间</a:t>
              </a:r>
            </a:p>
          </p:txBody>
        </p:sp>
        <p:sp>
          <p:nvSpPr>
            <p:cNvPr id="10" name="Text Box 8">
              <a:extLst>
                <a:ext uri="{FF2B5EF4-FFF2-40B4-BE49-F238E27FC236}">
                  <a16:creationId xmlns:a16="http://schemas.microsoft.com/office/drawing/2014/main" id="{3BDDE452-B7F4-4366-9494-93C6E894F50D}"/>
                </a:ext>
              </a:extLst>
            </p:cNvPr>
            <p:cNvSpPr txBox="1">
              <a:spLocks noChangeArrowheads="1"/>
            </p:cNvSpPr>
            <p:nvPr/>
          </p:nvSpPr>
          <p:spPr bwMode="auto">
            <a:xfrm>
              <a:off x="790" y="2558"/>
              <a:ext cx="50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rPr>
                <a:t>内核</a:t>
              </a:r>
              <a:br>
                <a:rPr lang="zh-CN" altLang="en-US" sz="2400" b="1">
                  <a:solidFill>
                    <a:schemeClr val="bg2"/>
                  </a:solidFill>
                </a:rPr>
              </a:br>
              <a:r>
                <a:rPr lang="zh-CN" altLang="en-US" sz="2400" b="1">
                  <a:solidFill>
                    <a:schemeClr val="bg2"/>
                  </a:solidFill>
                </a:rPr>
                <a:t>空间</a:t>
              </a:r>
            </a:p>
          </p:txBody>
        </p:sp>
        <p:sp>
          <p:nvSpPr>
            <p:cNvPr id="11" name="Line 9">
              <a:extLst>
                <a:ext uri="{FF2B5EF4-FFF2-40B4-BE49-F238E27FC236}">
                  <a16:creationId xmlns:a16="http://schemas.microsoft.com/office/drawing/2014/main" id="{62A40299-889B-4EAB-BCF7-C6E5F696D5B3}"/>
                </a:ext>
              </a:extLst>
            </p:cNvPr>
            <p:cNvSpPr>
              <a:spLocks noChangeShapeType="1"/>
            </p:cNvSpPr>
            <p:nvPr/>
          </p:nvSpPr>
          <p:spPr bwMode="auto">
            <a:xfrm flipH="1">
              <a:off x="978" y="2849"/>
              <a:ext cx="2142" cy="72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solidFill>
                  <a:schemeClr val="bg2"/>
                </a:solidFill>
              </a:endParaRPr>
            </a:p>
          </p:txBody>
        </p:sp>
        <p:sp>
          <p:nvSpPr>
            <p:cNvPr id="12" name="Text Box 10">
              <a:extLst>
                <a:ext uri="{FF2B5EF4-FFF2-40B4-BE49-F238E27FC236}">
                  <a16:creationId xmlns:a16="http://schemas.microsoft.com/office/drawing/2014/main" id="{A6E224AC-87FA-463F-9EE1-3782717DFB16}"/>
                </a:ext>
              </a:extLst>
            </p:cNvPr>
            <p:cNvSpPr txBox="1">
              <a:spLocks noChangeArrowheads="1"/>
            </p:cNvSpPr>
            <p:nvPr/>
          </p:nvSpPr>
          <p:spPr bwMode="auto">
            <a:xfrm>
              <a:off x="455" y="3437"/>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bg2"/>
                  </a:solidFill>
                </a:rPr>
                <a:t>PCB</a:t>
              </a:r>
            </a:p>
          </p:txBody>
        </p:sp>
        <p:sp>
          <p:nvSpPr>
            <p:cNvPr id="13" name="Line 11">
              <a:extLst>
                <a:ext uri="{FF2B5EF4-FFF2-40B4-BE49-F238E27FC236}">
                  <a16:creationId xmlns:a16="http://schemas.microsoft.com/office/drawing/2014/main" id="{CEDC754B-1A28-4B35-8D4F-4B181AF84226}"/>
                </a:ext>
              </a:extLst>
            </p:cNvPr>
            <p:cNvSpPr>
              <a:spLocks noChangeShapeType="1"/>
            </p:cNvSpPr>
            <p:nvPr/>
          </p:nvSpPr>
          <p:spPr bwMode="auto">
            <a:xfrm>
              <a:off x="3739" y="2737"/>
              <a:ext cx="78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bg2"/>
                </a:solidFill>
              </a:endParaRPr>
            </a:p>
          </p:txBody>
        </p:sp>
        <p:sp>
          <p:nvSpPr>
            <p:cNvPr id="14" name="Text Box 12">
              <a:extLst>
                <a:ext uri="{FF2B5EF4-FFF2-40B4-BE49-F238E27FC236}">
                  <a16:creationId xmlns:a16="http://schemas.microsoft.com/office/drawing/2014/main" id="{C7C28128-8908-4283-9EF4-45A7517D4435}"/>
                </a:ext>
              </a:extLst>
            </p:cNvPr>
            <p:cNvSpPr txBox="1">
              <a:spLocks noChangeArrowheads="1"/>
            </p:cNvSpPr>
            <p:nvPr/>
          </p:nvSpPr>
          <p:spPr bwMode="auto">
            <a:xfrm>
              <a:off x="4526" y="2558"/>
              <a:ext cx="5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bg2"/>
                  </a:solidFill>
                </a:rPr>
                <a:t>TCB</a:t>
              </a:r>
            </a:p>
          </p:txBody>
        </p:sp>
      </p:grpSp>
      <p:sp>
        <p:nvSpPr>
          <p:cNvPr id="16" name="Rectangle 6">
            <a:extLst>
              <a:ext uri="{FF2B5EF4-FFF2-40B4-BE49-F238E27FC236}">
                <a16:creationId xmlns:a16="http://schemas.microsoft.com/office/drawing/2014/main" id="{E572E47D-A2E3-4683-9885-B1EEFC5B8CEA}"/>
              </a:ext>
            </a:extLst>
          </p:cNvPr>
          <p:cNvSpPr>
            <a:spLocks noChangeArrowheads="1"/>
          </p:cNvSpPr>
          <p:nvPr/>
        </p:nvSpPr>
        <p:spPr bwMode="auto">
          <a:xfrm>
            <a:off x="1252951" y="5899851"/>
            <a:ext cx="66644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None/>
            </a:pPr>
            <a:r>
              <a:rPr lang="en-US" altLang="zh-CN"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Andrew S. </a:t>
            </a:r>
            <a:r>
              <a:rPr lang="en-US" altLang="zh-CN" sz="2000" b="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Tanenbaum</a:t>
            </a:r>
            <a:r>
              <a:rPr lang="zh-CN" altLang="en-US"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a:t>
            </a:r>
            <a:r>
              <a:rPr lang="en-US" altLang="zh-CN"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Modern Operating Systems</a:t>
            </a:r>
            <a:endParaRPr lang="zh-CN" altLang="en-US" sz="2000" b="0" dirty="0">
              <a:solidFill>
                <a:schemeClr val="bg2"/>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79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33479D63-3866-4115-B92E-A2DD667D072F}"/>
              </a:ext>
            </a:extLst>
          </p:cNvPr>
          <p:cNvSpPr/>
          <p:nvPr/>
        </p:nvSpPr>
        <p:spPr>
          <a:xfrm>
            <a:off x="3453745" y="148677"/>
            <a:ext cx="2441694" cy="835613"/>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4.1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概  述</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1" name="Rectangle 4">
            <a:extLst>
              <a:ext uri="{FF2B5EF4-FFF2-40B4-BE49-F238E27FC236}">
                <a16:creationId xmlns:a16="http://schemas.microsoft.com/office/drawing/2014/main" id="{5FF5BD24-41A6-4CA4-A2E2-D93308688108}"/>
              </a:ext>
            </a:extLst>
          </p:cNvPr>
          <p:cNvSpPr txBox="1">
            <a:spLocks noChangeArrowheads="1"/>
          </p:cNvSpPr>
          <p:nvPr/>
        </p:nvSpPr>
        <p:spPr>
          <a:xfrm>
            <a:off x="107504" y="1293813"/>
            <a:ext cx="9144000" cy="5735587"/>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Tx/>
              <a:buSzPct val="80000"/>
              <a:buFont typeface="Wingdings" panose="05000000000000000000" pitchFamily="2" charset="2"/>
              <a:buChar char="n"/>
              <a:defRPr/>
            </a:pPr>
            <a:r>
              <a:rPr lang="en-US" altLang="zh-CN" sz="3600" dirty="0">
                <a:solidFill>
                  <a:schemeClr val="bg2"/>
                </a:solidFill>
                <a:effectLst/>
                <a:latin typeface="+mj-lt"/>
                <a:ea typeface="楷体" panose="02010609060101010101" pitchFamily="49" charset="-122"/>
              </a:rPr>
              <a:t>60</a:t>
            </a:r>
            <a:r>
              <a:rPr lang="zh-CN" altLang="en-US" sz="3600" dirty="0">
                <a:solidFill>
                  <a:schemeClr val="bg2"/>
                </a:solidFill>
                <a:effectLst/>
                <a:latin typeface="+mj-lt"/>
                <a:ea typeface="楷体" panose="02010609060101010101" pitchFamily="49" charset="-122"/>
              </a:rPr>
              <a:t>年代提出进程，以进程作为独立运行的基本单位。</a:t>
            </a:r>
            <a:endParaRPr lang="en-US" altLang="zh-CN" sz="36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en-US" altLang="zh-CN" sz="3600" dirty="0">
                <a:solidFill>
                  <a:schemeClr val="bg2"/>
                </a:solidFill>
                <a:effectLst/>
                <a:latin typeface="+mj-lt"/>
                <a:ea typeface="楷体" panose="02010609060101010101" pitchFamily="49" charset="-122"/>
              </a:rPr>
              <a:t>80</a:t>
            </a:r>
            <a:r>
              <a:rPr lang="zh-CN" altLang="en-US" sz="3600" dirty="0">
                <a:solidFill>
                  <a:schemeClr val="bg2"/>
                </a:solidFill>
                <a:effectLst/>
                <a:latin typeface="+mj-lt"/>
                <a:ea typeface="楷体" panose="02010609060101010101" pitchFamily="49" charset="-122"/>
              </a:rPr>
              <a:t>年代中期，提出了更小的能独立运行的基本单位</a:t>
            </a:r>
            <a:r>
              <a:rPr lang="zh-CN" altLang="en-US" sz="3600" dirty="0">
                <a:solidFill>
                  <a:schemeClr val="bg2"/>
                </a:solidFill>
                <a:effectLst/>
                <a:latin typeface="+mj-lt"/>
                <a:ea typeface="楷体" panose="02010609060101010101" pitchFamily="49" charset="-122"/>
                <a:sym typeface="Symbol" panose="05050102010706020507" pitchFamily="18" charset="2"/>
              </a:rPr>
              <a:t> 线程</a:t>
            </a:r>
            <a:endParaRPr lang="zh-CN" altLang="en-US" sz="36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en-US" altLang="zh-CN" sz="3600" dirty="0">
                <a:solidFill>
                  <a:schemeClr val="bg2"/>
                </a:solidFill>
                <a:effectLst/>
                <a:latin typeface="+mj-lt"/>
                <a:ea typeface="楷体" panose="02010609060101010101" pitchFamily="49" charset="-122"/>
              </a:rPr>
              <a:t>20</a:t>
            </a:r>
            <a:r>
              <a:rPr lang="zh-CN" altLang="en-US" sz="3600" dirty="0">
                <a:solidFill>
                  <a:schemeClr val="bg2"/>
                </a:solidFill>
                <a:effectLst/>
                <a:latin typeface="+mj-lt"/>
                <a:ea typeface="楷体" panose="02010609060101010101" pitchFamily="49" charset="-122"/>
              </a:rPr>
              <a:t>世纪</a:t>
            </a:r>
            <a:r>
              <a:rPr lang="en-US" altLang="zh-CN" sz="3600" dirty="0">
                <a:solidFill>
                  <a:schemeClr val="bg2"/>
                </a:solidFill>
                <a:effectLst/>
                <a:latin typeface="+mj-lt"/>
                <a:ea typeface="楷体" panose="02010609060101010101" pitchFamily="49" charset="-122"/>
              </a:rPr>
              <a:t>90</a:t>
            </a:r>
            <a:r>
              <a:rPr lang="zh-CN" altLang="en-US" sz="3600" dirty="0">
                <a:solidFill>
                  <a:schemeClr val="bg2"/>
                </a:solidFill>
                <a:effectLst/>
                <a:latin typeface="+mj-lt"/>
                <a:ea typeface="楷体" panose="02010609060101010101" pitchFamily="49" charset="-122"/>
              </a:rPr>
              <a:t>年代后，多处理机系统得到迅速发展，线程能提高程序的并发执行程度，充分地发挥多处理机的优越性。</a:t>
            </a:r>
          </a:p>
          <a:p>
            <a:pPr marL="355600" lvl="2" indent="-355600" defTabSz="355600">
              <a:lnSpc>
                <a:spcPct val="90000"/>
              </a:lnSpc>
              <a:spcBef>
                <a:spcPct val="0"/>
              </a:spcBef>
              <a:buClrTx/>
              <a:buSzPct val="80000"/>
              <a:buFont typeface="Wingdings" panose="05000000000000000000" pitchFamily="2" charset="2"/>
              <a:buChar char="n"/>
              <a:defRPr/>
            </a:pPr>
            <a:r>
              <a:rPr lang="zh-CN" altLang="en-US" sz="3600" dirty="0">
                <a:solidFill>
                  <a:schemeClr val="bg2"/>
                </a:solidFill>
                <a:effectLst/>
                <a:latin typeface="+mj-lt"/>
                <a:ea typeface="楷体" panose="02010609060101010101" pitchFamily="49" charset="-122"/>
              </a:rPr>
              <a:t>大多数操作系统内核都是多线程的</a:t>
            </a:r>
            <a:endParaRPr lang="en-US" altLang="zh-CN" sz="36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zh-CN" altLang="en-US" sz="3600" dirty="0">
                <a:solidFill>
                  <a:schemeClr val="bg2"/>
                </a:solidFill>
                <a:effectLst/>
                <a:latin typeface="+mj-lt"/>
                <a:ea typeface="楷体" panose="02010609060101010101" pitchFamily="49" charset="-122"/>
              </a:rPr>
              <a:t>应用程序由一个具有多个线程的进程实现</a:t>
            </a:r>
          </a:p>
        </p:txBody>
      </p:sp>
      <p:sp>
        <p:nvSpPr>
          <p:cNvPr id="4"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497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amond(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ox(i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ox(in)">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diamond(in)">
                                      <p:cBhvr>
                                        <p:cTn id="27" dur="2000"/>
                                        <p:tgtEl>
                                          <p:spTgt spid="11">
                                            <p:txEl>
                                              <p:pRg st="4" end="4"/>
                                            </p:txEl>
                                          </p:spTgt>
                                        </p:tgtEl>
                                      </p:cBhvr>
                                    </p:animEffect>
                                  </p:childTnLst>
                                </p:cTn>
                              </p:par>
                            </p:childTnLst>
                          </p:cTn>
                        </p:par>
                        <p:par>
                          <p:cTn id="28" fill="hold">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58A90304-6C0D-41A6-85FF-6DBEF3580475}"/>
              </a:ext>
            </a:extLst>
          </p:cNvPr>
          <p:cNvSpPr txBox="1">
            <a:spLocks noChangeArrowheads="1"/>
          </p:cNvSpPr>
          <p:nvPr/>
        </p:nvSpPr>
        <p:spPr bwMode="auto">
          <a:xfrm>
            <a:off x="2915816" y="0"/>
            <a:ext cx="3167480" cy="707886"/>
          </a:xfrm>
          <a:prstGeom prst="rect">
            <a:avLst/>
          </a:prstGeom>
          <a:noFill/>
          <a:ln>
            <a:noFill/>
          </a:ln>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内 核 线 程</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r>
              <a:rPr lang="en-US" altLang="zh-CN" sz="4000" dirty="0">
                <a:solidFill>
                  <a:srgbClr val="006699"/>
                </a:solidFill>
                <a:effectLst>
                  <a:outerShdw blurRad="38100" dist="38100" dir="2700000" algn="tl">
                    <a:srgbClr val="000000">
                      <a:alpha val="43137"/>
                    </a:srgbClr>
                  </a:outerShdw>
                </a:effectLst>
                <a:ea typeface="MS PGothic" pitchFamily="34" charset="-128"/>
              </a:rPr>
              <a:t>2</a:t>
            </a:r>
            <a:r>
              <a:rPr lang="zh-CN" altLang="en-US" sz="4000" dirty="0">
                <a:solidFill>
                  <a:srgbClr val="006699"/>
                </a:solidFill>
                <a:effectLst>
                  <a:outerShdw blurRad="38100" dist="38100" dir="2700000" algn="tl">
                    <a:srgbClr val="000000">
                      <a:alpha val="43137"/>
                    </a:srgbClr>
                  </a:outerShdw>
                </a:effectLst>
                <a:ea typeface="MS PGothic" pitchFamily="34" charset="-128"/>
              </a:rPr>
              <a:t>）</a:t>
            </a:r>
            <a:endPar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
        <p:nvSpPr>
          <p:cNvPr id="6" name="Rectangle 4">
            <a:extLst>
              <a:ext uri="{FF2B5EF4-FFF2-40B4-BE49-F238E27FC236}">
                <a16:creationId xmlns:a16="http://schemas.microsoft.com/office/drawing/2014/main" id="{87BC9AAC-DD66-465E-87E6-C6F85662662F}"/>
              </a:ext>
            </a:extLst>
          </p:cNvPr>
          <p:cNvSpPr txBox="1">
            <a:spLocks noChangeArrowheads="1"/>
          </p:cNvSpPr>
          <p:nvPr/>
        </p:nvSpPr>
        <p:spPr>
          <a:xfrm>
            <a:off x="-50742" y="1262779"/>
            <a:ext cx="9059315" cy="1300594"/>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优点：</a:t>
            </a:r>
            <a:r>
              <a:rPr lang="zh-CN" altLang="zh-CN" sz="3200" dirty="0">
                <a:solidFill>
                  <a:schemeClr val="bg2"/>
                </a:solidFill>
                <a:effectLst>
                  <a:outerShdw blurRad="38100" dist="38100" dir="2700000" algn="tl">
                    <a:srgbClr val="000000">
                      <a:alpha val="43137"/>
                    </a:srgbClr>
                  </a:outerShdw>
                </a:effectLst>
                <a:ea typeface="楷体" panose="02010609060101010101" pitchFamily="49" charset="-122"/>
              </a:rPr>
              <a:t>内核</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以</a:t>
            </a:r>
            <a:r>
              <a:rPr lang="zh-CN" altLang="zh-CN" sz="3200" dirty="0">
                <a:solidFill>
                  <a:schemeClr val="bg2"/>
                </a:solidFill>
                <a:effectLst>
                  <a:outerShdw blurRad="38100" dist="38100" dir="2700000" algn="tl">
                    <a:srgbClr val="000000">
                      <a:alpha val="43137"/>
                    </a:srgbClr>
                  </a:outerShdw>
                </a:effectLst>
                <a:ea typeface="楷体" panose="02010609060101010101" pitchFamily="49" charset="-122"/>
              </a:rPr>
              <a:t>线程</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为单位</a:t>
            </a:r>
            <a:r>
              <a:rPr lang="zh-CN" altLang="zh-CN" sz="3200" dirty="0">
                <a:solidFill>
                  <a:schemeClr val="bg2"/>
                </a:solidFill>
                <a:effectLst>
                  <a:outerShdw blurRad="38100" dist="38100" dir="2700000" algn="tl">
                    <a:srgbClr val="000000">
                      <a:alpha val="43137"/>
                    </a:srgbClr>
                  </a:outerShdw>
                </a:effectLst>
                <a:ea typeface="楷体" panose="02010609060101010101" pitchFamily="49" charset="-122"/>
              </a:rPr>
              <a:t>调度</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a:t>
            </a:r>
            <a:r>
              <a:rPr lang="zh-CN" altLang="zh-CN" sz="3200" dirty="0">
                <a:solidFill>
                  <a:schemeClr val="bg2"/>
                </a:solidFill>
                <a:effectLst>
                  <a:outerShdw blurRad="38100" dist="38100" dir="2700000" algn="tl">
                    <a:srgbClr val="000000">
                      <a:alpha val="43137"/>
                    </a:srgbClr>
                  </a:outerShdw>
                </a:effectLst>
                <a:ea typeface="楷体" panose="02010609060101010101" pitchFamily="49" charset="-122"/>
              </a:rPr>
              <a:t>实现同一进程内的多个线程并行执行</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a:t>
            </a:r>
          </a:p>
        </p:txBody>
      </p:sp>
      <p:sp>
        <p:nvSpPr>
          <p:cNvPr id="9" name="Rectangle 4">
            <a:extLst>
              <a:ext uri="{FF2B5EF4-FFF2-40B4-BE49-F238E27FC236}">
                <a16:creationId xmlns:a16="http://schemas.microsoft.com/office/drawing/2014/main" id="{87BC9AAC-DD66-465E-87E6-C6F85662662F}"/>
              </a:ext>
            </a:extLst>
          </p:cNvPr>
          <p:cNvSpPr txBox="1">
            <a:spLocks noChangeArrowheads="1"/>
          </p:cNvSpPr>
          <p:nvPr/>
        </p:nvSpPr>
        <p:spPr>
          <a:xfrm>
            <a:off x="-50742" y="3249385"/>
            <a:ext cx="9059315" cy="1300594"/>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缺点：</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线程的</a:t>
            </a:r>
            <a:r>
              <a:rPr lang="zh-CN" altLang="zh-CN" sz="3200" dirty="0">
                <a:solidFill>
                  <a:schemeClr val="bg2"/>
                </a:solidFill>
                <a:effectLst>
                  <a:outerShdw blurRad="38100" dist="38100" dir="2700000" algn="tl">
                    <a:srgbClr val="000000">
                      <a:alpha val="43137"/>
                    </a:srgbClr>
                  </a:outerShdw>
                </a:effectLst>
                <a:ea typeface="楷体" panose="02010609060101010101" pitchFamily="49" charset="-122"/>
              </a:rPr>
              <a:t>调度和同步</a:t>
            </a:r>
            <a:r>
              <a:rPr lang="zh-CN" altLang="en-US" sz="3200" dirty="0">
                <a:solidFill>
                  <a:schemeClr val="bg2"/>
                </a:solidFill>
                <a:effectLst>
                  <a:outerShdw blurRad="38100" dist="38100" dir="2700000" algn="tl">
                    <a:srgbClr val="000000">
                      <a:alpha val="43137"/>
                    </a:srgbClr>
                  </a:outerShdw>
                </a:effectLst>
                <a:ea typeface="楷体" panose="02010609060101010101" pitchFamily="49" charset="-122"/>
              </a:rPr>
              <a:t>通过系统调用实现，开销大。</a:t>
            </a: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26985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8F669F-E3CF-4D7D-8CBA-2CEF5CC17274}"/>
              </a:ext>
            </a:extLst>
          </p:cNvPr>
          <p:cNvSpPr txBox="1">
            <a:spLocks noChangeArrowheads="1"/>
          </p:cNvSpPr>
          <p:nvPr/>
        </p:nvSpPr>
        <p:spPr>
          <a:xfrm>
            <a:off x="1781436" y="2204864"/>
            <a:ext cx="5976664" cy="1728192"/>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spcBef>
                <a:spcPct val="0"/>
              </a:spcBef>
              <a:buClr>
                <a:schemeClr val="accent3">
                  <a:lumMod val="50000"/>
                </a:schemeClr>
              </a:buClr>
              <a:buSzPct val="80000"/>
              <a:buFont typeface="Wingdings" panose="05000000000000000000" pitchFamily="2" charset="2"/>
              <a:buChar char="n"/>
              <a:defRPr/>
            </a:pPr>
            <a:r>
              <a:rPr lang="zh-CN" altLang="en-US"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多对一 </a:t>
            </a:r>
            <a:r>
              <a:rPr lang="en-US" altLang="zh-CN"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Many-to-One</a:t>
            </a:r>
          </a:p>
          <a:p>
            <a:pPr marL="355600" lvl="2" indent="-355600" defTabSz="355600">
              <a:spcBef>
                <a:spcPct val="0"/>
              </a:spcBef>
              <a:buClr>
                <a:schemeClr val="accent3">
                  <a:lumMod val="50000"/>
                </a:schemeClr>
              </a:buClr>
              <a:buSzPct val="80000"/>
              <a:buFont typeface="Wingdings" panose="05000000000000000000" pitchFamily="2" charset="2"/>
              <a:buChar char="n"/>
              <a:defRPr/>
            </a:pPr>
            <a:r>
              <a:rPr lang="zh-CN" altLang="en-US"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一对一 </a:t>
            </a:r>
            <a:r>
              <a:rPr lang="en-US" altLang="zh-CN"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One-to-One</a:t>
            </a:r>
          </a:p>
          <a:p>
            <a:pPr marL="355600" lvl="2" indent="-355600" defTabSz="355600">
              <a:spcBef>
                <a:spcPct val="0"/>
              </a:spcBef>
              <a:buClr>
                <a:schemeClr val="accent3">
                  <a:lumMod val="50000"/>
                </a:schemeClr>
              </a:buClr>
              <a:buSzPct val="80000"/>
              <a:buFont typeface="Wingdings" panose="05000000000000000000" pitchFamily="2" charset="2"/>
              <a:buChar char="n"/>
              <a:defRPr/>
            </a:pPr>
            <a:r>
              <a:rPr lang="zh-CN" altLang="en-US"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多对多 </a:t>
            </a:r>
            <a:r>
              <a:rPr lang="en-US" altLang="zh-CN"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rPr>
              <a:t>Many-to-Many</a:t>
            </a:r>
            <a:endParaRPr lang="zh-CN" altLang="en-US" sz="3200" dirty="0">
              <a:solidFill>
                <a:schemeClr val="accent3">
                  <a:lumMod val="50000"/>
                </a:schemeClr>
              </a:solidFill>
              <a:effectLst>
                <a:outerShdw blurRad="38100" dist="38100" dir="2700000" algn="tl">
                  <a:srgbClr val="000000">
                    <a:alpha val="43137"/>
                  </a:srgbClr>
                </a:outerShdw>
              </a:effectLst>
              <a:latin typeface="+mj-lt"/>
              <a:ea typeface="楷体" panose="02010609060101010101" pitchFamily="49" charset="-122"/>
            </a:endParaRPr>
          </a:p>
        </p:txBody>
      </p:sp>
      <p:sp>
        <p:nvSpPr>
          <p:cNvPr id="2" name="文本框 1">
            <a:extLst>
              <a:ext uri="{FF2B5EF4-FFF2-40B4-BE49-F238E27FC236}">
                <a16:creationId xmlns:a16="http://schemas.microsoft.com/office/drawing/2014/main" id="{5ECA4B0A-ADA4-4EA2-A46B-CC729DBD3D89}"/>
              </a:ext>
            </a:extLst>
          </p:cNvPr>
          <p:cNvSpPr txBox="1"/>
          <p:nvPr/>
        </p:nvSpPr>
        <p:spPr>
          <a:xfrm>
            <a:off x="773324" y="1122077"/>
            <a:ext cx="7992888" cy="646331"/>
          </a:xfrm>
          <a:prstGeom prst="rect">
            <a:avLst/>
          </a:prstGeom>
          <a:noFill/>
        </p:spPr>
        <p:txBody>
          <a:bodyPr wrap="square" rtlCol="0">
            <a:spAutoFit/>
          </a:bodyPr>
          <a:lstStyle/>
          <a:p>
            <a:r>
              <a:rPr lang="zh-CN" altLang="en-US" sz="3600" dirty="0">
                <a:solidFill>
                  <a:schemeClr val="bg1">
                    <a:lumMod val="75000"/>
                  </a:schemeClr>
                </a:solidFill>
                <a:effectLst>
                  <a:outerShdw blurRad="38100" dist="38100" dir="2700000" algn="tl">
                    <a:srgbClr val="000000">
                      <a:alpha val="43137"/>
                    </a:srgbClr>
                  </a:outerShdw>
                </a:effectLst>
              </a:rPr>
              <a:t>用户级线程和内核级线程的连接方式。</a:t>
            </a:r>
          </a:p>
        </p:txBody>
      </p:sp>
      <p:sp>
        <p:nvSpPr>
          <p:cNvPr id="7" name="矩形 6">
            <a:extLst>
              <a:ext uri="{FF2B5EF4-FFF2-40B4-BE49-F238E27FC236}">
                <a16:creationId xmlns:a16="http://schemas.microsoft.com/office/drawing/2014/main" id="{2949A262-4B85-46F4-8928-16BB91524743}"/>
              </a:ext>
            </a:extLst>
          </p:cNvPr>
          <p:cNvSpPr/>
          <p:nvPr/>
        </p:nvSpPr>
        <p:spPr>
          <a:xfrm>
            <a:off x="2195736" y="-22264"/>
            <a:ext cx="4620770" cy="707886"/>
          </a:xfrm>
          <a:prstGeom prst="rect">
            <a:avLst/>
          </a:prstGeom>
        </p:spPr>
        <p:txBody>
          <a:bodyPr wrap="square">
            <a:spAutoFit/>
          </a:bodyPr>
          <a:lstStyle/>
          <a:p>
            <a:pPr marL="0" lvl="1" indent="-274638"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多 线 程 模 型</a:t>
            </a:r>
          </a:p>
        </p:txBody>
      </p:sp>
    </p:spTree>
    <p:extLst>
      <p:ext uri="{BB962C8B-B14F-4D97-AF65-F5344CB8AC3E}">
        <p14:creationId xmlns:p14="http://schemas.microsoft.com/office/powerpoint/2010/main" val="19718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E26304-02F5-4F9B-BF24-2AEF5AD21930}"/>
              </a:ext>
            </a:extLst>
          </p:cNvPr>
          <p:cNvSpPr/>
          <p:nvPr/>
        </p:nvSpPr>
        <p:spPr>
          <a:xfrm>
            <a:off x="1367644" y="-171400"/>
            <a:ext cx="6408712" cy="900246"/>
          </a:xfrm>
          <a:prstGeom prst="rect">
            <a:avLst/>
          </a:prstGeom>
        </p:spPr>
        <p:txBody>
          <a:bodyPr wrap="square">
            <a:spAutoFit/>
          </a:bodyPr>
          <a:lstStyle/>
          <a:p>
            <a:pPr marL="0" lvl="2" algn="ctr" defTabSz="355600" eaLnBrk="1" hangingPunct="1">
              <a:lnSpc>
                <a:spcPct val="150000"/>
              </a:lnSpc>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多对一  </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Many-to-One</a:t>
            </a:r>
          </a:p>
        </p:txBody>
      </p:sp>
      <p:sp>
        <p:nvSpPr>
          <p:cNvPr id="5" name="Rectangle 4">
            <a:extLst>
              <a:ext uri="{FF2B5EF4-FFF2-40B4-BE49-F238E27FC236}">
                <a16:creationId xmlns:a16="http://schemas.microsoft.com/office/drawing/2014/main" id="{4FAD09EB-A090-42C2-BCC7-91E0ACDF6D9D}"/>
              </a:ext>
            </a:extLst>
          </p:cNvPr>
          <p:cNvSpPr txBox="1">
            <a:spLocks noChangeArrowheads="1"/>
          </p:cNvSpPr>
          <p:nvPr/>
        </p:nvSpPr>
        <p:spPr>
          <a:xfrm>
            <a:off x="611248" y="728846"/>
            <a:ext cx="8230708" cy="1010572"/>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spcBef>
                <a:spcPct val="0"/>
              </a:spcBef>
              <a:buClrTx/>
              <a:buSzPct val="8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多个用户级线程映射到单一内核线程</a:t>
            </a:r>
            <a:endParaRPr lang="en-US" altLang="zh-CN" sz="3200" dirty="0">
              <a:solidFill>
                <a:schemeClr val="bg1"/>
              </a:solidFill>
              <a:effectLst/>
              <a:latin typeface="+mj-lt"/>
              <a:ea typeface="楷体" panose="02010609060101010101" pitchFamily="49" charset="-122"/>
            </a:endParaRPr>
          </a:p>
          <a:p>
            <a:pPr marL="355600" lvl="2" indent="-355600" defTabSz="355600">
              <a:spcBef>
                <a:spcPct val="0"/>
              </a:spcBef>
              <a:buClrTx/>
              <a:buSzPct val="8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现在几乎没用系统使用</a:t>
            </a:r>
            <a:endParaRPr lang="en-US" altLang="zh-CN" sz="3200" dirty="0">
              <a:solidFill>
                <a:schemeClr val="bg1"/>
              </a:solidFill>
              <a:effectLst/>
              <a:latin typeface="+mj-lt"/>
              <a:ea typeface="楷体" panose="02010609060101010101" pitchFamily="49" charset="-122"/>
            </a:endParaRPr>
          </a:p>
        </p:txBody>
      </p:sp>
      <p:pic>
        <p:nvPicPr>
          <p:cNvPr id="6" name="Picture 1" descr="4_05.pdf">
            <a:extLst>
              <a:ext uri="{FF2B5EF4-FFF2-40B4-BE49-F238E27FC236}">
                <a16:creationId xmlns:a16="http://schemas.microsoft.com/office/drawing/2014/main" id="{2DDC7D8A-606E-4029-AD02-A97E47C95E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004" y="2007400"/>
            <a:ext cx="2743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248A9C7-2AA9-4E90-B695-10D2FB8F87AC}"/>
              </a:ext>
            </a:extLst>
          </p:cNvPr>
          <p:cNvSpPr txBox="1"/>
          <p:nvPr/>
        </p:nvSpPr>
        <p:spPr>
          <a:xfrm>
            <a:off x="827584" y="5340293"/>
            <a:ext cx="2736304" cy="400110"/>
          </a:xfrm>
          <a:prstGeom prst="rect">
            <a:avLst/>
          </a:prstGeom>
          <a:noFill/>
        </p:spPr>
        <p:txBody>
          <a:bodyPr wrap="square" rtlCol="0">
            <a:spAutoFit/>
          </a:bodyPr>
          <a:lstStyle/>
          <a:p>
            <a:pPr algn="ctr"/>
            <a:r>
              <a:rPr lang="zh-CN" altLang="en-US" sz="2000" dirty="0">
                <a:solidFill>
                  <a:schemeClr val="bg2"/>
                </a:solidFill>
              </a:rPr>
              <a:t>图 </a:t>
            </a:r>
            <a:r>
              <a:rPr lang="en-US" altLang="zh-CN" sz="2000" dirty="0">
                <a:solidFill>
                  <a:schemeClr val="bg2"/>
                </a:solidFill>
              </a:rPr>
              <a:t>4-5 </a:t>
            </a:r>
            <a:r>
              <a:rPr lang="zh-CN" altLang="en-US" sz="2000" dirty="0">
                <a:solidFill>
                  <a:schemeClr val="bg2"/>
                </a:solidFill>
              </a:rPr>
              <a:t>多对一模型</a:t>
            </a:r>
            <a:r>
              <a:rPr lang="en-US" altLang="zh-CN" sz="2000" dirty="0">
                <a:solidFill>
                  <a:schemeClr val="bg2"/>
                </a:solidFill>
              </a:rPr>
              <a:t>  </a:t>
            </a:r>
            <a:endParaRPr lang="zh-CN" altLang="en-US" sz="2000" dirty="0">
              <a:solidFill>
                <a:schemeClr val="bg2"/>
              </a:solidFill>
            </a:endParaRPr>
          </a:p>
        </p:txBody>
      </p:sp>
      <p:pic>
        <p:nvPicPr>
          <p:cNvPr id="2" name="图片 1"/>
          <p:cNvPicPr>
            <a:picLocks noChangeAspect="1"/>
          </p:cNvPicPr>
          <p:nvPr/>
        </p:nvPicPr>
        <p:blipFill>
          <a:blip r:embed="rId4"/>
          <a:stretch>
            <a:fillRect/>
          </a:stretch>
        </p:blipFill>
        <p:spPr>
          <a:xfrm>
            <a:off x="4572000" y="1709372"/>
            <a:ext cx="3895725" cy="3629025"/>
          </a:xfrm>
          <a:prstGeom prst="rect">
            <a:avLst/>
          </a:prstGeom>
        </p:spPr>
      </p:pic>
      <p:sp>
        <p:nvSpPr>
          <p:cNvPr id="8" name="文本框 7">
            <a:extLst>
              <a:ext uri="{FF2B5EF4-FFF2-40B4-BE49-F238E27FC236}">
                <a16:creationId xmlns:a16="http://schemas.microsoft.com/office/drawing/2014/main" id="{E248A9C7-2AA9-4E90-B695-10D2FB8F87AC}"/>
              </a:ext>
            </a:extLst>
          </p:cNvPr>
          <p:cNvSpPr txBox="1"/>
          <p:nvPr/>
        </p:nvSpPr>
        <p:spPr>
          <a:xfrm>
            <a:off x="5364088" y="5319612"/>
            <a:ext cx="2736304" cy="400110"/>
          </a:xfrm>
          <a:prstGeom prst="rect">
            <a:avLst/>
          </a:prstGeom>
          <a:noFill/>
        </p:spPr>
        <p:txBody>
          <a:bodyPr wrap="square" rtlCol="0">
            <a:spAutoFit/>
          </a:bodyPr>
          <a:lstStyle/>
          <a:p>
            <a:pPr algn="ctr"/>
            <a:r>
              <a:rPr lang="zh-CN" altLang="en-US" sz="2000" dirty="0">
                <a:solidFill>
                  <a:schemeClr val="bg2"/>
                </a:solidFill>
              </a:rPr>
              <a:t>图 存粹的用户级</a:t>
            </a:r>
          </a:p>
        </p:txBody>
      </p:sp>
      <p:sp>
        <p:nvSpPr>
          <p:cNvPr id="9" name="文本框 8">
            <a:extLst>
              <a:ext uri="{FF2B5EF4-FFF2-40B4-BE49-F238E27FC236}">
                <a16:creationId xmlns:a16="http://schemas.microsoft.com/office/drawing/2014/main" id="{F49A6571-D2C5-4219-AAAF-5A2F17630BD0}"/>
              </a:ext>
            </a:extLst>
          </p:cNvPr>
          <p:cNvSpPr txBox="1"/>
          <p:nvPr/>
        </p:nvSpPr>
        <p:spPr>
          <a:xfrm>
            <a:off x="389726" y="6227486"/>
            <a:ext cx="8151136" cy="400110"/>
          </a:xfrm>
          <a:prstGeom prst="rect">
            <a:avLst/>
          </a:prstGeom>
          <a:noFill/>
        </p:spPr>
        <p:txBody>
          <a:bodyPr wrap="square" rtlCol="0">
            <a:spAutoFit/>
          </a:bodyPr>
          <a:lstStyle/>
          <a:p>
            <a:pPr algn="ctr"/>
            <a:r>
              <a:rPr lang="en-US" altLang="zh-CN" sz="2000" dirty="0">
                <a:solidFill>
                  <a:schemeClr val="bg2"/>
                </a:solidFill>
              </a:rPr>
              <a:t>William Stallings </a:t>
            </a:r>
            <a:r>
              <a:rPr lang="zh-CN" altLang="zh-CN" sz="2000" dirty="0">
                <a:solidFill>
                  <a:schemeClr val="bg2"/>
                </a:solidFill>
              </a:rPr>
              <a:t>著</a:t>
            </a:r>
            <a:r>
              <a:rPr lang="en-US" altLang="zh-CN" sz="2000" dirty="0">
                <a:solidFill>
                  <a:schemeClr val="bg2"/>
                </a:solidFill>
              </a:rPr>
              <a:t>. </a:t>
            </a:r>
            <a:r>
              <a:rPr lang="zh-CN" altLang="zh-CN" sz="2000" dirty="0">
                <a:solidFill>
                  <a:schemeClr val="bg2"/>
                </a:solidFill>
              </a:rPr>
              <a:t>陈向群等译</a:t>
            </a:r>
            <a:r>
              <a:rPr lang="en-US" altLang="zh-CN" sz="2000" dirty="0">
                <a:solidFill>
                  <a:schemeClr val="bg2"/>
                </a:solidFill>
              </a:rPr>
              <a:t>. </a:t>
            </a:r>
            <a:r>
              <a:rPr lang="zh-CN" altLang="zh-CN" sz="2000" dirty="0">
                <a:solidFill>
                  <a:schemeClr val="bg2"/>
                </a:solidFill>
              </a:rPr>
              <a:t>操作系统：精髓与设计原理</a:t>
            </a:r>
            <a:r>
              <a:rPr lang="en-US" altLang="zh-CN" sz="2000" dirty="0">
                <a:solidFill>
                  <a:schemeClr val="bg2"/>
                </a:solidFill>
              </a:rPr>
              <a:t>. </a:t>
            </a:r>
            <a:endParaRPr lang="zh-CN" altLang="en-US" sz="2000" dirty="0">
              <a:solidFill>
                <a:schemeClr val="bg2"/>
              </a:solidFill>
            </a:endParaRPr>
          </a:p>
        </p:txBody>
      </p:sp>
      <p:sp>
        <p:nvSpPr>
          <p:cNvPr id="10"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00810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par>
                          <p:cTn id="13" fill="hold">
                            <p:stCondLst>
                              <p:cond delay="2000"/>
                            </p:stCondLst>
                            <p:childTnLst>
                              <p:par>
                                <p:cTn id="14" presetID="2" presetClass="entr" presetSubtype="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9A14FF8-95D1-4D13-A56C-4DEE93CF8F4F}"/>
              </a:ext>
            </a:extLst>
          </p:cNvPr>
          <p:cNvSpPr/>
          <p:nvPr/>
        </p:nvSpPr>
        <p:spPr>
          <a:xfrm>
            <a:off x="2051720" y="-23917"/>
            <a:ext cx="5238328" cy="900246"/>
          </a:xfrm>
          <a:prstGeom prst="rect">
            <a:avLst/>
          </a:prstGeom>
        </p:spPr>
        <p:txBody>
          <a:bodyPr wrap="square">
            <a:spAutoFit/>
          </a:bodyPr>
          <a:lstStyle/>
          <a:p>
            <a:pPr marL="0" lvl="2" algn="ctr" defTabSz="355600" eaLnBrk="1" hangingPunct="1">
              <a:lnSpc>
                <a:spcPct val="150000"/>
              </a:lnSpc>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一对一  </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One-to-One</a:t>
            </a:r>
          </a:p>
        </p:txBody>
      </p:sp>
      <p:sp>
        <p:nvSpPr>
          <p:cNvPr id="5" name="Rectangle 4">
            <a:extLst>
              <a:ext uri="{FF2B5EF4-FFF2-40B4-BE49-F238E27FC236}">
                <a16:creationId xmlns:a16="http://schemas.microsoft.com/office/drawing/2014/main" id="{244149E2-D192-431A-9765-ADE813DE467B}"/>
              </a:ext>
            </a:extLst>
          </p:cNvPr>
          <p:cNvSpPr txBox="1">
            <a:spLocks noChangeArrowheads="1"/>
          </p:cNvSpPr>
          <p:nvPr/>
        </p:nvSpPr>
        <p:spPr>
          <a:xfrm>
            <a:off x="389726" y="876329"/>
            <a:ext cx="8364547" cy="680463"/>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ts val="4200"/>
              </a:lnSpc>
              <a:spcBef>
                <a:spcPct val="0"/>
              </a:spcBef>
              <a:buClrTx/>
              <a:buSzPct val="8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每个用户级线程映射到一个内核线程</a:t>
            </a:r>
            <a:endParaRPr lang="en-US" altLang="zh-CN" sz="3200" dirty="0">
              <a:solidFill>
                <a:schemeClr val="bg1"/>
              </a:solidFill>
              <a:effectLst/>
              <a:latin typeface="+mj-lt"/>
              <a:ea typeface="楷体" panose="02010609060101010101" pitchFamily="49" charset="-122"/>
            </a:endParaRPr>
          </a:p>
        </p:txBody>
      </p:sp>
      <p:pic>
        <p:nvPicPr>
          <p:cNvPr id="6" name="Picture 1" descr="4_06.pdf">
            <a:extLst>
              <a:ext uri="{FF2B5EF4-FFF2-40B4-BE49-F238E27FC236}">
                <a16:creationId xmlns:a16="http://schemas.microsoft.com/office/drawing/2014/main" id="{2B4BC4CC-4284-447A-A2F0-96683A8B2B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34634"/>
            <a:ext cx="4601189" cy="196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D53098B-0E44-427F-8B75-4AE7F0F54554}"/>
              </a:ext>
            </a:extLst>
          </p:cNvPr>
          <p:cNvSpPr txBox="1"/>
          <p:nvPr/>
        </p:nvSpPr>
        <p:spPr>
          <a:xfrm>
            <a:off x="683568" y="4849534"/>
            <a:ext cx="2736304" cy="400110"/>
          </a:xfrm>
          <a:prstGeom prst="rect">
            <a:avLst/>
          </a:prstGeom>
          <a:noFill/>
        </p:spPr>
        <p:txBody>
          <a:bodyPr wrap="square" rtlCol="0">
            <a:spAutoFit/>
          </a:bodyPr>
          <a:lstStyle/>
          <a:p>
            <a:pPr algn="ctr"/>
            <a:r>
              <a:rPr lang="zh-CN" altLang="en-US" sz="2000" dirty="0">
                <a:solidFill>
                  <a:schemeClr val="bg2"/>
                </a:solidFill>
              </a:rPr>
              <a:t>图</a:t>
            </a:r>
            <a:r>
              <a:rPr lang="en-US" altLang="zh-CN" sz="2000" dirty="0">
                <a:solidFill>
                  <a:schemeClr val="bg2"/>
                </a:solidFill>
              </a:rPr>
              <a:t>4-6 </a:t>
            </a:r>
            <a:r>
              <a:rPr lang="zh-CN" altLang="en-US" sz="2000" dirty="0">
                <a:solidFill>
                  <a:schemeClr val="bg2"/>
                </a:solidFill>
              </a:rPr>
              <a:t>一对一模型</a:t>
            </a:r>
          </a:p>
        </p:txBody>
      </p:sp>
      <p:pic>
        <p:nvPicPr>
          <p:cNvPr id="2" name="图片 1"/>
          <p:cNvPicPr>
            <a:picLocks noChangeAspect="1"/>
          </p:cNvPicPr>
          <p:nvPr/>
        </p:nvPicPr>
        <p:blipFill>
          <a:blip r:embed="rId4"/>
          <a:stretch>
            <a:fillRect/>
          </a:stretch>
        </p:blipFill>
        <p:spPr>
          <a:xfrm>
            <a:off x="5292080" y="1644960"/>
            <a:ext cx="2952328" cy="3604684"/>
          </a:xfrm>
          <a:prstGeom prst="rect">
            <a:avLst/>
          </a:prstGeom>
        </p:spPr>
      </p:pic>
      <p:sp>
        <p:nvSpPr>
          <p:cNvPr id="8" name="文本框 7">
            <a:extLst>
              <a:ext uri="{FF2B5EF4-FFF2-40B4-BE49-F238E27FC236}">
                <a16:creationId xmlns:a16="http://schemas.microsoft.com/office/drawing/2014/main" id="{E248A9C7-2AA9-4E90-B695-10D2FB8F87AC}"/>
              </a:ext>
            </a:extLst>
          </p:cNvPr>
          <p:cNvSpPr txBox="1"/>
          <p:nvPr/>
        </p:nvSpPr>
        <p:spPr>
          <a:xfrm>
            <a:off x="5400092" y="5337812"/>
            <a:ext cx="2736304" cy="400110"/>
          </a:xfrm>
          <a:prstGeom prst="rect">
            <a:avLst/>
          </a:prstGeom>
          <a:noFill/>
        </p:spPr>
        <p:txBody>
          <a:bodyPr wrap="square" rtlCol="0">
            <a:spAutoFit/>
          </a:bodyPr>
          <a:lstStyle/>
          <a:p>
            <a:pPr algn="ctr"/>
            <a:r>
              <a:rPr lang="zh-CN" altLang="en-US" sz="2000" dirty="0">
                <a:solidFill>
                  <a:schemeClr val="bg2"/>
                </a:solidFill>
              </a:rPr>
              <a:t>图 存粹的内核级</a:t>
            </a:r>
          </a:p>
        </p:txBody>
      </p:sp>
      <p:sp>
        <p:nvSpPr>
          <p:cNvPr id="10"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solidFill>
              <a:srgbClr val="000099"/>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35030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par>
                          <p:cTn id="8" fill="hold">
                            <p:stCondLst>
                              <p:cond delay="2000"/>
                            </p:stCondLst>
                            <p:childTnLst>
                              <p:par>
                                <p:cTn id="9" presetID="2" presetClass="entr" presetSubtype="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263886D-CA4A-449C-BB20-FBC094B33E80}"/>
              </a:ext>
            </a:extLst>
          </p:cNvPr>
          <p:cNvSpPr/>
          <p:nvPr/>
        </p:nvSpPr>
        <p:spPr>
          <a:xfrm>
            <a:off x="1952836" y="0"/>
            <a:ext cx="5238328" cy="707886"/>
          </a:xfrm>
          <a:prstGeom prst="rect">
            <a:avLst/>
          </a:prstGeom>
        </p:spPr>
        <p:txBody>
          <a:bodyPr wrap="square">
            <a:spAutoFit/>
          </a:bodyPr>
          <a:lstStyle/>
          <a:p>
            <a:pPr marL="0" lvl="2" algn="ctr" defTabSz="355600" eaLnBrk="1" hangingPunct="1">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多对多 </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Many-to-Many</a:t>
            </a:r>
          </a:p>
        </p:txBody>
      </p:sp>
      <p:sp>
        <p:nvSpPr>
          <p:cNvPr id="5" name="Rectangle 4">
            <a:extLst>
              <a:ext uri="{FF2B5EF4-FFF2-40B4-BE49-F238E27FC236}">
                <a16:creationId xmlns:a16="http://schemas.microsoft.com/office/drawing/2014/main" id="{1746EFDA-3B07-4A58-A3BE-598CAB1E05CB}"/>
              </a:ext>
            </a:extLst>
          </p:cNvPr>
          <p:cNvSpPr txBox="1">
            <a:spLocks noChangeArrowheads="1"/>
          </p:cNvSpPr>
          <p:nvPr/>
        </p:nvSpPr>
        <p:spPr>
          <a:xfrm>
            <a:off x="169954" y="545460"/>
            <a:ext cx="9036496" cy="2456241"/>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折中，</a:t>
            </a:r>
            <a:r>
              <a:rPr lang="en-US" altLang="zh-CN" sz="3200" dirty="0">
                <a:solidFill>
                  <a:schemeClr val="bg1"/>
                </a:solidFill>
                <a:effectLst/>
                <a:latin typeface="+mj-lt"/>
                <a:ea typeface="楷体" panose="02010609060101010101" pitchFamily="49" charset="-122"/>
              </a:rPr>
              <a:t>n </a:t>
            </a:r>
            <a:r>
              <a:rPr lang="zh-CN" altLang="en-US" sz="3200" dirty="0">
                <a:solidFill>
                  <a:schemeClr val="bg1"/>
                </a:solidFill>
                <a:effectLst/>
                <a:latin typeface="+mj-lt"/>
                <a:ea typeface="楷体" panose="02010609060101010101" pitchFamily="49" charset="-122"/>
              </a:rPr>
              <a:t>个用户线程映射到 </a:t>
            </a:r>
            <a:r>
              <a:rPr lang="en-US" altLang="zh-CN" sz="3200" dirty="0">
                <a:solidFill>
                  <a:schemeClr val="bg1"/>
                </a:solidFill>
                <a:effectLst/>
                <a:latin typeface="+mj-lt"/>
                <a:ea typeface="楷体" panose="02010609060101010101" pitchFamily="49" charset="-122"/>
              </a:rPr>
              <a:t>m</a:t>
            </a:r>
            <a:r>
              <a:rPr lang="zh-CN" altLang="en-US" sz="3200" dirty="0">
                <a:solidFill>
                  <a:schemeClr val="bg1"/>
                </a:solidFill>
                <a:effectLst/>
                <a:latin typeface="+mj-lt"/>
                <a:ea typeface="楷体" panose="02010609060101010101" pitchFamily="49" charset="-122"/>
              </a:rPr>
              <a:t>（</a:t>
            </a:r>
            <a:r>
              <a:rPr lang="en-US" altLang="zh-CN" sz="3200" dirty="0">
                <a:solidFill>
                  <a:schemeClr val="bg1"/>
                </a:solidFill>
                <a:effectLst/>
                <a:latin typeface="+mj-lt"/>
                <a:ea typeface="楷体" panose="02010609060101010101" pitchFamily="49" charset="-122"/>
              </a:rPr>
              <a:t>&lt;= n </a:t>
            </a:r>
            <a:r>
              <a:rPr lang="zh-CN" altLang="en-US" sz="3200" dirty="0">
                <a:solidFill>
                  <a:schemeClr val="bg1"/>
                </a:solidFill>
                <a:effectLst/>
                <a:latin typeface="+mj-lt"/>
                <a:ea typeface="楷体" panose="02010609060101010101" pitchFamily="49" charset="-122"/>
              </a:rPr>
              <a:t>）个内核线程上</a:t>
            </a:r>
            <a:endParaRPr lang="en-US" altLang="zh-CN" sz="3200" dirty="0">
              <a:solidFill>
                <a:schemeClr val="bg1"/>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zh-CN" sz="3200" dirty="0">
                <a:solidFill>
                  <a:schemeClr val="bg1"/>
                </a:solidFill>
                <a:effectLst/>
                <a:latin typeface="+mj-lt"/>
                <a:ea typeface="楷体" panose="02010609060101010101" pitchFamily="49" charset="-122"/>
              </a:rPr>
              <a:t>合理规划用户线程和内核线程</a:t>
            </a:r>
            <a:r>
              <a:rPr lang="zh-CN" altLang="en-US" sz="3200" dirty="0">
                <a:solidFill>
                  <a:schemeClr val="bg1"/>
                </a:solidFill>
                <a:effectLst/>
                <a:latin typeface="+mj-lt"/>
                <a:ea typeface="楷体" panose="02010609060101010101" pitchFamily="49" charset="-122"/>
              </a:rPr>
              <a:t>可</a:t>
            </a:r>
            <a:r>
              <a:rPr lang="zh-CN" altLang="zh-CN" sz="3200" dirty="0">
                <a:solidFill>
                  <a:schemeClr val="bg1"/>
                </a:solidFill>
                <a:effectLst/>
                <a:latin typeface="+mj-lt"/>
                <a:ea typeface="楷体" panose="02010609060101010101" pitchFamily="49" charset="-122"/>
              </a:rPr>
              <a:t>获得最佳性能</a:t>
            </a:r>
            <a:endParaRPr lang="en-US" altLang="zh-CN" sz="3200" dirty="0">
              <a:solidFill>
                <a:schemeClr val="bg1"/>
              </a:solidFill>
              <a:effectLst/>
              <a:latin typeface="+mj-lt"/>
              <a:ea typeface="楷体" panose="02010609060101010101" pitchFamily="49" charset="-122"/>
            </a:endParaRPr>
          </a:p>
          <a:p>
            <a:pPr marL="355600" lvl="2" indent="-355600" defTabSz="355600">
              <a:lnSpc>
                <a:spcPts val="3700"/>
              </a:lnSpc>
              <a:spcBef>
                <a:spcPct val="0"/>
              </a:spcBef>
              <a:buClr>
                <a:schemeClr val="bg1"/>
              </a:buClr>
              <a:buSzPct val="80000"/>
              <a:buFont typeface="Wingdings" panose="05000000000000000000" pitchFamily="2" charset="2"/>
              <a:buChar char="n"/>
              <a:defRPr/>
            </a:pPr>
            <a:r>
              <a:rPr lang="zh-CN" altLang="zh-CN" sz="3200" dirty="0">
                <a:solidFill>
                  <a:schemeClr val="bg1"/>
                </a:solidFill>
                <a:effectLst/>
                <a:latin typeface="+mj-lt"/>
                <a:ea typeface="楷体" panose="02010609060101010101" pitchFamily="49" charset="-122"/>
              </a:rPr>
              <a:t>实现过于复杂，用户空间和内核空间都需要相应的线程库。</a:t>
            </a:r>
          </a:p>
          <a:p>
            <a:pPr marL="355600" lvl="2" indent="-355600" defTabSz="355600">
              <a:lnSpc>
                <a:spcPts val="3800"/>
              </a:lnSpc>
              <a:spcBef>
                <a:spcPct val="0"/>
              </a:spcBef>
              <a:buClr>
                <a:schemeClr val="bg1"/>
              </a:buClr>
              <a:buSzPct val="80000"/>
              <a:buFont typeface="Wingdings" panose="05000000000000000000" pitchFamily="2" charset="2"/>
              <a:buChar char="n"/>
              <a:defRPr/>
            </a:pPr>
            <a:endParaRPr lang="en-US" altLang="zh-CN" sz="3200" dirty="0">
              <a:solidFill>
                <a:schemeClr val="bg2"/>
              </a:solidFill>
              <a:effectLst/>
              <a:latin typeface="+mj-lt"/>
              <a:ea typeface="楷体" panose="02010609060101010101" pitchFamily="49" charset="-122"/>
            </a:endParaRPr>
          </a:p>
          <a:p>
            <a:pPr marL="355600" lvl="2" indent="-355600" defTabSz="355600">
              <a:lnSpc>
                <a:spcPts val="3800"/>
              </a:lnSpc>
              <a:spcBef>
                <a:spcPct val="0"/>
              </a:spcBef>
              <a:buClr>
                <a:schemeClr val="bg1"/>
              </a:buClr>
              <a:buSzPct val="80000"/>
              <a:buFont typeface="Wingdings" panose="05000000000000000000" pitchFamily="2" charset="2"/>
              <a:buChar char="n"/>
              <a:defRPr/>
            </a:pPr>
            <a:endParaRPr lang="en-US" altLang="zh-CN" sz="3200" dirty="0">
              <a:solidFill>
                <a:schemeClr val="bg1"/>
              </a:solidFill>
              <a:effectLst/>
              <a:latin typeface="+mj-lt"/>
              <a:ea typeface="楷体" panose="02010609060101010101" pitchFamily="49" charset="-122"/>
            </a:endParaRPr>
          </a:p>
        </p:txBody>
      </p:sp>
      <p:pic>
        <p:nvPicPr>
          <p:cNvPr id="6" name="Picture 1" descr="4_07.pdf">
            <a:extLst>
              <a:ext uri="{FF2B5EF4-FFF2-40B4-BE49-F238E27FC236}">
                <a16:creationId xmlns:a16="http://schemas.microsoft.com/office/drawing/2014/main" id="{FE136D64-2A3A-4CF0-BC27-B12CCE1348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3160508"/>
            <a:ext cx="31591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C3C76C58-054C-41DA-ACF6-E870C38E443C}"/>
              </a:ext>
            </a:extLst>
          </p:cNvPr>
          <p:cNvSpPr txBox="1"/>
          <p:nvPr/>
        </p:nvSpPr>
        <p:spPr>
          <a:xfrm>
            <a:off x="899338" y="6172294"/>
            <a:ext cx="2736304" cy="400110"/>
          </a:xfrm>
          <a:prstGeom prst="rect">
            <a:avLst/>
          </a:prstGeom>
          <a:noFill/>
        </p:spPr>
        <p:txBody>
          <a:bodyPr wrap="square" rtlCol="0">
            <a:spAutoFit/>
          </a:bodyPr>
          <a:lstStyle/>
          <a:p>
            <a:pPr algn="ctr"/>
            <a:r>
              <a:rPr lang="zh-CN" altLang="en-US" sz="2000" dirty="0">
                <a:solidFill>
                  <a:schemeClr val="bg2"/>
                </a:solidFill>
              </a:rPr>
              <a:t>图</a:t>
            </a:r>
            <a:r>
              <a:rPr lang="en-US" altLang="zh-CN" sz="2000" dirty="0">
                <a:solidFill>
                  <a:schemeClr val="bg2"/>
                </a:solidFill>
              </a:rPr>
              <a:t>4-7 </a:t>
            </a:r>
            <a:r>
              <a:rPr lang="zh-CN" altLang="en-US" sz="2000" dirty="0">
                <a:solidFill>
                  <a:schemeClr val="bg2"/>
                </a:solidFill>
              </a:rPr>
              <a:t>多对多模型</a:t>
            </a:r>
          </a:p>
        </p:txBody>
      </p:sp>
      <p:sp>
        <p:nvSpPr>
          <p:cNvPr id="8" name="AutoShape 7">
            <a:hlinkClick r:id="rId4" action="ppaction://hlinksldjump" highlightClick="1"/>
            <a:extLst>
              <a:ext uri="{FF2B5EF4-FFF2-40B4-BE49-F238E27FC236}">
                <a16:creationId xmlns:a16="http://schemas.microsoft.com/office/drawing/2014/main" id="{19106CFB-C216-495B-8713-72BB401EF20A}"/>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pic>
        <p:nvPicPr>
          <p:cNvPr id="2" name="图片 1"/>
          <p:cNvPicPr>
            <a:picLocks noChangeAspect="1"/>
          </p:cNvPicPr>
          <p:nvPr/>
        </p:nvPicPr>
        <p:blipFill>
          <a:blip r:embed="rId5"/>
          <a:stretch>
            <a:fillRect/>
          </a:stretch>
        </p:blipFill>
        <p:spPr>
          <a:xfrm>
            <a:off x="5344584" y="3140968"/>
            <a:ext cx="2579398" cy="3072794"/>
          </a:xfrm>
          <a:prstGeom prst="rect">
            <a:avLst/>
          </a:prstGeom>
        </p:spPr>
      </p:pic>
      <p:sp>
        <p:nvSpPr>
          <p:cNvPr id="9" name="文本框 8">
            <a:extLst>
              <a:ext uri="{FF2B5EF4-FFF2-40B4-BE49-F238E27FC236}">
                <a16:creationId xmlns:a16="http://schemas.microsoft.com/office/drawing/2014/main" id="{E248A9C7-2AA9-4E90-B695-10D2FB8F87AC}"/>
              </a:ext>
            </a:extLst>
          </p:cNvPr>
          <p:cNvSpPr txBox="1"/>
          <p:nvPr/>
        </p:nvSpPr>
        <p:spPr>
          <a:xfrm>
            <a:off x="5187678" y="6213762"/>
            <a:ext cx="2736304" cy="400110"/>
          </a:xfrm>
          <a:prstGeom prst="rect">
            <a:avLst/>
          </a:prstGeom>
          <a:noFill/>
        </p:spPr>
        <p:txBody>
          <a:bodyPr wrap="square" rtlCol="0">
            <a:spAutoFit/>
          </a:bodyPr>
          <a:lstStyle/>
          <a:p>
            <a:pPr algn="ctr"/>
            <a:r>
              <a:rPr lang="zh-CN" altLang="en-US" sz="2000" dirty="0">
                <a:solidFill>
                  <a:schemeClr val="bg2"/>
                </a:solidFill>
              </a:rPr>
              <a:t>图 组合</a:t>
            </a:r>
          </a:p>
        </p:txBody>
      </p:sp>
    </p:spTree>
    <p:extLst>
      <p:ext uri="{BB962C8B-B14F-4D97-AF65-F5344CB8AC3E}">
        <p14:creationId xmlns:p14="http://schemas.microsoft.com/office/powerpoint/2010/main" val="38823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a:extLst>
              <a:ext uri="{FF2B5EF4-FFF2-40B4-BE49-F238E27FC236}">
                <a16:creationId xmlns:a16="http://schemas.microsoft.com/office/drawing/2014/main" id="{0D382BED-C7C2-45AC-AF41-D6FECB8FAD9D}"/>
              </a:ext>
            </a:extLst>
          </p:cNvPr>
          <p:cNvSpPr/>
          <p:nvPr/>
        </p:nvSpPr>
        <p:spPr>
          <a:xfrm>
            <a:off x="2987824" y="0"/>
            <a:ext cx="3390960" cy="835613"/>
          </a:xfrm>
          <a:prstGeom prst="rect">
            <a:avLst/>
          </a:prstGeom>
        </p:spPr>
        <p:txBody>
          <a:bodyPr wrap="square">
            <a:spAutoFit/>
          </a:bodyPr>
          <a:lstStyle/>
          <a:p>
            <a:pPr marL="457200" indent="-457200">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4.4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线 程 库</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5" name="Rectangle 4">
            <a:extLst>
              <a:ext uri="{FF2B5EF4-FFF2-40B4-BE49-F238E27FC236}">
                <a16:creationId xmlns:a16="http://schemas.microsoft.com/office/drawing/2014/main" id="{2664D190-5EDE-46CE-BDCB-494A80BCD8BA}"/>
              </a:ext>
            </a:extLst>
          </p:cNvPr>
          <p:cNvSpPr txBox="1">
            <a:spLocks noChangeArrowheads="1"/>
          </p:cNvSpPr>
          <p:nvPr/>
        </p:nvSpPr>
        <p:spPr>
          <a:xfrm>
            <a:off x="598282" y="1851094"/>
            <a:ext cx="7956376" cy="4248472"/>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ts val="48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用户空间的库</a:t>
            </a:r>
            <a:endParaRPr lang="en-US" altLang="zh-CN" sz="36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ts val="48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库内代码和数据位于用户空间</a:t>
            </a:r>
            <a:endParaRPr lang="en-US" altLang="zh-CN" sz="3200" dirty="0">
              <a:solidFill>
                <a:schemeClr val="bg2"/>
              </a:solidFill>
              <a:effectLst/>
              <a:latin typeface="+mj-lt"/>
              <a:ea typeface="楷体" panose="02010609060101010101" pitchFamily="49" charset="-122"/>
            </a:endParaRPr>
          </a:p>
          <a:p>
            <a:pPr marL="812800" lvl="3" indent="-355600" defTabSz="355600">
              <a:lnSpc>
                <a:spcPts val="48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调用：用户空间内的函数调用</a:t>
            </a:r>
            <a:endParaRPr lang="en-US" altLang="zh-CN" sz="3200" dirty="0">
              <a:solidFill>
                <a:schemeClr val="bg2"/>
              </a:solidFill>
              <a:effectLst/>
              <a:latin typeface="+mj-lt"/>
              <a:ea typeface="楷体" panose="02010609060101010101" pitchFamily="49" charset="-122"/>
            </a:endParaRPr>
          </a:p>
          <a:p>
            <a:pPr marL="355600" lvl="2" indent="-355600" defTabSz="355600">
              <a:lnSpc>
                <a:spcPts val="48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操作系统直接支持的内核级的库</a:t>
            </a:r>
          </a:p>
          <a:p>
            <a:pPr marL="812800" lvl="3" indent="-355600" defTabSz="355600">
              <a:lnSpc>
                <a:spcPts val="48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库内代码和数据位于内核空间</a:t>
            </a:r>
            <a:endParaRPr lang="en-US" altLang="zh-CN" sz="3200" dirty="0">
              <a:solidFill>
                <a:schemeClr val="bg2"/>
              </a:solidFill>
              <a:effectLst/>
              <a:latin typeface="+mj-lt"/>
              <a:ea typeface="楷体" panose="02010609060101010101" pitchFamily="49" charset="-122"/>
            </a:endParaRPr>
          </a:p>
          <a:p>
            <a:pPr marL="812800" lvl="3" indent="-355600" defTabSz="355600">
              <a:lnSpc>
                <a:spcPts val="48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ea typeface="楷体" panose="02010609060101010101" pitchFamily="49" charset="-122"/>
              </a:rPr>
              <a:t>调用：系统调用</a:t>
            </a:r>
            <a:endParaRPr lang="zh-CN" altLang="en-US" sz="3200" dirty="0">
              <a:solidFill>
                <a:schemeClr val="bg1"/>
              </a:solidFill>
              <a:effectLst/>
              <a:latin typeface="+mj-lt"/>
              <a:ea typeface="楷体" panose="02010609060101010101" pitchFamily="49" charset="-122"/>
            </a:endParaRPr>
          </a:p>
        </p:txBody>
      </p:sp>
      <p:sp>
        <p:nvSpPr>
          <p:cNvPr id="6" name="矩形 5">
            <a:extLst>
              <a:ext uri="{FF2B5EF4-FFF2-40B4-BE49-F238E27FC236}">
                <a16:creationId xmlns:a16="http://schemas.microsoft.com/office/drawing/2014/main" id="{808C7D7D-CC00-4C8D-85F5-2B77D2224130}"/>
              </a:ext>
            </a:extLst>
          </p:cNvPr>
          <p:cNvSpPr/>
          <p:nvPr/>
        </p:nvSpPr>
        <p:spPr>
          <a:xfrm>
            <a:off x="598282" y="1075588"/>
            <a:ext cx="8170044" cy="535531"/>
          </a:xfrm>
          <a:prstGeom prst="rect">
            <a:avLst/>
          </a:prstGeom>
        </p:spPr>
        <p:txBody>
          <a:bodyPr wrap="square">
            <a:spAutoFit/>
          </a:bodyPr>
          <a:lstStyle/>
          <a:p>
            <a:pPr marL="0" lvl="2" defTabSz="355600">
              <a:lnSpc>
                <a:spcPct val="90000"/>
              </a:lnSpc>
              <a:buClr>
                <a:schemeClr val="bg1"/>
              </a:buClr>
              <a:buSzPct val="80000"/>
              <a:defRPr/>
            </a:pPr>
            <a:r>
              <a:rPr lang="zh-CN" altLang="en-US" dirty="0">
                <a:solidFill>
                  <a:schemeClr val="bg1"/>
                </a:solidFill>
                <a:effectLst>
                  <a:outerShdw blurRad="38100" dist="38100" dir="2700000" algn="tl">
                    <a:srgbClr val="000000">
                      <a:alpha val="43137"/>
                    </a:srgbClr>
                  </a:outerShdw>
                </a:effectLst>
                <a:latin typeface="+mn-ea"/>
                <a:ea typeface="+mn-ea"/>
              </a:rPr>
              <a:t>为程序员提供创建和管理线程的</a:t>
            </a:r>
            <a:r>
              <a:rPr lang="en-US" altLang="zh-CN" dirty="0">
                <a:solidFill>
                  <a:schemeClr val="bg1"/>
                </a:solidFill>
                <a:effectLst>
                  <a:outerShdw blurRad="38100" dist="38100" dir="2700000" algn="tl">
                    <a:srgbClr val="000000">
                      <a:alpha val="43137"/>
                    </a:srgbClr>
                  </a:outerShdw>
                </a:effectLst>
                <a:latin typeface="+mn-lt"/>
                <a:ea typeface="+mn-ea"/>
              </a:rPr>
              <a:t>API</a:t>
            </a: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 name="日期占位符 1">
            <a:extLst>
              <a:ext uri="{FF2B5EF4-FFF2-40B4-BE49-F238E27FC236}">
                <a16:creationId xmlns:a16="http://schemas.microsoft.com/office/drawing/2014/main" id="{A3D73B32-9CCC-4CD3-A2AE-5F466CAA8231}"/>
              </a:ext>
            </a:extLst>
          </p:cNvPr>
          <p:cNvSpPr txBox="1">
            <a:spLocks/>
          </p:cNvSpPr>
          <p:nvPr/>
        </p:nvSpPr>
        <p:spPr bwMode="auto">
          <a:xfrm>
            <a:off x="0" y="6400800"/>
            <a:ext cx="377991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zh-CN"/>
            </a:defPPr>
            <a:lvl1pPr algn="l" rtl="0" eaLnBrk="0" fontAlgn="base" hangingPunct="0">
              <a:lnSpc>
                <a:spcPct val="100000"/>
              </a:lnSpc>
              <a:spcBef>
                <a:spcPct val="0"/>
              </a:spcBef>
              <a:spcAft>
                <a:spcPct val="0"/>
              </a:spcAft>
              <a:buClrTx/>
              <a:buSzTx/>
              <a:buFontTx/>
              <a:buNone/>
              <a:defRPr kumimoji="1" sz="1400" b="0" kern="1200">
                <a:solidFill>
                  <a:schemeClr val="tx1"/>
                </a:solidFill>
                <a:effectLst/>
                <a:latin typeface="+mn-lt"/>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a:lstStyle>
          <a:p>
            <a:pPr eaLnBrk="1" hangingPunct="1">
              <a:defRPr/>
            </a:pPr>
            <a:r>
              <a:rPr lang="zh-CN" altLang="en-US"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a:t>
            </a:r>
            <a:r>
              <a:rPr lang="zh-CN" altLang="en-US" sz="1800" b="1">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系  米泽田</a:t>
            </a:r>
            <a:endParaRPr lang="en-US" altLang="zh-CN"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39721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childTnLst>
                          </p:cTn>
                        </p:par>
                        <p:par>
                          <p:cTn id="19" fill="hold">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C2D0AA-4046-4DB0-9B22-F6894A72BB6F}"/>
              </a:ext>
            </a:extLst>
          </p:cNvPr>
          <p:cNvSpPr/>
          <p:nvPr/>
        </p:nvSpPr>
        <p:spPr>
          <a:xfrm>
            <a:off x="1952836" y="0"/>
            <a:ext cx="5238328" cy="707886"/>
          </a:xfrm>
          <a:prstGeom prst="rect">
            <a:avLst/>
          </a:prstGeom>
        </p:spPr>
        <p:txBody>
          <a:bodyPr wrap="square">
            <a:spAutoFit/>
          </a:bodyPr>
          <a:lstStyle/>
          <a:p>
            <a:pPr marL="0" lvl="2" algn="ctr" defTabSz="355600" eaLnBrk="1" hangingPunct="1">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三种主要线程库</a:t>
            </a:r>
            <a:endPar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
        <p:nvSpPr>
          <p:cNvPr id="5" name="Rectangle 4">
            <a:extLst>
              <a:ext uri="{FF2B5EF4-FFF2-40B4-BE49-F238E27FC236}">
                <a16:creationId xmlns:a16="http://schemas.microsoft.com/office/drawing/2014/main" id="{CC427999-1806-4774-8842-28F70D328BFF}"/>
              </a:ext>
            </a:extLst>
          </p:cNvPr>
          <p:cNvSpPr txBox="1">
            <a:spLocks noChangeArrowheads="1"/>
          </p:cNvSpPr>
          <p:nvPr/>
        </p:nvSpPr>
        <p:spPr>
          <a:xfrm>
            <a:off x="314403" y="980729"/>
            <a:ext cx="8777389" cy="4970205"/>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en-US" altLang="en-US" sz="3600" dirty="0">
                <a:solidFill>
                  <a:schemeClr val="bg1"/>
                </a:solidFill>
                <a:effectLst/>
                <a:latin typeface="+mj-lt"/>
                <a:ea typeface="楷体" panose="02010609060101010101" pitchFamily="49" charset="-122"/>
              </a:rPr>
              <a:t>POSIX Pthreads</a:t>
            </a:r>
            <a:endParaRPr lang="en-US" altLang="zh-CN" sz="3600" dirty="0">
              <a:solidFill>
                <a:schemeClr val="bg1"/>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用户级和内核级的库</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en-US" altLang="zh-CN" sz="3600" dirty="0">
                <a:solidFill>
                  <a:schemeClr val="bg1"/>
                </a:solidFill>
                <a:effectLst/>
                <a:latin typeface="+mj-lt"/>
                <a:ea typeface="楷体" panose="02010609060101010101" pitchFamily="49" charset="-122"/>
              </a:rPr>
              <a:t>Windows</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内核级线程库</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en-US" altLang="zh-CN" sz="3600" dirty="0">
                <a:solidFill>
                  <a:schemeClr val="bg1"/>
                </a:solidFill>
                <a:effectLst/>
                <a:latin typeface="+mj-lt"/>
                <a:ea typeface="楷体" panose="02010609060101010101" pitchFamily="49" charset="-122"/>
              </a:rPr>
              <a:t>Java</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accent2">
                    <a:lumMod val="75000"/>
                  </a:schemeClr>
                </a:solidFill>
                <a:effectLst/>
                <a:latin typeface="+mj-lt"/>
                <a:ea typeface="楷体" panose="02010609060101010101" pitchFamily="49" charset="-122"/>
              </a:rPr>
              <a:t>线程对共享数据的访问必须显示安排</a:t>
            </a:r>
            <a:endParaRPr lang="en-US" altLang="zh-CN" sz="3200" dirty="0">
              <a:solidFill>
                <a:schemeClr val="accent2">
                  <a:lumMod val="75000"/>
                </a:schemeClr>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采用宿主机系统的线程库</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en-US" altLang="zh-CN" sz="3200" dirty="0">
                <a:solidFill>
                  <a:schemeClr val="bg2"/>
                </a:solidFill>
                <a:effectLst/>
                <a:latin typeface="+mj-lt"/>
                <a:ea typeface="楷体" panose="02010609060101010101" pitchFamily="49" charset="-122"/>
              </a:rPr>
              <a:t>JVM</a:t>
            </a:r>
            <a:r>
              <a:rPr lang="zh-CN" altLang="en-US" sz="3200" dirty="0">
                <a:solidFill>
                  <a:schemeClr val="bg2"/>
                </a:solidFill>
                <a:effectLst/>
                <a:latin typeface="+mj-lt"/>
                <a:ea typeface="楷体" panose="02010609060101010101" pitchFamily="49" charset="-122"/>
              </a:rPr>
              <a:t>规范没有规定</a:t>
            </a:r>
            <a:r>
              <a:rPr lang="en-US" altLang="zh-CN" sz="3200" dirty="0">
                <a:solidFill>
                  <a:schemeClr val="bg2"/>
                </a:solidFill>
                <a:effectLst/>
                <a:latin typeface="+mj-lt"/>
                <a:ea typeface="楷体" panose="02010609060101010101" pitchFamily="49" charset="-122"/>
              </a:rPr>
              <a:t>Java</a:t>
            </a:r>
            <a:r>
              <a:rPr lang="zh-CN" altLang="en-US" sz="3200" dirty="0">
                <a:solidFill>
                  <a:schemeClr val="bg2"/>
                </a:solidFill>
                <a:effectLst/>
                <a:latin typeface="+mj-lt"/>
                <a:ea typeface="楷体" panose="02010609060101010101" pitchFamily="49" charset="-122"/>
              </a:rPr>
              <a:t>线程如何被映射到底层</a:t>
            </a:r>
            <a:r>
              <a:rPr lang="en-US" altLang="zh-CN" sz="3200" dirty="0">
                <a:solidFill>
                  <a:schemeClr val="bg2"/>
                </a:solidFill>
                <a:effectLst/>
                <a:latin typeface="+mj-lt"/>
                <a:ea typeface="楷体" panose="02010609060101010101" pitchFamily="49" charset="-122"/>
              </a:rPr>
              <a:t>OS, </a:t>
            </a:r>
            <a:r>
              <a:rPr lang="zh-CN" altLang="en-US" sz="3200" dirty="0">
                <a:solidFill>
                  <a:schemeClr val="bg2"/>
                </a:solidFill>
                <a:effectLst/>
                <a:latin typeface="+mj-lt"/>
                <a:ea typeface="楷体" panose="02010609060101010101" pitchFamily="49" charset="-122"/>
              </a:rPr>
              <a:t>由</a:t>
            </a:r>
            <a:r>
              <a:rPr lang="en-US" altLang="zh-CN" sz="3200" dirty="0">
                <a:solidFill>
                  <a:schemeClr val="bg2"/>
                </a:solidFill>
                <a:effectLst/>
                <a:latin typeface="+mj-lt"/>
                <a:ea typeface="楷体" panose="02010609060101010101" pitchFamily="49" charset="-122"/>
              </a:rPr>
              <a:t>JVM</a:t>
            </a:r>
            <a:r>
              <a:rPr lang="zh-CN" altLang="en-US" sz="3200" dirty="0">
                <a:solidFill>
                  <a:schemeClr val="bg2"/>
                </a:solidFill>
                <a:effectLst/>
                <a:latin typeface="+mj-lt"/>
                <a:ea typeface="楷体" panose="02010609060101010101" pitchFamily="49" charset="-122"/>
              </a:rPr>
              <a:t>的特定实现来决定</a:t>
            </a:r>
            <a:endParaRPr lang="en-US" altLang="zh-CN" sz="3200" dirty="0">
              <a:solidFill>
                <a:schemeClr val="bg2"/>
              </a:solidFill>
              <a:effectLst/>
              <a:latin typeface="+mj-lt"/>
              <a:ea typeface="楷体" panose="02010609060101010101" pitchFamily="49" charset="-122"/>
            </a:endParaRPr>
          </a:p>
          <a:p>
            <a:pPr marL="1270000" lvl="4"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如</a:t>
            </a:r>
            <a:r>
              <a:rPr lang="en-US" altLang="zh-CN" sz="3200" dirty="0">
                <a:solidFill>
                  <a:schemeClr val="bg2"/>
                </a:solidFill>
                <a:effectLst/>
                <a:latin typeface="+mj-lt"/>
                <a:ea typeface="楷体" panose="02010609060101010101" pitchFamily="49" charset="-122"/>
              </a:rPr>
              <a:t>Windows XP</a:t>
            </a:r>
            <a:r>
              <a:rPr lang="zh-CN" altLang="en-US" sz="3200" dirty="0">
                <a:solidFill>
                  <a:schemeClr val="bg2"/>
                </a:solidFill>
                <a:effectLst/>
                <a:latin typeface="+mj-lt"/>
                <a:ea typeface="楷体" panose="02010609060101010101" pitchFamily="49" charset="-122"/>
              </a:rPr>
              <a:t>一对一模式，</a:t>
            </a:r>
            <a:r>
              <a:rPr lang="en-US" altLang="zh-CN" sz="3200" dirty="0">
                <a:solidFill>
                  <a:schemeClr val="bg2"/>
                </a:solidFill>
                <a:effectLst/>
                <a:latin typeface="+mj-lt"/>
                <a:ea typeface="楷体" panose="02010609060101010101" pitchFamily="49" charset="-122"/>
              </a:rPr>
              <a:t>JVM</a:t>
            </a:r>
            <a:r>
              <a:rPr lang="zh-CN" altLang="en-US" sz="3200" dirty="0">
                <a:solidFill>
                  <a:schemeClr val="bg2"/>
                </a:solidFill>
                <a:effectLst/>
                <a:latin typeface="+mj-lt"/>
                <a:ea typeface="楷体" panose="02010609060101010101" pitchFamily="49" charset="-122"/>
              </a:rPr>
              <a:t>将每个</a:t>
            </a:r>
            <a:r>
              <a:rPr lang="en-US" altLang="zh-CN" sz="3200" dirty="0">
                <a:solidFill>
                  <a:schemeClr val="bg2"/>
                </a:solidFill>
                <a:effectLst/>
                <a:latin typeface="+mj-lt"/>
                <a:ea typeface="楷体" panose="02010609060101010101" pitchFamily="49" charset="-122"/>
              </a:rPr>
              <a:t>Java</a:t>
            </a:r>
            <a:r>
              <a:rPr lang="zh-CN" altLang="en-US" sz="3200" dirty="0">
                <a:solidFill>
                  <a:schemeClr val="bg2"/>
                </a:solidFill>
                <a:effectLst/>
                <a:latin typeface="+mj-lt"/>
                <a:ea typeface="楷体" panose="02010609060101010101" pitchFamily="49" charset="-122"/>
              </a:rPr>
              <a:t>线程映射到一个内核线程</a:t>
            </a:r>
            <a:endParaRPr lang="zh-CN" altLang="en-US" sz="3600" dirty="0">
              <a:solidFill>
                <a:srgbClr val="7A007A"/>
              </a:solidFill>
              <a:effectLst/>
              <a:latin typeface="+mj-lt"/>
              <a:ea typeface="楷体" panose="02010609060101010101" pitchFamily="49" charset="-122"/>
            </a:endParaRPr>
          </a:p>
        </p:txBody>
      </p:sp>
      <p:grpSp>
        <p:nvGrpSpPr>
          <p:cNvPr id="8" name="组合 7">
            <a:extLst>
              <a:ext uri="{FF2B5EF4-FFF2-40B4-BE49-F238E27FC236}">
                <a16:creationId xmlns:a16="http://schemas.microsoft.com/office/drawing/2014/main" id="{0F8BE519-3F5F-4E02-BF31-781D44ADCCDD}"/>
              </a:ext>
            </a:extLst>
          </p:cNvPr>
          <p:cNvGrpSpPr/>
          <p:nvPr/>
        </p:nvGrpSpPr>
        <p:grpSpPr>
          <a:xfrm>
            <a:off x="5940152" y="1052737"/>
            <a:ext cx="2448272" cy="1800200"/>
            <a:chOff x="6372200" y="1391949"/>
            <a:chExt cx="2448272" cy="1893035"/>
          </a:xfrm>
        </p:grpSpPr>
        <p:sp>
          <p:nvSpPr>
            <p:cNvPr id="6" name="右大括号 5">
              <a:extLst>
                <a:ext uri="{FF2B5EF4-FFF2-40B4-BE49-F238E27FC236}">
                  <a16:creationId xmlns:a16="http://schemas.microsoft.com/office/drawing/2014/main" id="{18C494E6-6FB6-4224-863F-E0E52A464358}"/>
                </a:ext>
              </a:extLst>
            </p:cNvPr>
            <p:cNvSpPr/>
            <p:nvPr/>
          </p:nvSpPr>
          <p:spPr bwMode="auto">
            <a:xfrm>
              <a:off x="6372200" y="1391949"/>
              <a:ext cx="360388" cy="1893035"/>
            </a:xfrm>
            <a:prstGeom prst="rightBrace">
              <a:avLst>
                <a:gd name="adj1" fmla="val 8333"/>
                <a:gd name="adj2" fmla="val 46088"/>
              </a:avLst>
            </a:prstGeom>
            <a:noFill/>
            <a:ln w="57150" cap="flat" cmpd="sng" algn="ctr">
              <a:solidFill>
                <a:schemeClr val="accent6">
                  <a:lumMod val="50000"/>
                </a:schemeClr>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7" name="文本框 6">
              <a:extLst>
                <a:ext uri="{FF2B5EF4-FFF2-40B4-BE49-F238E27FC236}">
                  <a16:creationId xmlns:a16="http://schemas.microsoft.com/office/drawing/2014/main" id="{A1B90DF2-BCC4-42D7-8EDD-4AE4F6463AD7}"/>
                </a:ext>
              </a:extLst>
            </p:cNvPr>
            <p:cNvSpPr txBox="1"/>
            <p:nvPr/>
          </p:nvSpPr>
          <p:spPr>
            <a:xfrm>
              <a:off x="6876256" y="1652299"/>
              <a:ext cx="1944216" cy="1132769"/>
            </a:xfrm>
            <a:prstGeom prst="rect">
              <a:avLst/>
            </a:prstGeom>
            <a:solidFill>
              <a:schemeClr val="accent6">
                <a:lumMod val="60000"/>
                <a:lumOff val="40000"/>
              </a:schemeClr>
            </a:solidFill>
          </p:spPr>
          <p:txBody>
            <a:bodyPr wrap="square" rtlCol="0">
              <a:spAutoFit/>
            </a:bodyPr>
            <a:lstStyle/>
            <a:p>
              <a:r>
                <a:rPr lang="zh-CN" altLang="en-US" dirty="0">
                  <a:solidFill>
                    <a:schemeClr val="bg2"/>
                  </a:solidFill>
                </a:rPr>
                <a:t>线程共享全局数据</a:t>
              </a:r>
            </a:p>
          </p:txBody>
        </p:sp>
      </p:grpSp>
      <p:sp>
        <p:nvSpPr>
          <p:cNvPr id="2" name="矩形 1"/>
          <p:cNvSpPr/>
          <p:nvPr/>
        </p:nvSpPr>
        <p:spPr bwMode="auto">
          <a:xfrm>
            <a:off x="292258" y="980730"/>
            <a:ext cx="8964488" cy="2073043"/>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3" name="矩形 2"/>
          <p:cNvSpPr/>
          <p:nvPr/>
        </p:nvSpPr>
        <p:spPr bwMode="auto">
          <a:xfrm>
            <a:off x="262593" y="980728"/>
            <a:ext cx="5729370" cy="1944218"/>
          </a:xfrm>
          <a:prstGeom prst="rect">
            <a:avLst/>
          </a:prstGeom>
          <a:solidFill>
            <a:srgbClr val="D5B9F1">
              <a:alpha val="29020"/>
            </a:srgbClr>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9"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03415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1000"/>
                                        <p:tgtEl>
                                          <p:spTgt spid="5">
                                            <p:txEl>
                                              <p:pRg st="6" end="6"/>
                                            </p:txEl>
                                          </p:spTgt>
                                        </p:tgtEl>
                                      </p:cBhvr>
                                    </p:animEffect>
                                    <p:anim calcmode="lin" valueType="num">
                                      <p:cBhvr>
                                        <p:cTn id="2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1000"/>
                                        <p:tgtEl>
                                          <p:spTgt spid="5">
                                            <p:txEl>
                                              <p:pRg st="7" end="7"/>
                                            </p:txEl>
                                          </p:spTgt>
                                        </p:tgtEl>
                                      </p:cBhvr>
                                    </p:animEffect>
                                    <p:anim calcmode="lin" valueType="num">
                                      <p:cBhvr>
                                        <p:cTn id="3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1000"/>
                                        <p:tgtEl>
                                          <p:spTgt spid="5">
                                            <p:txEl>
                                              <p:pRg st="8" end="8"/>
                                            </p:txEl>
                                          </p:spTgt>
                                        </p:tgtEl>
                                      </p:cBhvr>
                                    </p:animEffect>
                                    <p:anim calcmode="lin" valueType="num">
                                      <p:cBhvr>
                                        <p:cTn id="3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2" presetClass="entr" presetSubtype="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1+#ppt_w/2"/>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2B275E-2834-4BF0-ACBE-6DBA2F1745E5}"/>
              </a:ext>
            </a:extLst>
          </p:cNvPr>
          <p:cNvSpPr/>
          <p:nvPr/>
        </p:nvSpPr>
        <p:spPr>
          <a:xfrm>
            <a:off x="1952836" y="0"/>
            <a:ext cx="5238328" cy="707886"/>
          </a:xfrm>
          <a:prstGeom prst="rect">
            <a:avLst/>
          </a:prstGeom>
        </p:spPr>
        <p:txBody>
          <a:bodyPr wrap="square">
            <a:spAutoFit/>
          </a:bodyPr>
          <a:lstStyle/>
          <a:p>
            <a:pPr marL="0" lvl="2" algn="ctr" defTabSz="355600" eaLnBrk="1" hangingPunct="1">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多线程创建的策略</a:t>
            </a:r>
            <a:endPar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
        <p:nvSpPr>
          <p:cNvPr id="6" name="Rectangle 4">
            <a:extLst>
              <a:ext uri="{FF2B5EF4-FFF2-40B4-BE49-F238E27FC236}">
                <a16:creationId xmlns:a16="http://schemas.microsoft.com/office/drawing/2014/main" id="{E9E2F1E9-29B6-4CF3-87A2-73729911382A}"/>
              </a:ext>
            </a:extLst>
          </p:cNvPr>
          <p:cNvSpPr txBox="1">
            <a:spLocks noChangeArrowheads="1"/>
          </p:cNvSpPr>
          <p:nvPr/>
        </p:nvSpPr>
        <p:spPr>
          <a:xfrm>
            <a:off x="107504" y="980728"/>
            <a:ext cx="9172925" cy="4104456"/>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异步线程</a:t>
            </a: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父子线程并发、独立执行</a:t>
            </a:r>
            <a:endParaRPr lang="en-US" altLang="zh-CN" sz="3200"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线程之间很少有数据共享</a:t>
            </a:r>
            <a:endParaRPr lang="en-US" altLang="zh-CN" sz="3200"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如图</a:t>
            </a:r>
            <a:r>
              <a:rPr lang="en-US" altLang="zh-CN" sz="3200" dirty="0">
                <a:solidFill>
                  <a:schemeClr val="bg2"/>
                </a:solidFill>
                <a:effectLst/>
                <a:latin typeface="+mj-lt"/>
                <a:ea typeface="楷体" panose="02010609060101010101" pitchFamily="49" charset="-122"/>
              </a:rPr>
              <a:t>4-2</a:t>
            </a:r>
            <a:r>
              <a:rPr lang="zh-CN" altLang="en-US" sz="3200" dirty="0">
                <a:solidFill>
                  <a:schemeClr val="bg2"/>
                </a:solidFill>
                <a:effectLst/>
                <a:latin typeface="+mj-lt"/>
                <a:ea typeface="楷体" panose="02010609060101010101" pitchFamily="49" charset="-122"/>
              </a:rPr>
              <a:t>的多线程服务器</a:t>
            </a:r>
            <a:endParaRPr lang="en-US" altLang="zh-CN" sz="3200" dirty="0">
              <a:solidFill>
                <a:schemeClr val="bg2"/>
              </a:solidFill>
              <a:effectLst/>
              <a:latin typeface="+mj-lt"/>
              <a:ea typeface="楷体" panose="02010609060101010101" pitchFamily="49" charset="-122"/>
            </a:endParaRPr>
          </a:p>
          <a:p>
            <a:pPr marL="355600" lvl="2" indent="-355600" defTabSz="355600">
              <a:spcBef>
                <a:spcPts val="60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同步线程</a:t>
            </a:r>
            <a:endPar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父线程等待所有子线程中止，才能恢复执行</a:t>
            </a:r>
            <a:endParaRPr lang="en-US" altLang="zh-CN" sz="3200"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outerShdw blurRad="38100" dist="38100" dir="2700000" algn="tl">
                    <a:srgbClr val="000000">
                      <a:alpha val="43137"/>
                    </a:srgbClr>
                  </a:outerShdw>
                </a:effectLst>
                <a:latin typeface="+mj-lt"/>
                <a:ea typeface="楷体" panose="02010609060101010101" pitchFamily="49" charset="-122"/>
              </a:rPr>
              <a:t>线程之间大量数据共享</a:t>
            </a:r>
            <a:endParaRPr lang="zh-CN" altLang="en-US" sz="32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64807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par>
                          <p:cTn id="22" fill="hold">
                            <p:stCondLst>
                              <p:cond delay="500"/>
                            </p:stCondLst>
                            <p:childTnLst>
                              <p:par>
                                <p:cTn id="23" presetID="2" presetClass="entr" presetSubtype="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0F35F1E2-55E4-4489-A664-2FF15183D75E}"/>
              </a:ext>
            </a:extLst>
          </p:cNvPr>
          <p:cNvSpPr txBox="1">
            <a:spLocks noChangeArrowheads="1"/>
          </p:cNvSpPr>
          <p:nvPr/>
        </p:nvSpPr>
        <p:spPr bwMode="auto">
          <a:xfrm>
            <a:off x="18143" y="14514"/>
            <a:ext cx="9144000" cy="1175706"/>
          </a:xfrm>
          <a:prstGeom prst="rect">
            <a:avLst/>
          </a:prstGeom>
          <a:solidFill>
            <a:schemeClr val="tx1">
              <a:lumMod val="85000"/>
            </a:schemeClr>
          </a:solidFill>
          <a:ln>
            <a:noFill/>
          </a:ln>
          <a:extLst/>
        </p:spPr>
        <p:txBody>
          <a:bodyPr>
            <a:spAutoFit/>
          </a:bodyPr>
          <a:lstStyle>
            <a:lvl1pPr marL="342900" indent="-342900">
              <a:spcBef>
                <a:spcPct val="20000"/>
              </a:spcBef>
              <a:buClr>
                <a:schemeClr val="tx2"/>
              </a:buClr>
              <a:buSzPct val="90000"/>
              <a:buFont typeface="Symbol" panose="05050102010706020507" pitchFamily="18" charset="2"/>
              <a:buChar char="¨"/>
              <a:tabLst>
                <a:tab pos="90488" algn="l"/>
              </a:tabLst>
              <a:defRPr kumimoji="1" sz="3200">
                <a:solidFill>
                  <a:schemeClr val="tx1"/>
                </a:solidFill>
                <a:latin typeface="Times New Roman" panose="02020603050405020304" pitchFamily="18" charset="0"/>
                <a:ea typeface="宋体" panose="02010600030101010101" pitchFamily="2" charset="-122"/>
              </a:defRPr>
            </a:lvl1pPr>
            <a:lvl2pPr marL="179388">
              <a:spcBef>
                <a:spcPct val="20000"/>
              </a:spcBef>
              <a:buChar char="–"/>
              <a:tabLst>
                <a:tab pos="90488"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90488"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90488"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90488"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90488"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90488"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90488" algn="l"/>
              </a:tabLst>
              <a:defRPr kumimoji="1" sz="2000">
                <a:solidFill>
                  <a:schemeClr val="tx1"/>
                </a:solidFill>
                <a:latin typeface="Times New Roman" panose="02020603050405020304" pitchFamily="18" charset="0"/>
                <a:ea typeface="宋体" panose="02010600030101010101" pitchFamily="2" charset="-122"/>
              </a:defRPr>
            </a:lvl9pPr>
          </a:lstStyle>
          <a:p>
            <a:pPr marL="0" lvl="1" eaLnBrk="1" hangingPunct="1">
              <a:buFontTx/>
              <a:buNone/>
              <a:tabLst/>
            </a:pPr>
            <a:r>
              <a:rPr lang="zh-CN" altLang="en-US" sz="3200" b="1" dirty="0">
                <a:solidFill>
                  <a:srgbClr val="000000"/>
                </a:solidFill>
              </a:rPr>
              <a:t>设计一个多线程程序，进行非负整数的求和。</a:t>
            </a:r>
            <a:endParaRPr lang="en-US" altLang="zh-CN" sz="3200" b="1" dirty="0">
              <a:solidFill>
                <a:srgbClr val="000000"/>
              </a:solidFill>
            </a:endParaRPr>
          </a:p>
          <a:p>
            <a:pPr marL="0" lvl="1" eaLnBrk="1" hangingPunct="1">
              <a:buFontTx/>
              <a:buNone/>
              <a:tabLst/>
            </a:pPr>
            <a:r>
              <a:rPr lang="zh-CN" altLang="en-US" sz="3200" dirty="0">
                <a:solidFill>
                  <a:srgbClr val="000000"/>
                </a:solidFill>
              </a:rPr>
              <a:t>分别用三种线程库来实现。</a:t>
            </a:r>
            <a:endParaRPr lang="zh-CN" altLang="en-US" sz="3200" b="1" dirty="0">
              <a:solidFill>
                <a:srgbClr val="000000"/>
              </a:solidFill>
            </a:endParaRPr>
          </a:p>
        </p:txBody>
      </p:sp>
      <p:sp>
        <p:nvSpPr>
          <p:cNvPr id="3"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61652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4B36ADC-2367-4665-A473-D703F5357065}"/>
              </a:ext>
            </a:extLst>
          </p:cNvPr>
          <p:cNvSpPr txBox="1"/>
          <p:nvPr/>
        </p:nvSpPr>
        <p:spPr>
          <a:xfrm>
            <a:off x="0" y="1268760"/>
            <a:ext cx="9036496" cy="2751522"/>
          </a:xfrm>
          <a:prstGeom prst="rect">
            <a:avLst/>
          </a:prstGeom>
          <a:noFill/>
        </p:spPr>
        <p:txBody>
          <a:bodyPr wrap="square" rtlCol="0">
            <a:spAutoFit/>
          </a:bodyPr>
          <a:lstStyle/>
          <a:p>
            <a:pPr marL="355600" lvl="2" indent="-355600" defTabSz="355600">
              <a:lnSpc>
                <a:spcPct val="90000"/>
              </a:lnSpc>
              <a:buSzPct val="80000"/>
              <a:buFont typeface="Wingdings" panose="05000000000000000000" pitchFamily="2" charset="2"/>
              <a:buChar char="n"/>
              <a:defRPr/>
            </a:pPr>
            <a:r>
              <a:rPr lang="en-US" altLang="zh-CN" dirty="0">
                <a:solidFill>
                  <a:schemeClr val="bg2"/>
                </a:solidFill>
                <a:latin typeface="+mn-lt"/>
                <a:ea typeface="楷体" panose="02010609060101010101" pitchFamily="49" charset="-122"/>
              </a:rPr>
              <a:t>POSIX</a:t>
            </a:r>
            <a:r>
              <a:rPr lang="zh-CN" altLang="en-US" dirty="0">
                <a:solidFill>
                  <a:schemeClr val="bg2"/>
                </a:solidFill>
                <a:latin typeface="+mn-lt"/>
                <a:ea typeface="楷体" panose="02010609060101010101" pitchFamily="49" charset="-122"/>
              </a:rPr>
              <a:t>标准定义的线程创建和同步</a:t>
            </a:r>
            <a:r>
              <a:rPr lang="en-US" altLang="zh-CN" dirty="0">
                <a:solidFill>
                  <a:schemeClr val="bg2"/>
                </a:solidFill>
                <a:latin typeface="+mn-lt"/>
                <a:ea typeface="楷体" panose="02010609060101010101" pitchFamily="49" charset="-122"/>
              </a:rPr>
              <a:t>API</a:t>
            </a:r>
            <a:endParaRPr lang="zh-CN" altLang="en-US" dirty="0">
              <a:solidFill>
                <a:schemeClr val="bg2"/>
              </a:solidFill>
              <a:latin typeface="+mn-lt"/>
              <a:ea typeface="楷体" panose="02010609060101010101" pitchFamily="49" charset="-122"/>
            </a:endParaRPr>
          </a:p>
          <a:p>
            <a:pPr marL="355600" lvl="2" indent="-355600" defTabSz="355600">
              <a:lnSpc>
                <a:spcPct val="90000"/>
              </a:lnSpc>
              <a:buSzPct val="80000"/>
              <a:buFont typeface="Wingdings" panose="05000000000000000000" pitchFamily="2" charset="2"/>
              <a:buChar char="n"/>
              <a:defRPr/>
            </a:pPr>
            <a:r>
              <a:rPr lang="zh-CN" altLang="en-US" dirty="0">
                <a:solidFill>
                  <a:schemeClr val="bg2"/>
                </a:solidFill>
                <a:latin typeface="+mn-lt"/>
                <a:ea typeface="楷体" panose="02010609060101010101" pitchFamily="49" charset="-122"/>
              </a:rPr>
              <a:t>线程行为的规范、不是实现</a:t>
            </a:r>
            <a:endParaRPr lang="en-US" altLang="zh-CN" dirty="0">
              <a:solidFill>
                <a:schemeClr val="bg2"/>
              </a:solidFill>
              <a:latin typeface="+mn-lt"/>
              <a:ea typeface="楷体" panose="02010609060101010101" pitchFamily="49" charset="-122"/>
            </a:endParaRPr>
          </a:p>
          <a:p>
            <a:pPr marL="355600" lvl="2" indent="-355600" defTabSz="355600">
              <a:lnSpc>
                <a:spcPct val="90000"/>
              </a:lnSpc>
              <a:buSzPct val="80000"/>
              <a:buFont typeface="Wingdings" panose="05000000000000000000" pitchFamily="2" charset="2"/>
              <a:buChar char="n"/>
              <a:defRPr/>
            </a:pPr>
            <a:r>
              <a:rPr lang="zh-CN" altLang="en-US" dirty="0">
                <a:solidFill>
                  <a:schemeClr val="bg2"/>
                </a:solidFill>
                <a:latin typeface="+mn-lt"/>
                <a:ea typeface="楷体" panose="02010609060101010101" pitchFamily="49" charset="-122"/>
              </a:rPr>
              <a:t>大多数类</a:t>
            </a:r>
            <a:r>
              <a:rPr lang="en-US" altLang="zh-CN" dirty="0">
                <a:solidFill>
                  <a:schemeClr val="bg2"/>
                </a:solidFill>
                <a:latin typeface="+mn-lt"/>
                <a:ea typeface="楷体" panose="02010609060101010101" pitchFamily="49" charset="-122"/>
              </a:rPr>
              <a:t>Unix</a:t>
            </a:r>
            <a:r>
              <a:rPr lang="zh-CN" altLang="en-US" dirty="0">
                <a:solidFill>
                  <a:schemeClr val="bg2"/>
                </a:solidFill>
                <a:latin typeface="+mn-lt"/>
                <a:ea typeface="楷体" panose="02010609060101010101" pitchFamily="49" charset="-122"/>
              </a:rPr>
              <a:t>系统实现该规范，如</a:t>
            </a:r>
            <a:r>
              <a:rPr lang="en-US" altLang="zh-CN" dirty="0">
                <a:solidFill>
                  <a:schemeClr val="bg2"/>
                </a:solidFill>
                <a:latin typeface="+mn-lt"/>
                <a:ea typeface="楷体" panose="02010609060101010101" pitchFamily="49" charset="-122"/>
              </a:rPr>
              <a:t>Linux</a:t>
            </a:r>
            <a:r>
              <a:rPr lang="zh-CN" altLang="en-US" dirty="0">
                <a:solidFill>
                  <a:schemeClr val="bg2"/>
                </a:solidFill>
                <a:latin typeface="+mn-lt"/>
                <a:ea typeface="楷体" panose="02010609060101010101" pitchFamily="49" charset="-122"/>
              </a:rPr>
              <a:t>、</a:t>
            </a:r>
            <a:r>
              <a:rPr lang="en-US" altLang="zh-CN" dirty="0">
                <a:solidFill>
                  <a:schemeClr val="bg2"/>
                </a:solidFill>
                <a:latin typeface="+mn-lt"/>
                <a:ea typeface="楷体" panose="02010609060101010101" pitchFamily="49" charset="-122"/>
              </a:rPr>
              <a:t>Mac OS X</a:t>
            </a:r>
            <a:r>
              <a:rPr lang="zh-CN" altLang="en-US" dirty="0">
                <a:solidFill>
                  <a:schemeClr val="bg2"/>
                </a:solidFill>
                <a:latin typeface="+mn-lt"/>
                <a:ea typeface="楷体" panose="02010609060101010101" pitchFamily="49" charset="-122"/>
              </a:rPr>
              <a:t>、</a:t>
            </a:r>
            <a:r>
              <a:rPr lang="en-US" altLang="zh-CN" dirty="0">
                <a:solidFill>
                  <a:schemeClr val="bg2"/>
                </a:solidFill>
                <a:latin typeface="+mn-lt"/>
                <a:ea typeface="楷体" panose="02010609060101010101" pitchFamily="49" charset="-122"/>
              </a:rPr>
              <a:t>Solaris</a:t>
            </a:r>
          </a:p>
          <a:p>
            <a:pPr marL="355600" lvl="2" indent="-355600" defTabSz="355600">
              <a:lnSpc>
                <a:spcPct val="90000"/>
              </a:lnSpc>
              <a:buSzPct val="80000"/>
              <a:buFont typeface="Wingdings" panose="05000000000000000000" pitchFamily="2" charset="2"/>
              <a:buChar char="n"/>
              <a:defRPr/>
            </a:pPr>
            <a:r>
              <a:rPr lang="en-US" altLang="zh-CN" dirty="0">
                <a:solidFill>
                  <a:schemeClr val="bg2"/>
                </a:solidFill>
                <a:latin typeface="+mn-lt"/>
                <a:ea typeface="楷体" panose="02010609060101010101" pitchFamily="49" charset="-122"/>
              </a:rPr>
              <a:t>Windows</a:t>
            </a:r>
            <a:r>
              <a:rPr lang="zh-CN" altLang="en-US" dirty="0">
                <a:solidFill>
                  <a:schemeClr val="bg2"/>
                </a:solidFill>
                <a:latin typeface="+mn-lt"/>
                <a:ea typeface="楷体" panose="02010609060101010101" pitchFamily="49" charset="-122"/>
              </a:rPr>
              <a:t>本身不支持，有些第三方库提供了</a:t>
            </a:r>
            <a:r>
              <a:rPr lang="en-US" altLang="zh-CN" dirty="0">
                <a:solidFill>
                  <a:schemeClr val="bg2"/>
                </a:solidFill>
                <a:latin typeface="+mn-lt"/>
                <a:ea typeface="楷体" panose="02010609060101010101" pitchFamily="49" charset="-122"/>
              </a:rPr>
              <a:t>Pthreads</a:t>
            </a:r>
            <a:r>
              <a:rPr lang="zh-CN" altLang="en-US" dirty="0">
                <a:solidFill>
                  <a:schemeClr val="bg2"/>
                </a:solidFill>
                <a:latin typeface="+mn-lt"/>
                <a:ea typeface="楷体" panose="02010609060101010101" pitchFamily="49" charset="-122"/>
              </a:rPr>
              <a:t>的实现，如</a:t>
            </a:r>
            <a:r>
              <a:rPr lang="en-US" altLang="zh-CN" dirty="0">
                <a:solidFill>
                  <a:schemeClr val="bg2"/>
                </a:solidFill>
                <a:latin typeface="+mn-lt"/>
                <a:ea typeface="楷体" panose="02010609060101010101" pitchFamily="49" charset="-122"/>
              </a:rPr>
              <a:t>pthreads-w32</a:t>
            </a:r>
            <a:r>
              <a:rPr lang="zh-CN" altLang="en-US" dirty="0">
                <a:solidFill>
                  <a:schemeClr val="bg2"/>
                </a:solidFill>
                <a:latin typeface="+mn-lt"/>
                <a:ea typeface="楷体" panose="02010609060101010101" pitchFamily="49" charset="-122"/>
              </a:rPr>
              <a:t>。</a:t>
            </a:r>
          </a:p>
        </p:txBody>
      </p:sp>
      <p:sp>
        <p:nvSpPr>
          <p:cNvPr id="7" name="矩形 6">
            <a:extLst>
              <a:ext uri="{FF2B5EF4-FFF2-40B4-BE49-F238E27FC236}">
                <a16:creationId xmlns:a16="http://schemas.microsoft.com/office/drawing/2014/main" id="{6A4F627B-2A5D-41CA-87AC-B56E4FCAA600}"/>
              </a:ext>
            </a:extLst>
          </p:cNvPr>
          <p:cNvSpPr/>
          <p:nvPr/>
        </p:nvSpPr>
        <p:spPr>
          <a:xfrm>
            <a:off x="3658929" y="-15258"/>
            <a:ext cx="2142253" cy="707886"/>
          </a:xfrm>
          <a:prstGeom prst="rect">
            <a:avLst/>
          </a:prstGeom>
        </p:spPr>
        <p:txBody>
          <a:bodyPr wrap="none">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Pthreads</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4"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14703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CB71F7-FA7A-4D8B-A5FF-3EFB528A93AE}"/>
              </a:ext>
            </a:extLst>
          </p:cNvPr>
          <p:cNvSpPr/>
          <p:nvPr/>
        </p:nvSpPr>
        <p:spPr>
          <a:xfrm>
            <a:off x="2915816" y="3573016"/>
            <a:ext cx="4082707" cy="707886"/>
          </a:xfrm>
          <a:prstGeom prst="rect">
            <a:avLst/>
          </a:prstGeom>
        </p:spPr>
        <p:txBody>
          <a:bodyPr wrap="square">
            <a:spAutoFit/>
          </a:bodyPr>
          <a:lstStyle/>
          <a:p>
            <a:pPr marL="0" lvl="1" indent="-274638"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优  点</a:t>
            </a:r>
          </a:p>
        </p:txBody>
      </p:sp>
      <p:sp>
        <p:nvSpPr>
          <p:cNvPr id="7" name="矩形 6">
            <a:extLst>
              <a:ext uri="{FF2B5EF4-FFF2-40B4-BE49-F238E27FC236}">
                <a16:creationId xmlns:a16="http://schemas.microsoft.com/office/drawing/2014/main" id="{37A92533-0104-4BE5-A6F7-CB4E91BCD799}"/>
              </a:ext>
            </a:extLst>
          </p:cNvPr>
          <p:cNvSpPr/>
          <p:nvPr/>
        </p:nvSpPr>
        <p:spPr>
          <a:xfrm>
            <a:off x="2881810" y="1601300"/>
            <a:ext cx="4620770" cy="707886"/>
          </a:xfrm>
          <a:prstGeom prst="rect">
            <a:avLst/>
          </a:prstGeom>
        </p:spPr>
        <p:txBody>
          <a:bodyPr wrap="square">
            <a:spAutoFit/>
          </a:bodyPr>
          <a:lstStyle/>
          <a:p>
            <a:pPr marL="0" lvl="1" indent="-274638"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线程的基本概念</a:t>
            </a:r>
          </a:p>
        </p:txBody>
      </p:sp>
      <p:sp>
        <p:nvSpPr>
          <p:cNvPr id="8" name="文本框 7">
            <a:extLst>
              <a:ext uri="{FF2B5EF4-FFF2-40B4-BE49-F238E27FC236}">
                <a16:creationId xmlns:a16="http://schemas.microsoft.com/office/drawing/2014/main" id="{76720C5A-67A5-4504-B47D-0D25F1EB6417}"/>
              </a:ext>
            </a:extLst>
          </p:cNvPr>
          <p:cNvSpPr txBox="1"/>
          <p:nvPr/>
        </p:nvSpPr>
        <p:spPr>
          <a:xfrm>
            <a:off x="2881809" y="2543865"/>
            <a:ext cx="4476754" cy="707886"/>
          </a:xfrm>
          <a:prstGeom prst="rect">
            <a:avLst/>
          </a:prstGeom>
          <a:noFill/>
        </p:spPr>
        <p:txBody>
          <a:bodyPr wrap="square" rtlCol="0">
            <a:spAutoFit/>
          </a:bodyPr>
          <a:lstStyle/>
          <a:p>
            <a:pPr marL="0" lvl="1" indent="-274638"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线程例子</a:t>
            </a:r>
          </a:p>
        </p:txBody>
      </p:sp>
    </p:spTree>
    <p:extLst>
      <p:ext uri="{BB962C8B-B14F-4D97-AF65-F5344CB8AC3E}">
        <p14:creationId xmlns:p14="http://schemas.microsoft.com/office/powerpoint/2010/main" val="2838730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A6AF9049-8022-4850-A3AB-1CFEDE4C2768}"/>
              </a:ext>
            </a:extLst>
          </p:cNvPr>
          <p:cNvSpPr>
            <a:spLocks noRot="1" noChangeArrowheads="1"/>
          </p:cNvSpPr>
          <p:nvPr/>
        </p:nvSpPr>
        <p:spPr bwMode="auto">
          <a:xfrm>
            <a:off x="0" y="11575"/>
            <a:ext cx="9144000" cy="6846425"/>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en-US" altLang="zh-CN" sz="2400" dirty="0">
                <a:solidFill>
                  <a:srgbClr val="FF00FF"/>
                </a:solidFill>
              </a:rPr>
              <a:t>#include  &lt;</a:t>
            </a:r>
            <a:r>
              <a:rPr lang="en-US" altLang="zh-CN" sz="2400" dirty="0" err="1">
                <a:solidFill>
                  <a:srgbClr val="FF00FF"/>
                </a:solidFill>
              </a:rPr>
              <a:t>pthread.h</a:t>
            </a:r>
            <a:r>
              <a:rPr lang="en-US" altLang="zh-CN" sz="2400" dirty="0">
                <a:solidFill>
                  <a:srgbClr val="FF00FF"/>
                </a:solidFill>
              </a:rPr>
              <a:t>&gt;</a:t>
            </a:r>
          </a:p>
          <a:p>
            <a:pPr>
              <a:lnSpc>
                <a:spcPct val="90000"/>
              </a:lnSpc>
              <a:buFontTx/>
              <a:buNone/>
            </a:pPr>
            <a:r>
              <a:rPr lang="en-US" altLang="zh-CN" sz="2400" dirty="0" err="1">
                <a:solidFill>
                  <a:schemeClr val="bg2"/>
                </a:solidFill>
              </a:rPr>
              <a:t>int</a:t>
            </a:r>
            <a:r>
              <a:rPr lang="en-US" altLang="zh-CN" sz="2400" dirty="0">
                <a:solidFill>
                  <a:schemeClr val="bg2"/>
                </a:solidFill>
              </a:rPr>
              <a:t> </a:t>
            </a:r>
            <a:r>
              <a:rPr lang="en-US" altLang="zh-CN" sz="2400" dirty="0">
                <a:solidFill>
                  <a:srgbClr val="FF0000"/>
                </a:solidFill>
              </a:rPr>
              <a:t>sum</a:t>
            </a:r>
            <a:r>
              <a:rPr lang="en-US" altLang="zh-CN" sz="2400" dirty="0">
                <a:solidFill>
                  <a:schemeClr val="bg2"/>
                </a:solidFill>
              </a:rPr>
              <a:t>; /* </a:t>
            </a:r>
            <a:r>
              <a:rPr lang="en-US" altLang="zh-CN" sz="2400" dirty="0">
                <a:solidFill>
                  <a:srgbClr val="30D204"/>
                </a:solidFill>
              </a:rPr>
              <a:t>this data is shared by the thread(s</a:t>
            </a:r>
            <a:r>
              <a:rPr lang="en-US" altLang="zh-CN" sz="2400" dirty="0">
                <a:solidFill>
                  <a:schemeClr val="bg2"/>
                </a:solidFill>
              </a:rPr>
              <a:t>) */</a:t>
            </a:r>
          </a:p>
          <a:p>
            <a:pPr>
              <a:lnSpc>
                <a:spcPct val="90000"/>
              </a:lnSpc>
              <a:buFontTx/>
              <a:buNone/>
            </a:pPr>
            <a:r>
              <a:rPr lang="en-US" altLang="zh-CN" sz="2400" dirty="0">
                <a:solidFill>
                  <a:schemeClr val="bg2"/>
                </a:solidFill>
              </a:rPr>
              <a:t>void *runner(void *param); /* the thread */</a:t>
            </a:r>
          </a:p>
          <a:p>
            <a:pPr>
              <a:lnSpc>
                <a:spcPct val="90000"/>
              </a:lnSpc>
              <a:buFontTx/>
              <a:buNone/>
            </a:pPr>
            <a:r>
              <a:rPr lang="en-US" altLang="zh-CN" sz="2400" dirty="0">
                <a:solidFill>
                  <a:schemeClr val="bg2"/>
                </a:solidFill>
              </a:rPr>
              <a:t>int main(int </a:t>
            </a:r>
            <a:r>
              <a:rPr lang="en-US" altLang="zh-CN" sz="2400" dirty="0" err="1">
                <a:solidFill>
                  <a:schemeClr val="bg2"/>
                </a:solidFill>
              </a:rPr>
              <a:t>argc</a:t>
            </a:r>
            <a:r>
              <a:rPr lang="en-US" altLang="zh-CN" sz="2400" dirty="0">
                <a:solidFill>
                  <a:schemeClr val="bg2"/>
                </a:solidFill>
              </a:rPr>
              <a:t>, char *</a:t>
            </a:r>
            <a:r>
              <a:rPr lang="en-US" altLang="zh-CN" sz="2400" dirty="0" err="1">
                <a:solidFill>
                  <a:schemeClr val="bg2"/>
                </a:solidFill>
              </a:rPr>
              <a:t>argv</a:t>
            </a:r>
            <a:r>
              <a:rPr lang="en-US" altLang="zh-CN" sz="2400" dirty="0">
                <a:solidFill>
                  <a:schemeClr val="bg2"/>
                </a:solidFill>
              </a:rPr>
              <a:t>[])</a:t>
            </a:r>
          </a:p>
          <a:p>
            <a:pPr>
              <a:lnSpc>
                <a:spcPct val="90000"/>
              </a:lnSpc>
              <a:buFontTx/>
              <a:buNone/>
            </a:pPr>
            <a:r>
              <a:rPr lang="en-US" altLang="zh-CN" sz="2400" dirty="0">
                <a:solidFill>
                  <a:schemeClr val="bg2"/>
                </a:solidFill>
              </a:rPr>
              <a:t>{</a:t>
            </a:r>
          </a:p>
          <a:p>
            <a:pPr>
              <a:lnSpc>
                <a:spcPct val="90000"/>
              </a:lnSpc>
              <a:buFontTx/>
              <a:buNone/>
            </a:pPr>
            <a:r>
              <a:rPr lang="en-US" altLang="zh-CN" sz="2400" dirty="0" err="1">
                <a:solidFill>
                  <a:schemeClr val="bg2"/>
                </a:solidFill>
              </a:rPr>
              <a:t>pthread_t</a:t>
            </a:r>
            <a:r>
              <a:rPr lang="en-US" altLang="zh-CN" sz="2400" dirty="0">
                <a:solidFill>
                  <a:schemeClr val="bg2"/>
                </a:solidFill>
              </a:rPr>
              <a:t> </a:t>
            </a:r>
            <a:r>
              <a:rPr lang="en-US" altLang="zh-CN" sz="2400" dirty="0" err="1">
                <a:solidFill>
                  <a:srgbClr val="FF0000"/>
                </a:solidFill>
              </a:rPr>
              <a:t>tid</a:t>
            </a:r>
            <a:r>
              <a:rPr lang="en-US" altLang="zh-CN" sz="2400" dirty="0">
                <a:solidFill>
                  <a:schemeClr val="bg2"/>
                </a:solidFill>
              </a:rPr>
              <a:t>; /* the thread identifier */</a:t>
            </a:r>
          </a:p>
          <a:p>
            <a:pPr>
              <a:lnSpc>
                <a:spcPct val="90000"/>
              </a:lnSpc>
              <a:buFontTx/>
              <a:buNone/>
            </a:pPr>
            <a:r>
              <a:rPr lang="en-US" altLang="zh-CN" sz="2400" dirty="0" err="1">
                <a:solidFill>
                  <a:schemeClr val="bg2"/>
                </a:solidFill>
              </a:rPr>
              <a:t>pthread_attr_t</a:t>
            </a:r>
            <a:r>
              <a:rPr lang="en-US" altLang="zh-CN" sz="2400" dirty="0">
                <a:solidFill>
                  <a:schemeClr val="bg2"/>
                </a:solidFill>
              </a:rPr>
              <a:t>  </a:t>
            </a:r>
            <a:r>
              <a:rPr lang="en-US" altLang="zh-CN" sz="2400" dirty="0" err="1">
                <a:solidFill>
                  <a:schemeClr val="bg2"/>
                </a:solidFill>
              </a:rPr>
              <a:t>attr</a:t>
            </a:r>
            <a:r>
              <a:rPr lang="en-US" altLang="zh-CN" sz="2400" dirty="0">
                <a:solidFill>
                  <a:schemeClr val="bg2"/>
                </a:solidFill>
              </a:rPr>
              <a:t>; </a:t>
            </a:r>
          </a:p>
          <a:p>
            <a:pPr>
              <a:lnSpc>
                <a:spcPct val="90000"/>
              </a:lnSpc>
              <a:buFontTx/>
              <a:buNone/>
            </a:pPr>
            <a:endParaRPr lang="en-US" altLang="zh-CN" sz="2400" dirty="0">
              <a:solidFill>
                <a:schemeClr val="bg2"/>
              </a:solidFill>
            </a:endParaRPr>
          </a:p>
          <a:p>
            <a:pPr>
              <a:lnSpc>
                <a:spcPct val="90000"/>
              </a:lnSpc>
              <a:buFontTx/>
              <a:buNone/>
            </a:pPr>
            <a:r>
              <a:rPr lang="en-US" altLang="zh-CN" sz="2400" dirty="0" err="1">
                <a:solidFill>
                  <a:schemeClr val="bg2"/>
                </a:solidFill>
              </a:rPr>
              <a:t>pthread_attr_init</a:t>
            </a:r>
            <a:r>
              <a:rPr lang="en-US" altLang="zh-CN" sz="2400" dirty="0">
                <a:solidFill>
                  <a:schemeClr val="bg2"/>
                </a:solidFill>
              </a:rPr>
              <a:t>(&amp;</a:t>
            </a:r>
            <a:r>
              <a:rPr lang="en-US" altLang="zh-CN" sz="2400" dirty="0" err="1">
                <a:solidFill>
                  <a:schemeClr val="bg2"/>
                </a:solidFill>
              </a:rPr>
              <a:t>attr</a:t>
            </a:r>
            <a:r>
              <a:rPr lang="en-US" altLang="zh-CN" sz="2400" dirty="0">
                <a:solidFill>
                  <a:schemeClr val="bg2"/>
                </a:solidFill>
              </a:rPr>
              <a:t>);</a:t>
            </a:r>
          </a:p>
          <a:p>
            <a:pPr>
              <a:lnSpc>
                <a:spcPct val="90000"/>
              </a:lnSpc>
              <a:buFontTx/>
              <a:buNone/>
            </a:pPr>
            <a:endParaRPr lang="en-US" altLang="zh-CN" sz="2400" dirty="0">
              <a:solidFill>
                <a:schemeClr val="bg2"/>
              </a:solidFill>
            </a:endParaRPr>
          </a:p>
          <a:p>
            <a:pPr>
              <a:lnSpc>
                <a:spcPct val="90000"/>
              </a:lnSpc>
              <a:buFontTx/>
              <a:buNone/>
            </a:pPr>
            <a:r>
              <a:rPr lang="en-US" altLang="zh-CN" sz="2400" dirty="0" err="1">
                <a:solidFill>
                  <a:schemeClr val="bg1"/>
                </a:solidFill>
              </a:rPr>
              <a:t>pthread_create</a:t>
            </a:r>
            <a:r>
              <a:rPr lang="en-US" altLang="zh-CN" sz="2400" dirty="0">
                <a:solidFill>
                  <a:schemeClr val="bg2"/>
                </a:solidFill>
              </a:rPr>
              <a:t>(&amp;</a:t>
            </a:r>
            <a:r>
              <a:rPr lang="en-US" altLang="zh-CN" sz="2400" dirty="0" err="1">
                <a:solidFill>
                  <a:srgbClr val="FF0000"/>
                </a:solidFill>
              </a:rPr>
              <a:t>tid</a:t>
            </a:r>
            <a:r>
              <a:rPr lang="en-US" altLang="zh-CN" sz="2400" dirty="0">
                <a:solidFill>
                  <a:schemeClr val="bg2"/>
                </a:solidFill>
              </a:rPr>
              <a:t>,  &amp;</a:t>
            </a:r>
            <a:r>
              <a:rPr lang="en-US" altLang="zh-CN" sz="2400" dirty="0" err="1">
                <a:solidFill>
                  <a:schemeClr val="bg2"/>
                </a:solidFill>
              </a:rPr>
              <a:t>attr</a:t>
            </a:r>
            <a:r>
              <a:rPr lang="en-US" altLang="zh-CN" sz="2400" dirty="0">
                <a:solidFill>
                  <a:schemeClr val="bg2"/>
                </a:solidFill>
              </a:rPr>
              <a:t>,  </a:t>
            </a:r>
            <a:r>
              <a:rPr lang="en-US" altLang="zh-CN" sz="2400" dirty="0">
                <a:solidFill>
                  <a:srgbClr val="FF0000"/>
                </a:solidFill>
              </a:rPr>
              <a:t>runner</a:t>
            </a:r>
            <a:r>
              <a:rPr lang="en-US" altLang="zh-CN" sz="2400" dirty="0">
                <a:solidFill>
                  <a:schemeClr val="bg2"/>
                </a:solidFill>
              </a:rPr>
              <a:t>,  </a:t>
            </a:r>
            <a:r>
              <a:rPr lang="en-US" altLang="zh-CN" sz="2400" dirty="0" err="1">
                <a:solidFill>
                  <a:schemeClr val="bg2"/>
                </a:solidFill>
              </a:rPr>
              <a:t>argv</a:t>
            </a:r>
            <a:r>
              <a:rPr lang="en-US" altLang="zh-CN" sz="2400" dirty="0">
                <a:solidFill>
                  <a:schemeClr val="bg2"/>
                </a:solidFill>
              </a:rPr>
              <a:t>[1]);</a:t>
            </a:r>
          </a:p>
          <a:p>
            <a:pPr>
              <a:lnSpc>
                <a:spcPct val="90000"/>
              </a:lnSpc>
              <a:buFontTx/>
              <a:buNone/>
            </a:pPr>
            <a:endParaRPr lang="en-US" altLang="zh-CN" sz="2400" dirty="0">
              <a:solidFill>
                <a:schemeClr val="bg2"/>
              </a:solidFill>
            </a:endParaRPr>
          </a:p>
          <a:p>
            <a:pPr>
              <a:lnSpc>
                <a:spcPct val="90000"/>
              </a:lnSpc>
              <a:buFontTx/>
              <a:buNone/>
            </a:pPr>
            <a:endParaRPr lang="en-US" altLang="zh-CN" sz="2400" dirty="0">
              <a:solidFill>
                <a:schemeClr val="bg1"/>
              </a:solidFill>
            </a:endParaRPr>
          </a:p>
          <a:p>
            <a:pPr>
              <a:lnSpc>
                <a:spcPct val="90000"/>
              </a:lnSpc>
              <a:buFontTx/>
              <a:buNone/>
            </a:pPr>
            <a:r>
              <a:rPr lang="en-US" altLang="zh-CN" sz="2400" dirty="0" err="1">
                <a:solidFill>
                  <a:schemeClr val="bg1"/>
                </a:solidFill>
              </a:rPr>
              <a:t>pthread_join</a:t>
            </a:r>
            <a:r>
              <a:rPr lang="en-US" altLang="zh-CN" sz="2400" dirty="0">
                <a:solidFill>
                  <a:schemeClr val="bg2"/>
                </a:solidFill>
              </a:rPr>
              <a:t>(</a:t>
            </a:r>
            <a:r>
              <a:rPr lang="en-US" altLang="zh-CN" sz="2400" dirty="0" err="1">
                <a:solidFill>
                  <a:srgbClr val="FF0000"/>
                </a:solidFill>
              </a:rPr>
              <a:t>tid</a:t>
            </a:r>
            <a:r>
              <a:rPr lang="en-US" altLang="zh-CN" sz="2400" dirty="0">
                <a:solidFill>
                  <a:schemeClr val="bg2"/>
                </a:solidFill>
              </a:rPr>
              <a:t> ,  NULL);</a:t>
            </a:r>
          </a:p>
          <a:p>
            <a:pPr>
              <a:lnSpc>
                <a:spcPct val="90000"/>
              </a:lnSpc>
              <a:buFontTx/>
              <a:buNone/>
            </a:pPr>
            <a:endParaRPr lang="en-US" altLang="zh-CN" sz="2400" dirty="0">
              <a:solidFill>
                <a:schemeClr val="bg2"/>
              </a:solidFill>
            </a:endParaRPr>
          </a:p>
          <a:p>
            <a:pPr>
              <a:lnSpc>
                <a:spcPct val="90000"/>
              </a:lnSpc>
              <a:buFontTx/>
              <a:buNone/>
            </a:pPr>
            <a:r>
              <a:rPr lang="en-US" altLang="zh-CN" sz="2400" dirty="0" err="1">
                <a:solidFill>
                  <a:schemeClr val="bg2"/>
                </a:solidFill>
              </a:rPr>
              <a:t>printf</a:t>
            </a:r>
            <a:r>
              <a:rPr lang="en-US" altLang="zh-CN" sz="2400" dirty="0">
                <a:solidFill>
                  <a:schemeClr val="bg2"/>
                </a:solidFill>
              </a:rPr>
              <a:t>("sum = %d\n", </a:t>
            </a:r>
            <a:r>
              <a:rPr lang="en-US" altLang="zh-CN" sz="2400" dirty="0">
                <a:solidFill>
                  <a:srgbClr val="FF0000"/>
                </a:solidFill>
              </a:rPr>
              <a:t>sum</a:t>
            </a:r>
            <a:r>
              <a:rPr lang="en-US" altLang="zh-CN" sz="2400" dirty="0">
                <a:solidFill>
                  <a:schemeClr val="bg2"/>
                </a:solidFill>
              </a:rPr>
              <a:t>);</a:t>
            </a:r>
          </a:p>
          <a:p>
            <a:pPr>
              <a:lnSpc>
                <a:spcPct val="90000"/>
              </a:lnSpc>
              <a:buFontTx/>
              <a:buNone/>
            </a:pPr>
            <a:r>
              <a:rPr lang="en-US" altLang="zh-CN" sz="2400" dirty="0">
                <a:solidFill>
                  <a:schemeClr val="bg2"/>
                </a:solidFill>
              </a:rPr>
              <a:t>}</a:t>
            </a:r>
          </a:p>
          <a:p>
            <a:pPr>
              <a:lnSpc>
                <a:spcPct val="90000"/>
              </a:lnSpc>
              <a:buFontTx/>
              <a:buNone/>
            </a:pPr>
            <a:endParaRPr lang="en-US" altLang="zh-CN" sz="2000" b="1" dirty="0">
              <a:solidFill>
                <a:schemeClr val="bg2"/>
              </a:solidFill>
            </a:endParaRPr>
          </a:p>
        </p:txBody>
      </p:sp>
      <p:sp>
        <p:nvSpPr>
          <p:cNvPr id="6" name="线形标注 1 13">
            <a:extLst>
              <a:ext uri="{FF2B5EF4-FFF2-40B4-BE49-F238E27FC236}">
                <a16:creationId xmlns:a16="http://schemas.microsoft.com/office/drawing/2014/main" id="{76D9595A-3179-4342-963B-1285DC1D2F68}"/>
              </a:ext>
            </a:extLst>
          </p:cNvPr>
          <p:cNvSpPr>
            <a:spLocks/>
          </p:cNvSpPr>
          <p:nvPr/>
        </p:nvSpPr>
        <p:spPr bwMode="auto">
          <a:xfrm>
            <a:off x="3138654" y="2204864"/>
            <a:ext cx="4025634" cy="380581"/>
          </a:xfrm>
          <a:prstGeom prst="borderCallout1">
            <a:avLst>
              <a:gd name="adj1" fmla="val 97324"/>
              <a:gd name="adj2" fmla="val 12991"/>
              <a:gd name="adj3" fmla="val 264591"/>
              <a:gd name="adj4" fmla="val -20519"/>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en-US" altLang="zh-CN" sz="2800" dirty="0">
                <a:solidFill>
                  <a:schemeClr val="bg2"/>
                </a:solidFill>
              </a:rPr>
              <a:t>get the default attributes</a:t>
            </a:r>
            <a:endParaRPr lang="zh-CN" altLang="en-US" sz="2800" b="1" dirty="0">
              <a:solidFill>
                <a:schemeClr val="bg2"/>
              </a:solidFill>
            </a:endParaRPr>
          </a:p>
        </p:txBody>
      </p:sp>
      <p:sp>
        <p:nvSpPr>
          <p:cNvPr id="7" name="线形标注 1 13">
            <a:extLst>
              <a:ext uri="{FF2B5EF4-FFF2-40B4-BE49-F238E27FC236}">
                <a16:creationId xmlns:a16="http://schemas.microsoft.com/office/drawing/2014/main" id="{7E8B939A-FB7E-4B3A-ADC4-9F31C7D39DD8}"/>
              </a:ext>
            </a:extLst>
          </p:cNvPr>
          <p:cNvSpPr>
            <a:spLocks/>
          </p:cNvSpPr>
          <p:nvPr/>
        </p:nvSpPr>
        <p:spPr bwMode="auto">
          <a:xfrm>
            <a:off x="2343159" y="4744523"/>
            <a:ext cx="2732897" cy="412669"/>
          </a:xfrm>
          <a:prstGeom prst="borderCallout1">
            <a:avLst>
              <a:gd name="adj1" fmla="val -6818"/>
              <a:gd name="adj2" fmla="val 11309"/>
              <a:gd name="adj3" fmla="val -78069"/>
              <a:gd name="adj4" fmla="val -15136"/>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en-US" altLang="zh-CN" sz="2800" dirty="0">
                <a:solidFill>
                  <a:schemeClr val="bg2"/>
                </a:solidFill>
              </a:rPr>
              <a:t>create the thread</a:t>
            </a:r>
            <a:endParaRPr lang="zh-CN" altLang="en-US" sz="2800" b="1" dirty="0">
              <a:solidFill>
                <a:schemeClr val="bg2"/>
              </a:solidFill>
            </a:endParaRPr>
          </a:p>
        </p:txBody>
      </p:sp>
      <p:sp>
        <p:nvSpPr>
          <p:cNvPr id="9" name="线形标注 1 13">
            <a:extLst>
              <a:ext uri="{FF2B5EF4-FFF2-40B4-BE49-F238E27FC236}">
                <a16:creationId xmlns:a16="http://schemas.microsoft.com/office/drawing/2014/main" id="{029B7522-8CE0-42D9-92D9-0D9ADC6E4F2E}"/>
              </a:ext>
            </a:extLst>
          </p:cNvPr>
          <p:cNvSpPr>
            <a:spLocks/>
          </p:cNvSpPr>
          <p:nvPr/>
        </p:nvSpPr>
        <p:spPr bwMode="auto">
          <a:xfrm>
            <a:off x="4323922" y="3042644"/>
            <a:ext cx="2840366" cy="458363"/>
          </a:xfrm>
          <a:prstGeom prst="borderCallout1">
            <a:avLst>
              <a:gd name="adj1" fmla="val 114121"/>
              <a:gd name="adj2" fmla="val 26786"/>
              <a:gd name="adj3" fmla="val 267950"/>
              <a:gd name="adj4" fmla="val 4043"/>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b="1" dirty="0">
                <a:solidFill>
                  <a:schemeClr val="bg2"/>
                </a:solidFill>
              </a:rPr>
              <a:t>线程对应的函数</a:t>
            </a:r>
          </a:p>
        </p:txBody>
      </p:sp>
      <p:sp>
        <p:nvSpPr>
          <p:cNvPr id="10" name="线形标注 1 13">
            <a:extLst>
              <a:ext uri="{FF2B5EF4-FFF2-40B4-BE49-F238E27FC236}">
                <a16:creationId xmlns:a16="http://schemas.microsoft.com/office/drawing/2014/main" id="{612A90DB-1282-4E17-9B20-4D571CB220CF}"/>
              </a:ext>
            </a:extLst>
          </p:cNvPr>
          <p:cNvSpPr>
            <a:spLocks/>
          </p:cNvSpPr>
          <p:nvPr/>
        </p:nvSpPr>
        <p:spPr bwMode="auto">
          <a:xfrm>
            <a:off x="2234338" y="5710614"/>
            <a:ext cx="4179168" cy="432048"/>
          </a:xfrm>
          <a:prstGeom prst="borderCallout1">
            <a:avLst>
              <a:gd name="adj1" fmla="val -6818"/>
              <a:gd name="adj2" fmla="val 11309"/>
              <a:gd name="adj3" fmla="val -37884"/>
              <a:gd name="adj4" fmla="val -14859"/>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en-US" altLang="zh-CN" sz="2800" dirty="0">
                <a:solidFill>
                  <a:schemeClr val="bg2"/>
                </a:solidFill>
              </a:rPr>
              <a:t>wait for the thread to exit</a:t>
            </a:r>
            <a:endParaRPr lang="zh-CN" altLang="en-US" sz="2800" b="1" dirty="0">
              <a:solidFill>
                <a:schemeClr val="bg2"/>
              </a:solidFill>
            </a:endParaRPr>
          </a:p>
        </p:txBody>
      </p:sp>
      <p:sp>
        <p:nvSpPr>
          <p:cNvPr id="8"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 name="文本框 10"/>
          <p:cNvSpPr txBox="1"/>
          <p:nvPr/>
        </p:nvSpPr>
        <p:spPr>
          <a:xfrm>
            <a:off x="7236296" y="11575"/>
            <a:ext cx="2023506" cy="400110"/>
          </a:xfrm>
          <a:prstGeom prst="rect">
            <a:avLst/>
          </a:prstGeom>
          <a:noFill/>
        </p:spPr>
        <p:txBody>
          <a:bodyPr wrap="square" rtlCol="0">
            <a:spAutoFit/>
          </a:bodyPr>
          <a:lstStyle/>
          <a:p>
            <a:pPr algn="ctr"/>
            <a:r>
              <a:rPr lang="zh-CN" altLang="en-US" sz="2000" dirty="0">
                <a:solidFill>
                  <a:schemeClr val="bg2"/>
                </a:solidFill>
                <a:latin typeface="+mn-lt"/>
              </a:rPr>
              <a:t>教材</a:t>
            </a:r>
            <a:r>
              <a:rPr lang="en-US" altLang="zh-CN" sz="2000" dirty="0">
                <a:solidFill>
                  <a:schemeClr val="bg2"/>
                </a:solidFill>
                <a:latin typeface="+mn-lt"/>
              </a:rPr>
              <a:t>P119 </a:t>
            </a:r>
            <a:r>
              <a:rPr lang="zh-CN" altLang="en-US" sz="2000" dirty="0">
                <a:solidFill>
                  <a:schemeClr val="bg2"/>
                </a:solidFill>
                <a:latin typeface="+mn-lt"/>
              </a:rPr>
              <a:t>图</a:t>
            </a:r>
            <a:r>
              <a:rPr lang="en-US" altLang="zh-CN" sz="2000" dirty="0">
                <a:solidFill>
                  <a:schemeClr val="bg2"/>
                </a:solidFill>
                <a:latin typeface="+mn-lt"/>
              </a:rPr>
              <a:t>4-9</a:t>
            </a:r>
            <a:endParaRPr lang="zh-CN" altLang="en-US" sz="2000" dirty="0">
              <a:solidFill>
                <a:schemeClr val="bg2"/>
              </a:solidFill>
              <a:latin typeface="+mn-lt"/>
            </a:endParaRPr>
          </a:p>
        </p:txBody>
      </p:sp>
    </p:spTree>
    <p:extLst>
      <p:ext uri="{BB962C8B-B14F-4D97-AF65-F5344CB8AC3E}">
        <p14:creationId xmlns:p14="http://schemas.microsoft.com/office/powerpoint/2010/main" val="118671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2" presetClass="entr" presetSubtype="6"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30B6B98-13F5-42BD-B203-2AB0D9E3E575}"/>
              </a:ext>
            </a:extLst>
          </p:cNvPr>
          <p:cNvSpPr txBox="1"/>
          <p:nvPr/>
        </p:nvSpPr>
        <p:spPr>
          <a:xfrm>
            <a:off x="3331" y="3755934"/>
            <a:ext cx="6515039" cy="2788456"/>
          </a:xfrm>
          <a:prstGeom prst="rect">
            <a:avLst/>
          </a:prstGeom>
          <a:solidFill>
            <a:schemeClr val="tx1">
              <a:lumMod val="95000"/>
            </a:schemeClr>
          </a:solidFill>
        </p:spPr>
        <p:txBody>
          <a:bodyPr wrap="square" rtlCol="0">
            <a:spAutoFit/>
          </a:bodyPr>
          <a:lstStyle/>
          <a:p>
            <a:pPr>
              <a:lnSpc>
                <a:spcPct val="90000"/>
              </a:lnSpc>
              <a:buFontTx/>
              <a:buNone/>
            </a:pPr>
            <a:r>
              <a:rPr lang="en-US" altLang="zh-CN" sz="2400" dirty="0">
                <a:solidFill>
                  <a:schemeClr val="bg2"/>
                </a:solidFill>
                <a:latin typeface="+mj-lt"/>
              </a:rPr>
              <a:t>void *</a:t>
            </a:r>
            <a:r>
              <a:rPr lang="en-US" altLang="zh-CN" sz="2400" dirty="0">
                <a:solidFill>
                  <a:srgbClr val="FF0000"/>
                </a:solidFill>
                <a:latin typeface="+mj-lt"/>
              </a:rPr>
              <a:t>runner</a:t>
            </a:r>
            <a:r>
              <a:rPr lang="en-US" altLang="zh-CN" sz="2400" dirty="0">
                <a:solidFill>
                  <a:schemeClr val="bg2"/>
                </a:solidFill>
                <a:latin typeface="+mj-lt"/>
              </a:rPr>
              <a:t>(void *param) </a:t>
            </a:r>
          </a:p>
          <a:p>
            <a:pPr>
              <a:lnSpc>
                <a:spcPct val="90000"/>
              </a:lnSpc>
              <a:buFontTx/>
              <a:buNone/>
            </a:pPr>
            <a:r>
              <a:rPr lang="en-US" altLang="zh-CN" sz="2400" dirty="0">
                <a:solidFill>
                  <a:schemeClr val="bg2"/>
                </a:solidFill>
                <a:latin typeface="+mj-lt"/>
              </a:rPr>
              <a:t>{int </a:t>
            </a:r>
            <a:r>
              <a:rPr lang="en-US" altLang="zh-CN" sz="2400" dirty="0" err="1">
                <a:solidFill>
                  <a:schemeClr val="bg2"/>
                </a:solidFill>
                <a:latin typeface="+mj-lt"/>
              </a:rPr>
              <a:t>i</a:t>
            </a:r>
            <a:r>
              <a:rPr lang="en-US" altLang="zh-CN" sz="2400" dirty="0">
                <a:solidFill>
                  <a:schemeClr val="bg2"/>
                </a:solidFill>
                <a:latin typeface="+mj-lt"/>
              </a:rPr>
              <a:t>, upper = </a:t>
            </a:r>
            <a:r>
              <a:rPr lang="en-US" altLang="zh-CN" sz="2400" dirty="0" err="1">
                <a:solidFill>
                  <a:schemeClr val="bg2"/>
                </a:solidFill>
                <a:latin typeface="+mj-lt"/>
              </a:rPr>
              <a:t>atoi</a:t>
            </a:r>
            <a:r>
              <a:rPr lang="en-US" altLang="zh-CN" sz="2400" dirty="0">
                <a:solidFill>
                  <a:schemeClr val="bg2"/>
                </a:solidFill>
                <a:latin typeface="+mj-lt"/>
              </a:rPr>
              <a:t>(param);</a:t>
            </a:r>
          </a:p>
          <a:p>
            <a:pPr>
              <a:lnSpc>
                <a:spcPct val="90000"/>
              </a:lnSpc>
              <a:buFontTx/>
              <a:buNone/>
            </a:pPr>
            <a:r>
              <a:rPr lang="en-US" altLang="zh-CN" sz="2400" dirty="0">
                <a:solidFill>
                  <a:srgbClr val="FF0000"/>
                </a:solidFill>
                <a:latin typeface="+mj-lt"/>
              </a:rPr>
              <a:t>  sum </a:t>
            </a:r>
            <a:r>
              <a:rPr lang="en-US" altLang="zh-CN" sz="2400" dirty="0">
                <a:solidFill>
                  <a:schemeClr val="bg2"/>
                </a:solidFill>
                <a:latin typeface="+mj-lt"/>
              </a:rPr>
              <a:t>= 0;</a:t>
            </a:r>
          </a:p>
          <a:p>
            <a:pPr>
              <a:lnSpc>
                <a:spcPct val="90000"/>
              </a:lnSpc>
              <a:buFontTx/>
              <a:buNone/>
            </a:pPr>
            <a:r>
              <a:rPr lang="en-US" altLang="zh-CN" sz="2400" dirty="0">
                <a:solidFill>
                  <a:schemeClr val="bg2"/>
                </a:solidFill>
                <a:latin typeface="+mj-lt"/>
              </a:rPr>
              <a:t>  if (upper &gt; 0) {</a:t>
            </a:r>
          </a:p>
          <a:p>
            <a:pPr>
              <a:lnSpc>
                <a:spcPct val="90000"/>
              </a:lnSpc>
              <a:buFontTx/>
              <a:buNone/>
            </a:pPr>
            <a:r>
              <a:rPr lang="en-US" altLang="zh-CN" sz="2400" dirty="0">
                <a:solidFill>
                  <a:schemeClr val="bg2"/>
                </a:solidFill>
                <a:latin typeface="+mj-lt"/>
              </a:rPr>
              <a:t>	for (</a:t>
            </a:r>
            <a:r>
              <a:rPr lang="en-US" altLang="zh-CN" sz="2400" dirty="0" err="1">
                <a:solidFill>
                  <a:schemeClr val="bg2"/>
                </a:solidFill>
                <a:latin typeface="+mj-lt"/>
              </a:rPr>
              <a:t>i</a:t>
            </a:r>
            <a:r>
              <a:rPr lang="en-US" altLang="zh-CN" sz="2400" dirty="0">
                <a:solidFill>
                  <a:schemeClr val="bg2"/>
                </a:solidFill>
                <a:latin typeface="+mj-lt"/>
              </a:rPr>
              <a:t> = 1; </a:t>
            </a:r>
            <a:r>
              <a:rPr lang="en-US" altLang="zh-CN" sz="2400" dirty="0" err="1">
                <a:solidFill>
                  <a:schemeClr val="bg2"/>
                </a:solidFill>
                <a:latin typeface="+mj-lt"/>
              </a:rPr>
              <a:t>i</a:t>
            </a:r>
            <a:r>
              <a:rPr lang="en-US" altLang="zh-CN" sz="2400" dirty="0">
                <a:solidFill>
                  <a:schemeClr val="bg2"/>
                </a:solidFill>
                <a:latin typeface="+mj-lt"/>
              </a:rPr>
              <a:t> &lt;= upper; </a:t>
            </a:r>
            <a:r>
              <a:rPr lang="en-US" altLang="zh-CN" sz="2400" dirty="0" err="1">
                <a:solidFill>
                  <a:schemeClr val="bg2"/>
                </a:solidFill>
                <a:latin typeface="+mj-lt"/>
              </a:rPr>
              <a:t>i</a:t>
            </a:r>
            <a:r>
              <a:rPr lang="en-US" altLang="zh-CN" sz="2400" dirty="0">
                <a:solidFill>
                  <a:schemeClr val="bg2"/>
                </a:solidFill>
                <a:latin typeface="+mj-lt"/>
              </a:rPr>
              <a:t>++)</a:t>
            </a:r>
          </a:p>
          <a:p>
            <a:pPr>
              <a:lnSpc>
                <a:spcPct val="90000"/>
              </a:lnSpc>
              <a:buFontTx/>
              <a:buNone/>
            </a:pPr>
            <a:r>
              <a:rPr lang="en-US" altLang="zh-CN" sz="2400" dirty="0">
                <a:solidFill>
                  <a:schemeClr val="bg2"/>
                </a:solidFill>
                <a:latin typeface="+mj-lt"/>
              </a:rPr>
              <a:t>		</a:t>
            </a:r>
            <a:r>
              <a:rPr lang="en-US" altLang="zh-CN" sz="2400" dirty="0">
                <a:solidFill>
                  <a:srgbClr val="FF0000"/>
                </a:solidFill>
                <a:latin typeface="+mj-lt"/>
              </a:rPr>
              <a:t>sum</a:t>
            </a:r>
            <a:r>
              <a:rPr lang="en-US" altLang="zh-CN" sz="2400" dirty="0">
                <a:solidFill>
                  <a:schemeClr val="bg2"/>
                </a:solidFill>
                <a:latin typeface="+mj-lt"/>
              </a:rPr>
              <a:t> += </a:t>
            </a:r>
            <a:r>
              <a:rPr lang="en-US" altLang="zh-CN" sz="2400" dirty="0" err="1">
                <a:solidFill>
                  <a:schemeClr val="bg2"/>
                </a:solidFill>
                <a:latin typeface="+mj-lt"/>
              </a:rPr>
              <a:t>i</a:t>
            </a:r>
            <a:r>
              <a:rPr lang="en-US" altLang="zh-CN" sz="2400" dirty="0">
                <a:solidFill>
                  <a:schemeClr val="bg2"/>
                </a:solidFill>
                <a:latin typeface="+mj-lt"/>
              </a:rPr>
              <a:t>;}</a:t>
            </a:r>
          </a:p>
          <a:p>
            <a:pPr>
              <a:lnSpc>
                <a:spcPct val="90000"/>
              </a:lnSpc>
              <a:buFontTx/>
              <a:buNone/>
            </a:pPr>
            <a:r>
              <a:rPr lang="en-US" altLang="zh-CN" sz="2400" dirty="0">
                <a:solidFill>
                  <a:schemeClr val="bg2"/>
                </a:solidFill>
                <a:latin typeface="+mj-lt"/>
              </a:rPr>
              <a:t> </a:t>
            </a:r>
            <a:r>
              <a:rPr lang="en-US" altLang="zh-CN" sz="2400" dirty="0" err="1">
                <a:solidFill>
                  <a:schemeClr val="bg1"/>
                </a:solidFill>
                <a:latin typeface="Times New Roman" panose="02020603050405020304" pitchFamily="18" charset="0"/>
              </a:rPr>
              <a:t>pthread_exit</a:t>
            </a:r>
            <a:r>
              <a:rPr lang="en-US" altLang="zh-CN" sz="2400" dirty="0">
                <a:solidFill>
                  <a:schemeClr val="bg2"/>
                </a:solidFill>
                <a:latin typeface="+mj-lt"/>
              </a:rPr>
              <a:t>(0);</a:t>
            </a:r>
          </a:p>
          <a:p>
            <a:r>
              <a:rPr lang="en-US" altLang="zh-CN" sz="2400" dirty="0">
                <a:solidFill>
                  <a:schemeClr val="bg2"/>
                </a:solidFill>
                <a:latin typeface="+mn-lt"/>
              </a:rPr>
              <a:t>}</a:t>
            </a:r>
            <a:endParaRPr lang="zh-CN" altLang="en-US" sz="2400" dirty="0">
              <a:solidFill>
                <a:schemeClr val="bg2"/>
              </a:solidFill>
              <a:latin typeface="+mn-lt"/>
            </a:endParaRPr>
          </a:p>
        </p:txBody>
      </p:sp>
      <p:sp>
        <p:nvSpPr>
          <p:cNvPr id="7" name="Rectangle 4">
            <a:extLst>
              <a:ext uri="{FF2B5EF4-FFF2-40B4-BE49-F238E27FC236}">
                <a16:creationId xmlns:a16="http://schemas.microsoft.com/office/drawing/2014/main" id="{D8129259-92D9-465B-9B3D-02EE0C089A9D}"/>
              </a:ext>
            </a:extLst>
          </p:cNvPr>
          <p:cNvSpPr>
            <a:spLocks noRot="1" noChangeArrowheads="1"/>
          </p:cNvSpPr>
          <p:nvPr/>
        </p:nvSpPr>
        <p:spPr bwMode="auto">
          <a:xfrm>
            <a:off x="3331" y="167897"/>
            <a:ext cx="6515039" cy="3243965"/>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Symbol" panose="05050102010706020507" pitchFamily="18" charset="2"/>
              <a:buNone/>
            </a:pPr>
            <a:r>
              <a:rPr lang="en-US" altLang="zh-CN" sz="2000" dirty="0">
                <a:solidFill>
                  <a:schemeClr val="bg2"/>
                </a:solidFill>
              </a:rPr>
              <a:t>……</a:t>
            </a:r>
          </a:p>
          <a:p>
            <a:pPr>
              <a:lnSpc>
                <a:spcPct val="90000"/>
              </a:lnSpc>
              <a:buFontTx/>
              <a:buNone/>
            </a:pPr>
            <a:r>
              <a:rPr lang="en-US" altLang="zh-CN" sz="2400" dirty="0">
                <a:solidFill>
                  <a:schemeClr val="bg2"/>
                </a:solidFill>
              </a:rPr>
              <a:t>int main(int </a:t>
            </a:r>
            <a:r>
              <a:rPr lang="en-US" altLang="zh-CN" sz="2400" dirty="0" err="1">
                <a:solidFill>
                  <a:schemeClr val="bg2"/>
                </a:solidFill>
              </a:rPr>
              <a:t>argc</a:t>
            </a:r>
            <a:r>
              <a:rPr lang="en-US" altLang="zh-CN" sz="2400" dirty="0">
                <a:solidFill>
                  <a:schemeClr val="bg2"/>
                </a:solidFill>
              </a:rPr>
              <a:t>, char *</a:t>
            </a:r>
            <a:r>
              <a:rPr lang="en-US" altLang="zh-CN" sz="2400" dirty="0" err="1">
                <a:solidFill>
                  <a:schemeClr val="bg2"/>
                </a:solidFill>
              </a:rPr>
              <a:t>argv</a:t>
            </a:r>
            <a:r>
              <a:rPr lang="en-US" altLang="zh-CN" sz="2400" dirty="0">
                <a:solidFill>
                  <a:schemeClr val="bg2"/>
                </a:solidFill>
              </a:rPr>
              <a:t>[])</a:t>
            </a:r>
          </a:p>
          <a:p>
            <a:pPr>
              <a:lnSpc>
                <a:spcPct val="90000"/>
              </a:lnSpc>
              <a:buFontTx/>
              <a:buNone/>
            </a:pPr>
            <a:r>
              <a:rPr lang="en-US" altLang="zh-CN" sz="2400" dirty="0">
                <a:solidFill>
                  <a:schemeClr val="bg2"/>
                </a:solidFill>
              </a:rPr>
              <a:t>{</a:t>
            </a:r>
          </a:p>
          <a:p>
            <a:pPr>
              <a:lnSpc>
                <a:spcPct val="90000"/>
              </a:lnSpc>
              <a:buFontTx/>
              <a:buNone/>
            </a:pPr>
            <a:r>
              <a:rPr lang="en-US" altLang="zh-CN" sz="2400" dirty="0">
                <a:solidFill>
                  <a:schemeClr val="bg2"/>
                </a:solidFill>
              </a:rPr>
              <a:t>……</a:t>
            </a:r>
          </a:p>
          <a:p>
            <a:pPr>
              <a:lnSpc>
                <a:spcPct val="90000"/>
              </a:lnSpc>
              <a:buFontTx/>
              <a:buNone/>
            </a:pPr>
            <a:r>
              <a:rPr lang="en-US" altLang="zh-CN" sz="2400" dirty="0" err="1">
                <a:solidFill>
                  <a:schemeClr val="bg1"/>
                </a:solidFill>
              </a:rPr>
              <a:t>pthread_create</a:t>
            </a:r>
            <a:r>
              <a:rPr lang="en-US" altLang="zh-CN" sz="2400" dirty="0">
                <a:solidFill>
                  <a:schemeClr val="bg2"/>
                </a:solidFill>
              </a:rPr>
              <a:t>(&amp;</a:t>
            </a:r>
            <a:r>
              <a:rPr lang="en-US" altLang="zh-CN" sz="2400" dirty="0" err="1">
                <a:solidFill>
                  <a:srgbClr val="FF0000"/>
                </a:solidFill>
              </a:rPr>
              <a:t>tid</a:t>
            </a:r>
            <a:r>
              <a:rPr lang="en-US" altLang="zh-CN" sz="2400" dirty="0">
                <a:solidFill>
                  <a:schemeClr val="bg2"/>
                </a:solidFill>
              </a:rPr>
              <a:t>,  &amp;</a:t>
            </a:r>
            <a:r>
              <a:rPr lang="en-US" altLang="zh-CN" sz="2400" dirty="0" err="1">
                <a:solidFill>
                  <a:schemeClr val="bg2"/>
                </a:solidFill>
              </a:rPr>
              <a:t>attr</a:t>
            </a:r>
            <a:r>
              <a:rPr lang="en-US" altLang="zh-CN" sz="2400" dirty="0">
                <a:solidFill>
                  <a:schemeClr val="bg2"/>
                </a:solidFill>
              </a:rPr>
              <a:t>,  </a:t>
            </a:r>
            <a:r>
              <a:rPr lang="en-US" altLang="zh-CN" sz="2400" dirty="0">
                <a:solidFill>
                  <a:srgbClr val="FF0000"/>
                </a:solidFill>
              </a:rPr>
              <a:t>runner</a:t>
            </a:r>
            <a:r>
              <a:rPr lang="en-US" altLang="zh-CN" sz="2400" dirty="0">
                <a:solidFill>
                  <a:schemeClr val="bg2"/>
                </a:solidFill>
              </a:rPr>
              <a:t>,  </a:t>
            </a:r>
            <a:r>
              <a:rPr lang="en-US" altLang="zh-CN" sz="2400" dirty="0" err="1">
                <a:solidFill>
                  <a:schemeClr val="bg2"/>
                </a:solidFill>
              </a:rPr>
              <a:t>argv</a:t>
            </a:r>
            <a:r>
              <a:rPr lang="en-US" altLang="zh-CN" sz="2400" dirty="0">
                <a:solidFill>
                  <a:schemeClr val="bg2"/>
                </a:solidFill>
              </a:rPr>
              <a:t>[1]);</a:t>
            </a:r>
          </a:p>
          <a:p>
            <a:pPr>
              <a:lnSpc>
                <a:spcPct val="90000"/>
              </a:lnSpc>
              <a:buFontTx/>
              <a:buNone/>
            </a:pPr>
            <a:r>
              <a:rPr lang="en-US" altLang="zh-CN" sz="2400" dirty="0">
                <a:solidFill>
                  <a:schemeClr val="bg2"/>
                </a:solidFill>
              </a:rPr>
              <a:t>……</a:t>
            </a:r>
          </a:p>
          <a:p>
            <a:pPr>
              <a:lnSpc>
                <a:spcPct val="90000"/>
              </a:lnSpc>
              <a:buFontTx/>
              <a:buNone/>
            </a:pPr>
            <a:r>
              <a:rPr lang="en-US" altLang="zh-CN" sz="2400" dirty="0" err="1">
                <a:solidFill>
                  <a:schemeClr val="bg1"/>
                </a:solidFill>
              </a:rPr>
              <a:t>pthread_join</a:t>
            </a:r>
            <a:r>
              <a:rPr lang="en-US" altLang="zh-CN" sz="2400" dirty="0">
                <a:solidFill>
                  <a:schemeClr val="bg2"/>
                </a:solidFill>
              </a:rPr>
              <a:t>(</a:t>
            </a:r>
            <a:r>
              <a:rPr lang="en-US" altLang="zh-CN" sz="2400" dirty="0" err="1">
                <a:solidFill>
                  <a:srgbClr val="FF0000"/>
                </a:solidFill>
              </a:rPr>
              <a:t>tid</a:t>
            </a:r>
            <a:r>
              <a:rPr lang="en-US" altLang="zh-CN" sz="2400" dirty="0">
                <a:solidFill>
                  <a:schemeClr val="bg2"/>
                </a:solidFill>
              </a:rPr>
              <a:t> ,  NULL);</a:t>
            </a:r>
          </a:p>
          <a:p>
            <a:pPr>
              <a:lnSpc>
                <a:spcPct val="90000"/>
              </a:lnSpc>
              <a:buFontTx/>
              <a:buNone/>
            </a:pPr>
            <a:r>
              <a:rPr lang="en-US" altLang="zh-CN" sz="2400" dirty="0" err="1">
                <a:solidFill>
                  <a:schemeClr val="bg2"/>
                </a:solidFill>
              </a:rPr>
              <a:t>printf</a:t>
            </a:r>
            <a:r>
              <a:rPr lang="en-US" altLang="zh-CN" sz="2400" dirty="0">
                <a:solidFill>
                  <a:schemeClr val="bg2"/>
                </a:solidFill>
              </a:rPr>
              <a:t>("sum = %d\n", </a:t>
            </a:r>
            <a:r>
              <a:rPr lang="en-US" altLang="zh-CN" sz="2400" dirty="0">
                <a:solidFill>
                  <a:srgbClr val="FF0000"/>
                </a:solidFill>
              </a:rPr>
              <a:t>sum</a:t>
            </a:r>
            <a:r>
              <a:rPr lang="en-US" altLang="zh-CN" sz="2400" dirty="0">
                <a:solidFill>
                  <a:schemeClr val="bg2"/>
                </a:solidFill>
              </a:rPr>
              <a:t>);</a:t>
            </a:r>
          </a:p>
          <a:p>
            <a:pPr>
              <a:lnSpc>
                <a:spcPct val="90000"/>
              </a:lnSpc>
              <a:buFontTx/>
              <a:buNone/>
            </a:pPr>
            <a:r>
              <a:rPr lang="en-US" altLang="zh-CN" sz="2400" dirty="0">
                <a:solidFill>
                  <a:schemeClr val="bg2"/>
                </a:solidFill>
              </a:rPr>
              <a:t>}</a:t>
            </a:r>
          </a:p>
          <a:p>
            <a:pPr>
              <a:lnSpc>
                <a:spcPct val="90000"/>
              </a:lnSpc>
              <a:buFontTx/>
              <a:buNone/>
            </a:pPr>
            <a:endParaRPr lang="en-US" altLang="zh-CN" sz="2000" b="1" dirty="0">
              <a:solidFill>
                <a:schemeClr val="bg2"/>
              </a:solidFill>
            </a:endParaRPr>
          </a:p>
        </p:txBody>
      </p:sp>
      <p:sp>
        <p:nvSpPr>
          <p:cNvPr id="8" name="线形标注 1 13">
            <a:extLst>
              <a:ext uri="{FF2B5EF4-FFF2-40B4-BE49-F238E27FC236}">
                <a16:creationId xmlns:a16="http://schemas.microsoft.com/office/drawing/2014/main" id="{E6B9FD47-95A7-4121-8A06-6D10C68D53CF}"/>
              </a:ext>
            </a:extLst>
          </p:cNvPr>
          <p:cNvSpPr>
            <a:spLocks/>
          </p:cNvSpPr>
          <p:nvPr/>
        </p:nvSpPr>
        <p:spPr bwMode="auto">
          <a:xfrm>
            <a:off x="753862" y="6248400"/>
            <a:ext cx="1652776" cy="457200"/>
          </a:xfrm>
          <a:prstGeom prst="borderCallout1">
            <a:avLst>
              <a:gd name="adj1" fmla="val -6818"/>
              <a:gd name="adj2" fmla="val 11309"/>
              <a:gd name="adj3" fmla="val -48365"/>
              <a:gd name="adj4" fmla="val -4763"/>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dirty="0">
                <a:solidFill>
                  <a:schemeClr val="bg2"/>
                </a:solidFill>
              </a:rPr>
              <a:t>线程中止</a:t>
            </a:r>
            <a:endParaRPr lang="zh-CN" altLang="en-US" sz="2800" b="1" dirty="0">
              <a:solidFill>
                <a:schemeClr val="bg2"/>
              </a:solidFill>
            </a:endParaRPr>
          </a:p>
        </p:txBody>
      </p:sp>
      <p:pic>
        <p:nvPicPr>
          <p:cNvPr id="9" name="图片 8">
            <a:extLst>
              <a:ext uri="{FF2B5EF4-FFF2-40B4-BE49-F238E27FC236}">
                <a16:creationId xmlns:a16="http://schemas.microsoft.com/office/drawing/2014/main" id="{75015AEC-69F4-4CB6-979C-2A9FF4DCAC28}"/>
              </a:ext>
            </a:extLst>
          </p:cNvPr>
          <p:cNvPicPr>
            <a:picLocks noChangeAspect="1"/>
          </p:cNvPicPr>
          <p:nvPr/>
        </p:nvPicPr>
        <p:blipFill>
          <a:blip r:embed="rId3"/>
          <a:stretch>
            <a:fillRect/>
          </a:stretch>
        </p:blipFill>
        <p:spPr>
          <a:xfrm>
            <a:off x="4213931" y="5895394"/>
            <a:ext cx="4722813" cy="857547"/>
          </a:xfrm>
          <a:prstGeom prst="rect">
            <a:avLst/>
          </a:prstGeom>
        </p:spPr>
      </p:pic>
      <p:sp>
        <p:nvSpPr>
          <p:cNvPr id="11" name="文本框 10"/>
          <p:cNvSpPr txBox="1"/>
          <p:nvPr/>
        </p:nvSpPr>
        <p:spPr>
          <a:xfrm>
            <a:off x="7236296" y="11575"/>
            <a:ext cx="2023506" cy="400110"/>
          </a:xfrm>
          <a:prstGeom prst="rect">
            <a:avLst/>
          </a:prstGeom>
          <a:noFill/>
        </p:spPr>
        <p:txBody>
          <a:bodyPr wrap="square" rtlCol="0">
            <a:spAutoFit/>
          </a:bodyPr>
          <a:lstStyle/>
          <a:p>
            <a:pPr algn="ctr"/>
            <a:r>
              <a:rPr lang="zh-CN" altLang="en-US" sz="2000" dirty="0">
                <a:solidFill>
                  <a:schemeClr val="bg2"/>
                </a:solidFill>
                <a:latin typeface="+mn-lt"/>
              </a:rPr>
              <a:t>教材</a:t>
            </a:r>
            <a:r>
              <a:rPr lang="en-US" altLang="zh-CN" sz="2000" dirty="0">
                <a:solidFill>
                  <a:schemeClr val="bg2"/>
                </a:solidFill>
                <a:latin typeface="+mn-lt"/>
              </a:rPr>
              <a:t>P119 </a:t>
            </a:r>
            <a:r>
              <a:rPr lang="zh-CN" altLang="en-US" sz="2000" dirty="0">
                <a:solidFill>
                  <a:schemeClr val="bg2"/>
                </a:solidFill>
                <a:latin typeface="+mn-lt"/>
              </a:rPr>
              <a:t>图</a:t>
            </a:r>
            <a:r>
              <a:rPr lang="en-US" altLang="zh-CN" sz="2000" dirty="0">
                <a:solidFill>
                  <a:schemeClr val="bg2"/>
                </a:solidFill>
                <a:latin typeface="+mn-lt"/>
              </a:rPr>
              <a:t>4-9</a:t>
            </a:r>
            <a:endParaRPr lang="zh-CN" altLang="en-US" sz="2000" dirty="0">
              <a:solidFill>
                <a:schemeClr val="bg2"/>
              </a:solidFill>
              <a:latin typeface="+mn-lt"/>
            </a:endParaRPr>
          </a:p>
        </p:txBody>
      </p:sp>
      <p:sp>
        <p:nvSpPr>
          <p:cNvPr id="13"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19" name="组合 18"/>
          <p:cNvGrpSpPr/>
          <p:nvPr/>
        </p:nvGrpSpPr>
        <p:grpSpPr>
          <a:xfrm>
            <a:off x="2339752" y="2747877"/>
            <a:ext cx="2664296" cy="3156451"/>
            <a:chOff x="2411760" y="2322059"/>
            <a:chExt cx="2664296" cy="3339189"/>
          </a:xfrm>
        </p:grpSpPr>
        <p:cxnSp>
          <p:nvCxnSpPr>
            <p:cNvPr id="3" name="直接连接符 2"/>
            <p:cNvCxnSpPr/>
            <p:nvPr/>
          </p:nvCxnSpPr>
          <p:spPr bwMode="auto">
            <a:xfrm>
              <a:off x="2411760" y="5661248"/>
              <a:ext cx="2664296" cy="0"/>
            </a:xfrm>
            <a:prstGeom prst="line">
              <a:avLst/>
            </a:prstGeom>
            <a:noFill/>
            <a:ln w="57150" cap="flat" cmpd="sng" algn="ctr">
              <a:solidFill>
                <a:srgbClr val="16BC22"/>
              </a:solidFill>
              <a:prstDash val="solid"/>
              <a:round/>
              <a:headEnd type="none" w="med" len="med"/>
              <a:tailEnd type="none" w="med" len="med"/>
            </a:ln>
            <a:effectLst/>
          </p:spPr>
        </p:cxnSp>
        <p:cxnSp>
          <p:nvCxnSpPr>
            <p:cNvPr id="15" name="直接连接符 14"/>
            <p:cNvCxnSpPr/>
            <p:nvPr/>
          </p:nvCxnSpPr>
          <p:spPr bwMode="auto">
            <a:xfrm>
              <a:off x="5076056" y="2356891"/>
              <a:ext cx="0" cy="3277536"/>
            </a:xfrm>
            <a:prstGeom prst="line">
              <a:avLst/>
            </a:prstGeom>
            <a:noFill/>
            <a:ln w="57150" cap="flat" cmpd="sng" algn="ctr">
              <a:solidFill>
                <a:srgbClr val="16BC22"/>
              </a:solidFill>
              <a:prstDash val="solid"/>
              <a:round/>
              <a:headEnd type="none" w="med" len="med"/>
              <a:tailEnd type="none" w="med" len="med"/>
            </a:ln>
            <a:effectLst/>
          </p:spPr>
        </p:cxnSp>
        <p:cxnSp>
          <p:nvCxnSpPr>
            <p:cNvPr id="17" name="直接箭头连接符 16"/>
            <p:cNvCxnSpPr/>
            <p:nvPr/>
          </p:nvCxnSpPr>
          <p:spPr bwMode="auto">
            <a:xfrm>
              <a:off x="3635896" y="2322059"/>
              <a:ext cx="1440160" cy="0"/>
            </a:xfrm>
            <a:prstGeom prst="straightConnector1">
              <a:avLst/>
            </a:prstGeom>
            <a:noFill/>
            <a:ln w="57150" cap="flat" cmpd="sng" algn="ctr">
              <a:solidFill>
                <a:srgbClr val="16BC22"/>
              </a:solidFill>
              <a:prstDash val="solid"/>
              <a:round/>
              <a:headEnd type="triangle" w="med" len="med"/>
              <a:tailEnd type="none" w="med" len="med"/>
            </a:ln>
            <a:effectLst/>
          </p:spPr>
        </p:cxnSp>
      </p:grpSp>
      <p:sp>
        <p:nvSpPr>
          <p:cNvPr id="12" name="文本框 11"/>
          <p:cNvSpPr txBox="1"/>
          <p:nvPr/>
        </p:nvSpPr>
        <p:spPr>
          <a:xfrm>
            <a:off x="6538408" y="6488668"/>
            <a:ext cx="2207836"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4.17</a:t>
            </a:r>
            <a:endParaRPr lang="zh-CN" altLang="en-US" sz="2400" dirty="0">
              <a:solidFill>
                <a:schemeClr val="bg2"/>
              </a:solidFill>
              <a:latin typeface="+mn-lt"/>
            </a:endParaRPr>
          </a:p>
        </p:txBody>
      </p:sp>
    </p:spTree>
    <p:extLst>
      <p:ext uri="{BB962C8B-B14F-4D97-AF65-F5344CB8AC3E}">
        <p14:creationId xmlns:p14="http://schemas.microsoft.com/office/powerpoint/2010/main" val="217557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2" presetClass="entr" presetSubtype="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90C2E54-B96B-42A4-A17E-CD1B581D5C99}"/>
              </a:ext>
            </a:extLst>
          </p:cNvPr>
          <p:cNvSpPr txBox="1"/>
          <p:nvPr/>
        </p:nvSpPr>
        <p:spPr>
          <a:xfrm>
            <a:off x="1907703" y="5373216"/>
            <a:ext cx="5328592" cy="400110"/>
          </a:xfrm>
          <a:prstGeom prst="rect">
            <a:avLst/>
          </a:prstGeom>
          <a:noFill/>
        </p:spPr>
        <p:txBody>
          <a:bodyPr wrap="square" rtlCol="0">
            <a:spAutoFit/>
          </a:bodyPr>
          <a:lstStyle/>
          <a:p>
            <a:pPr algn="ctr"/>
            <a:r>
              <a:rPr lang="zh-CN" altLang="en-US" sz="2000" dirty="0">
                <a:solidFill>
                  <a:schemeClr val="bg2"/>
                </a:solidFill>
              </a:rPr>
              <a:t>图</a:t>
            </a:r>
            <a:r>
              <a:rPr lang="en-US" altLang="zh-CN" sz="2000" dirty="0">
                <a:solidFill>
                  <a:schemeClr val="bg2"/>
                </a:solidFill>
              </a:rPr>
              <a:t>4-10 </a:t>
            </a:r>
            <a:r>
              <a:rPr lang="zh-CN" altLang="en-US" sz="2000" dirty="0">
                <a:solidFill>
                  <a:schemeClr val="bg2"/>
                </a:solidFill>
              </a:rPr>
              <a:t>用于连接</a:t>
            </a:r>
            <a:r>
              <a:rPr lang="en-US" altLang="zh-CN" sz="2000" dirty="0">
                <a:solidFill>
                  <a:schemeClr val="bg2"/>
                </a:solidFill>
              </a:rPr>
              <a:t>10</a:t>
            </a:r>
            <a:r>
              <a:rPr lang="zh-CN" altLang="en-US" sz="2000" dirty="0">
                <a:solidFill>
                  <a:schemeClr val="bg2"/>
                </a:solidFill>
              </a:rPr>
              <a:t>个线程的 </a:t>
            </a:r>
            <a:r>
              <a:rPr lang="en-US" altLang="zh-CN" sz="2000" dirty="0">
                <a:solidFill>
                  <a:schemeClr val="bg2"/>
                </a:solidFill>
              </a:rPr>
              <a:t>Pthreads </a:t>
            </a:r>
            <a:r>
              <a:rPr lang="zh-CN" altLang="en-US" sz="2000" dirty="0">
                <a:solidFill>
                  <a:schemeClr val="bg2"/>
                </a:solidFill>
              </a:rPr>
              <a:t>代码</a:t>
            </a:r>
            <a:r>
              <a:rPr lang="en-US" altLang="zh-CN" sz="2000" dirty="0">
                <a:solidFill>
                  <a:schemeClr val="bg2"/>
                </a:solidFill>
              </a:rPr>
              <a:t> </a:t>
            </a:r>
            <a:endParaRPr lang="zh-CN" altLang="en-US" sz="2000" dirty="0">
              <a:solidFill>
                <a:schemeClr val="bg2"/>
              </a:solidFill>
            </a:endParaRPr>
          </a:p>
        </p:txBody>
      </p:sp>
      <p:sp>
        <p:nvSpPr>
          <p:cNvPr id="7" name="Title 1">
            <a:extLst>
              <a:ext uri="{FF2B5EF4-FFF2-40B4-BE49-F238E27FC236}">
                <a16:creationId xmlns:a16="http://schemas.microsoft.com/office/drawing/2014/main" id="{27F1E754-8FA8-4623-8417-4FCDA27AEDA5}"/>
              </a:ext>
            </a:extLst>
          </p:cNvPr>
          <p:cNvSpPr txBox="1">
            <a:spLocks/>
          </p:cNvSpPr>
          <p:nvPr/>
        </p:nvSpPr>
        <p:spPr>
          <a:xfrm>
            <a:off x="163512" y="174377"/>
            <a:ext cx="8816975" cy="660499"/>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marL="0" lvl="2" algn="ctr" defTabSz="355600" eaLnBrk="1" hangingPunct="1">
              <a:defRPr/>
            </a:pPr>
            <a:r>
              <a:rPr lang="en-US"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Pthreads Code for Joining 10 Threads</a:t>
            </a:r>
          </a:p>
        </p:txBody>
      </p:sp>
      <p:sp>
        <p:nvSpPr>
          <p:cNvPr id="2" name="文本框 1"/>
          <p:cNvSpPr txBox="1"/>
          <p:nvPr/>
        </p:nvSpPr>
        <p:spPr>
          <a:xfrm>
            <a:off x="1007603" y="1124744"/>
            <a:ext cx="7128792" cy="3683060"/>
          </a:xfrm>
          <a:prstGeom prst="rect">
            <a:avLst/>
          </a:prstGeom>
          <a:solidFill>
            <a:schemeClr val="tx1">
              <a:lumMod val="75000"/>
            </a:schemeClr>
          </a:solidFill>
        </p:spPr>
        <p:txBody>
          <a:bodyPr wrap="square" rtlCol="0">
            <a:spAutoFit/>
          </a:bodyPr>
          <a:lstStyle/>
          <a:p>
            <a:pPr>
              <a:lnSpc>
                <a:spcPts val="4000"/>
              </a:lnSpc>
            </a:pPr>
            <a:r>
              <a:rPr lang="en-US" altLang="zh-CN" dirty="0">
                <a:solidFill>
                  <a:schemeClr val="bg2"/>
                </a:solidFill>
                <a:latin typeface="+mn-lt"/>
              </a:rPr>
              <a:t>#</a:t>
            </a:r>
            <a:r>
              <a:rPr lang="en-US" altLang="zh-CN" sz="2800" dirty="0">
                <a:solidFill>
                  <a:schemeClr val="bg2"/>
                </a:solidFill>
                <a:latin typeface="+mn-lt"/>
              </a:rPr>
              <a:t>define MUM_THREADS 10</a:t>
            </a:r>
          </a:p>
          <a:p>
            <a:pPr>
              <a:lnSpc>
                <a:spcPts val="4000"/>
              </a:lnSpc>
            </a:pPr>
            <a:r>
              <a:rPr lang="en-US" altLang="zh-CN" sz="2800" dirty="0">
                <a:solidFill>
                  <a:schemeClr val="bg2"/>
                </a:solidFill>
                <a:latin typeface="+mn-lt"/>
              </a:rPr>
              <a:t>……</a:t>
            </a:r>
          </a:p>
          <a:p>
            <a:pPr>
              <a:lnSpc>
                <a:spcPts val="4000"/>
              </a:lnSpc>
            </a:pPr>
            <a:r>
              <a:rPr lang="en-US" altLang="zh-CN" sz="2800" dirty="0">
                <a:solidFill>
                  <a:schemeClr val="bg2"/>
                </a:solidFill>
                <a:latin typeface="+mn-lt"/>
              </a:rPr>
              <a:t>/* an array of threads to be joined upon */</a:t>
            </a:r>
          </a:p>
          <a:p>
            <a:pPr>
              <a:lnSpc>
                <a:spcPts val="4000"/>
              </a:lnSpc>
            </a:pPr>
            <a:r>
              <a:rPr lang="en-US" altLang="zh-CN" sz="2800" dirty="0" err="1">
                <a:solidFill>
                  <a:schemeClr val="bg2"/>
                </a:solidFill>
                <a:latin typeface="+mn-lt"/>
              </a:rPr>
              <a:t>pthread_t</a:t>
            </a:r>
            <a:r>
              <a:rPr lang="en-US" altLang="zh-CN" sz="2800" dirty="0">
                <a:solidFill>
                  <a:schemeClr val="bg2"/>
                </a:solidFill>
                <a:latin typeface="+mn-lt"/>
              </a:rPr>
              <a:t>  workers[MUM_THREADS]; </a:t>
            </a:r>
          </a:p>
          <a:p>
            <a:pPr>
              <a:lnSpc>
                <a:spcPts val="4000"/>
              </a:lnSpc>
            </a:pPr>
            <a:r>
              <a:rPr lang="en-US" altLang="zh-CN" sz="2800" dirty="0">
                <a:solidFill>
                  <a:schemeClr val="bg2"/>
                </a:solidFill>
                <a:latin typeface="+mn-lt"/>
              </a:rPr>
              <a:t>……</a:t>
            </a:r>
          </a:p>
          <a:p>
            <a:pPr>
              <a:lnSpc>
                <a:spcPts val="4000"/>
              </a:lnSpc>
            </a:pPr>
            <a:r>
              <a:rPr lang="en-US" altLang="zh-CN" sz="2800" dirty="0">
                <a:solidFill>
                  <a:schemeClr val="bg2"/>
                </a:solidFill>
                <a:latin typeface="+mn-lt"/>
              </a:rPr>
              <a:t>for (</a:t>
            </a:r>
            <a:r>
              <a:rPr lang="en-US" altLang="zh-CN" sz="2800" dirty="0" err="1">
                <a:solidFill>
                  <a:schemeClr val="bg2"/>
                </a:solidFill>
                <a:latin typeface="+mn-lt"/>
              </a:rPr>
              <a:t>int</a:t>
            </a:r>
            <a:r>
              <a:rPr lang="en-US" altLang="zh-CN" sz="2800" dirty="0">
                <a:solidFill>
                  <a:schemeClr val="bg2"/>
                </a:solidFill>
                <a:latin typeface="+mn-lt"/>
              </a:rPr>
              <a:t> </a:t>
            </a:r>
            <a:r>
              <a:rPr lang="en-US" altLang="zh-CN" sz="2800" dirty="0" err="1">
                <a:solidFill>
                  <a:schemeClr val="bg2"/>
                </a:solidFill>
                <a:latin typeface="+mn-lt"/>
              </a:rPr>
              <a:t>i</a:t>
            </a:r>
            <a:r>
              <a:rPr lang="en-US" altLang="zh-CN" sz="2800" dirty="0">
                <a:solidFill>
                  <a:schemeClr val="bg2"/>
                </a:solidFill>
                <a:latin typeface="+mn-lt"/>
              </a:rPr>
              <a:t>=0; </a:t>
            </a:r>
            <a:r>
              <a:rPr lang="en-US" altLang="zh-CN" sz="2800" dirty="0" err="1">
                <a:solidFill>
                  <a:schemeClr val="bg2"/>
                </a:solidFill>
                <a:latin typeface="+mn-lt"/>
              </a:rPr>
              <a:t>i</a:t>
            </a:r>
            <a:r>
              <a:rPr lang="en-US" altLang="zh-CN" sz="2800" dirty="0">
                <a:solidFill>
                  <a:schemeClr val="bg2"/>
                </a:solidFill>
                <a:latin typeface="+mn-lt"/>
              </a:rPr>
              <a:t> &lt; MUM_THREADS; </a:t>
            </a:r>
            <a:r>
              <a:rPr lang="en-US" altLang="zh-CN" sz="2800" dirty="0" err="1">
                <a:solidFill>
                  <a:schemeClr val="bg2"/>
                </a:solidFill>
                <a:latin typeface="+mn-lt"/>
              </a:rPr>
              <a:t>i</a:t>
            </a:r>
            <a:r>
              <a:rPr lang="en-US" altLang="zh-CN" sz="2800" dirty="0">
                <a:solidFill>
                  <a:schemeClr val="bg2"/>
                </a:solidFill>
                <a:latin typeface="+mn-lt"/>
              </a:rPr>
              <a:t>++)</a:t>
            </a:r>
          </a:p>
          <a:p>
            <a:pPr>
              <a:lnSpc>
                <a:spcPts val="4000"/>
              </a:lnSpc>
            </a:pPr>
            <a:r>
              <a:rPr lang="en-US" altLang="zh-CN" sz="2800" dirty="0">
                <a:solidFill>
                  <a:schemeClr val="bg2"/>
                </a:solidFill>
                <a:latin typeface="+mn-lt"/>
              </a:rPr>
              <a:t>     </a:t>
            </a:r>
            <a:r>
              <a:rPr lang="en-US" altLang="zh-CN" sz="2800" dirty="0" err="1">
                <a:solidFill>
                  <a:srgbClr val="FF0000"/>
                </a:solidFill>
                <a:latin typeface="+mn-lt"/>
              </a:rPr>
              <a:t>pthread_join</a:t>
            </a:r>
            <a:r>
              <a:rPr lang="en-US" altLang="zh-CN" sz="2800" dirty="0">
                <a:solidFill>
                  <a:schemeClr val="bg2"/>
                </a:solidFill>
                <a:latin typeface="+mn-lt"/>
              </a:rPr>
              <a:t>(workers[</a:t>
            </a:r>
            <a:r>
              <a:rPr lang="en-US" altLang="zh-CN" sz="2800" dirty="0" err="1">
                <a:solidFill>
                  <a:schemeClr val="bg2"/>
                </a:solidFill>
                <a:latin typeface="+mn-lt"/>
              </a:rPr>
              <a:t>i</a:t>
            </a:r>
            <a:r>
              <a:rPr lang="en-US" altLang="zh-CN" sz="2800" dirty="0">
                <a:solidFill>
                  <a:schemeClr val="bg2"/>
                </a:solidFill>
                <a:latin typeface="+mn-lt"/>
              </a:rPr>
              <a:t>], NULL);</a:t>
            </a:r>
            <a:endParaRPr lang="zh-CN" altLang="en-US" sz="2800" dirty="0">
              <a:solidFill>
                <a:schemeClr val="bg2"/>
              </a:solidFill>
              <a:latin typeface="+mn-lt"/>
            </a:endParaRPr>
          </a:p>
        </p:txBody>
      </p:sp>
      <p:sp>
        <p:nvSpPr>
          <p:cNvPr id="8"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4865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A56D00-AF33-420E-AACD-712C6AD7D3C4}"/>
              </a:ext>
            </a:extLst>
          </p:cNvPr>
          <p:cNvSpPr/>
          <p:nvPr/>
        </p:nvSpPr>
        <p:spPr>
          <a:xfrm>
            <a:off x="2728955" y="0"/>
            <a:ext cx="4003633" cy="707886"/>
          </a:xfrm>
          <a:prstGeom prst="rect">
            <a:avLst/>
          </a:prstGeom>
        </p:spPr>
        <p:txBody>
          <a:bodyPr wrap="square">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Windows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p>
        </p:txBody>
      </p:sp>
      <p:sp>
        <p:nvSpPr>
          <p:cNvPr id="6" name="Rectangle 4">
            <a:extLst>
              <a:ext uri="{FF2B5EF4-FFF2-40B4-BE49-F238E27FC236}">
                <a16:creationId xmlns:a16="http://schemas.microsoft.com/office/drawing/2014/main" id="{B4E80647-CBF0-4532-97E4-F1ACC9CAA38E}"/>
              </a:ext>
            </a:extLst>
          </p:cNvPr>
          <p:cNvSpPr>
            <a:spLocks noRot="1" noChangeArrowheads="1"/>
          </p:cNvSpPr>
          <p:nvPr/>
        </p:nvSpPr>
        <p:spPr bwMode="auto">
          <a:xfrm>
            <a:off x="179512" y="908720"/>
            <a:ext cx="7092280" cy="4430082"/>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pPr>
            <a:r>
              <a:rPr lang="en-US" altLang="zh-CN" sz="2000" dirty="0">
                <a:solidFill>
                  <a:schemeClr val="bg2"/>
                </a:solidFill>
              </a:rPr>
              <a:t>……</a:t>
            </a:r>
          </a:p>
          <a:p>
            <a:pPr eaLnBrk="1" hangingPunct="1">
              <a:buNone/>
            </a:pPr>
            <a:r>
              <a:rPr lang="en-US" altLang="zh-CN" sz="2000" dirty="0">
                <a:solidFill>
                  <a:schemeClr val="bg2"/>
                </a:solidFill>
              </a:rPr>
              <a:t>DWORD </a:t>
            </a:r>
            <a:r>
              <a:rPr lang="en-US" altLang="zh-CN" sz="2000" dirty="0">
                <a:solidFill>
                  <a:srgbClr val="FF0000"/>
                </a:solidFill>
              </a:rPr>
              <a:t>Sum</a:t>
            </a:r>
            <a:r>
              <a:rPr lang="en-US" altLang="zh-CN" sz="2000" dirty="0">
                <a:solidFill>
                  <a:schemeClr val="bg2"/>
                </a:solidFill>
              </a:rPr>
              <a:t>; </a:t>
            </a:r>
            <a:r>
              <a:rPr lang="en-US" altLang="zh-CN" sz="2000" dirty="0">
                <a:solidFill>
                  <a:srgbClr val="FF00FF"/>
                </a:solidFill>
              </a:rPr>
              <a:t>/* </a:t>
            </a:r>
            <a:r>
              <a:rPr lang="en-US" altLang="zh-CN" sz="2400" dirty="0">
                <a:solidFill>
                  <a:srgbClr val="30D204"/>
                </a:solidFill>
              </a:rPr>
              <a:t>data is shared by the thread(s) </a:t>
            </a:r>
            <a:r>
              <a:rPr lang="en-US" altLang="zh-CN" sz="2000" dirty="0">
                <a:solidFill>
                  <a:schemeClr val="bg2"/>
                </a:solidFill>
              </a:rPr>
              <a:t>*/</a:t>
            </a:r>
          </a:p>
          <a:p>
            <a:pPr eaLnBrk="1" hangingPunct="1">
              <a:buNone/>
            </a:pPr>
            <a:endParaRPr lang="en-US" altLang="zh-CN" sz="2000" dirty="0">
              <a:solidFill>
                <a:schemeClr val="bg2"/>
              </a:solidFill>
            </a:endParaRPr>
          </a:p>
          <a:p>
            <a:pPr eaLnBrk="1" hangingPunct="1">
              <a:buNone/>
            </a:pPr>
            <a:r>
              <a:rPr lang="en-US" altLang="zh-CN" sz="2000" dirty="0">
                <a:solidFill>
                  <a:schemeClr val="bg2"/>
                </a:solidFill>
              </a:rPr>
              <a:t>/* </a:t>
            </a:r>
            <a:r>
              <a:rPr lang="en-US" altLang="zh-CN" sz="2000" dirty="0">
                <a:solidFill>
                  <a:srgbClr val="00B050"/>
                </a:solidFill>
              </a:rPr>
              <a:t>the thread runs in this separate function </a:t>
            </a:r>
            <a:r>
              <a:rPr lang="en-US" altLang="zh-CN" sz="2000" dirty="0">
                <a:solidFill>
                  <a:schemeClr val="bg2"/>
                </a:solidFill>
              </a:rPr>
              <a:t>*/</a:t>
            </a:r>
          </a:p>
          <a:p>
            <a:pPr eaLnBrk="1" hangingPunct="1">
              <a:buNone/>
            </a:pPr>
            <a:r>
              <a:rPr lang="en-US" altLang="zh-CN" sz="2000" dirty="0">
                <a:solidFill>
                  <a:schemeClr val="bg2"/>
                </a:solidFill>
              </a:rPr>
              <a:t>DWORD WINAPI </a:t>
            </a:r>
            <a:r>
              <a:rPr lang="en-US" altLang="zh-CN" sz="2000" dirty="0">
                <a:solidFill>
                  <a:schemeClr val="bg1"/>
                </a:solidFill>
              </a:rPr>
              <a:t>Summation</a:t>
            </a:r>
            <a:r>
              <a:rPr lang="en-US" altLang="zh-CN" sz="2000" dirty="0">
                <a:solidFill>
                  <a:schemeClr val="bg2"/>
                </a:solidFill>
              </a:rPr>
              <a:t>(PVOID Param)</a:t>
            </a:r>
          </a:p>
          <a:p>
            <a:pPr eaLnBrk="1" hangingPunct="1">
              <a:buNone/>
            </a:pPr>
            <a:r>
              <a:rPr lang="en-US" altLang="zh-CN" sz="2000" dirty="0">
                <a:solidFill>
                  <a:schemeClr val="bg2"/>
                </a:solidFill>
              </a:rPr>
              <a:t>{</a:t>
            </a:r>
          </a:p>
          <a:p>
            <a:pPr eaLnBrk="1" hangingPunct="1">
              <a:buNone/>
            </a:pPr>
            <a:r>
              <a:rPr lang="en-US" altLang="zh-CN" sz="2000" dirty="0">
                <a:solidFill>
                  <a:schemeClr val="bg2"/>
                </a:solidFill>
              </a:rPr>
              <a:t>	DWORD Upper = *(DWORD *)Param;</a:t>
            </a:r>
          </a:p>
          <a:p>
            <a:pPr eaLnBrk="1" hangingPunct="1">
              <a:buNone/>
            </a:pPr>
            <a:endParaRPr lang="en-US" altLang="zh-CN" sz="2000" dirty="0">
              <a:solidFill>
                <a:schemeClr val="bg2"/>
              </a:solidFill>
            </a:endParaRPr>
          </a:p>
          <a:p>
            <a:pPr eaLnBrk="1" hangingPunct="1">
              <a:buNone/>
            </a:pPr>
            <a:r>
              <a:rPr lang="en-US" altLang="zh-CN" sz="2000" dirty="0">
                <a:solidFill>
                  <a:schemeClr val="bg2"/>
                </a:solidFill>
              </a:rPr>
              <a:t>	for (DWORD </a:t>
            </a:r>
            <a:r>
              <a:rPr lang="en-US" altLang="zh-CN" sz="2000" dirty="0" err="1">
                <a:solidFill>
                  <a:schemeClr val="bg2"/>
                </a:solidFill>
              </a:rPr>
              <a:t>i</a:t>
            </a:r>
            <a:r>
              <a:rPr lang="en-US" altLang="zh-CN" sz="2000" dirty="0">
                <a:solidFill>
                  <a:schemeClr val="bg2"/>
                </a:solidFill>
              </a:rPr>
              <a:t> = 0; </a:t>
            </a:r>
            <a:r>
              <a:rPr lang="en-US" altLang="zh-CN" sz="2000" dirty="0" err="1">
                <a:solidFill>
                  <a:schemeClr val="bg2"/>
                </a:solidFill>
              </a:rPr>
              <a:t>i</a:t>
            </a:r>
            <a:r>
              <a:rPr lang="en-US" altLang="zh-CN" sz="2000" dirty="0">
                <a:solidFill>
                  <a:schemeClr val="bg2"/>
                </a:solidFill>
              </a:rPr>
              <a:t> &lt;= Upper; </a:t>
            </a:r>
            <a:r>
              <a:rPr lang="en-US" altLang="zh-CN" sz="2000" dirty="0" err="1">
                <a:solidFill>
                  <a:schemeClr val="bg2"/>
                </a:solidFill>
              </a:rPr>
              <a:t>i</a:t>
            </a:r>
            <a:r>
              <a:rPr lang="en-US" altLang="zh-CN" sz="2000" dirty="0">
                <a:solidFill>
                  <a:schemeClr val="bg2"/>
                </a:solidFill>
              </a:rPr>
              <a:t>++)</a:t>
            </a:r>
          </a:p>
          <a:p>
            <a:pPr eaLnBrk="1" hangingPunct="1">
              <a:buNone/>
            </a:pPr>
            <a:r>
              <a:rPr lang="en-US" altLang="zh-CN" sz="2000" dirty="0">
                <a:solidFill>
                  <a:schemeClr val="bg2"/>
                </a:solidFill>
              </a:rPr>
              <a:t>		</a:t>
            </a:r>
            <a:r>
              <a:rPr lang="en-US" altLang="zh-CN" sz="2000" dirty="0">
                <a:solidFill>
                  <a:srgbClr val="FF0000"/>
                </a:solidFill>
              </a:rPr>
              <a:t>Sum</a:t>
            </a:r>
            <a:r>
              <a:rPr lang="en-US" altLang="zh-CN" sz="2000" dirty="0">
                <a:solidFill>
                  <a:schemeClr val="bg2"/>
                </a:solidFill>
              </a:rPr>
              <a:t> += </a:t>
            </a:r>
            <a:r>
              <a:rPr lang="en-US" altLang="zh-CN" sz="2000" dirty="0" err="1">
                <a:solidFill>
                  <a:schemeClr val="bg2"/>
                </a:solidFill>
              </a:rPr>
              <a:t>i</a:t>
            </a:r>
            <a:r>
              <a:rPr lang="en-US" altLang="zh-CN" sz="2000" dirty="0">
                <a:solidFill>
                  <a:schemeClr val="bg2"/>
                </a:solidFill>
              </a:rPr>
              <a:t>;</a:t>
            </a:r>
          </a:p>
          <a:p>
            <a:pPr eaLnBrk="1" hangingPunct="1">
              <a:buNone/>
            </a:pPr>
            <a:r>
              <a:rPr lang="en-US" altLang="zh-CN" sz="2000" dirty="0">
                <a:solidFill>
                  <a:schemeClr val="bg2"/>
                </a:solidFill>
              </a:rPr>
              <a:t>return 0;</a:t>
            </a:r>
          </a:p>
          <a:p>
            <a:pPr eaLnBrk="1" hangingPunct="1">
              <a:buNone/>
            </a:pPr>
            <a:r>
              <a:rPr lang="en-US" altLang="zh-CN" sz="2000" dirty="0">
                <a:solidFill>
                  <a:schemeClr val="bg2"/>
                </a:solidFill>
              </a:rPr>
              <a:t>}</a:t>
            </a:r>
            <a:endParaRPr lang="en-US" altLang="zh-CN" sz="2000" b="1" dirty="0">
              <a:solidFill>
                <a:schemeClr val="bg2"/>
              </a:solidFill>
            </a:endParaRPr>
          </a:p>
        </p:txBody>
      </p:sp>
      <p:sp>
        <p:nvSpPr>
          <p:cNvPr id="7" name="文本框 6"/>
          <p:cNvSpPr txBox="1"/>
          <p:nvPr/>
        </p:nvSpPr>
        <p:spPr>
          <a:xfrm>
            <a:off x="7125062" y="-46167"/>
            <a:ext cx="2023506" cy="400110"/>
          </a:xfrm>
          <a:prstGeom prst="rect">
            <a:avLst/>
          </a:prstGeom>
          <a:noFill/>
        </p:spPr>
        <p:txBody>
          <a:bodyPr wrap="square" rtlCol="0">
            <a:spAutoFit/>
          </a:bodyPr>
          <a:lstStyle/>
          <a:p>
            <a:pPr algn="ctr"/>
            <a:r>
              <a:rPr lang="zh-CN" altLang="en-US" sz="2000" dirty="0">
                <a:solidFill>
                  <a:schemeClr val="bg2"/>
                </a:solidFill>
                <a:latin typeface="+mn-lt"/>
              </a:rPr>
              <a:t>教材</a:t>
            </a:r>
            <a:r>
              <a:rPr lang="en-US" altLang="zh-CN" sz="2000" dirty="0">
                <a:solidFill>
                  <a:schemeClr val="bg2"/>
                </a:solidFill>
                <a:latin typeface="+mn-lt"/>
              </a:rPr>
              <a:t>P120 </a:t>
            </a:r>
            <a:r>
              <a:rPr lang="zh-CN" altLang="en-US" sz="2000" dirty="0">
                <a:solidFill>
                  <a:schemeClr val="bg2"/>
                </a:solidFill>
                <a:latin typeface="+mn-lt"/>
              </a:rPr>
              <a:t>图</a:t>
            </a:r>
            <a:r>
              <a:rPr lang="en-US" altLang="zh-CN" sz="2000" dirty="0">
                <a:solidFill>
                  <a:schemeClr val="bg2"/>
                </a:solidFill>
                <a:latin typeface="+mn-lt"/>
              </a:rPr>
              <a:t>4-11</a:t>
            </a:r>
            <a:endParaRPr lang="zh-CN" altLang="en-US" sz="2000" dirty="0">
              <a:solidFill>
                <a:schemeClr val="bg2"/>
              </a:solidFill>
              <a:latin typeface="+mn-lt"/>
            </a:endParaRPr>
          </a:p>
        </p:txBody>
      </p:sp>
    </p:spTree>
    <p:extLst>
      <p:ext uri="{BB962C8B-B14F-4D97-AF65-F5344CB8AC3E}">
        <p14:creationId xmlns:p14="http://schemas.microsoft.com/office/powerpoint/2010/main" val="378984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07B5E4D-F604-445A-A3DC-EFE63576C1D6}"/>
              </a:ext>
            </a:extLst>
          </p:cNvPr>
          <p:cNvSpPr>
            <a:spLocks noRot="1" noChangeArrowheads="1"/>
          </p:cNvSpPr>
          <p:nvPr/>
        </p:nvSpPr>
        <p:spPr bwMode="auto">
          <a:xfrm>
            <a:off x="140668" y="170843"/>
            <a:ext cx="8530084" cy="6490307"/>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pPr>
            <a:r>
              <a:rPr lang="en-US" altLang="zh-CN" sz="2000" dirty="0">
                <a:solidFill>
                  <a:schemeClr val="bg2"/>
                </a:solidFill>
              </a:rPr>
              <a:t>int main(int </a:t>
            </a:r>
            <a:r>
              <a:rPr lang="en-US" altLang="zh-CN" sz="2000" dirty="0" err="1">
                <a:solidFill>
                  <a:schemeClr val="bg2"/>
                </a:solidFill>
              </a:rPr>
              <a:t>argc</a:t>
            </a:r>
            <a:r>
              <a:rPr lang="en-US" altLang="zh-CN" sz="2000" dirty="0">
                <a:solidFill>
                  <a:schemeClr val="bg2"/>
                </a:solidFill>
              </a:rPr>
              <a:t>, char *</a:t>
            </a:r>
            <a:r>
              <a:rPr lang="en-US" altLang="zh-CN" sz="2000" dirty="0" err="1">
                <a:solidFill>
                  <a:schemeClr val="bg2"/>
                </a:solidFill>
              </a:rPr>
              <a:t>argv</a:t>
            </a:r>
            <a:r>
              <a:rPr lang="en-US" altLang="zh-CN" sz="2000" dirty="0">
                <a:solidFill>
                  <a:schemeClr val="bg2"/>
                </a:solidFill>
              </a:rPr>
              <a:t>[])</a:t>
            </a:r>
          </a:p>
          <a:p>
            <a:pPr eaLnBrk="1" hangingPunct="1">
              <a:buNone/>
            </a:pPr>
            <a:r>
              <a:rPr lang="en-US" altLang="zh-CN" sz="2000" dirty="0">
                <a:solidFill>
                  <a:schemeClr val="bg2"/>
                </a:solidFill>
              </a:rPr>
              <a:t>{</a:t>
            </a:r>
          </a:p>
          <a:p>
            <a:pPr eaLnBrk="1" hangingPunct="1">
              <a:lnSpc>
                <a:spcPct val="150000"/>
              </a:lnSpc>
              <a:spcBef>
                <a:spcPts val="0"/>
              </a:spcBef>
              <a:buNone/>
            </a:pPr>
            <a:r>
              <a:rPr lang="en-US" altLang="zh-CN" sz="2000" dirty="0">
                <a:solidFill>
                  <a:schemeClr val="bg2"/>
                </a:solidFill>
              </a:rPr>
              <a:t>DWORD </a:t>
            </a:r>
            <a:r>
              <a:rPr lang="en-US" altLang="zh-CN" sz="2000" dirty="0" err="1">
                <a:solidFill>
                  <a:schemeClr val="bg2"/>
                </a:solidFill>
              </a:rPr>
              <a:t>ThreadId</a:t>
            </a:r>
            <a:r>
              <a:rPr lang="en-US" altLang="zh-CN" sz="2000" dirty="0">
                <a:solidFill>
                  <a:schemeClr val="bg2"/>
                </a:solidFill>
              </a:rPr>
              <a:t>; 	HANDLE </a:t>
            </a:r>
            <a:r>
              <a:rPr lang="en-US" altLang="zh-CN" sz="2000" dirty="0" err="1">
                <a:solidFill>
                  <a:srgbClr val="FF0000"/>
                </a:solidFill>
              </a:rPr>
              <a:t>ThreadHandle</a:t>
            </a:r>
            <a:r>
              <a:rPr lang="en-US" altLang="zh-CN" sz="2000" dirty="0">
                <a:solidFill>
                  <a:schemeClr val="bg2"/>
                </a:solidFill>
              </a:rPr>
              <a:t>;  int Param;</a:t>
            </a:r>
          </a:p>
          <a:p>
            <a:pPr eaLnBrk="1" hangingPunct="1">
              <a:lnSpc>
                <a:spcPct val="150000"/>
              </a:lnSpc>
              <a:spcBef>
                <a:spcPts val="0"/>
              </a:spcBef>
              <a:buNone/>
            </a:pPr>
            <a:r>
              <a:rPr lang="en-US" altLang="zh-CN" sz="2000" dirty="0" err="1">
                <a:solidFill>
                  <a:srgbClr val="FF0000"/>
                </a:solidFill>
              </a:rPr>
              <a:t>ThreadHandle</a:t>
            </a:r>
            <a:r>
              <a:rPr lang="en-US" altLang="zh-CN" sz="2000" dirty="0">
                <a:solidFill>
                  <a:schemeClr val="bg2"/>
                </a:solidFill>
              </a:rPr>
              <a:t> = </a:t>
            </a:r>
            <a:r>
              <a:rPr lang="en-US" altLang="zh-CN" sz="2000" dirty="0" err="1">
                <a:solidFill>
                  <a:schemeClr val="bg1"/>
                </a:solidFill>
              </a:rPr>
              <a:t>CreateThread</a:t>
            </a:r>
            <a:r>
              <a:rPr lang="en-US" altLang="zh-CN" sz="2000" dirty="0">
                <a:solidFill>
                  <a:schemeClr val="bg2"/>
                </a:solidFill>
              </a:rPr>
              <a:t>(</a:t>
            </a:r>
          </a:p>
          <a:p>
            <a:pPr eaLnBrk="1" hangingPunct="1">
              <a:lnSpc>
                <a:spcPct val="150000"/>
              </a:lnSpc>
              <a:spcBef>
                <a:spcPts val="0"/>
              </a:spcBef>
              <a:buNone/>
            </a:pPr>
            <a:r>
              <a:rPr lang="en-US" altLang="zh-CN" sz="2000" dirty="0">
                <a:solidFill>
                  <a:schemeClr val="bg2"/>
                </a:solidFill>
              </a:rPr>
              <a:t>           NULL, </a:t>
            </a:r>
          </a:p>
          <a:p>
            <a:pPr eaLnBrk="1" hangingPunct="1">
              <a:lnSpc>
                <a:spcPct val="150000"/>
              </a:lnSpc>
              <a:spcBef>
                <a:spcPts val="0"/>
              </a:spcBef>
              <a:buNone/>
            </a:pPr>
            <a:r>
              <a:rPr lang="en-US" altLang="zh-CN" sz="2000" dirty="0">
                <a:solidFill>
                  <a:schemeClr val="bg2"/>
                </a:solidFill>
              </a:rPr>
              <a:t>           0, </a:t>
            </a:r>
          </a:p>
          <a:p>
            <a:pPr eaLnBrk="1" hangingPunct="1">
              <a:lnSpc>
                <a:spcPct val="150000"/>
              </a:lnSpc>
              <a:spcBef>
                <a:spcPts val="0"/>
              </a:spcBef>
              <a:buNone/>
            </a:pPr>
            <a:r>
              <a:rPr lang="en-US" altLang="zh-CN" sz="2000" dirty="0">
                <a:solidFill>
                  <a:schemeClr val="bg2"/>
                </a:solidFill>
              </a:rPr>
              <a:t>           </a:t>
            </a:r>
            <a:r>
              <a:rPr lang="en-US" altLang="zh-CN" sz="2000" dirty="0">
                <a:solidFill>
                  <a:schemeClr val="bg1"/>
                </a:solidFill>
              </a:rPr>
              <a:t>Summation</a:t>
            </a:r>
            <a:r>
              <a:rPr lang="en-US" altLang="zh-CN" sz="2000" dirty="0">
                <a:solidFill>
                  <a:schemeClr val="bg2"/>
                </a:solidFill>
              </a:rPr>
              <a:t>, </a:t>
            </a:r>
          </a:p>
          <a:p>
            <a:pPr eaLnBrk="1" hangingPunct="1">
              <a:lnSpc>
                <a:spcPct val="150000"/>
              </a:lnSpc>
              <a:spcBef>
                <a:spcPts val="0"/>
              </a:spcBef>
              <a:buNone/>
            </a:pPr>
            <a:r>
              <a:rPr lang="en-US" altLang="zh-CN" sz="2000" dirty="0">
                <a:solidFill>
                  <a:schemeClr val="bg2"/>
                </a:solidFill>
              </a:rPr>
              <a:t>           &amp;Param, 0, </a:t>
            </a:r>
          </a:p>
          <a:p>
            <a:pPr eaLnBrk="1" hangingPunct="1">
              <a:lnSpc>
                <a:spcPct val="150000"/>
              </a:lnSpc>
              <a:spcBef>
                <a:spcPts val="0"/>
              </a:spcBef>
              <a:buNone/>
            </a:pPr>
            <a:r>
              <a:rPr lang="en-US" altLang="zh-CN" sz="2000" dirty="0">
                <a:solidFill>
                  <a:schemeClr val="bg2"/>
                </a:solidFill>
              </a:rPr>
              <a:t>           &amp;</a:t>
            </a:r>
            <a:r>
              <a:rPr lang="en-US" altLang="zh-CN" sz="2000" dirty="0" err="1">
                <a:solidFill>
                  <a:schemeClr val="bg2"/>
                </a:solidFill>
              </a:rPr>
              <a:t>ThreadId</a:t>
            </a:r>
            <a:r>
              <a:rPr lang="en-US" altLang="zh-CN" sz="2000" dirty="0">
                <a:solidFill>
                  <a:schemeClr val="bg2"/>
                </a:solidFill>
              </a:rPr>
              <a:t>);</a:t>
            </a:r>
          </a:p>
          <a:p>
            <a:pPr eaLnBrk="1" hangingPunct="1">
              <a:lnSpc>
                <a:spcPct val="150000"/>
              </a:lnSpc>
              <a:spcBef>
                <a:spcPts val="0"/>
              </a:spcBef>
              <a:buNone/>
            </a:pPr>
            <a:r>
              <a:rPr lang="en-US" altLang="zh-CN" sz="2000" dirty="0">
                <a:solidFill>
                  <a:schemeClr val="bg2"/>
                </a:solidFill>
              </a:rPr>
              <a:t>if (</a:t>
            </a:r>
            <a:r>
              <a:rPr lang="en-US" altLang="zh-CN" sz="2000" dirty="0" err="1">
                <a:solidFill>
                  <a:schemeClr val="bg2"/>
                </a:solidFill>
              </a:rPr>
              <a:t>ThreadHandle</a:t>
            </a:r>
            <a:r>
              <a:rPr lang="en-US" altLang="zh-CN" sz="2000" dirty="0">
                <a:solidFill>
                  <a:schemeClr val="bg2"/>
                </a:solidFill>
              </a:rPr>
              <a:t> != NULL) {</a:t>
            </a:r>
          </a:p>
          <a:p>
            <a:pPr eaLnBrk="1" hangingPunct="1">
              <a:lnSpc>
                <a:spcPct val="150000"/>
              </a:lnSpc>
              <a:spcBef>
                <a:spcPts val="0"/>
              </a:spcBef>
              <a:buNone/>
            </a:pPr>
            <a:r>
              <a:rPr lang="en-US" altLang="zh-CN" sz="2000" dirty="0">
                <a:solidFill>
                  <a:schemeClr val="bg2"/>
                </a:solidFill>
              </a:rPr>
              <a:t>		</a:t>
            </a:r>
            <a:r>
              <a:rPr lang="en-US" altLang="zh-CN" sz="2000" dirty="0" err="1">
                <a:solidFill>
                  <a:schemeClr val="bg1"/>
                </a:solidFill>
              </a:rPr>
              <a:t>WaitForSingleObject</a:t>
            </a:r>
            <a:r>
              <a:rPr lang="en-US" altLang="zh-CN" sz="2000" dirty="0">
                <a:solidFill>
                  <a:schemeClr val="bg2"/>
                </a:solidFill>
              </a:rPr>
              <a:t>(</a:t>
            </a:r>
            <a:r>
              <a:rPr lang="en-US" altLang="zh-CN" sz="2000" dirty="0" err="1">
                <a:solidFill>
                  <a:srgbClr val="FF0000"/>
                </a:solidFill>
              </a:rPr>
              <a:t>ThreadHandle</a:t>
            </a:r>
            <a:r>
              <a:rPr lang="en-US" altLang="zh-CN" sz="2000" dirty="0">
                <a:solidFill>
                  <a:schemeClr val="bg2"/>
                </a:solidFill>
              </a:rPr>
              <a:t>, INFINITE);</a:t>
            </a:r>
          </a:p>
          <a:p>
            <a:pPr eaLnBrk="1" hangingPunct="1">
              <a:lnSpc>
                <a:spcPct val="150000"/>
              </a:lnSpc>
              <a:spcBef>
                <a:spcPts val="0"/>
              </a:spcBef>
              <a:buNone/>
            </a:pPr>
            <a:r>
              <a:rPr lang="en-US" altLang="zh-CN" sz="2000" dirty="0">
                <a:solidFill>
                  <a:schemeClr val="bg2"/>
                </a:solidFill>
              </a:rPr>
              <a:t>		</a:t>
            </a:r>
            <a:r>
              <a:rPr lang="en-US" altLang="zh-CN" sz="2000" dirty="0" err="1">
                <a:solidFill>
                  <a:schemeClr val="bg1"/>
                </a:solidFill>
              </a:rPr>
              <a:t>CloseHandle</a:t>
            </a:r>
            <a:r>
              <a:rPr lang="en-US" altLang="zh-CN" sz="2000" dirty="0">
                <a:solidFill>
                  <a:schemeClr val="bg2"/>
                </a:solidFill>
              </a:rPr>
              <a:t>(</a:t>
            </a:r>
            <a:r>
              <a:rPr lang="en-US" altLang="zh-CN" sz="2000" dirty="0" err="1">
                <a:solidFill>
                  <a:srgbClr val="FF0000"/>
                </a:solidFill>
              </a:rPr>
              <a:t>ThreadHandle</a:t>
            </a:r>
            <a:r>
              <a:rPr lang="en-US" altLang="zh-CN" sz="2000" dirty="0">
                <a:solidFill>
                  <a:schemeClr val="bg2"/>
                </a:solidFill>
              </a:rPr>
              <a:t>);</a:t>
            </a:r>
          </a:p>
          <a:p>
            <a:pPr eaLnBrk="1" hangingPunct="1">
              <a:lnSpc>
                <a:spcPct val="150000"/>
              </a:lnSpc>
              <a:spcBef>
                <a:spcPts val="0"/>
              </a:spcBef>
              <a:buNone/>
            </a:pPr>
            <a:r>
              <a:rPr lang="en-US" altLang="zh-CN" sz="2000" dirty="0">
                <a:solidFill>
                  <a:schemeClr val="bg2"/>
                </a:solidFill>
              </a:rPr>
              <a:t>		</a:t>
            </a:r>
            <a:r>
              <a:rPr lang="en-US" altLang="zh-CN" sz="2000" dirty="0" err="1">
                <a:solidFill>
                  <a:schemeClr val="bg2"/>
                </a:solidFill>
              </a:rPr>
              <a:t>printf</a:t>
            </a:r>
            <a:r>
              <a:rPr lang="en-US" altLang="zh-CN" sz="2000" dirty="0">
                <a:solidFill>
                  <a:schemeClr val="bg2"/>
                </a:solidFill>
              </a:rPr>
              <a:t>("sum = %d\n", </a:t>
            </a:r>
            <a:r>
              <a:rPr lang="en-US" altLang="zh-CN" sz="2000" dirty="0">
                <a:solidFill>
                  <a:schemeClr val="bg1"/>
                </a:solidFill>
              </a:rPr>
              <a:t>Sum</a:t>
            </a:r>
            <a:r>
              <a:rPr lang="en-US" altLang="zh-CN" sz="2000" dirty="0">
                <a:solidFill>
                  <a:schemeClr val="bg2"/>
                </a:solidFill>
              </a:rPr>
              <a:t>);</a:t>
            </a:r>
          </a:p>
          <a:p>
            <a:pPr eaLnBrk="1" hangingPunct="1">
              <a:lnSpc>
                <a:spcPct val="150000"/>
              </a:lnSpc>
              <a:spcBef>
                <a:spcPts val="0"/>
              </a:spcBef>
              <a:buNone/>
            </a:pPr>
            <a:r>
              <a:rPr lang="en-US" altLang="zh-CN" sz="2000" dirty="0">
                <a:solidFill>
                  <a:schemeClr val="bg2"/>
                </a:solidFill>
              </a:rPr>
              <a:t>		}</a:t>
            </a:r>
          </a:p>
          <a:p>
            <a:pPr eaLnBrk="1" hangingPunct="1">
              <a:lnSpc>
                <a:spcPct val="150000"/>
              </a:lnSpc>
              <a:spcBef>
                <a:spcPts val="0"/>
              </a:spcBef>
              <a:buNone/>
            </a:pPr>
            <a:r>
              <a:rPr lang="en-US" altLang="zh-CN" sz="2000" dirty="0">
                <a:solidFill>
                  <a:schemeClr val="bg2"/>
                </a:solidFill>
              </a:rPr>
              <a:t>}</a:t>
            </a:r>
          </a:p>
        </p:txBody>
      </p:sp>
      <p:sp>
        <p:nvSpPr>
          <p:cNvPr id="6" name="矩形 5">
            <a:extLst>
              <a:ext uri="{FF2B5EF4-FFF2-40B4-BE49-F238E27FC236}">
                <a16:creationId xmlns:a16="http://schemas.microsoft.com/office/drawing/2014/main" id="{080B6A4C-A9AA-4BFE-A188-EE058F276DCA}"/>
              </a:ext>
            </a:extLst>
          </p:cNvPr>
          <p:cNvSpPr/>
          <p:nvPr/>
        </p:nvSpPr>
        <p:spPr>
          <a:xfrm>
            <a:off x="1772816" y="1844825"/>
            <a:ext cx="5607496" cy="461665"/>
          </a:xfrm>
          <a:prstGeom prst="rect">
            <a:avLst/>
          </a:prstGeom>
        </p:spPr>
        <p:txBody>
          <a:bodyPr wrap="square">
            <a:spAutoFit/>
          </a:bodyPr>
          <a:lstStyle/>
          <a:p>
            <a:r>
              <a:rPr lang="en-US" altLang="zh-CN" sz="2400" dirty="0">
                <a:solidFill>
                  <a:srgbClr val="30D204"/>
                </a:solidFill>
                <a:latin typeface="CMTT10"/>
              </a:rPr>
              <a:t>/* default security attributes */</a:t>
            </a:r>
            <a:endParaRPr lang="zh-CN" altLang="en-US" sz="2400" dirty="0">
              <a:solidFill>
                <a:srgbClr val="30D204"/>
              </a:solidFill>
            </a:endParaRPr>
          </a:p>
        </p:txBody>
      </p:sp>
      <p:sp>
        <p:nvSpPr>
          <p:cNvPr id="7" name="矩形 6">
            <a:extLst>
              <a:ext uri="{FF2B5EF4-FFF2-40B4-BE49-F238E27FC236}">
                <a16:creationId xmlns:a16="http://schemas.microsoft.com/office/drawing/2014/main" id="{EBB0BD67-DBB8-4E2F-B05B-216D97D310F5}"/>
              </a:ext>
            </a:extLst>
          </p:cNvPr>
          <p:cNvSpPr/>
          <p:nvPr/>
        </p:nvSpPr>
        <p:spPr>
          <a:xfrm>
            <a:off x="3851920" y="1404885"/>
            <a:ext cx="3960440" cy="461665"/>
          </a:xfrm>
          <a:prstGeom prst="rect">
            <a:avLst/>
          </a:prstGeom>
        </p:spPr>
        <p:txBody>
          <a:bodyPr wrap="square">
            <a:spAutoFit/>
          </a:bodyPr>
          <a:lstStyle/>
          <a:p>
            <a:r>
              <a:rPr lang="en-US" altLang="zh-CN" sz="2400" dirty="0">
                <a:solidFill>
                  <a:srgbClr val="30D204"/>
                </a:solidFill>
                <a:latin typeface="CMTT10"/>
              </a:rPr>
              <a:t>/* create the thread*/</a:t>
            </a:r>
            <a:endParaRPr lang="zh-CN" altLang="en-US" sz="2400" dirty="0">
              <a:solidFill>
                <a:srgbClr val="30D204"/>
              </a:solidFill>
              <a:latin typeface="CMTT10"/>
            </a:endParaRPr>
          </a:p>
        </p:txBody>
      </p:sp>
      <p:sp>
        <p:nvSpPr>
          <p:cNvPr id="8" name="矩形 7">
            <a:extLst>
              <a:ext uri="{FF2B5EF4-FFF2-40B4-BE49-F238E27FC236}">
                <a16:creationId xmlns:a16="http://schemas.microsoft.com/office/drawing/2014/main" id="{A4A7C974-1927-4A39-81DB-F703A0AB1CDF}"/>
              </a:ext>
            </a:extLst>
          </p:cNvPr>
          <p:cNvSpPr/>
          <p:nvPr/>
        </p:nvSpPr>
        <p:spPr>
          <a:xfrm>
            <a:off x="1772816" y="2246501"/>
            <a:ext cx="5031432" cy="461665"/>
          </a:xfrm>
          <a:prstGeom prst="rect">
            <a:avLst/>
          </a:prstGeom>
        </p:spPr>
        <p:txBody>
          <a:bodyPr wrap="square">
            <a:spAutoFit/>
          </a:bodyPr>
          <a:lstStyle/>
          <a:p>
            <a:r>
              <a:rPr lang="en-US" altLang="zh-CN" sz="2400" dirty="0">
                <a:solidFill>
                  <a:srgbClr val="30D204"/>
                </a:solidFill>
                <a:latin typeface="CMTT10"/>
              </a:rPr>
              <a:t>/* default stack size*/</a:t>
            </a:r>
            <a:endParaRPr lang="zh-CN" altLang="en-US" sz="2400" dirty="0">
              <a:solidFill>
                <a:srgbClr val="30D204"/>
              </a:solidFill>
              <a:latin typeface="CMTT10"/>
            </a:endParaRPr>
          </a:p>
        </p:txBody>
      </p:sp>
      <p:sp>
        <p:nvSpPr>
          <p:cNvPr id="11" name="矩形 10">
            <a:extLst>
              <a:ext uri="{FF2B5EF4-FFF2-40B4-BE49-F238E27FC236}">
                <a16:creationId xmlns:a16="http://schemas.microsoft.com/office/drawing/2014/main" id="{8F592E6D-6812-49DC-BAC3-DC23691EA319}"/>
              </a:ext>
            </a:extLst>
          </p:cNvPr>
          <p:cNvSpPr/>
          <p:nvPr/>
        </p:nvSpPr>
        <p:spPr>
          <a:xfrm>
            <a:off x="2306526" y="2746430"/>
            <a:ext cx="3489610" cy="457201"/>
          </a:xfrm>
          <a:prstGeom prst="rect">
            <a:avLst/>
          </a:prstGeom>
        </p:spPr>
        <p:txBody>
          <a:bodyPr wrap="square">
            <a:spAutoFit/>
          </a:bodyPr>
          <a:lstStyle/>
          <a:p>
            <a:r>
              <a:rPr lang="en-US" altLang="zh-CN" sz="2400" dirty="0">
                <a:solidFill>
                  <a:srgbClr val="30D204"/>
                </a:solidFill>
                <a:latin typeface="CMTT10"/>
              </a:rPr>
              <a:t>/*  thread function*/</a:t>
            </a:r>
            <a:endParaRPr lang="zh-CN" altLang="en-US" sz="2400" dirty="0">
              <a:solidFill>
                <a:srgbClr val="30D204"/>
              </a:solidFill>
              <a:latin typeface="CMTT10"/>
            </a:endParaRPr>
          </a:p>
        </p:txBody>
      </p:sp>
      <p:sp>
        <p:nvSpPr>
          <p:cNvPr id="12" name="线形标注 1 13">
            <a:extLst>
              <a:ext uri="{FF2B5EF4-FFF2-40B4-BE49-F238E27FC236}">
                <a16:creationId xmlns:a16="http://schemas.microsoft.com/office/drawing/2014/main" id="{B536D0EB-02EC-43E6-A266-357A2939619C}"/>
              </a:ext>
            </a:extLst>
          </p:cNvPr>
          <p:cNvSpPr>
            <a:spLocks/>
          </p:cNvSpPr>
          <p:nvPr/>
        </p:nvSpPr>
        <p:spPr bwMode="auto">
          <a:xfrm>
            <a:off x="3131840" y="3527087"/>
            <a:ext cx="3811860" cy="461665"/>
          </a:xfrm>
          <a:prstGeom prst="borderCallout1">
            <a:avLst>
              <a:gd name="adj1" fmla="val 106142"/>
              <a:gd name="adj2" fmla="val 7397"/>
              <a:gd name="adj3" fmla="val 264591"/>
              <a:gd name="adj4" fmla="val -20519"/>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dirty="0">
                <a:solidFill>
                  <a:schemeClr val="bg2"/>
                </a:solidFill>
              </a:rPr>
              <a:t>阻塞，直到子线程结束</a:t>
            </a:r>
            <a:br>
              <a:rPr lang="en-US" altLang="zh-CN" dirty="0"/>
            </a:br>
            <a:br>
              <a:rPr lang="en-US" altLang="zh-CN" dirty="0"/>
            </a:br>
            <a:endParaRPr lang="zh-CN" altLang="en-US" sz="2800" b="1" dirty="0">
              <a:solidFill>
                <a:schemeClr val="bg2"/>
              </a:solidFill>
            </a:endParaRPr>
          </a:p>
        </p:txBody>
      </p:sp>
      <p:sp>
        <p:nvSpPr>
          <p:cNvPr id="13" name="线形标注 1 13">
            <a:extLst>
              <a:ext uri="{FF2B5EF4-FFF2-40B4-BE49-F238E27FC236}">
                <a16:creationId xmlns:a16="http://schemas.microsoft.com/office/drawing/2014/main" id="{FC1F34A3-4AAE-4241-88BF-7E9B99E3B7E0}"/>
              </a:ext>
            </a:extLst>
          </p:cNvPr>
          <p:cNvSpPr>
            <a:spLocks/>
          </p:cNvSpPr>
          <p:nvPr/>
        </p:nvSpPr>
        <p:spPr bwMode="auto">
          <a:xfrm>
            <a:off x="1960240" y="6113807"/>
            <a:ext cx="3159224" cy="457201"/>
          </a:xfrm>
          <a:prstGeom prst="borderCallout1">
            <a:avLst>
              <a:gd name="adj1" fmla="val -14898"/>
              <a:gd name="adj2" fmla="val 8397"/>
              <a:gd name="adj3" fmla="val -172804"/>
              <a:gd name="adj4" fmla="val 138"/>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dirty="0">
                <a:solidFill>
                  <a:schemeClr val="bg2"/>
                </a:solidFill>
              </a:rPr>
              <a:t>关闭一个内核对象</a:t>
            </a:r>
            <a:br>
              <a:rPr lang="en-US" altLang="zh-CN" dirty="0"/>
            </a:br>
            <a:br>
              <a:rPr lang="en-US" altLang="zh-CN" dirty="0"/>
            </a:br>
            <a:endParaRPr lang="zh-CN" altLang="en-US" sz="2800" b="1" dirty="0">
              <a:solidFill>
                <a:schemeClr val="bg2"/>
              </a:solidFill>
            </a:endParaRPr>
          </a:p>
        </p:txBody>
      </p:sp>
      <p:pic>
        <p:nvPicPr>
          <p:cNvPr id="9" name="图片 8"/>
          <p:cNvPicPr>
            <a:picLocks noChangeAspect="1"/>
          </p:cNvPicPr>
          <p:nvPr/>
        </p:nvPicPr>
        <p:blipFill>
          <a:blip r:embed="rId3"/>
          <a:stretch>
            <a:fillRect/>
          </a:stretch>
        </p:blipFill>
        <p:spPr>
          <a:xfrm>
            <a:off x="6156176" y="4932707"/>
            <a:ext cx="2000250" cy="1409700"/>
          </a:xfrm>
          <a:prstGeom prst="rect">
            <a:avLst/>
          </a:prstGeom>
        </p:spPr>
      </p:pic>
      <p:sp>
        <p:nvSpPr>
          <p:cNvPr id="14"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文本框 14"/>
          <p:cNvSpPr txBox="1"/>
          <p:nvPr/>
        </p:nvSpPr>
        <p:spPr>
          <a:xfrm>
            <a:off x="7125062" y="-46167"/>
            <a:ext cx="2023506" cy="400110"/>
          </a:xfrm>
          <a:prstGeom prst="rect">
            <a:avLst/>
          </a:prstGeom>
          <a:noFill/>
        </p:spPr>
        <p:txBody>
          <a:bodyPr wrap="square" rtlCol="0">
            <a:spAutoFit/>
          </a:bodyPr>
          <a:lstStyle/>
          <a:p>
            <a:pPr algn="ctr"/>
            <a:r>
              <a:rPr lang="zh-CN" altLang="en-US" sz="2000" dirty="0">
                <a:solidFill>
                  <a:schemeClr val="bg2"/>
                </a:solidFill>
                <a:latin typeface="+mn-lt"/>
              </a:rPr>
              <a:t>教材</a:t>
            </a:r>
            <a:r>
              <a:rPr lang="en-US" altLang="zh-CN" sz="2000" dirty="0">
                <a:solidFill>
                  <a:schemeClr val="bg2"/>
                </a:solidFill>
                <a:latin typeface="+mn-lt"/>
              </a:rPr>
              <a:t>P120 </a:t>
            </a:r>
            <a:r>
              <a:rPr lang="zh-CN" altLang="en-US" sz="2000" dirty="0">
                <a:solidFill>
                  <a:schemeClr val="bg2"/>
                </a:solidFill>
                <a:latin typeface="+mn-lt"/>
              </a:rPr>
              <a:t>图</a:t>
            </a:r>
            <a:r>
              <a:rPr lang="en-US" altLang="zh-CN" sz="2000" dirty="0">
                <a:solidFill>
                  <a:schemeClr val="bg2"/>
                </a:solidFill>
                <a:latin typeface="+mn-lt"/>
              </a:rPr>
              <a:t>4-11</a:t>
            </a:r>
            <a:endParaRPr lang="zh-CN" altLang="en-US" sz="2000" dirty="0">
              <a:solidFill>
                <a:schemeClr val="bg2"/>
              </a:solidFill>
              <a:latin typeface="+mn-lt"/>
            </a:endParaRPr>
          </a:p>
        </p:txBody>
      </p:sp>
    </p:spTree>
    <p:extLst>
      <p:ext uri="{BB962C8B-B14F-4D97-AF65-F5344CB8AC3E}">
        <p14:creationId xmlns:p14="http://schemas.microsoft.com/office/powerpoint/2010/main" val="178741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par>
                          <p:cTn id="49" fill="hold">
                            <p:stCondLst>
                              <p:cond delay="0"/>
                            </p:stCondLst>
                            <p:childTnLst>
                              <p:par>
                                <p:cTn id="50" presetID="2" presetClass="entr" presetSubtype="6"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98BA76-B0DD-4806-BD09-D621AE22B379}"/>
              </a:ext>
            </a:extLst>
          </p:cNvPr>
          <p:cNvSpPr>
            <a:spLocks noRot="1" noChangeArrowheads="1"/>
          </p:cNvSpPr>
          <p:nvPr/>
        </p:nvSpPr>
        <p:spPr bwMode="auto">
          <a:xfrm>
            <a:off x="506960" y="2320330"/>
            <a:ext cx="8155656" cy="457200"/>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pPr>
            <a:r>
              <a:rPr lang="en-US" altLang="zh-CN" sz="2400" dirty="0" err="1">
                <a:solidFill>
                  <a:schemeClr val="bg1"/>
                </a:solidFill>
              </a:rPr>
              <a:t>WaitForMultipleObjects</a:t>
            </a:r>
            <a:r>
              <a:rPr lang="en-US" altLang="zh-CN" sz="2000" dirty="0">
                <a:solidFill>
                  <a:schemeClr val="bg2"/>
                </a:solidFill>
              </a:rPr>
              <a:t>(N,  </a:t>
            </a:r>
            <a:r>
              <a:rPr lang="en-US" altLang="zh-CN" sz="2000" dirty="0" err="1">
                <a:solidFill>
                  <a:schemeClr val="bg2"/>
                </a:solidFill>
              </a:rPr>
              <a:t>THandles</a:t>
            </a:r>
            <a:r>
              <a:rPr lang="en-US" altLang="zh-CN" sz="2000" dirty="0">
                <a:solidFill>
                  <a:schemeClr val="bg2"/>
                </a:solidFill>
              </a:rPr>
              <a:t>,  TRUE,  INFINITE );</a:t>
            </a:r>
            <a:br>
              <a:rPr lang="en-US" altLang="zh-CN" sz="2000" dirty="0">
                <a:solidFill>
                  <a:schemeClr val="bg2"/>
                </a:solidFill>
              </a:rPr>
            </a:br>
            <a:br>
              <a:rPr lang="en-US" altLang="zh-CN" sz="2000" dirty="0">
                <a:solidFill>
                  <a:schemeClr val="bg2"/>
                </a:solidFill>
              </a:rPr>
            </a:br>
            <a:endParaRPr lang="en-US" altLang="zh-CN" sz="2000" dirty="0">
              <a:solidFill>
                <a:schemeClr val="bg2"/>
              </a:solidFill>
            </a:endParaRPr>
          </a:p>
        </p:txBody>
      </p:sp>
      <p:sp>
        <p:nvSpPr>
          <p:cNvPr id="6" name="Title 1">
            <a:extLst>
              <a:ext uri="{FF2B5EF4-FFF2-40B4-BE49-F238E27FC236}">
                <a16:creationId xmlns:a16="http://schemas.microsoft.com/office/drawing/2014/main" id="{22C1A100-D797-4656-8E9E-32EA98BBADDC}"/>
              </a:ext>
            </a:extLst>
          </p:cNvPr>
          <p:cNvSpPr txBox="1">
            <a:spLocks/>
          </p:cNvSpPr>
          <p:nvPr/>
        </p:nvSpPr>
        <p:spPr>
          <a:xfrm>
            <a:off x="163512" y="174377"/>
            <a:ext cx="8816975" cy="660499"/>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marL="0" lvl="2" algn="ctr" defTabSz="355600" eaLnBrk="1" hangingPunct="1">
              <a:defRPr/>
            </a:pP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Windows</a:t>
            </a:r>
            <a:r>
              <a:rPr lang="en-US"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 Code for </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wait</a:t>
            </a:r>
            <a:r>
              <a:rPr lang="en-US"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ing N Threads</a:t>
            </a:r>
          </a:p>
        </p:txBody>
      </p:sp>
      <p:sp>
        <p:nvSpPr>
          <p:cNvPr id="7" name="线形标注 1 13">
            <a:extLst>
              <a:ext uri="{FF2B5EF4-FFF2-40B4-BE49-F238E27FC236}">
                <a16:creationId xmlns:a16="http://schemas.microsoft.com/office/drawing/2014/main" id="{F18D005A-9D99-472B-970F-4B868DC4FD0D}"/>
              </a:ext>
            </a:extLst>
          </p:cNvPr>
          <p:cNvSpPr>
            <a:spLocks/>
          </p:cNvSpPr>
          <p:nvPr/>
        </p:nvSpPr>
        <p:spPr bwMode="auto">
          <a:xfrm>
            <a:off x="1115616" y="1115938"/>
            <a:ext cx="3056928" cy="457200"/>
          </a:xfrm>
          <a:prstGeom prst="borderCallout1">
            <a:avLst>
              <a:gd name="adj1" fmla="val 103391"/>
              <a:gd name="adj2" fmla="val 82027"/>
              <a:gd name="adj3" fmla="val 286598"/>
              <a:gd name="adj4" fmla="val 91759"/>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2800" dirty="0">
                <a:solidFill>
                  <a:schemeClr val="bg2"/>
                </a:solidFill>
              </a:rPr>
              <a:t>等待对象的数量</a:t>
            </a:r>
            <a:br>
              <a:rPr lang="en-US" altLang="zh-CN" dirty="0"/>
            </a:br>
            <a:br>
              <a:rPr lang="en-US" altLang="zh-CN" dirty="0"/>
            </a:br>
            <a:endParaRPr lang="zh-CN" altLang="en-US" sz="2800" b="1" dirty="0">
              <a:solidFill>
                <a:schemeClr val="bg2"/>
              </a:solidFill>
            </a:endParaRPr>
          </a:p>
        </p:txBody>
      </p:sp>
      <p:sp>
        <p:nvSpPr>
          <p:cNvPr id="8" name="线形标注 1 13">
            <a:extLst>
              <a:ext uri="{FF2B5EF4-FFF2-40B4-BE49-F238E27FC236}">
                <a16:creationId xmlns:a16="http://schemas.microsoft.com/office/drawing/2014/main" id="{F7360669-AC5C-47DD-A8FA-9D9E30903CE4}"/>
              </a:ext>
            </a:extLst>
          </p:cNvPr>
          <p:cNvSpPr>
            <a:spLocks/>
          </p:cNvSpPr>
          <p:nvPr/>
        </p:nvSpPr>
        <p:spPr bwMode="auto">
          <a:xfrm>
            <a:off x="1303219" y="3416548"/>
            <a:ext cx="2681722" cy="457200"/>
          </a:xfrm>
          <a:prstGeom prst="borderCallout1">
            <a:avLst>
              <a:gd name="adj1" fmla="val -3760"/>
              <a:gd name="adj2" fmla="val 82874"/>
              <a:gd name="adj3" fmla="val -152688"/>
              <a:gd name="adj4" fmla="val 119017"/>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2800" dirty="0">
                <a:solidFill>
                  <a:schemeClr val="bg2"/>
                </a:solidFill>
              </a:rPr>
              <a:t>对象数组指针</a:t>
            </a:r>
            <a:br>
              <a:rPr lang="en-US" altLang="zh-CN" dirty="0"/>
            </a:br>
            <a:br>
              <a:rPr lang="en-US" altLang="zh-CN" dirty="0"/>
            </a:br>
            <a:endParaRPr lang="zh-CN" altLang="en-US" sz="2800" b="1" dirty="0">
              <a:solidFill>
                <a:schemeClr val="bg2"/>
              </a:solidFill>
            </a:endParaRPr>
          </a:p>
        </p:txBody>
      </p:sp>
      <p:sp>
        <p:nvSpPr>
          <p:cNvPr id="10" name="线形标注 1 13">
            <a:extLst>
              <a:ext uri="{FF2B5EF4-FFF2-40B4-BE49-F238E27FC236}">
                <a16:creationId xmlns:a16="http://schemas.microsoft.com/office/drawing/2014/main" id="{5B4A9D9B-F966-440E-B2C7-5D167409D82C}"/>
              </a:ext>
            </a:extLst>
          </p:cNvPr>
          <p:cNvSpPr>
            <a:spLocks/>
          </p:cNvSpPr>
          <p:nvPr/>
        </p:nvSpPr>
        <p:spPr bwMode="auto">
          <a:xfrm>
            <a:off x="4400848" y="1126976"/>
            <a:ext cx="4752528" cy="492274"/>
          </a:xfrm>
          <a:prstGeom prst="borderCallout1">
            <a:avLst>
              <a:gd name="adj1" fmla="val 108947"/>
              <a:gd name="adj2" fmla="val 35912"/>
              <a:gd name="adj3" fmla="val 255060"/>
              <a:gd name="adj4" fmla="val 29565"/>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2800" dirty="0">
                <a:solidFill>
                  <a:schemeClr val="bg2"/>
                </a:solidFill>
              </a:rPr>
              <a:t>是否等待所有对象信号的标志</a:t>
            </a:r>
            <a:br>
              <a:rPr lang="en-US" altLang="zh-CN" dirty="0"/>
            </a:br>
            <a:br>
              <a:rPr lang="en-US" altLang="zh-CN" dirty="0"/>
            </a:br>
            <a:endParaRPr lang="zh-CN" altLang="en-US" sz="2800" b="1" dirty="0">
              <a:solidFill>
                <a:schemeClr val="bg2"/>
              </a:solidFill>
            </a:endParaRPr>
          </a:p>
        </p:txBody>
      </p:sp>
      <p:sp>
        <p:nvSpPr>
          <p:cNvPr id="11" name="线形标注 1 13">
            <a:extLst>
              <a:ext uri="{FF2B5EF4-FFF2-40B4-BE49-F238E27FC236}">
                <a16:creationId xmlns:a16="http://schemas.microsoft.com/office/drawing/2014/main" id="{C9A96DFA-809D-41D3-A7FC-AB6FFBC8ECB7}"/>
              </a:ext>
            </a:extLst>
          </p:cNvPr>
          <p:cNvSpPr>
            <a:spLocks/>
          </p:cNvSpPr>
          <p:nvPr/>
        </p:nvSpPr>
        <p:spPr bwMode="auto">
          <a:xfrm>
            <a:off x="6228184" y="3356198"/>
            <a:ext cx="2016224" cy="517550"/>
          </a:xfrm>
          <a:prstGeom prst="borderCallout1">
            <a:avLst>
              <a:gd name="adj1" fmla="val 7351"/>
              <a:gd name="adj2" fmla="val 54207"/>
              <a:gd name="adj3" fmla="val -144355"/>
              <a:gd name="adj4" fmla="val 35820"/>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2800" dirty="0">
                <a:solidFill>
                  <a:schemeClr val="bg2"/>
                </a:solidFill>
              </a:rPr>
              <a:t>无限期等待</a:t>
            </a:r>
            <a:br>
              <a:rPr lang="en-US" altLang="zh-CN" sz="2800" dirty="0">
                <a:solidFill>
                  <a:schemeClr val="bg2"/>
                </a:solidFill>
              </a:rPr>
            </a:br>
            <a:br>
              <a:rPr lang="en-US" altLang="zh-CN" dirty="0"/>
            </a:br>
            <a:endParaRPr lang="zh-CN" altLang="en-US" sz="2800" b="1" dirty="0">
              <a:solidFill>
                <a:schemeClr val="bg2"/>
              </a:solidFill>
            </a:endParaRPr>
          </a:p>
        </p:txBody>
      </p:sp>
      <p:sp>
        <p:nvSpPr>
          <p:cNvPr id="9"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71102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2" presetClass="entr" presetSubtype="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a:extLst>
              <a:ext uri="{FF2B5EF4-FFF2-40B4-BE49-F238E27FC236}">
                <a16:creationId xmlns:a16="http://schemas.microsoft.com/office/drawing/2014/main" id="{221C5FE6-B2F6-405D-A0AE-205EE79DF270}"/>
              </a:ext>
            </a:extLst>
          </p:cNvPr>
          <p:cNvSpPr/>
          <p:nvPr/>
        </p:nvSpPr>
        <p:spPr>
          <a:xfrm>
            <a:off x="2483768" y="25400"/>
            <a:ext cx="4536504" cy="835613"/>
          </a:xfrm>
          <a:prstGeom prst="rect">
            <a:avLst/>
          </a:prstGeom>
        </p:spPr>
        <p:txBody>
          <a:bodyPr wrap="square">
            <a:spAutoFit/>
          </a:bodyPr>
          <a:lstStyle/>
          <a:p>
            <a:pPr marL="457200" indent="-457200">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4.5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隐式多线程 </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6" name="文本框 5">
            <a:extLst>
              <a:ext uri="{FF2B5EF4-FFF2-40B4-BE49-F238E27FC236}">
                <a16:creationId xmlns:a16="http://schemas.microsoft.com/office/drawing/2014/main" id="{A798E1A3-3A23-4216-8906-077E03452B95}"/>
              </a:ext>
            </a:extLst>
          </p:cNvPr>
          <p:cNvSpPr txBox="1"/>
          <p:nvPr/>
        </p:nvSpPr>
        <p:spPr>
          <a:xfrm>
            <a:off x="179512" y="1046263"/>
            <a:ext cx="8784976" cy="584775"/>
          </a:xfrm>
          <a:prstGeom prst="rect">
            <a:avLst/>
          </a:prstGeom>
          <a:noFill/>
        </p:spPr>
        <p:txBody>
          <a:bodyPr wrap="square" rtlCol="0">
            <a:spAutoFit/>
          </a:bodyPr>
          <a:lstStyle/>
          <a:p>
            <a:r>
              <a:rPr lang="zh-CN" altLang="en-US" dirty="0">
                <a:solidFill>
                  <a:schemeClr val="bg2"/>
                </a:solidFill>
                <a:effectLst>
                  <a:outerShdw blurRad="38100" dist="38100" dir="2700000" algn="tl">
                    <a:srgbClr val="000000">
                      <a:alpha val="43137"/>
                    </a:srgbClr>
                  </a:outerShdw>
                </a:effectLst>
              </a:rPr>
              <a:t>多线程的创建与管理交给编译器和运行时库完成</a:t>
            </a:r>
          </a:p>
        </p:txBody>
      </p:sp>
      <p:sp>
        <p:nvSpPr>
          <p:cNvPr id="7" name="矩形 6">
            <a:extLst>
              <a:ext uri="{FF2B5EF4-FFF2-40B4-BE49-F238E27FC236}">
                <a16:creationId xmlns:a16="http://schemas.microsoft.com/office/drawing/2014/main" id="{18642E0C-6AE2-4CF5-B630-346A2A64B3A4}"/>
              </a:ext>
            </a:extLst>
          </p:cNvPr>
          <p:cNvSpPr/>
          <p:nvPr/>
        </p:nvSpPr>
        <p:spPr>
          <a:xfrm>
            <a:off x="2339752" y="2087968"/>
            <a:ext cx="5544617" cy="707886"/>
          </a:xfrm>
          <a:prstGeom prst="rect">
            <a:avLst/>
          </a:prstGeom>
        </p:spPr>
        <p:txBody>
          <a:bodyPr wrap="square">
            <a:spAutoFit/>
          </a:bodyPr>
          <a:lstStyle/>
          <a:p>
            <a:pPr marL="0" lvl="1" indent="-274638" eaLnBrk="1" hangingPunct="1">
              <a:defRPr/>
            </a:pP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Thread Pools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 程 池</a:t>
            </a:r>
          </a:p>
        </p:txBody>
      </p:sp>
      <p:sp>
        <p:nvSpPr>
          <p:cNvPr id="9" name="文本框 8">
            <a:extLst>
              <a:ext uri="{FF2B5EF4-FFF2-40B4-BE49-F238E27FC236}">
                <a16:creationId xmlns:a16="http://schemas.microsoft.com/office/drawing/2014/main" id="{233DF7B7-88E9-4E4D-B73A-30B59BCC3AA0}"/>
              </a:ext>
            </a:extLst>
          </p:cNvPr>
          <p:cNvSpPr txBox="1"/>
          <p:nvPr/>
        </p:nvSpPr>
        <p:spPr>
          <a:xfrm>
            <a:off x="2339752" y="3326719"/>
            <a:ext cx="5309553" cy="707886"/>
          </a:xfrm>
          <a:prstGeom prst="rect">
            <a:avLst/>
          </a:prstGeom>
          <a:noFill/>
        </p:spPr>
        <p:txBody>
          <a:bodyPr wrap="square" rtlCol="0">
            <a:spAutoFit/>
          </a:bodyPr>
          <a:lstStyle/>
          <a:p>
            <a:pPr marL="0" lvl="1" indent="-274638"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OpenMP</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Tree>
    <p:extLst>
      <p:ext uri="{BB962C8B-B14F-4D97-AF65-F5344CB8AC3E}">
        <p14:creationId xmlns:p14="http://schemas.microsoft.com/office/powerpoint/2010/main" val="4137335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AEB3E0C-CFAF-4F45-AF9C-145091F0A6AB}"/>
              </a:ext>
            </a:extLst>
          </p:cNvPr>
          <p:cNvSpPr/>
          <p:nvPr/>
        </p:nvSpPr>
        <p:spPr>
          <a:xfrm>
            <a:off x="1946102" y="22490"/>
            <a:ext cx="6048672" cy="707886"/>
          </a:xfrm>
          <a:prstGeom prst="rect">
            <a:avLst/>
          </a:prstGeom>
        </p:spPr>
        <p:txBody>
          <a:bodyPr wrap="square">
            <a:spAutoFit/>
          </a:bodyPr>
          <a:lstStyle/>
          <a:p>
            <a:pPr marL="0" lvl="1" indent="-274638" eaLnBrk="1" hangingPunct="1">
              <a:defRPr/>
            </a:pPr>
            <a:r>
              <a:rPr lang="en-US"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Thread Pools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 程 池</a:t>
            </a:r>
          </a:p>
        </p:txBody>
      </p:sp>
      <p:sp>
        <p:nvSpPr>
          <p:cNvPr id="5" name="Rectangle 4">
            <a:extLst>
              <a:ext uri="{FF2B5EF4-FFF2-40B4-BE49-F238E27FC236}">
                <a16:creationId xmlns:a16="http://schemas.microsoft.com/office/drawing/2014/main" id="{EC804EB6-2DEC-49EA-908A-6401B52CE457}"/>
              </a:ext>
            </a:extLst>
          </p:cNvPr>
          <p:cNvSpPr txBox="1">
            <a:spLocks noChangeArrowheads="1"/>
          </p:cNvSpPr>
          <p:nvPr/>
        </p:nvSpPr>
        <p:spPr>
          <a:xfrm>
            <a:off x="107504" y="958976"/>
            <a:ext cx="8928992" cy="5206328"/>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在进程开始时创建一定数量的线程，加入线程池等待</a:t>
            </a:r>
            <a:endParaRPr lang="en-US" altLang="zh-CN" sz="3200" dirty="0">
              <a:solidFill>
                <a:schemeClr val="bg2"/>
              </a:solidFill>
              <a:effectLs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服务器收到请求</a:t>
            </a:r>
            <a:endParaRPr lang="en-US" altLang="zh-CN" sz="3200" dirty="0">
              <a:solidFill>
                <a:schemeClr val="bg2"/>
              </a:solidFill>
              <a:effectLst/>
              <a:ea typeface="楷体" panose="02010609060101010101" pitchFamily="49" charset="-122"/>
            </a:endParaRPr>
          </a:p>
          <a:p>
            <a:pPr marL="812800" lvl="3"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池中有可用线程：唤醒</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没有：等待</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决定池内线程数量的因素</a:t>
            </a:r>
            <a:endParaRPr lang="en-US" altLang="zh-CN" sz="3200" dirty="0">
              <a:solidFill>
                <a:schemeClr val="bg2"/>
              </a:solidFill>
              <a:effectLst/>
              <a:ea typeface="楷体" panose="02010609060101010101" pitchFamily="49" charset="-122"/>
            </a:endParaRPr>
          </a:p>
          <a:p>
            <a:pPr marL="812800" lvl="3"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系统</a:t>
            </a:r>
            <a:r>
              <a:rPr lang="en-US" altLang="zh-CN" sz="3200" dirty="0">
                <a:solidFill>
                  <a:schemeClr val="bg2"/>
                </a:solidFill>
                <a:effectLst/>
                <a:latin typeface="+mj-lt"/>
                <a:ea typeface="楷体" panose="02010609060101010101" pitchFamily="49" charset="-122"/>
              </a:rPr>
              <a:t>CPU</a:t>
            </a:r>
            <a:r>
              <a:rPr lang="zh-CN" altLang="en-US" sz="3200" dirty="0">
                <a:solidFill>
                  <a:schemeClr val="bg2"/>
                </a:solidFill>
                <a:effectLst/>
                <a:latin typeface="+mj-lt"/>
                <a:ea typeface="楷体" panose="02010609060101010101" pitchFamily="49" charset="-122"/>
              </a:rPr>
              <a:t>的数量、物理内存大小、并发客户请求数量的期望值</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高级线程池架构根据使用模式动态调整池内线程数量</a:t>
            </a:r>
            <a:endParaRPr lang="en-US" altLang="zh-CN" sz="3200" dirty="0">
              <a:solidFill>
                <a:schemeClr val="bg2"/>
              </a:solidFill>
              <a:effectLst/>
              <a:ea typeface="楷体" panose="02010609060101010101" pitchFamily="49" charset="-122"/>
            </a:endParaRPr>
          </a:p>
          <a:p>
            <a:pPr marL="355600" lvl="2" indent="-355600" defTabSz="355600">
              <a:lnSpc>
                <a:spcPct val="90000"/>
              </a:lnSpc>
              <a:spcBef>
                <a:spcPct val="0"/>
              </a:spcBef>
              <a:buClrTx/>
              <a:buSzPct val="80000"/>
              <a:buFont typeface="Wingdings" panose="05000000000000000000" pitchFamily="2" charset="2"/>
              <a:buChar char="n"/>
              <a:defRPr/>
            </a:pPr>
            <a:r>
              <a:rPr lang="en-US" altLang="zh-CN" sz="3200" dirty="0">
                <a:solidFill>
                  <a:schemeClr val="bg2"/>
                </a:solidFill>
                <a:effectLst/>
                <a:ea typeface="楷体" panose="02010609060101010101" pitchFamily="49" charset="-122"/>
              </a:rPr>
              <a:t>Windows</a:t>
            </a:r>
            <a:r>
              <a:rPr lang="zh-CN" altLang="en-US" sz="3200" dirty="0">
                <a:solidFill>
                  <a:schemeClr val="bg2"/>
                </a:solidFill>
                <a:effectLst/>
                <a:ea typeface="楷体" panose="02010609060101010101" pitchFamily="49" charset="-122"/>
              </a:rPr>
              <a:t>提供相关函数</a:t>
            </a:r>
            <a:endParaRPr lang="en-US" altLang="zh-CN" sz="3200" dirty="0">
              <a:solidFill>
                <a:schemeClr val="bg2"/>
              </a:solidFill>
              <a:effectLst/>
              <a:ea typeface="楷体" panose="02010609060101010101" pitchFamily="49" charset="-122"/>
            </a:endParaRP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62620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F882B063-6846-4E3F-8E89-2144D8CFE354}"/>
              </a:ext>
            </a:extLst>
          </p:cNvPr>
          <p:cNvSpPr txBox="1">
            <a:spLocks noChangeArrowheads="1"/>
          </p:cNvSpPr>
          <p:nvPr/>
        </p:nvSpPr>
        <p:spPr>
          <a:xfrm>
            <a:off x="0" y="958976"/>
            <a:ext cx="9252520" cy="477428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ts val="4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用现有线程服务请求，比等待创建一个线程快；</a:t>
            </a:r>
            <a:endParaRPr lang="en-US" altLang="zh-CN" sz="3200" dirty="0">
              <a:solidFill>
                <a:schemeClr val="bg2"/>
              </a:solidFill>
              <a:effectLst/>
              <a:ea typeface="楷体" panose="02010609060101010101" pitchFamily="49" charset="-122"/>
            </a:endParaRPr>
          </a:p>
          <a:p>
            <a:pPr marL="355600" lvl="2" indent="-355600" defTabSz="355600">
              <a:lnSpc>
                <a:spcPts val="4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线程池限制了任何时刻可用线程的数量；</a:t>
            </a:r>
            <a:endParaRPr lang="en-US" altLang="zh-CN" sz="3200" dirty="0">
              <a:solidFill>
                <a:schemeClr val="bg2"/>
              </a:solidFill>
              <a:effectLst/>
              <a:ea typeface="楷体" panose="02010609060101010101" pitchFamily="49" charset="-122"/>
            </a:endParaRPr>
          </a:p>
          <a:p>
            <a:pPr marL="812800" lvl="3" indent="-355600" defTabSz="355600">
              <a:lnSpc>
                <a:spcPts val="4000"/>
              </a:lnSpc>
              <a:spcBef>
                <a:spcPct val="0"/>
              </a:spcBef>
              <a:buClrTx/>
              <a:buSzPct val="80000"/>
              <a:buFont typeface="Wingdings" panose="05000000000000000000" pitchFamily="2" charset="2"/>
              <a:buChar char="n"/>
              <a:defRPr/>
            </a:pPr>
            <a:r>
              <a:rPr lang="zh-CN" altLang="en-US" sz="2800" dirty="0">
                <a:solidFill>
                  <a:schemeClr val="bg2"/>
                </a:solidFill>
                <a:effectLst/>
                <a:ea typeface="楷体" panose="02010609060101010101" pitchFamily="49" charset="-122"/>
              </a:rPr>
              <a:t>对不能支持大量并发线程的系统十分重要</a:t>
            </a:r>
            <a:endParaRPr lang="en-US" altLang="zh-CN" sz="2800" dirty="0">
              <a:solidFill>
                <a:schemeClr val="bg2"/>
              </a:solidFill>
              <a:effectLst/>
              <a:ea typeface="楷体" panose="02010609060101010101" pitchFamily="49" charset="-122"/>
            </a:endParaRPr>
          </a:p>
          <a:p>
            <a:pPr marL="355600" lvl="2" indent="-355600" defTabSz="355600">
              <a:lnSpc>
                <a:spcPts val="4000"/>
              </a:lnSpc>
              <a:spcBef>
                <a:spcPct val="0"/>
              </a:spcBef>
              <a:buClrTx/>
              <a:buSzPct val="80000"/>
              <a:buFont typeface="Wingdings" panose="05000000000000000000" pitchFamily="2" charset="2"/>
              <a:buChar char="n"/>
              <a:defRPr/>
            </a:pPr>
            <a:r>
              <a:rPr lang="zh-CN" altLang="en-US" sz="3200" dirty="0">
                <a:solidFill>
                  <a:schemeClr val="bg2"/>
                </a:solidFill>
                <a:effectLst/>
                <a:ea typeface="楷体" panose="02010609060101010101" pitchFamily="49" charset="-122"/>
              </a:rPr>
              <a:t>将执行任务从创建任务的机制中分离出来，允许采用不同策略运行任务。</a:t>
            </a:r>
            <a:endParaRPr lang="en-US" altLang="zh-CN" sz="3200" dirty="0">
              <a:solidFill>
                <a:schemeClr val="bg2"/>
              </a:solidFill>
              <a:effectLst/>
              <a:ea typeface="楷体" panose="02010609060101010101" pitchFamily="49" charset="-122"/>
            </a:endParaRPr>
          </a:p>
          <a:p>
            <a:pPr marL="812800" lvl="3" indent="-355600" defTabSz="355600">
              <a:lnSpc>
                <a:spcPts val="4000"/>
              </a:lnSpc>
              <a:spcBef>
                <a:spcPct val="0"/>
              </a:spcBef>
              <a:buClr>
                <a:schemeClr val="bg2"/>
              </a:buClr>
              <a:buSzPct val="70000"/>
              <a:buFont typeface="Wingdings" panose="05000000000000000000" pitchFamily="2" charset="2"/>
              <a:buChar char="n"/>
              <a:defRPr/>
            </a:pPr>
            <a:r>
              <a:rPr lang="zh-CN" altLang="en-US" sz="2800" dirty="0">
                <a:solidFill>
                  <a:schemeClr val="bg2"/>
                </a:solidFill>
                <a:effectLst/>
                <a:latin typeface="+mj-lt"/>
                <a:ea typeface="楷体" panose="02010609060101010101" pitchFamily="49" charset="-122"/>
              </a:rPr>
              <a:t>如任务可被安排在某个时间延迟后执行、或定期执行</a:t>
            </a:r>
            <a:endParaRPr lang="en-US" altLang="en-US" sz="2800" dirty="0">
              <a:solidFill>
                <a:schemeClr val="bg2"/>
              </a:solidFill>
              <a:effectLst/>
              <a:latin typeface="+mj-lt"/>
              <a:ea typeface="楷体" panose="02010609060101010101" pitchFamily="49" charset="-122"/>
            </a:endParaRPr>
          </a:p>
        </p:txBody>
      </p:sp>
      <p:sp>
        <p:nvSpPr>
          <p:cNvPr id="6" name="矩形 5">
            <a:extLst>
              <a:ext uri="{FF2B5EF4-FFF2-40B4-BE49-F238E27FC236}">
                <a16:creationId xmlns:a16="http://schemas.microsoft.com/office/drawing/2014/main" id="{14EBA550-21C5-4EEE-AD11-013453163E8D}"/>
              </a:ext>
            </a:extLst>
          </p:cNvPr>
          <p:cNvSpPr/>
          <p:nvPr/>
        </p:nvSpPr>
        <p:spPr>
          <a:xfrm>
            <a:off x="1946102" y="22490"/>
            <a:ext cx="6048672" cy="707886"/>
          </a:xfrm>
          <a:prstGeom prst="rect">
            <a:avLst/>
          </a:prstGeom>
        </p:spPr>
        <p:txBody>
          <a:bodyPr wrap="square">
            <a:spAutoFit/>
          </a:bodyPr>
          <a:lstStyle/>
          <a:p>
            <a:pPr marL="0" lvl="1" indent="-274638" eaLnBrk="1" hangingPunct="1">
              <a:defRPr/>
            </a:pPr>
            <a:r>
              <a:rPr lang="en-US"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Thread Pools </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优点</a:t>
            </a: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4423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651657-43F7-48F5-BBCB-FD6DC3F1F151}"/>
              </a:ext>
            </a:extLst>
          </p:cNvPr>
          <p:cNvSpPr txBox="1"/>
          <p:nvPr/>
        </p:nvSpPr>
        <p:spPr>
          <a:xfrm>
            <a:off x="2123728" y="0"/>
            <a:ext cx="6153820"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OpenMP</a:t>
            </a:r>
            <a:r>
              <a:rPr lang="zh-CN" altLang="en-US" sz="28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a:t>
            </a:r>
            <a:r>
              <a:rPr lang="en-US" altLang="zh-CN" sz="28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Open Multi-Processing</a:t>
            </a:r>
            <a:r>
              <a:rPr lang="zh-CN" altLang="en-US" sz="28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a:t>
            </a:r>
          </a:p>
        </p:txBody>
      </p:sp>
      <p:sp>
        <p:nvSpPr>
          <p:cNvPr id="5" name="Rectangle 4">
            <a:extLst>
              <a:ext uri="{FF2B5EF4-FFF2-40B4-BE49-F238E27FC236}">
                <a16:creationId xmlns:a16="http://schemas.microsoft.com/office/drawing/2014/main" id="{AAA9558F-DFA1-401A-A442-54A6C30CA5AB}"/>
              </a:ext>
            </a:extLst>
          </p:cNvPr>
          <p:cNvSpPr txBox="1">
            <a:spLocks noChangeArrowheads="1"/>
          </p:cNvSpPr>
          <p:nvPr/>
        </p:nvSpPr>
        <p:spPr>
          <a:xfrm>
            <a:off x="251520" y="714906"/>
            <a:ext cx="8640960" cy="1201926"/>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0" lvl="2" indent="0" defTabSz="355600">
              <a:lnSpc>
                <a:spcPct val="90000"/>
              </a:lnSpc>
              <a:spcBef>
                <a:spcPct val="0"/>
              </a:spcBef>
              <a:buClr>
                <a:schemeClr val="bg1"/>
              </a:buClr>
              <a:buSzPct val="80000"/>
              <a:buNone/>
              <a:defRPr/>
            </a:pPr>
            <a:r>
              <a:rPr lang="zh-CN" altLang="en-US" sz="3200" dirty="0">
                <a:solidFill>
                  <a:schemeClr val="bg1"/>
                </a:solidFill>
                <a:effectLst/>
                <a:ea typeface="楷体" panose="02010609060101010101" pitchFamily="49" charset="-122"/>
              </a:rPr>
              <a:t>一组编译命令和</a:t>
            </a:r>
            <a:r>
              <a:rPr lang="en-US" altLang="zh-CN" sz="3200" dirty="0">
                <a:solidFill>
                  <a:schemeClr val="bg1"/>
                </a:solidFill>
                <a:effectLst/>
                <a:ea typeface="楷体" panose="02010609060101010101" pitchFamily="49" charset="-122"/>
              </a:rPr>
              <a:t>API</a:t>
            </a:r>
            <a:r>
              <a:rPr lang="zh-CN" altLang="en-US" sz="3200" dirty="0">
                <a:solidFill>
                  <a:schemeClr val="bg1"/>
                </a:solidFill>
                <a:effectLst/>
                <a:ea typeface="楷体" panose="02010609060101010101" pitchFamily="49" charset="-122"/>
              </a:rPr>
              <a:t>，支持共享内存环境下的多处理器多线程并行编程</a:t>
            </a:r>
            <a:endParaRPr lang="en-US" altLang="en-US" sz="3200" b="0" dirty="0">
              <a:solidFill>
                <a:schemeClr val="bg2"/>
              </a:solidFill>
              <a:effectLst/>
              <a:latin typeface="+mj-lt"/>
              <a:ea typeface="楷体" panose="02010609060101010101" pitchFamily="49" charset="-122"/>
            </a:endParaRPr>
          </a:p>
        </p:txBody>
      </p:sp>
      <p:sp>
        <p:nvSpPr>
          <p:cNvPr id="12" name="Rectangle 4">
            <a:extLst>
              <a:ext uri="{FF2B5EF4-FFF2-40B4-BE49-F238E27FC236}">
                <a16:creationId xmlns:a16="http://schemas.microsoft.com/office/drawing/2014/main" id="{08284795-0FD5-48F5-96C3-339292FC57B7}"/>
              </a:ext>
            </a:extLst>
          </p:cNvPr>
          <p:cNvSpPr>
            <a:spLocks noRot="1" noChangeArrowheads="1"/>
          </p:cNvSpPr>
          <p:nvPr/>
        </p:nvSpPr>
        <p:spPr bwMode="auto">
          <a:xfrm>
            <a:off x="395536" y="1704965"/>
            <a:ext cx="4824536" cy="4424437"/>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pPr>
            <a:r>
              <a:rPr lang="en-US" altLang="zh-CN" sz="2400" dirty="0">
                <a:solidFill>
                  <a:schemeClr val="bg2"/>
                </a:solidFill>
              </a:rPr>
              <a:t>    #include </a:t>
            </a:r>
            <a:r>
              <a:rPr lang="en-US" altLang="zh-CN" sz="2400" i="1" dirty="0">
                <a:solidFill>
                  <a:schemeClr val="bg2"/>
                </a:solidFill>
              </a:rPr>
              <a:t>&lt;</a:t>
            </a:r>
            <a:r>
              <a:rPr lang="en-US" altLang="zh-CN" sz="2400" dirty="0" err="1">
                <a:solidFill>
                  <a:schemeClr val="bg2"/>
                </a:solidFill>
              </a:rPr>
              <a:t>omp.h</a:t>
            </a:r>
            <a:r>
              <a:rPr lang="en-US" altLang="zh-CN" sz="2400" i="1" dirty="0">
                <a:solidFill>
                  <a:schemeClr val="bg2"/>
                </a:solidFill>
              </a:rPr>
              <a:t>&gt;</a:t>
            </a:r>
            <a:br>
              <a:rPr lang="en-US" altLang="zh-CN" sz="2400" dirty="0">
                <a:solidFill>
                  <a:schemeClr val="bg2"/>
                </a:solidFill>
              </a:rPr>
            </a:br>
            <a:r>
              <a:rPr lang="en-US" altLang="zh-CN" sz="2400" dirty="0">
                <a:solidFill>
                  <a:schemeClr val="bg2"/>
                </a:solidFill>
              </a:rPr>
              <a:t>#include </a:t>
            </a:r>
            <a:r>
              <a:rPr lang="en-US" altLang="zh-CN" sz="2400" i="1" dirty="0">
                <a:solidFill>
                  <a:schemeClr val="bg2"/>
                </a:solidFill>
              </a:rPr>
              <a:t>&lt;</a:t>
            </a:r>
            <a:r>
              <a:rPr lang="en-US" altLang="zh-CN" sz="2400" dirty="0" err="1">
                <a:solidFill>
                  <a:schemeClr val="bg2"/>
                </a:solidFill>
              </a:rPr>
              <a:t>stdio.h</a:t>
            </a:r>
            <a:r>
              <a:rPr lang="en-US" altLang="zh-CN" sz="2400" i="1" dirty="0">
                <a:solidFill>
                  <a:schemeClr val="bg2"/>
                </a:solidFill>
              </a:rPr>
              <a:t>&gt;</a:t>
            </a:r>
            <a:br>
              <a:rPr lang="en-US" altLang="zh-CN" sz="2400" dirty="0">
                <a:solidFill>
                  <a:schemeClr val="bg2"/>
                </a:solidFill>
              </a:rPr>
            </a:br>
            <a:r>
              <a:rPr lang="en-US" altLang="zh-CN" sz="2400" dirty="0">
                <a:solidFill>
                  <a:schemeClr val="bg2"/>
                </a:solidFill>
              </a:rPr>
              <a:t>int main(int </a:t>
            </a:r>
            <a:r>
              <a:rPr lang="en-US" altLang="zh-CN" sz="2400" dirty="0" err="1">
                <a:solidFill>
                  <a:schemeClr val="bg2"/>
                </a:solidFill>
              </a:rPr>
              <a:t>argc</a:t>
            </a:r>
            <a:r>
              <a:rPr lang="en-US" altLang="zh-CN" sz="2400" dirty="0">
                <a:solidFill>
                  <a:schemeClr val="bg2"/>
                </a:solidFill>
              </a:rPr>
              <a:t>, char *</a:t>
            </a:r>
            <a:r>
              <a:rPr lang="en-US" altLang="zh-CN" sz="2400" dirty="0" err="1">
                <a:solidFill>
                  <a:schemeClr val="bg2"/>
                </a:solidFill>
              </a:rPr>
              <a:t>argv</a:t>
            </a:r>
            <a:r>
              <a:rPr lang="en-US" altLang="zh-CN" sz="2400" dirty="0">
                <a:solidFill>
                  <a:schemeClr val="bg2"/>
                </a:solidFill>
              </a:rPr>
              <a:t>[])</a:t>
            </a:r>
            <a:br>
              <a:rPr lang="en-US" altLang="zh-CN" sz="2400" dirty="0">
                <a:solidFill>
                  <a:schemeClr val="bg2"/>
                </a:solidFill>
              </a:rPr>
            </a:br>
            <a:r>
              <a:rPr lang="en-US" altLang="zh-CN" sz="2400" dirty="0">
                <a:solidFill>
                  <a:schemeClr val="bg2"/>
                </a:solidFill>
              </a:rPr>
              <a:t>{</a:t>
            </a:r>
            <a:br>
              <a:rPr lang="en-US" altLang="zh-CN" sz="2400" dirty="0">
                <a:solidFill>
                  <a:schemeClr val="bg2"/>
                </a:solidFill>
              </a:rPr>
            </a:br>
            <a:r>
              <a:rPr lang="en-US" altLang="zh-CN" sz="2400" dirty="0">
                <a:solidFill>
                  <a:schemeClr val="bg2"/>
                </a:solidFill>
              </a:rPr>
              <a:t>/* sequential code */</a:t>
            </a:r>
            <a:br>
              <a:rPr lang="en-US" altLang="zh-CN" sz="2400" dirty="0">
                <a:solidFill>
                  <a:schemeClr val="bg2"/>
                </a:solidFill>
              </a:rPr>
            </a:br>
            <a:r>
              <a:rPr lang="en-US" altLang="zh-CN" sz="2400" dirty="0">
                <a:solidFill>
                  <a:srgbClr val="FF0000"/>
                </a:solidFill>
              </a:rPr>
              <a:t>#pragma </a:t>
            </a:r>
            <a:r>
              <a:rPr lang="en-US" altLang="zh-CN" sz="2400" dirty="0" err="1">
                <a:solidFill>
                  <a:srgbClr val="FF0000"/>
                </a:solidFill>
              </a:rPr>
              <a:t>omp</a:t>
            </a:r>
            <a:r>
              <a:rPr lang="en-US" altLang="zh-CN" sz="2400" dirty="0">
                <a:solidFill>
                  <a:srgbClr val="FF0000"/>
                </a:solidFill>
              </a:rPr>
              <a:t> parallel</a:t>
            </a:r>
            <a:br>
              <a:rPr lang="en-US" altLang="zh-CN" sz="2400" dirty="0">
                <a:solidFill>
                  <a:schemeClr val="bg2"/>
                </a:solidFill>
              </a:rPr>
            </a:br>
            <a:r>
              <a:rPr lang="en-US" altLang="zh-CN" sz="2400" i="1" dirty="0">
                <a:solidFill>
                  <a:schemeClr val="bg2"/>
                </a:solidFill>
              </a:rPr>
              <a:t>{</a:t>
            </a:r>
            <a:br>
              <a:rPr lang="en-US" altLang="zh-CN" sz="2400" dirty="0">
                <a:solidFill>
                  <a:schemeClr val="bg2"/>
                </a:solidFill>
              </a:rPr>
            </a:br>
            <a:r>
              <a:rPr lang="en-US" altLang="zh-CN" sz="2400" dirty="0">
                <a:solidFill>
                  <a:schemeClr val="bg2"/>
                </a:solidFill>
              </a:rPr>
              <a:t>……</a:t>
            </a:r>
          </a:p>
          <a:p>
            <a:pPr eaLnBrk="1" hangingPunct="1">
              <a:buNone/>
            </a:pPr>
            <a:r>
              <a:rPr lang="en-US" altLang="zh-CN" sz="2400" i="1" dirty="0">
                <a:solidFill>
                  <a:schemeClr val="bg2"/>
                </a:solidFill>
              </a:rPr>
              <a:t>}</a:t>
            </a:r>
            <a:br>
              <a:rPr lang="en-US" altLang="zh-CN" sz="2400" dirty="0">
                <a:solidFill>
                  <a:schemeClr val="bg2"/>
                </a:solidFill>
              </a:rPr>
            </a:br>
            <a:r>
              <a:rPr lang="en-US" altLang="zh-CN" sz="2400" dirty="0">
                <a:solidFill>
                  <a:schemeClr val="bg2"/>
                </a:solidFill>
              </a:rPr>
              <a:t>/* sequential code */</a:t>
            </a:r>
            <a:br>
              <a:rPr lang="en-US" altLang="zh-CN" sz="2400" dirty="0">
                <a:solidFill>
                  <a:schemeClr val="bg2"/>
                </a:solidFill>
              </a:rPr>
            </a:br>
            <a:r>
              <a:rPr lang="en-US" altLang="zh-CN" sz="2400" dirty="0">
                <a:solidFill>
                  <a:schemeClr val="bg2"/>
                </a:solidFill>
              </a:rPr>
              <a:t>return 0;</a:t>
            </a:r>
            <a:br>
              <a:rPr lang="en-US" altLang="zh-CN" sz="2400" dirty="0">
                <a:solidFill>
                  <a:schemeClr val="bg2"/>
                </a:solidFill>
              </a:rPr>
            </a:br>
            <a:r>
              <a:rPr lang="en-US" altLang="zh-CN" sz="2400" dirty="0">
                <a:solidFill>
                  <a:schemeClr val="bg2"/>
                </a:solidFill>
              </a:rPr>
              <a:t>}</a:t>
            </a:r>
            <a:endParaRPr lang="en-US" altLang="zh-CN" sz="2400" b="1" dirty="0">
              <a:solidFill>
                <a:schemeClr val="bg2"/>
              </a:solidFill>
            </a:endParaRPr>
          </a:p>
        </p:txBody>
      </p:sp>
      <p:sp>
        <p:nvSpPr>
          <p:cNvPr id="13" name="线形标注 1 13">
            <a:extLst>
              <a:ext uri="{FF2B5EF4-FFF2-40B4-BE49-F238E27FC236}">
                <a16:creationId xmlns:a16="http://schemas.microsoft.com/office/drawing/2014/main" id="{11C2EC8D-FFEB-406E-9304-8409358C3CD9}"/>
              </a:ext>
            </a:extLst>
          </p:cNvPr>
          <p:cNvSpPr>
            <a:spLocks/>
          </p:cNvSpPr>
          <p:nvPr/>
        </p:nvSpPr>
        <p:spPr bwMode="auto">
          <a:xfrm>
            <a:off x="4132140" y="2906891"/>
            <a:ext cx="4804604" cy="505962"/>
          </a:xfrm>
          <a:prstGeom prst="borderCallout1">
            <a:avLst>
              <a:gd name="adj1" fmla="val 106142"/>
              <a:gd name="adj2" fmla="val 7397"/>
              <a:gd name="adj3" fmla="val 264591"/>
              <a:gd name="adj4" fmla="val -20519"/>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dirty="0">
                <a:solidFill>
                  <a:schemeClr val="bg2"/>
                </a:solidFill>
              </a:rPr>
              <a:t>创建系统处理核一样多的线程</a:t>
            </a:r>
            <a:br>
              <a:rPr lang="en-US" altLang="zh-CN" dirty="0"/>
            </a:br>
            <a:br>
              <a:rPr lang="en-US" altLang="zh-CN" dirty="0"/>
            </a:br>
            <a:endParaRPr lang="zh-CN" altLang="en-US" sz="2800" b="1" dirty="0">
              <a:solidFill>
                <a:schemeClr val="bg2"/>
              </a:solidFill>
            </a:endParaRPr>
          </a:p>
        </p:txBody>
      </p:sp>
      <p:sp>
        <p:nvSpPr>
          <p:cNvPr id="2" name="矩形 1"/>
          <p:cNvSpPr/>
          <p:nvPr/>
        </p:nvSpPr>
        <p:spPr bwMode="auto">
          <a:xfrm>
            <a:off x="539552" y="4221088"/>
            <a:ext cx="4536504" cy="769107"/>
          </a:xfrm>
          <a:prstGeom prst="rect">
            <a:avLst/>
          </a:prstGeom>
          <a:solidFill>
            <a:srgbClr val="6CA62C">
              <a:alpha val="40000"/>
            </a:srgbClr>
          </a:solidFill>
          <a:ln w="9525" cap="flat" cmpd="sng" algn="ctr">
            <a:solidFill>
              <a:srgbClr val="000000">
                <a:alpha val="25882"/>
              </a:srgbClr>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81438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356CBC-841A-4055-A145-EA998897EEF5}"/>
              </a:ext>
            </a:extLst>
          </p:cNvPr>
          <p:cNvSpPr/>
          <p:nvPr/>
        </p:nvSpPr>
        <p:spPr>
          <a:xfrm>
            <a:off x="1326676" y="0"/>
            <a:ext cx="6490647" cy="707886"/>
          </a:xfrm>
          <a:prstGeom prst="rect">
            <a:avLst/>
          </a:prstGeom>
        </p:spPr>
        <p:txBody>
          <a:bodyPr wrap="square">
            <a:spAutoFit/>
          </a:bodyPr>
          <a:lstStyle/>
          <a:p>
            <a:pPr marL="0" lvl="1" indent="-274638"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线程的基本概念</a:t>
            </a:r>
          </a:p>
        </p:txBody>
      </p:sp>
      <p:sp>
        <p:nvSpPr>
          <p:cNvPr id="24" name="Rectangle 3">
            <a:extLst>
              <a:ext uri="{FF2B5EF4-FFF2-40B4-BE49-F238E27FC236}">
                <a16:creationId xmlns:a16="http://schemas.microsoft.com/office/drawing/2014/main" id="{0B6F6682-F3F5-45EC-BBC4-426ADB33349A}"/>
              </a:ext>
            </a:extLst>
          </p:cNvPr>
          <p:cNvSpPr txBox="1">
            <a:spLocks noChangeArrowheads="1"/>
          </p:cNvSpPr>
          <p:nvPr/>
        </p:nvSpPr>
        <p:spPr>
          <a:xfrm>
            <a:off x="1743025" y="3933811"/>
            <a:ext cx="6131817" cy="1223963"/>
          </a:xfrm>
          <a:prstGeom prst="rect">
            <a:avLst/>
          </a:prstGeom>
          <a:solidFill>
            <a:srgbClr val="CDD9FF"/>
          </a:solidFill>
          <a:ln w="57150">
            <a:pattFill prst="wdUpDiag">
              <a:fgClr>
                <a:schemeClr val="hlink"/>
              </a:fgClr>
              <a:bgClr>
                <a:schemeClr val="bg1"/>
              </a:bgClr>
            </a:patt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0" lvl="2" indent="0" algn="ctr" defTabSz="355600">
              <a:lnSpc>
                <a:spcPct val="90000"/>
              </a:lnSpc>
              <a:spcBef>
                <a:spcPct val="0"/>
              </a:spcBef>
              <a:buClr>
                <a:schemeClr val="bg1"/>
              </a:buClr>
              <a:buSzPct val="80000"/>
              <a:buNone/>
              <a:defRPr/>
            </a:pPr>
            <a:r>
              <a:rPr lang="zh-CN" altLang="en-US" sz="3600" dirty="0">
                <a:solidFill>
                  <a:schemeClr val="bg2"/>
                </a:solidFill>
                <a:effectLst>
                  <a:outerShdw blurRad="38100" dist="38100" dir="2700000" algn="tl">
                    <a:srgbClr val="000000">
                      <a:alpha val="43137"/>
                    </a:srgbClr>
                  </a:outerShdw>
                </a:effectLst>
                <a:latin typeface="+mj-ea"/>
                <a:ea typeface="+mj-ea"/>
              </a:rPr>
              <a:t>进程当中的一条执行流程；</a:t>
            </a:r>
          </a:p>
          <a:p>
            <a:pPr marL="0" lvl="2" indent="0" algn="ctr" defTabSz="355600">
              <a:lnSpc>
                <a:spcPct val="90000"/>
              </a:lnSpc>
              <a:spcBef>
                <a:spcPct val="0"/>
              </a:spcBef>
              <a:buClr>
                <a:schemeClr val="bg1"/>
              </a:buClr>
              <a:buSzPct val="80000"/>
              <a:buNone/>
              <a:defRPr/>
            </a:pPr>
            <a:r>
              <a:rPr lang="en-US" altLang="zh-CN" sz="3600" dirty="0">
                <a:solidFill>
                  <a:schemeClr val="bg2"/>
                </a:solidFill>
                <a:effectLst>
                  <a:outerShdw blurRad="38100" dist="38100" dir="2700000" algn="tl">
                    <a:srgbClr val="000000">
                      <a:alpha val="43137"/>
                    </a:srgbClr>
                  </a:outerShdw>
                </a:effectLst>
                <a:latin typeface="+mj-ea"/>
                <a:ea typeface="+mj-ea"/>
              </a:rPr>
              <a:t>CPU</a:t>
            </a:r>
            <a:r>
              <a:rPr lang="zh-CN" altLang="en-US" sz="3600" dirty="0">
                <a:solidFill>
                  <a:schemeClr val="bg2"/>
                </a:solidFill>
                <a:effectLst>
                  <a:outerShdw blurRad="38100" dist="38100" dir="2700000" algn="tl">
                    <a:srgbClr val="000000">
                      <a:alpha val="43137"/>
                    </a:srgbClr>
                  </a:outerShdw>
                </a:effectLst>
                <a:latin typeface="+mj-ea"/>
                <a:ea typeface="+mj-ea"/>
              </a:rPr>
              <a:t>独立调度的基本单位。</a:t>
            </a:r>
            <a:endParaRPr lang="en-US" altLang="zh-CN" sz="3600" dirty="0">
              <a:solidFill>
                <a:schemeClr val="bg2"/>
              </a:solidFill>
              <a:effectLst>
                <a:outerShdw blurRad="38100" dist="38100" dir="2700000" algn="tl">
                  <a:srgbClr val="000000">
                    <a:alpha val="43137"/>
                  </a:srgbClr>
                </a:outerShdw>
              </a:effectLst>
              <a:latin typeface="+mj-ea"/>
              <a:ea typeface="+mj-ea"/>
            </a:endParaRPr>
          </a:p>
        </p:txBody>
      </p:sp>
      <p:sp>
        <p:nvSpPr>
          <p:cNvPr id="26" name="文本框 1">
            <a:extLst>
              <a:ext uri="{FF2B5EF4-FFF2-40B4-BE49-F238E27FC236}">
                <a16:creationId xmlns:a16="http://schemas.microsoft.com/office/drawing/2014/main" id="{18725399-695F-4F69-9434-7451892A288B}"/>
              </a:ext>
            </a:extLst>
          </p:cNvPr>
          <p:cNvSpPr txBox="1">
            <a:spLocks noChangeArrowheads="1"/>
          </p:cNvSpPr>
          <p:nvPr/>
        </p:nvSpPr>
        <p:spPr bwMode="auto">
          <a:xfrm>
            <a:off x="769938" y="747011"/>
            <a:ext cx="7867650" cy="1076325"/>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chemeClr val="bg2"/>
                </a:solidFill>
              </a:rPr>
              <a:t>A </a:t>
            </a:r>
            <a:r>
              <a:rPr lang="en-US" altLang="zh-CN" b="1" i="1">
                <a:solidFill>
                  <a:schemeClr val="bg2"/>
                </a:solidFill>
              </a:rPr>
              <a:t>thread </a:t>
            </a:r>
            <a:r>
              <a:rPr lang="en-US" altLang="zh-CN" b="1">
                <a:solidFill>
                  <a:schemeClr val="bg2"/>
                </a:solidFill>
              </a:rPr>
              <a:t>is </a:t>
            </a:r>
            <a:r>
              <a:rPr lang="en-US" altLang="zh-CN" b="1" i="1">
                <a:solidFill>
                  <a:schemeClr val="bg2"/>
                </a:solidFill>
              </a:rPr>
              <a:t>a single execution sequence </a:t>
            </a:r>
            <a:r>
              <a:rPr lang="en-US" altLang="zh-CN" b="1">
                <a:solidFill>
                  <a:schemeClr val="bg2"/>
                </a:solidFill>
              </a:rPr>
              <a:t>that represents </a:t>
            </a:r>
            <a:r>
              <a:rPr lang="en-US" altLang="zh-CN" b="1" i="1">
                <a:solidFill>
                  <a:schemeClr val="bg2"/>
                </a:solidFill>
              </a:rPr>
              <a:t>a separately schedulable task</a:t>
            </a:r>
            <a:r>
              <a:rPr lang="en-US" altLang="zh-CN" b="1">
                <a:solidFill>
                  <a:schemeClr val="bg2"/>
                </a:solidFill>
              </a:rPr>
              <a:t>.</a:t>
            </a:r>
            <a:endParaRPr lang="zh-CN" altLang="en-US" sz="2400" b="1">
              <a:solidFill>
                <a:schemeClr val="bg2"/>
              </a:solidFill>
            </a:endParaRPr>
          </a:p>
        </p:txBody>
      </p:sp>
      <p:sp>
        <p:nvSpPr>
          <p:cNvPr id="27" name="文本框 26">
            <a:extLst>
              <a:ext uri="{FF2B5EF4-FFF2-40B4-BE49-F238E27FC236}">
                <a16:creationId xmlns:a16="http://schemas.microsoft.com/office/drawing/2014/main" id="{A3A351D6-1C7D-4702-BF09-55991245901E}"/>
              </a:ext>
            </a:extLst>
          </p:cNvPr>
          <p:cNvSpPr txBox="1"/>
          <p:nvPr/>
        </p:nvSpPr>
        <p:spPr>
          <a:xfrm>
            <a:off x="452438" y="1862461"/>
            <a:ext cx="8712993" cy="1815882"/>
          </a:xfrm>
          <a:prstGeom prst="rect">
            <a:avLst/>
          </a:prstGeom>
          <a:noFill/>
        </p:spPr>
        <p:txBody>
          <a:bodyPr wrap="square">
            <a:spAutoFit/>
          </a:bodyPr>
          <a:lstStyle/>
          <a:p>
            <a:pPr marL="269875" indent="-269875" eaLnBrk="1" hangingPunct="1">
              <a:buFont typeface="Arial" panose="020B0604020202020204" pitchFamily="34" charset="0"/>
              <a:buChar char="•"/>
              <a:defRPr/>
            </a:pPr>
            <a:r>
              <a:rPr lang="en-US" altLang="zh-CN" sz="2800" b="1" dirty="0">
                <a:solidFill>
                  <a:schemeClr val="bg2"/>
                </a:solidFill>
                <a:latin typeface="Times New Roman" panose="02020603050405020304" pitchFamily="18" charset="0"/>
                <a:cs typeface="Times New Roman" panose="02020603050405020304" pitchFamily="18" charset="0"/>
              </a:rPr>
              <a:t>each thread executes a sequence of instructions—assignments, conditionals, loops, procedures, </a:t>
            </a:r>
            <a:r>
              <a:rPr lang="en-US" altLang="zh-CN" sz="2800" b="1" dirty="0" err="1">
                <a:solidFill>
                  <a:schemeClr val="bg2"/>
                </a:solidFill>
                <a:latin typeface="Times New Roman" panose="02020603050405020304" pitchFamily="18" charset="0"/>
                <a:cs typeface="Times New Roman" panose="02020603050405020304" pitchFamily="18" charset="0"/>
              </a:rPr>
              <a:t>etc</a:t>
            </a:r>
            <a:endParaRPr lang="en-US" altLang="zh-CN" sz="2800" b="1" dirty="0">
              <a:solidFill>
                <a:schemeClr val="bg2"/>
              </a:solidFill>
              <a:latin typeface="Times New Roman" panose="02020603050405020304" pitchFamily="18" charset="0"/>
              <a:cs typeface="Times New Roman" panose="02020603050405020304" pitchFamily="18" charset="0"/>
            </a:endParaRPr>
          </a:p>
          <a:p>
            <a:pPr marL="176213" indent="-176213" eaLnBrk="1" hangingPunct="1">
              <a:buFont typeface="Arial" panose="020B0604020202020204" pitchFamily="34" charset="0"/>
              <a:buChar char="•"/>
              <a:defRPr/>
            </a:pPr>
            <a:r>
              <a:rPr lang="en-US" altLang="zh-CN" sz="2800" b="1" dirty="0">
                <a:solidFill>
                  <a:schemeClr val="bg2"/>
                </a:solidFill>
                <a:latin typeface="Times New Roman" panose="02020603050405020304" pitchFamily="18" charset="0"/>
                <a:cs typeface="Times New Roman" panose="02020603050405020304" pitchFamily="18" charset="0"/>
              </a:rPr>
              <a:t>the operating system can run, suspend, or resume a thread at any time.</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8" name="文本框 6">
            <a:extLst>
              <a:ext uri="{FF2B5EF4-FFF2-40B4-BE49-F238E27FC236}">
                <a16:creationId xmlns:a16="http://schemas.microsoft.com/office/drawing/2014/main" id="{EB6A209E-CCD5-42B4-854D-ADD989812548}"/>
              </a:ext>
            </a:extLst>
          </p:cNvPr>
          <p:cNvSpPr txBox="1">
            <a:spLocks noChangeArrowheads="1"/>
          </p:cNvSpPr>
          <p:nvPr/>
        </p:nvSpPr>
        <p:spPr bwMode="auto">
          <a:xfrm>
            <a:off x="373063" y="6172669"/>
            <a:ext cx="8856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defPPr>
              <a:defRPr lang="zh-CN"/>
            </a:defPPr>
            <a:lvl1pPr eaLnBrk="1" hangingPunct="1">
              <a:spcBef>
                <a:spcPct val="50000"/>
              </a:spcBef>
              <a:buClrTx/>
              <a:buSzTx/>
              <a:buFontTx/>
              <a:buNone/>
              <a:defRPr sz="2000">
                <a:solidFill>
                  <a:schemeClr val="bg2"/>
                </a:solidFill>
                <a:latin typeface="Meiryo UI" panose="020B0604030504040204" pitchFamily="34" charset="-128"/>
                <a:ea typeface="Meiryo UI" panose="020B0604030504040204" pitchFamily="34" charset="-128"/>
                <a:cs typeface="Meiryo UI" panose="020B0604030504040204" pitchFamily="34" charset="-128"/>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dirty="0"/>
              <a:t>Thomas Anderson </a:t>
            </a:r>
            <a:r>
              <a:rPr lang="zh-CN" altLang="zh-CN" dirty="0"/>
              <a:t>，</a:t>
            </a:r>
            <a:r>
              <a:rPr lang="en-US" altLang="zh-CN" dirty="0"/>
              <a:t>Operating Systems: Principles and Practice</a:t>
            </a:r>
            <a:endParaRPr lang="zh-CN" altLang="en-US" dirty="0"/>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6380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5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
                                            <p:bg/>
                                          </p:spTgt>
                                        </p:tgtEl>
                                        <p:attrNameLst>
                                          <p:attrName>style.visibility</p:attrName>
                                        </p:attrNameLst>
                                      </p:cBhvr>
                                      <p:to>
                                        <p:strVal val="visible"/>
                                      </p:to>
                                    </p:set>
                                    <p:animEffect transition="in" filter="fade">
                                      <p:cBhvr>
                                        <p:cTn id="17" dur="1000"/>
                                        <p:tgtEl>
                                          <p:spTgt spid="24">
                                            <p:bg/>
                                          </p:spTgt>
                                        </p:tgtEl>
                                      </p:cBhvr>
                                    </p:animEffect>
                                    <p:anim calcmode="lin" valueType="num">
                                      <p:cBhvr>
                                        <p:cTn id="18" dur="1000" fill="hold"/>
                                        <p:tgtEl>
                                          <p:spTgt spid="24">
                                            <p:bg/>
                                          </p:spTgt>
                                        </p:tgtEl>
                                        <p:attrNameLst>
                                          <p:attrName>ppt_x</p:attrName>
                                        </p:attrNameLst>
                                      </p:cBhvr>
                                      <p:tavLst>
                                        <p:tav tm="0">
                                          <p:val>
                                            <p:strVal val="#ppt_x"/>
                                          </p:val>
                                        </p:tav>
                                        <p:tav tm="100000">
                                          <p:val>
                                            <p:strVal val="#ppt_x"/>
                                          </p:val>
                                        </p:tav>
                                      </p:tavLst>
                                    </p:anim>
                                    <p:anim calcmode="lin" valueType="num">
                                      <p:cBhvr>
                                        <p:cTn id="19" dur="1000" fill="hold"/>
                                        <p:tgtEl>
                                          <p:spTgt spid="24">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1000"/>
                                        <p:tgtEl>
                                          <p:spTgt spid="24">
                                            <p:txEl>
                                              <p:pRg st="0" end="0"/>
                                            </p:txEl>
                                          </p:spTgt>
                                        </p:tgtEl>
                                      </p:cBhvr>
                                    </p:animEffect>
                                    <p:anim calcmode="lin" valueType="num">
                                      <p:cBhvr>
                                        <p:cTn id="23"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Effect transition="in" filter="fade">
                                      <p:cBhvr>
                                        <p:cTn id="27" dur="1000"/>
                                        <p:tgtEl>
                                          <p:spTgt spid="24">
                                            <p:txEl>
                                              <p:pRg st="1" end="1"/>
                                            </p:txEl>
                                          </p:spTgt>
                                        </p:tgtEl>
                                      </p:cBhvr>
                                    </p:animEffect>
                                    <p:anim calcmode="lin" valueType="num">
                                      <p:cBhvr>
                                        <p:cTn id="28"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 presetClass="entr" presetSubtype="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P spid="27"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8284795-0FD5-48F5-96C3-339292FC57B7}"/>
              </a:ext>
            </a:extLst>
          </p:cNvPr>
          <p:cNvSpPr>
            <a:spLocks noRot="1" noChangeArrowheads="1"/>
          </p:cNvSpPr>
          <p:nvPr/>
        </p:nvSpPr>
        <p:spPr bwMode="auto">
          <a:xfrm>
            <a:off x="251520" y="1018865"/>
            <a:ext cx="3693218" cy="2664296"/>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pPr>
            <a:r>
              <a:rPr lang="en-US" altLang="zh-CN" sz="2400" dirty="0">
                <a:solidFill>
                  <a:schemeClr val="bg2"/>
                </a:solidFill>
              </a:rPr>
              <a:t>……</a:t>
            </a:r>
          </a:p>
          <a:p>
            <a:pPr eaLnBrk="1" hangingPunct="1">
              <a:buNone/>
            </a:pPr>
            <a:r>
              <a:rPr lang="en-US" altLang="zh-CN" sz="2400" dirty="0">
                <a:solidFill>
                  <a:srgbClr val="FF0000"/>
                </a:solidFill>
              </a:rPr>
              <a:t>#pragma </a:t>
            </a:r>
            <a:r>
              <a:rPr lang="en-US" altLang="zh-CN" sz="2400" dirty="0" err="1">
                <a:solidFill>
                  <a:srgbClr val="FF0000"/>
                </a:solidFill>
              </a:rPr>
              <a:t>omp</a:t>
            </a:r>
            <a:r>
              <a:rPr lang="en-US" altLang="zh-CN" sz="2400" dirty="0">
                <a:solidFill>
                  <a:srgbClr val="FF0000"/>
                </a:solidFill>
              </a:rPr>
              <a:t> parallel for</a:t>
            </a:r>
            <a:endParaRPr lang="en-US" altLang="zh-CN" sz="2400" dirty="0">
              <a:solidFill>
                <a:schemeClr val="bg2"/>
              </a:solidFill>
            </a:endParaRPr>
          </a:p>
          <a:p>
            <a:pPr eaLnBrk="1" hangingPunct="1">
              <a:buNone/>
            </a:pPr>
            <a:r>
              <a:rPr lang="en-US" altLang="zh-CN" sz="2400" b="1" dirty="0">
                <a:solidFill>
                  <a:schemeClr val="bg2"/>
                </a:solidFill>
              </a:rPr>
              <a:t>for (</a:t>
            </a:r>
            <a:r>
              <a:rPr lang="en-US" altLang="zh-CN" sz="2400" b="1" dirty="0" err="1">
                <a:solidFill>
                  <a:schemeClr val="bg2"/>
                </a:solidFill>
              </a:rPr>
              <a:t>i</a:t>
            </a:r>
            <a:r>
              <a:rPr lang="en-US" altLang="zh-CN" sz="2400" b="1" dirty="0">
                <a:solidFill>
                  <a:schemeClr val="bg2"/>
                </a:solidFill>
              </a:rPr>
              <a:t>=0; </a:t>
            </a:r>
            <a:r>
              <a:rPr lang="en-US" altLang="zh-CN" sz="2400" b="1" dirty="0" err="1">
                <a:solidFill>
                  <a:schemeClr val="bg2"/>
                </a:solidFill>
              </a:rPr>
              <a:t>i</a:t>
            </a:r>
            <a:r>
              <a:rPr lang="en-US" altLang="zh-CN" sz="2400" b="1" dirty="0">
                <a:solidFill>
                  <a:schemeClr val="bg2"/>
                </a:solidFill>
              </a:rPr>
              <a:t>&lt;N; </a:t>
            </a:r>
            <a:r>
              <a:rPr lang="en-US" altLang="zh-CN" sz="2400" b="1" dirty="0" err="1">
                <a:solidFill>
                  <a:schemeClr val="bg2"/>
                </a:solidFill>
              </a:rPr>
              <a:t>i</a:t>
            </a:r>
            <a:r>
              <a:rPr lang="en-US" altLang="zh-CN" sz="2400" b="1" dirty="0">
                <a:solidFill>
                  <a:schemeClr val="bg2"/>
                </a:solidFill>
              </a:rPr>
              <a:t>++ ){</a:t>
            </a:r>
          </a:p>
          <a:p>
            <a:pPr eaLnBrk="1" hangingPunct="1">
              <a:buNone/>
            </a:pPr>
            <a:r>
              <a:rPr lang="en-US" altLang="zh-CN" sz="2400" dirty="0">
                <a:solidFill>
                  <a:schemeClr val="bg2"/>
                </a:solidFill>
              </a:rPr>
              <a:t>	c[</a:t>
            </a:r>
            <a:r>
              <a:rPr lang="en-US" altLang="zh-CN" sz="2400" dirty="0" err="1">
                <a:solidFill>
                  <a:schemeClr val="bg2"/>
                </a:solidFill>
              </a:rPr>
              <a:t>i</a:t>
            </a:r>
            <a:r>
              <a:rPr lang="en-US" altLang="zh-CN" sz="2400" dirty="0">
                <a:solidFill>
                  <a:schemeClr val="bg2"/>
                </a:solidFill>
              </a:rPr>
              <a:t>] = a[</a:t>
            </a:r>
            <a:r>
              <a:rPr lang="en-US" altLang="zh-CN" sz="2400" dirty="0" err="1">
                <a:solidFill>
                  <a:schemeClr val="bg2"/>
                </a:solidFill>
              </a:rPr>
              <a:t>i</a:t>
            </a:r>
            <a:r>
              <a:rPr lang="en-US" altLang="zh-CN" sz="2400" dirty="0">
                <a:solidFill>
                  <a:schemeClr val="bg2"/>
                </a:solidFill>
              </a:rPr>
              <a:t>] + b[</a:t>
            </a:r>
            <a:r>
              <a:rPr lang="en-US" altLang="zh-CN" sz="2400" dirty="0" err="1">
                <a:solidFill>
                  <a:schemeClr val="bg2"/>
                </a:solidFill>
              </a:rPr>
              <a:t>i</a:t>
            </a:r>
            <a:r>
              <a:rPr lang="en-US" altLang="zh-CN" sz="2400" dirty="0">
                <a:solidFill>
                  <a:schemeClr val="bg2"/>
                </a:solidFill>
              </a:rPr>
              <a:t>];</a:t>
            </a:r>
          </a:p>
          <a:p>
            <a:pPr eaLnBrk="1" hangingPunct="1">
              <a:buNone/>
            </a:pPr>
            <a:r>
              <a:rPr lang="en-US" altLang="zh-CN" sz="2400" b="1" dirty="0">
                <a:solidFill>
                  <a:schemeClr val="bg2"/>
                </a:solidFill>
              </a:rPr>
              <a:t>}</a:t>
            </a:r>
          </a:p>
          <a:p>
            <a:pPr eaLnBrk="1" hangingPunct="1">
              <a:buNone/>
            </a:pPr>
            <a:r>
              <a:rPr lang="en-US" altLang="zh-CN" sz="2400" dirty="0">
                <a:solidFill>
                  <a:schemeClr val="bg2"/>
                </a:solidFill>
              </a:rPr>
              <a:t>……</a:t>
            </a:r>
            <a:endParaRPr lang="en-US" altLang="zh-CN" sz="2400" b="1" dirty="0">
              <a:solidFill>
                <a:schemeClr val="bg2"/>
              </a:solidFill>
            </a:endParaRPr>
          </a:p>
        </p:txBody>
      </p:sp>
      <p:sp>
        <p:nvSpPr>
          <p:cNvPr id="5" name="文本框 4">
            <a:extLst>
              <a:ext uri="{FF2B5EF4-FFF2-40B4-BE49-F238E27FC236}">
                <a16:creationId xmlns:a16="http://schemas.microsoft.com/office/drawing/2014/main" id="{FD651657-43F7-48F5-BBCB-FD6DC3F1F151}"/>
              </a:ext>
            </a:extLst>
          </p:cNvPr>
          <p:cNvSpPr txBox="1"/>
          <p:nvPr/>
        </p:nvSpPr>
        <p:spPr>
          <a:xfrm>
            <a:off x="1590366" y="-69284"/>
            <a:ext cx="6153820" cy="707886"/>
          </a:xfrm>
          <a:prstGeom prst="rect">
            <a:avLst/>
          </a:prstGeom>
          <a:noFill/>
        </p:spPr>
        <p:txBody>
          <a:bodyPr wrap="square" rtlCol="0">
            <a:spAutoFit/>
          </a:bodyPr>
          <a:lstStyle/>
          <a:p>
            <a:pPr marL="0" lvl="1" indent="-274638" algn="ctr" eaLnBrk="1" hangingPunct="1">
              <a:defRPr/>
            </a:pPr>
            <a:r>
              <a:rPr lang="en-US" altLang="zh-CN" sz="4000" dirty="0" err="1">
                <a:solidFill>
                  <a:srgbClr val="B2622C"/>
                </a:solidFill>
                <a:effectLst>
                  <a:outerShdw blurRad="38100" dist="38100" dir="2700000" algn="tl">
                    <a:srgbClr val="000000"/>
                  </a:outerShdw>
                </a:effectLst>
                <a:latin typeface="Times New Roman" pitchFamily="18" charset="0"/>
                <a:ea typeface="楷体_GB2312" pitchFamily="49" charset="-122"/>
                <a:cs typeface="+mj-cs"/>
              </a:rPr>
              <a:t>OpenMP</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循环并行化</a:t>
            </a:r>
            <a:endParaRPr lang="zh-CN" altLang="en-US" sz="28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6" name="线形标注 1 13">
            <a:extLst>
              <a:ext uri="{FF2B5EF4-FFF2-40B4-BE49-F238E27FC236}">
                <a16:creationId xmlns:a16="http://schemas.microsoft.com/office/drawing/2014/main" id="{17E61A59-B143-4E22-96F7-9A992BA292A1}"/>
              </a:ext>
            </a:extLst>
          </p:cNvPr>
          <p:cNvSpPr>
            <a:spLocks/>
          </p:cNvSpPr>
          <p:nvPr/>
        </p:nvSpPr>
        <p:spPr bwMode="auto">
          <a:xfrm>
            <a:off x="1590366" y="829983"/>
            <a:ext cx="2736304" cy="377764"/>
          </a:xfrm>
          <a:prstGeom prst="borderCallout1">
            <a:avLst>
              <a:gd name="adj1" fmla="val 106142"/>
              <a:gd name="adj2" fmla="val 7397"/>
              <a:gd name="adj3" fmla="val 200891"/>
              <a:gd name="adj4" fmla="val -10084"/>
            </a:avLst>
          </a:prstGeom>
          <a:solidFill>
            <a:srgbClr val="00B0F0"/>
          </a:solidFill>
          <a:ln w="38100" cap="sq" algn="ctr">
            <a:solidFill>
              <a:srgbClr val="00B0F0"/>
            </a:solidFill>
            <a:round/>
            <a:headEnd type="none" w="sm" len="sm"/>
            <a:tailEnd type="none" w="sm" len="sm"/>
          </a:ln>
        </p:spPr>
        <p:txBody>
          <a:bodyPr wrap="none" t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None/>
            </a:pPr>
            <a:r>
              <a:rPr lang="zh-CN" altLang="en-US" sz="2800" dirty="0">
                <a:solidFill>
                  <a:schemeClr val="bg2"/>
                </a:solidFill>
              </a:rPr>
              <a:t>循环并行化指令</a:t>
            </a:r>
            <a:br>
              <a:rPr lang="en-US" altLang="zh-CN" dirty="0"/>
            </a:br>
            <a:br>
              <a:rPr lang="en-US" altLang="zh-CN" dirty="0"/>
            </a:br>
            <a:endParaRPr lang="zh-CN" altLang="en-US" sz="2800" b="1" dirty="0">
              <a:solidFill>
                <a:schemeClr val="bg2"/>
              </a:solidFill>
            </a:endParaRPr>
          </a:p>
        </p:txBody>
      </p:sp>
      <p:sp>
        <p:nvSpPr>
          <p:cNvPr id="7" name="Rectangle 4">
            <a:extLst>
              <a:ext uri="{FF2B5EF4-FFF2-40B4-BE49-F238E27FC236}">
                <a16:creationId xmlns:a16="http://schemas.microsoft.com/office/drawing/2014/main" id="{954ECD26-D9F6-4C1C-B408-1281665EBA3F}"/>
              </a:ext>
            </a:extLst>
          </p:cNvPr>
          <p:cNvSpPr>
            <a:spLocks noRot="1" noChangeArrowheads="1"/>
          </p:cNvSpPr>
          <p:nvPr/>
        </p:nvSpPr>
        <p:spPr bwMode="auto">
          <a:xfrm>
            <a:off x="5283584" y="548680"/>
            <a:ext cx="3876857" cy="3834147"/>
          </a:xfrm>
          <a:prstGeom prst="rect">
            <a:avLst/>
          </a:prstGeom>
          <a:solidFill>
            <a:schemeClr val="tx1">
              <a:lumMod val="95000"/>
            </a:schemeClr>
          </a:solidFill>
          <a:ln>
            <a:noFill/>
          </a:ln>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3000"/>
              </a:lnSpc>
              <a:spcBef>
                <a:spcPts val="0"/>
              </a:spcBef>
              <a:buNone/>
            </a:pPr>
            <a:r>
              <a:rPr lang="en-US" altLang="zh-CN" sz="2400" dirty="0">
                <a:solidFill>
                  <a:schemeClr val="bg2"/>
                </a:solidFill>
              </a:rPr>
              <a:t>#include &lt;</a:t>
            </a:r>
            <a:r>
              <a:rPr lang="en-US" altLang="zh-CN" sz="2400" dirty="0" err="1">
                <a:solidFill>
                  <a:schemeClr val="bg2"/>
                </a:solidFill>
              </a:rPr>
              <a:t>omp.h</a:t>
            </a:r>
            <a:r>
              <a:rPr lang="en-US" altLang="zh-CN" sz="2400" dirty="0">
                <a:solidFill>
                  <a:schemeClr val="bg2"/>
                </a:solidFill>
              </a:rPr>
              <a:t>&gt;</a:t>
            </a:r>
          </a:p>
          <a:p>
            <a:pPr eaLnBrk="1" hangingPunct="1">
              <a:lnSpc>
                <a:spcPts val="3000"/>
              </a:lnSpc>
              <a:spcBef>
                <a:spcPts val="0"/>
              </a:spcBef>
              <a:buNone/>
            </a:pPr>
            <a:r>
              <a:rPr lang="en-US" altLang="zh-CN" sz="2400" dirty="0">
                <a:solidFill>
                  <a:schemeClr val="bg2"/>
                </a:solidFill>
              </a:rPr>
              <a:t>#include &lt;iostream&gt;</a:t>
            </a:r>
          </a:p>
          <a:p>
            <a:pPr eaLnBrk="1" hangingPunct="1">
              <a:lnSpc>
                <a:spcPts val="3000"/>
              </a:lnSpc>
              <a:spcBef>
                <a:spcPts val="0"/>
              </a:spcBef>
              <a:buNone/>
            </a:pPr>
            <a:r>
              <a:rPr lang="en-US" altLang="zh-CN" sz="2400" dirty="0">
                <a:solidFill>
                  <a:schemeClr val="bg2"/>
                </a:solidFill>
              </a:rPr>
              <a:t>using namespace std;</a:t>
            </a:r>
          </a:p>
          <a:p>
            <a:pPr eaLnBrk="1" hangingPunct="1">
              <a:lnSpc>
                <a:spcPts val="3000"/>
              </a:lnSpc>
              <a:spcBef>
                <a:spcPts val="0"/>
              </a:spcBef>
              <a:buNone/>
            </a:pPr>
            <a:r>
              <a:rPr lang="en-US" altLang="zh-CN" sz="2400" dirty="0">
                <a:solidFill>
                  <a:schemeClr val="bg2"/>
                </a:solidFill>
              </a:rPr>
              <a:t>int main(){</a:t>
            </a:r>
          </a:p>
          <a:p>
            <a:pPr eaLnBrk="1" hangingPunct="1">
              <a:lnSpc>
                <a:spcPts val="3000"/>
              </a:lnSpc>
              <a:spcBef>
                <a:spcPts val="0"/>
              </a:spcBef>
              <a:buNone/>
            </a:pPr>
            <a:r>
              <a:rPr lang="en-US" altLang="zh-CN" sz="2400" dirty="0">
                <a:solidFill>
                  <a:schemeClr val="bg2"/>
                </a:solidFill>
              </a:rPr>
              <a:t>    </a:t>
            </a:r>
            <a:r>
              <a:rPr lang="en-US" altLang="zh-CN" sz="2400" dirty="0">
                <a:solidFill>
                  <a:srgbClr val="FF0000"/>
                </a:solidFill>
              </a:rPr>
              <a:t>#pragma </a:t>
            </a:r>
            <a:r>
              <a:rPr lang="en-US" altLang="zh-CN" sz="2400" dirty="0" err="1">
                <a:solidFill>
                  <a:srgbClr val="FF0000"/>
                </a:solidFill>
              </a:rPr>
              <a:t>omp</a:t>
            </a:r>
            <a:r>
              <a:rPr lang="en-US" altLang="zh-CN" sz="2400" dirty="0">
                <a:solidFill>
                  <a:srgbClr val="FF0000"/>
                </a:solidFill>
              </a:rPr>
              <a:t> parallel for </a:t>
            </a:r>
          </a:p>
          <a:p>
            <a:pPr eaLnBrk="1" hangingPunct="1">
              <a:lnSpc>
                <a:spcPts val="3000"/>
              </a:lnSpc>
              <a:spcBef>
                <a:spcPts val="0"/>
              </a:spcBef>
              <a:buNone/>
            </a:pPr>
            <a:r>
              <a:rPr lang="en-US" altLang="zh-CN" sz="2400" dirty="0">
                <a:solidFill>
                  <a:schemeClr val="bg2"/>
                </a:solidFill>
              </a:rPr>
              <a:t>    for (int </a:t>
            </a:r>
            <a:r>
              <a:rPr lang="en-US" altLang="zh-CN" sz="2400" dirty="0" err="1">
                <a:solidFill>
                  <a:schemeClr val="bg2"/>
                </a:solidFill>
              </a:rPr>
              <a:t>i</a:t>
            </a:r>
            <a:r>
              <a:rPr lang="en-US" altLang="zh-CN" sz="2400" dirty="0">
                <a:solidFill>
                  <a:schemeClr val="bg2"/>
                </a:solidFill>
              </a:rPr>
              <a:t> = 0; </a:t>
            </a:r>
            <a:r>
              <a:rPr lang="en-US" altLang="zh-CN" sz="2400" dirty="0" err="1">
                <a:solidFill>
                  <a:schemeClr val="bg2"/>
                </a:solidFill>
              </a:rPr>
              <a:t>i</a:t>
            </a:r>
            <a:r>
              <a:rPr lang="en-US" altLang="zh-CN" sz="2400" dirty="0">
                <a:solidFill>
                  <a:schemeClr val="bg2"/>
                </a:solidFill>
              </a:rPr>
              <a:t> &lt; 10; ++</a:t>
            </a:r>
            <a:r>
              <a:rPr lang="en-US" altLang="zh-CN" sz="2400" dirty="0" err="1">
                <a:solidFill>
                  <a:schemeClr val="bg2"/>
                </a:solidFill>
              </a:rPr>
              <a:t>i</a:t>
            </a:r>
            <a:r>
              <a:rPr lang="en-US" altLang="zh-CN" sz="2400" dirty="0">
                <a:solidFill>
                  <a:schemeClr val="bg2"/>
                </a:solidFill>
              </a:rPr>
              <a:t>)</a:t>
            </a:r>
          </a:p>
          <a:p>
            <a:pPr eaLnBrk="1" hangingPunct="1">
              <a:lnSpc>
                <a:spcPts val="3000"/>
              </a:lnSpc>
              <a:spcBef>
                <a:spcPts val="0"/>
              </a:spcBef>
              <a:buNone/>
            </a:pPr>
            <a:r>
              <a:rPr lang="en-US" altLang="zh-CN" sz="2400" dirty="0">
                <a:solidFill>
                  <a:schemeClr val="bg2"/>
                </a:solidFill>
              </a:rPr>
              <a:t>            </a:t>
            </a:r>
            <a:r>
              <a:rPr lang="en-US" altLang="zh-CN" sz="2400" dirty="0" err="1">
                <a:solidFill>
                  <a:schemeClr val="bg2"/>
                </a:solidFill>
              </a:rPr>
              <a:t>cout</a:t>
            </a:r>
            <a:r>
              <a:rPr lang="en-US" altLang="zh-CN" sz="2400" dirty="0">
                <a:solidFill>
                  <a:schemeClr val="bg2"/>
                </a:solidFill>
              </a:rPr>
              <a:t> &lt;&lt; </a:t>
            </a:r>
            <a:r>
              <a:rPr lang="en-US" altLang="zh-CN" sz="2400" dirty="0" err="1">
                <a:solidFill>
                  <a:schemeClr val="bg2"/>
                </a:solidFill>
              </a:rPr>
              <a:t>i</a:t>
            </a:r>
            <a:r>
              <a:rPr lang="en-US" altLang="zh-CN" sz="2400" dirty="0">
                <a:solidFill>
                  <a:schemeClr val="bg2"/>
                </a:solidFill>
              </a:rPr>
              <a:t>;</a:t>
            </a:r>
          </a:p>
          <a:p>
            <a:pPr eaLnBrk="1" hangingPunct="1">
              <a:lnSpc>
                <a:spcPts val="3000"/>
              </a:lnSpc>
              <a:spcBef>
                <a:spcPts val="0"/>
              </a:spcBef>
              <a:buNone/>
            </a:pPr>
            <a:r>
              <a:rPr lang="en-US" altLang="zh-CN" sz="2400" dirty="0">
                <a:solidFill>
                  <a:schemeClr val="bg2"/>
                </a:solidFill>
              </a:rPr>
              <a:t>    </a:t>
            </a:r>
            <a:r>
              <a:rPr lang="en-US" altLang="zh-CN" sz="2400" dirty="0" err="1">
                <a:solidFill>
                  <a:schemeClr val="bg2"/>
                </a:solidFill>
              </a:rPr>
              <a:t>cout</a:t>
            </a:r>
            <a:r>
              <a:rPr lang="en-US" altLang="zh-CN" sz="2400" dirty="0">
                <a:solidFill>
                  <a:schemeClr val="bg2"/>
                </a:solidFill>
              </a:rPr>
              <a:t> &lt;&lt; </a:t>
            </a:r>
            <a:r>
              <a:rPr lang="en-US" altLang="zh-CN" sz="2400" dirty="0" err="1">
                <a:solidFill>
                  <a:schemeClr val="bg2"/>
                </a:solidFill>
              </a:rPr>
              <a:t>endl</a:t>
            </a:r>
            <a:r>
              <a:rPr lang="en-US" altLang="zh-CN" sz="2400" dirty="0">
                <a:solidFill>
                  <a:schemeClr val="bg2"/>
                </a:solidFill>
              </a:rPr>
              <a:t>;</a:t>
            </a:r>
          </a:p>
          <a:p>
            <a:pPr eaLnBrk="1" hangingPunct="1">
              <a:lnSpc>
                <a:spcPts val="3000"/>
              </a:lnSpc>
              <a:spcBef>
                <a:spcPts val="0"/>
              </a:spcBef>
              <a:buNone/>
            </a:pPr>
            <a:r>
              <a:rPr lang="en-US" altLang="zh-CN" sz="2400" dirty="0">
                <a:solidFill>
                  <a:schemeClr val="bg2"/>
                </a:solidFill>
              </a:rPr>
              <a:t>    return 0;</a:t>
            </a:r>
          </a:p>
          <a:p>
            <a:pPr eaLnBrk="1" hangingPunct="1">
              <a:lnSpc>
                <a:spcPts val="3000"/>
              </a:lnSpc>
              <a:spcBef>
                <a:spcPts val="0"/>
              </a:spcBef>
              <a:buNone/>
            </a:pPr>
            <a:r>
              <a:rPr lang="en-US" altLang="zh-CN" sz="2400" dirty="0">
                <a:solidFill>
                  <a:schemeClr val="bg2"/>
                </a:solidFill>
              </a:rPr>
              <a:t>}</a:t>
            </a:r>
            <a:endParaRPr lang="en-US" altLang="zh-CN" sz="2400" b="1" dirty="0">
              <a:solidFill>
                <a:schemeClr val="bg2"/>
              </a:solidFill>
            </a:endParaRPr>
          </a:p>
        </p:txBody>
      </p:sp>
      <p:sp>
        <p:nvSpPr>
          <p:cNvPr id="8" name="矩形 7"/>
          <p:cNvSpPr/>
          <p:nvPr/>
        </p:nvSpPr>
        <p:spPr bwMode="auto">
          <a:xfrm>
            <a:off x="5565828" y="2516921"/>
            <a:ext cx="3312368" cy="696055"/>
          </a:xfrm>
          <a:prstGeom prst="rect">
            <a:avLst/>
          </a:prstGeom>
          <a:solidFill>
            <a:srgbClr val="6CA62C">
              <a:alpha val="40000"/>
            </a:srgbClr>
          </a:solidFill>
          <a:ln w="9525" cap="flat" cmpd="sng" algn="ctr">
            <a:solidFill>
              <a:srgbClr val="000000">
                <a:alpha val="25882"/>
              </a:srgbClr>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10" name="文本框 9">
            <a:extLst>
              <a:ext uri="{FF2B5EF4-FFF2-40B4-BE49-F238E27FC236}">
                <a16:creationId xmlns:a16="http://schemas.microsoft.com/office/drawing/2014/main" id="{37A141CF-F536-40FF-9041-6DF47CECC693}"/>
              </a:ext>
            </a:extLst>
          </p:cNvPr>
          <p:cNvSpPr txBox="1"/>
          <p:nvPr/>
        </p:nvSpPr>
        <p:spPr>
          <a:xfrm>
            <a:off x="2699792" y="6452663"/>
            <a:ext cx="6300192" cy="400110"/>
          </a:xfrm>
          <a:prstGeom prst="rect">
            <a:avLst/>
          </a:prstGeom>
          <a:noFill/>
        </p:spPr>
        <p:txBody>
          <a:bodyPr wrap="square" rtlCol="0">
            <a:spAutoFit/>
          </a:bodyPr>
          <a:lstStyle/>
          <a:p>
            <a:pPr algn="ctr"/>
            <a:r>
              <a:rPr lang="en-US" altLang="zh-CN" sz="2000" dirty="0">
                <a:solidFill>
                  <a:schemeClr val="bg2"/>
                </a:solidFill>
              </a:rPr>
              <a:t>https://wdxtub.com/2016/03/20/openmp-guide/</a:t>
            </a:r>
            <a:endParaRPr lang="zh-CN" altLang="en-US" sz="2000" dirty="0">
              <a:solidFill>
                <a:schemeClr val="bg2"/>
              </a:solidFill>
            </a:endParaRPr>
          </a:p>
        </p:txBody>
      </p:sp>
      <p:pic>
        <p:nvPicPr>
          <p:cNvPr id="9" name="图片 8">
            <a:extLst>
              <a:ext uri="{FF2B5EF4-FFF2-40B4-BE49-F238E27FC236}">
                <a16:creationId xmlns:a16="http://schemas.microsoft.com/office/drawing/2014/main" id="{5DC6BC5B-48C7-4BD0-A3E8-8B939B846A3F}"/>
              </a:ext>
            </a:extLst>
          </p:cNvPr>
          <p:cNvPicPr>
            <a:picLocks noChangeAspect="1"/>
          </p:cNvPicPr>
          <p:nvPr/>
        </p:nvPicPr>
        <p:blipFill>
          <a:blip r:embed="rId2"/>
          <a:stretch>
            <a:fillRect/>
          </a:stretch>
        </p:blipFill>
        <p:spPr>
          <a:xfrm>
            <a:off x="5565828" y="4110346"/>
            <a:ext cx="1886492" cy="2426964"/>
          </a:xfrm>
          <a:prstGeom prst="rect">
            <a:avLst/>
          </a:prstGeom>
        </p:spPr>
      </p:pic>
      <p:sp>
        <p:nvSpPr>
          <p:cNvPr id="12" name="矩形 11"/>
          <p:cNvSpPr/>
          <p:nvPr/>
        </p:nvSpPr>
        <p:spPr bwMode="auto">
          <a:xfrm>
            <a:off x="284125" y="1989764"/>
            <a:ext cx="2880320" cy="1287819"/>
          </a:xfrm>
          <a:prstGeom prst="rect">
            <a:avLst/>
          </a:prstGeom>
          <a:solidFill>
            <a:srgbClr val="6CA62C">
              <a:alpha val="40000"/>
            </a:srgbClr>
          </a:solidFill>
          <a:ln w="9525" cap="flat" cmpd="sng" algn="ctr">
            <a:solidFill>
              <a:srgbClr val="000000">
                <a:alpha val="25882"/>
              </a:srgbClr>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endParaRPr kumimoji="1" lang="zh-CN" altLang="en-US" sz="3200" b="1" i="0" u="none" strike="noStrike" cap="none" normalizeH="0" baseline="0">
              <a:ln>
                <a:noFill/>
              </a:ln>
              <a:solidFill>
                <a:srgbClr val="FFFF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13" name="AutoShape 7">
            <a:hlinkClick r:id="rId3" action="ppaction://hlinksldjump" highlightClick="1"/>
            <a:extLst>
              <a:ext uri="{FF2B5EF4-FFF2-40B4-BE49-F238E27FC236}">
                <a16:creationId xmlns:a16="http://schemas.microsoft.com/office/drawing/2014/main" id="{20FB06A1-DD7A-4B04-8381-06B668E3E5CB}"/>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93804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par>
                          <p:cTn id="36" fill="hold">
                            <p:stCondLst>
                              <p:cond delay="0"/>
                            </p:stCondLst>
                            <p:childTnLst>
                              <p:par>
                                <p:cTn id="37" presetID="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6D5343E-39F0-4F8C-8F87-4F5B5023DADE}"/>
              </a:ext>
            </a:extLst>
          </p:cNvPr>
          <p:cNvSpPr/>
          <p:nvPr/>
        </p:nvSpPr>
        <p:spPr>
          <a:xfrm>
            <a:off x="2084417" y="0"/>
            <a:ext cx="5195653" cy="761747"/>
          </a:xfrm>
          <a:prstGeom prst="rect">
            <a:avLst/>
          </a:prstGeom>
        </p:spPr>
        <p:txBody>
          <a:bodyPr wrap="none">
            <a:spAutoFit/>
          </a:bodyPr>
          <a:lstStyle/>
          <a:p>
            <a:pPr marL="457200" indent="-457200">
              <a:lnSpc>
                <a:spcPct val="120000"/>
              </a:lnSpc>
              <a:spcBef>
                <a:spcPts val="6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4.6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线程与进程的比较</a:t>
            </a:r>
            <a:endPar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8" name="Rectangle 3">
            <a:extLst>
              <a:ext uri="{FF2B5EF4-FFF2-40B4-BE49-F238E27FC236}">
                <a16:creationId xmlns:a16="http://schemas.microsoft.com/office/drawing/2014/main" id="{29CE9C2F-DCBE-4973-BA86-F6DCC9FEF6B7}"/>
              </a:ext>
            </a:extLst>
          </p:cNvPr>
          <p:cNvSpPr txBox="1">
            <a:spLocks noChangeArrowheads="1"/>
          </p:cNvSpPr>
          <p:nvPr/>
        </p:nvSpPr>
        <p:spPr>
          <a:xfrm>
            <a:off x="0" y="1700808"/>
            <a:ext cx="9364488" cy="401823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线程没有独立的资源，共享隶属进程资源</a:t>
            </a: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线程是</a:t>
            </a:r>
            <a:r>
              <a:rPr lang="en-US" altLang="zh-CN" sz="3200" dirty="0">
                <a:solidFill>
                  <a:schemeClr val="bg2"/>
                </a:solidFill>
                <a:effectLst/>
                <a:latin typeface="+mj-lt"/>
                <a:ea typeface="楷体" panose="02010609060101010101" pitchFamily="49" charset="-122"/>
              </a:rPr>
              <a:t>CPU</a:t>
            </a:r>
            <a:r>
              <a:rPr lang="zh-CN" altLang="en-US" sz="3200" dirty="0">
                <a:solidFill>
                  <a:schemeClr val="bg2"/>
                </a:solidFill>
                <a:effectLst/>
                <a:latin typeface="+mj-lt"/>
                <a:ea typeface="楷体" panose="02010609060101010101" pitchFamily="49" charset="-122"/>
              </a:rPr>
              <a:t>调度单位，进程是资源分配的单位</a:t>
            </a:r>
            <a:endParaRPr lang="en-US" altLang="zh-CN" sz="3200" dirty="0">
              <a:solidFill>
                <a:schemeClr val="bg2"/>
              </a:solidFill>
              <a:effectLst/>
              <a:latin typeface="+mj-l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线程中的内容：程序计数器、寄存器、栈</a:t>
            </a:r>
          </a:p>
          <a:p>
            <a:pPr marL="355600" lvl="2" indent="-355600" defTabSz="355600">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进程创建、切换和撤消的开销远大于线程</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marL="355600" lvl="2" indent="-355600" defTabSz="355600">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进程稳定性、安全性好</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marL="812800" lvl="3" indent="-355600" defTabSz="355600">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进程绝对隔离</a:t>
            </a:r>
            <a:endParaRPr lang="en-US" altLang="zh-CN" sz="3200" dirty="0">
              <a:solidFill>
                <a:schemeClr val="bg2"/>
              </a:solidFill>
              <a:effectLst/>
              <a:latin typeface="+mj-lt"/>
              <a:ea typeface="楷体" panose="02010609060101010101" pitchFamily="49" charset="-122"/>
            </a:endParaRPr>
          </a:p>
          <a:p>
            <a:pPr marL="355600" lvl="2" indent="-355600" defTabSz="355600">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线程完全共享</a:t>
            </a:r>
          </a:p>
        </p:txBody>
      </p:sp>
      <p:sp>
        <p:nvSpPr>
          <p:cNvPr id="10" name="Text Box 2">
            <a:extLst>
              <a:ext uri="{FF2B5EF4-FFF2-40B4-BE49-F238E27FC236}">
                <a16:creationId xmlns:a16="http://schemas.microsoft.com/office/drawing/2014/main" id="{C63ED49E-0B61-4846-9551-B02D1C84054D}"/>
              </a:ext>
            </a:extLst>
          </p:cNvPr>
          <p:cNvSpPr txBox="1">
            <a:spLocks noChangeArrowheads="1"/>
          </p:cNvSpPr>
          <p:nvPr/>
        </p:nvSpPr>
        <p:spPr bwMode="auto">
          <a:xfrm>
            <a:off x="2230349" y="939177"/>
            <a:ext cx="4903788" cy="584200"/>
          </a:xfrm>
          <a:prstGeom prst="rect">
            <a:avLst/>
          </a:prstGeom>
          <a:solidFill>
            <a:srgbClr val="FFFF00"/>
          </a:solidFill>
          <a:ln>
            <a:noFill/>
          </a:ln>
          <a:extLs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dirty="0">
                <a:solidFill>
                  <a:schemeClr val="bg2"/>
                </a:solidFill>
                <a:effectLst>
                  <a:outerShdw blurRad="38100" dist="38100" dir="2700000" algn="tl">
                    <a:srgbClr val="000000">
                      <a:alpha val="43137"/>
                    </a:srgbClr>
                  </a:outerShdw>
                </a:effectLst>
              </a:rPr>
              <a:t>进程  ＝  线程 ＋ 资源平台</a:t>
            </a: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769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CB44F09-DFB7-4B52-8213-2CE4DD444624}"/>
              </a:ext>
            </a:extLst>
          </p:cNvPr>
          <p:cNvGraphicFramePr>
            <a:graphicFrameLocks noGrp="1"/>
          </p:cNvGraphicFramePr>
          <p:nvPr>
            <p:extLst>
              <p:ext uri="{D42A27DB-BD31-4B8C-83A1-F6EECF244321}">
                <p14:modId xmlns:p14="http://schemas.microsoft.com/office/powerpoint/2010/main" val="516602976"/>
              </p:ext>
            </p:extLst>
          </p:nvPr>
        </p:nvGraphicFramePr>
        <p:xfrm>
          <a:off x="431540" y="949863"/>
          <a:ext cx="8532947" cy="5674434"/>
        </p:xfrm>
        <a:graphic>
          <a:graphicData uri="http://schemas.openxmlformats.org/drawingml/2006/table">
            <a:tbl>
              <a:tblPr/>
              <a:tblGrid>
                <a:gridCol w="2003388">
                  <a:extLst>
                    <a:ext uri="{9D8B030D-6E8A-4147-A177-3AD203B41FA5}">
                      <a16:colId xmlns:a16="http://schemas.microsoft.com/office/drawing/2014/main" val="20000"/>
                    </a:ext>
                  </a:extLst>
                </a:gridCol>
                <a:gridCol w="3005081">
                  <a:extLst>
                    <a:ext uri="{9D8B030D-6E8A-4147-A177-3AD203B41FA5}">
                      <a16:colId xmlns:a16="http://schemas.microsoft.com/office/drawing/2014/main" val="20001"/>
                    </a:ext>
                  </a:extLst>
                </a:gridCol>
                <a:gridCol w="2732391">
                  <a:extLst>
                    <a:ext uri="{9D8B030D-6E8A-4147-A177-3AD203B41FA5}">
                      <a16:colId xmlns:a16="http://schemas.microsoft.com/office/drawing/2014/main" val="20002"/>
                    </a:ext>
                  </a:extLst>
                </a:gridCol>
                <a:gridCol w="792087">
                  <a:extLst>
                    <a:ext uri="{9D8B030D-6E8A-4147-A177-3AD203B41FA5}">
                      <a16:colId xmlns:a16="http://schemas.microsoft.com/office/drawing/2014/main" val="20003"/>
                    </a:ext>
                  </a:extLst>
                </a:gridCol>
              </a:tblGrid>
              <a:tr h="378688">
                <a:tc>
                  <a:txBody>
                    <a:bodyPr/>
                    <a:lstStyle/>
                    <a:p>
                      <a:pPr algn="ctr" latinLnBrk="1"/>
                      <a:r>
                        <a:rPr lang="zh-CN" altLang="en-US" sz="2400" b="1" dirty="0">
                          <a:solidFill>
                            <a:srgbClr val="4F4F4F"/>
                          </a:solidFill>
                          <a:effectLst/>
                        </a:rPr>
                        <a:t>对比维度</a:t>
                      </a:r>
                      <a:endParaRPr lang="zh-CN" altLang="en-US" sz="2400" b="0" dirty="0">
                        <a:solidFill>
                          <a:srgbClr val="4F4F4F"/>
                        </a:solidFill>
                        <a:effectLst/>
                      </a:endParaRP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zh-CN" altLang="en-US" sz="2400" b="1" dirty="0">
                          <a:solidFill>
                            <a:srgbClr val="4F4F4F"/>
                          </a:solidFill>
                          <a:effectLst/>
                        </a:rPr>
                        <a:t>多进程</a:t>
                      </a:r>
                      <a:endParaRPr lang="zh-CN" altLang="en-US" sz="2400" b="0" dirty="0">
                        <a:solidFill>
                          <a:srgbClr val="4F4F4F"/>
                        </a:solidFill>
                        <a:effectLst/>
                      </a:endParaRP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zh-CN" altLang="en-US" sz="2400" b="1" dirty="0">
                          <a:solidFill>
                            <a:srgbClr val="4F4F4F"/>
                          </a:solidFill>
                          <a:effectLst/>
                        </a:rPr>
                        <a:t>多线程</a:t>
                      </a:r>
                      <a:endParaRPr lang="zh-CN" altLang="en-US" sz="2400" b="0" dirty="0">
                        <a:solidFill>
                          <a:srgbClr val="4F4F4F"/>
                        </a:solidFill>
                        <a:effectLst/>
                      </a:endParaRP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latinLnBrk="1" hangingPunct="1"/>
                      <a:r>
                        <a:rPr lang="zh-CN" altLang="en-US" sz="2400" b="1" kern="1200" dirty="0">
                          <a:solidFill>
                            <a:schemeClr val="tx1">
                              <a:lumMod val="10000"/>
                            </a:schemeClr>
                          </a:solidFill>
                          <a:effectLst/>
                          <a:latin typeface="+mn-lt"/>
                          <a:ea typeface="+mn-ea"/>
                          <a:cs typeface="+mn-cs"/>
                        </a:rPr>
                        <a:t>占优</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109017">
                <a:tc>
                  <a:txBody>
                    <a:bodyPr/>
                    <a:lstStyle/>
                    <a:p>
                      <a:pPr algn="l" latinLnBrk="1"/>
                      <a:r>
                        <a:rPr lang="zh-CN" altLang="en-US" sz="2400" b="1" dirty="0">
                          <a:solidFill>
                            <a:schemeClr val="bg2"/>
                          </a:solidFill>
                          <a:effectLst/>
                        </a:rPr>
                        <a:t>数据共享</a:t>
                      </a:r>
                      <a:endParaRPr lang="en-US" altLang="zh-CN" sz="2400" b="1" dirty="0">
                        <a:solidFill>
                          <a:schemeClr val="bg2"/>
                        </a:solidFill>
                        <a:effectLst/>
                      </a:endParaRPr>
                    </a:p>
                    <a:p>
                      <a:pPr algn="l" latinLnBrk="1"/>
                      <a:r>
                        <a:rPr lang="zh-CN" altLang="en-US" sz="2400" b="1" dirty="0">
                          <a:solidFill>
                            <a:schemeClr val="bg2"/>
                          </a:solidFill>
                          <a:effectLst/>
                        </a:rPr>
                        <a:t>同步</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algn="l" latinLnBrk="1"/>
                      <a:r>
                        <a:rPr lang="zh-CN" altLang="en-US" sz="2000" b="1" dirty="0">
                          <a:solidFill>
                            <a:schemeClr val="bg2"/>
                          </a:solidFill>
                          <a:effectLst/>
                        </a:rPr>
                        <a:t>共享复杂、需要用</a:t>
                      </a:r>
                      <a:r>
                        <a:rPr lang="en-US" altLang="zh-CN" sz="2000" b="1" dirty="0">
                          <a:solidFill>
                            <a:schemeClr val="bg2"/>
                          </a:solidFill>
                          <a:effectLst/>
                        </a:rPr>
                        <a:t>IPC</a:t>
                      </a:r>
                      <a:r>
                        <a:rPr lang="zh-CN" altLang="en-US" sz="2000" b="1" dirty="0">
                          <a:solidFill>
                            <a:schemeClr val="bg2"/>
                          </a:solidFill>
                          <a:effectLst/>
                        </a:rPr>
                        <a:t>；</a:t>
                      </a:r>
                      <a:endParaRPr lang="en-US" altLang="zh-CN" sz="2000" b="1" dirty="0">
                        <a:solidFill>
                          <a:schemeClr val="bg2"/>
                        </a:solidFill>
                        <a:effectLst/>
                      </a:endParaRPr>
                    </a:p>
                    <a:p>
                      <a:pPr algn="l" latinLnBrk="1"/>
                      <a:r>
                        <a:rPr lang="zh-CN" altLang="en-US" sz="2000" b="1" dirty="0">
                          <a:solidFill>
                            <a:schemeClr val="bg2"/>
                          </a:solidFill>
                          <a:effectLst/>
                        </a:rPr>
                        <a:t>同步简单</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共享简单、</a:t>
                      </a:r>
                      <a:endParaRPr lang="en-US" altLang="zh-CN" sz="2000" b="1" kern="1200" dirty="0">
                        <a:solidFill>
                          <a:schemeClr val="bg2"/>
                        </a:solidFill>
                        <a:effectLst/>
                        <a:latin typeface="+mn-lt"/>
                        <a:ea typeface="+mn-ea"/>
                        <a:cs typeface="+mn-cs"/>
                      </a:endParaRPr>
                    </a:p>
                    <a:p>
                      <a:pPr marL="0" algn="l" defTabSz="914400" rtl="0" eaLnBrk="1" latinLnBrk="1" hangingPunct="1"/>
                      <a:r>
                        <a:rPr lang="zh-CN" altLang="en-US" sz="2000" b="1" kern="1200" dirty="0">
                          <a:solidFill>
                            <a:schemeClr val="bg2"/>
                          </a:solidFill>
                          <a:effectLst/>
                          <a:latin typeface="+mn-lt"/>
                          <a:ea typeface="+mn-ea"/>
                          <a:cs typeface="+mn-cs"/>
                        </a:rPr>
                        <a:t>同步复杂</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各有优势</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865574">
                <a:tc>
                  <a:txBody>
                    <a:bodyPr/>
                    <a:lstStyle/>
                    <a:p>
                      <a:pPr marL="0" algn="l" defTabSz="914400" rtl="0" eaLnBrk="1" latinLnBrk="1" hangingPunct="1"/>
                      <a:r>
                        <a:rPr lang="zh-CN" altLang="en-US" sz="2400" b="1" kern="1200" dirty="0">
                          <a:solidFill>
                            <a:schemeClr val="bg2"/>
                          </a:solidFill>
                          <a:effectLst/>
                          <a:latin typeface="+mn-lt"/>
                          <a:ea typeface="+mn-ea"/>
                          <a:cs typeface="+mn-cs"/>
                        </a:rPr>
                        <a:t>内存、</a:t>
                      </a:r>
                      <a:r>
                        <a:rPr lang="en-US" sz="2400" b="1" kern="1200" dirty="0">
                          <a:solidFill>
                            <a:schemeClr val="bg2"/>
                          </a:solidFill>
                          <a:effectLst/>
                          <a:latin typeface="+mn-lt"/>
                          <a:ea typeface="+mn-ea"/>
                          <a:cs typeface="+mn-cs"/>
                        </a:rPr>
                        <a:t>CPU</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占用内存多、切换复杂</a:t>
                      </a:r>
                      <a:endParaRPr lang="en-US" altLang="zh-CN" sz="2000" b="1" kern="1200" dirty="0">
                        <a:solidFill>
                          <a:schemeClr val="bg2"/>
                        </a:solidFill>
                        <a:effectLst/>
                        <a:latin typeface="+mn-lt"/>
                        <a:ea typeface="+mn-ea"/>
                        <a:cs typeface="+mn-cs"/>
                      </a:endParaRPr>
                    </a:p>
                    <a:p>
                      <a:pPr marL="0" algn="l" defTabSz="914400" rtl="0" eaLnBrk="1" latinLnBrk="1" hangingPunct="1"/>
                      <a:r>
                        <a:rPr lang="en-US" altLang="zh-CN" sz="2000" b="1" kern="1200" dirty="0">
                          <a:solidFill>
                            <a:schemeClr val="bg2"/>
                          </a:solidFill>
                          <a:effectLst/>
                          <a:latin typeface="+mn-lt"/>
                          <a:ea typeface="+mn-ea"/>
                          <a:cs typeface="+mn-cs"/>
                        </a:rPr>
                        <a:t>CPU</a:t>
                      </a:r>
                      <a:r>
                        <a:rPr lang="zh-CN" altLang="en-US" sz="2000" b="1" kern="1200" dirty="0">
                          <a:solidFill>
                            <a:schemeClr val="bg2"/>
                          </a:solidFill>
                          <a:effectLst/>
                          <a:latin typeface="+mn-lt"/>
                          <a:ea typeface="+mn-ea"/>
                          <a:cs typeface="+mn-cs"/>
                        </a:rPr>
                        <a:t>利用率低</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占用内存少，切换简单、</a:t>
                      </a:r>
                      <a:r>
                        <a:rPr lang="en-US" altLang="zh-CN" sz="2000" b="1" kern="1200" dirty="0">
                          <a:solidFill>
                            <a:schemeClr val="bg2"/>
                          </a:solidFill>
                          <a:effectLst/>
                          <a:latin typeface="+mn-lt"/>
                          <a:ea typeface="+mn-ea"/>
                          <a:cs typeface="+mn-cs"/>
                        </a:rPr>
                        <a:t>CPU</a:t>
                      </a:r>
                      <a:r>
                        <a:rPr lang="zh-CN" altLang="en-US" sz="2000" b="1" kern="1200" dirty="0">
                          <a:solidFill>
                            <a:schemeClr val="bg2"/>
                          </a:solidFill>
                          <a:effectLst/>
                          <a:latin typeface="+mn-lt"/>
                          <a:ea typeface="+mn-ea"/>
                          <a:cs typeface="+mn-cs"/>
                        </a:rPr>
                        <a:t>利用率高</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线程</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22131">
                <a:tc>
                  <a:txBody>
                    <a:bodyPr/>
                    <a:lstStyle/>
                    <a:p>
                      <a:pPr marL="0" algn="l" defTabSz="914400" rtl="0" eaLnBrk="1" latinLnBrk="1" hangingPunct="1"/>
                      <a:r>
                        <a:rPr lang="zh-CN" altLang="en-US" sz="2400" b="1" kern="1200" dirty="0">
                          <a:solidFill>
                            <a:schemeClr val="bg2"/>
                          </a:solidFill>
                          <a:effectLst/>
                          <a:latin typeface="+mn-lt"/>
                          <a:ea typeface="+mn-ea"/>
                          <a:cs typeface="+mn-cs"/>
                        </a:rPr>
                        <a:t>创建、销毁、切换</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复杂、速度慢</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简单、速度很快</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线程</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622131">
                <a:tc>
                  <a:txBody>
                    <a:bodyPr/>
                    <a:lstStyle/>
                    <a:p>
                      <a:pPr marL="0" algn="l" defTabSz="914400" rtl="0" eaLnBrk="1" latinLnBrk="1" hangingPunct="1"/>
                      <a:r>
                        <a:rPr lang="zh-CN" altLang="en-US" sz="2400" b="1" kern="1200" dirty="0">
                          <a:solidFill>
                            <a:schemeClr val="bg2"/>
                          </a:solidFill>
                          <a:effectLst/>
                          <a:latin typeface="+mn-lt"/>
                          <a:ea typeface="+mn-ea"/>
                          <a:cs typeface="+mn-cs"/>
                        </a:rPr>
                        <a:t>编程、调试</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简单</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复杂</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进程</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22131">
                <a:tc>
                  <a:txBody>
                    <a:bodyPr/>
                    <a:lstStyle/>
                    <a:p>
                      <a:pPr marL="0" algn="l" defTabSz="914400" rtl="0" eaLnBrk="1" latinLnBrk="1" hangingPunct="1"/>
                      <a:r>
                        <a:rPr lang="zh-CN" altLang="en-US" sz="2400" b="1" kern="1200" dirty="0">
                          <a:solidFill>
                            <a:schemeClr val="bg2"/>
                          </a:solidFill>
                          <a:effectLst/>
                          <a:latin typeface="+mn-lt"/>
                          <a:ea typeface="+mn-ea"/>
                          <a:cs typeface="+mn-cs"/>
                        </a:rPr>
                        <a:t>可靠性</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进程间不会互相影响</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一个线程挂掉将导致整个进程挂掉</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进程</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0005"/>
                  </a:ext>
                </a:extLst>
              </a:tr>
              <a:tr h="791814">
                <a:tc>
                  <a:txBody>
                    <a:bodyPr/>
                    <a:lstStyle/>
                    <a:p>
                      <a:pPr marL="0" algn="l" defTabSz="914400" rtl="0" eaLnBrk="1" latinLnBrk="1" hangingPunct="1"/>
                      <a:r>
                        <a:rPr lang="zh-CN" altLang="en-US" sz="2400" b="1" kern="1200" dirty="0">
                          <a:solidFill>
                            <a:schemeClr val="bg2"/>
                          </a:solidFill>
                          <a:effectLst/>
                          <a:latin typeface="+mn-lt"/>
                          <a:ea typeface="+mn-ea"/>
                          <a:cs typeface="+mn-cs"/>
                        </a:rPr>
                        <a:t>分布式</a:t>
                      </a:r>
                    </a:p>
                  </a:txBody>
                  <a:tcPr marL="57051" marR="57051" marT="57054" marB="57054">
                    <a:lnL w="12700" cap="flat" cmpd="sng" algn="ctr">
                      <a:solidFill>
                        <a:schemeClr val="tx1"/>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适应于多核、多机分布式；如果一台机器不够，扩展到多台机器比较简单</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适应于多核分布式</a:t>
                      </a:r>
                    </a:p>
                  </a:txBody>
                  <a:tcPr marL="57051" marR="57051" marT="57054" marB="570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latinLnBrk="1" hangingPunct="1"/>
                      <a:r>
                        <a:rPr lang="zh-CN" altLang="en-US" sz="2000" b="1" kern="1200" dirty="0">
                          <a:solidFill>
                            <a:schemeClr val="bg2"/>
                          </a:solidFill>
                          <a:effectLst/>
                          <a:latin typeface="+mn-lt"/>
                          <a:ea typeface="+mn-ea"/>
                          <a:cs typeface="+mn-cs"/>
                        </a:rPr>
                        <a:t>进程</a:t>
                      </a:r>
                    </a:p>
                  </a:txBody>
                  <a:tcPr marL="57051" marR="57051" marT="57054" marB="57054">
                    <a:lnL w="9525" cap="flat" cmpd="sng" algn="ctr">
                      <a:solidFill>
                        <a:srgbClr val="DDDDD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5" name="矩形 4">
            <a:extLst>
              <a:ext uri="{FF2B5EF4-FFF2-40B4-BE49-F238E27FC236}">
                <a16:creationId xmlns:a16="http://schemas.microsoft.com/office/drawing/2014/main" id="{DC2EF1AD-9CE4-4E4A-BDD2-CE5B84EE1923}"/>
              </a:ext>
            </a:extLst>
          </p:cNvPr>
          <p:cNvSpPr/>
          <p:nvPr/>
        </p:nvSpPr>
        <p:spPr>
          <a:xfrm>
            <a:off x="2555776" y="0"/>
            <a:ext cx="4288353" cy="768031"/>
          </a:xfrm>
          <a:prstGeom prst="rect">
            <a:avLst/>
          </a:prstGeom>
        </p:spPr>
        <p:txBody>
          <a:bodyPr wrap="none">
            <a:spAutoFit/>
          </a:bodyPr>
          <a:lstStyle/>
          <a:p>
            <a:pPr marL="0" lvl="1" indent="-274638" eaLnBrk="1" hangingPunct="1">
              <a:lnSpc>
                <a:spcPct val="120000"/>
              </a:lnSpc>
              <a:buClr>
                <a:schemeClr val="folHlink"/>
              </a:buClr>
              <a:buSzPct val="75000"/>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线程与进程的比较</a:t>
            </a:r>
            <a:endPar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Tree>
    <p:extLst>
      <p:ext uri="{BB962C8B-B14F-4D97-AF65-F5344CB8AC3E}">
        <p14:creationId xmlns:p14="http://schemas.microsoft.com/office/powerpoint/2010/main" val="1551718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FEDEEA-0799-420B-9920-5577A5483BE4}"/>
              </a:ext>
            </a:extLst>
          </p:cNvPr>
          <p:cNvSpPr txBox="1">
            <a:spLocks/>
          </p:cNvSpPr>
          <p:nvPr/>
        </p:nvSpPr>
        <p:spPr>
          <a:xfrm>
            <a:off x="2195513" y="-9525"/>
            <a:ext cx="4824759" cy="702221"/>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marL="0" lvl="1" indent="-274638" eaLnBrk="1" hangingPunct="1">
              <a:lnSpc>
                <a:spcPct val="120000"/>
              </a:lnSpc>
              <a:buClr>
                <a:schemeClr val="folHlink"/>
              </a:buClr>
              <a:buSzPct val="75000"/>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浏览器实现</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线程</a:t>
            </a:r>
          </a:p>
        </p:txBody>
      </p:sp>
      <p:sp>
        <p:nvSpPr>
          <p:cNvPr id="5" name="内容占位符 2">
            <a:extLst>
              <a:ext uri="{FF2B5EF4-FFF2-40B4-BE49-F238E27FC236}">
                <a16:creationId xmlns:a16="http://schemas.microsoft.com/office/drawing/2014/main" id="{4B137A9E-3B66-4814-AF31-406C7C95BC9B}"/>
              </a:ext>
            </a:extLst>
          </p:cNvPr>
          <p:cNvSpPr txBox="1">
            <a:spLocks/>
          </p:cNvSpPr>
          <p:nvPr/>
        </p:nvSpPr>
        <p:spPr>
          <a:xfrm>
            <a:off x="251520" y="1124744"/>
            <a:ext cx="8568952" cy="4248472"/>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en-US" altLang="zh-CN" sz="3600" dirty="0">
                <a:solidFill>
                  <a:schemeClr val="bg1"/>
                </a:solidFill>
                <a:effectLst/>
                <a:ea typeface="楷体" panose="02010609060101010101" pitchFamily="49" charset="-122"/>
              </a:rPr>
              <a:t>Firefox </a:t>
            </a:r>
            <a:r>
              <a:rPr lang="zh-CN" altLang="en-US" sz="3600" dirty="0">
                <a:solidFill>
                  <a:schemeClr val="bg1"/>
                </a:solidFill>
                <a:effectLst/>
                <a:ea typeface="楷体" panose="02010609060101010101" pitchFamily="49" charset="-122"/>
              </a:rPr>
              <a:t>、</a:t>
            </a:r>
            <a:r>
              <a:rPr lang="en-US" altLang="zh-CN" sz="3600" dirty="0">
                <a:solidFill>
                  <a:schemeClr val="bg1"/>
                </a:solidFill>
                <a:effectLst/>
                <a:ea typeface="楷体" panose="02010609060101010101" pitchFamily="49" charset="-122"/>
              </a:rPr>
              <a:t> IE</a:t>
            </a:r>
            <a:r>
              <a:rPr lang="zh-CN" altLang="en-US" sz="3600" dirty="0">
                <a:solidFill>
                  <a:schemeClr val="bg1"/>
                </a:solidFill>
                <a:effectLst/>
                <a:ea typeface="楷体" panose="02010609060101010101" pitchFamily="49" charset="-122"/>
              </a:rPr>
              <a:t>（</a:t>
            </a:r>
            <a:r>
              <a:rPr lang="en-US" altLang="zh-CN" sz="3600" dirty="0">
                <a:solidFill>
                  <a:schemeClr val="bg1"/>
                </a:solidFill>
                <a:effectLst/>
                <a:ea typeface="楷体" panose="02010609060101010101" pitchFamily="49" charset="-122"/>
              </a:rPr>
              <a:t>IE7</a:t>
            </a:r>
            <a:r>
              <a:rPr lang="zh-CN" altLang="en-US" sz="3600" dirty="0">
                <a:solidFill>
                  <a:schemeClr val="bg1"/>
                </a:solidFill>
                <a:effectLst/>
                <a:ea typeface="楷体" panose="02010609060101010101" pitchFamily="49" charset="-122"/>
              </a:rPr>
              <a:t>开始）</a:t>
            </a:r>
            <a:endParaRPr lang="en-US" altLang="zh-CN" sz="3600" dirty="0">
              <a:solidFill>
                <a:schemeClr val="bg1"/>
              </a:solidFill>
              <a:effectLs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稳定性差</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访问不同的网站、打开不同的窗口，是创建一个浏览器进程下不同的线程</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访问网站出问题，“程序执行非法操作，将被关闭”，所有打开的窗口和标签全部关闭。</a:t>
            </a: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15349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5D9610-3117-4D77-819B-D76A4AA4D606}"/>
              </a:ext>
            </a:extLst>
          </p:cNvPr>
          <p:cNvSpPr txBox="1"/>
          <p:nvPr/>
        </p:nvSpPr>
        <p:spPr>
          <a:xfrm>
            <a:off x="0" y="1052736"/>
            <a:ext cx="9036496" cy="3804118"/>
          </a:xfrm>
          <a:prstGeom prst="rect">
            <a:avLst/>
          </a:prstGeom>
          <a:noFill/>
        </p:spPr>
        <p:txBody>
          <a:bodyPr wrap="square" rtlCol="0">
            <a:spAutoFit/>
          </a:bodyPr>
          <a:lstStyle/>
          <a:p>
            <a:pPr marL="355600" lvl="2" indent="-355600" defTabSz="355600">
              <a:lnSpc>
                <a:spcPct val="90000"/>
              </a:lnSpc>
              <a:buClr>
                <a:schemeClr val="bg1"/>
              </a:buClr>
              <a:buSzPct val="80000"/>
              <a:buFont typeface="Wingdings" panose="05000000000000000000" pitchFamily="2" charset="2"/>
              <a:buChar char="n"/>
              <a:defRPr/>
            </a:pPr>
            <a:r>
              <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Chrome</a:t>
            </a: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：任何窗口或标签都是独立的进程</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稳定性强</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每个站点和应用软件限制在一个封闭环境中</a:t>
            </a:r>
            <a:endParaRPr lang="en-US" altLang="zh-CN" dirty="0">
              <a:solidFill>
                <a:schemeClr val="bg2"/>
              </a:solidFill>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访问一个页面的进程崩溃时，并不会导致别的页面进程崩溃。浏览器不会因恶意网页和应用软件而崩溃。</a:t>
            </a:r>
            <a:endParaRPr lang="en-US" altLang="zh-CN" dirty="0">
              <a:solidFill>
                <a:schemeClr val="bg2"/>
              </a:solidFill>
              <a:latin typeface="+mj-lt"/>
              <a:ea typeface="楷体" panose="02010609060101010101" pitchFamily="49" charset="-122"/>
            </a:endParaRPr>
          </a:p>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消耗大</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打开浏览器，就创建了很多进程。</a:t>
            </a:r>
          </a:p>
        </p:txBody>
      </p:sp>
      <p:sp>
        <p:nvSpPr>
          <p:cNvPr id="5" name="标题 1">
            <a:extLst>
              <a:ext uri="{FF2B5EF4-FFF2-40B4-BE49-F238E27FC236}">
                <a16:creationId xmlns:a16="http://schemas.microsoft.com/office/drawing/2014/main" id="{BC9DD702-3DD9-44AC-9AFB-3BAA232F1D5F}"/>
              </a:ext>
            </a:extLst>
          </p:cNvPr>
          <p:cNvSpPr txBox="1">
            <a:spLocks/>
          </p:cNvSpPr>
          <p:nvPr/>
        </p:nvSpPr>
        <p:spPr>
          <a:xfrm>
            <a:off x="2206111" y="0"/>
            <a:ext cx="5472608" cy="702221"/>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marL="0" lvl="1" indent="-274638" eaLnBrk="1" hangingPunct="1">
              <a:lnSpc>
                <a:spcPct val="120000"/>
              </a:lnSpc>
              <a:buClr>
                <a:schemeClr val="folHlink"/>
              </a:buClr>
              <a:buSzPct val="75000"/>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浏览器实现</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进程</a:t>
            </a:r>
            <a:endPar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endParaRP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文本框 6"/>
          <p:cNvSpPr txBox="1"/>
          <p:nvPr/>
        </p:nvSpPr>
        <p:spPr>
          <a:xfrm>
            <a:off x="6680204" y="6488668"/>
            <a:ext cx="2066040"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4.10</a:t>
            </a:r>
            <a:endParaRPr lang="zh-CN" altLang="en-US" sz="2400" dirty="0">
              <a:solidFill>
                <a:schemeClr val="bg2"/>
              </a:solidFill>
              <a:latin typeface="+mn-lt"/>
            </a:endParaRPr>
          </a:p>
        </p:txBody>
      </p:sp>
    </p:spTree>
    <p:extLst>
      <p:ext uri="{BB962C8B-B14F-4D97-AF65-F5344CB8AC3E}">
        <p14:creationId xmlns:p14="http://schemas.microsoft.com/office/powerpoint/2010/main" val="3502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 presetClass="entr" presetSubtype="6"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4B022A3-F651-47CF-8E3D-82443101620A}"/>
              </a:ext>
            </a:extLst>
          </p:cNvPr>
          <p:cNvSpPr txBox="1">
            <a:spLocks/>
          </p:cNvSpPr>
          <p:nvPr/>
        </p:nvSpPr>
        <p:spPr>
          <a:xfrm>
            <a:off x="1187624" y="-10852"/>
            <a:ext cx="7056784" cy="792088"/>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pPr marL="0" lvl="1" indent="-274638" eaLnBrk="1" hangingPunct="1">
              <a:lnSpc>
                <a:spcPct val="120000"/>
              </a:lnSpc>
              <a:buClr>
                <a:schemeClr val="folHlink"/>
              </a:buClr>
              <a:buSzPct val="75000"/>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并发模式的选择</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线程优先</a:t>
            </a:r>
          </a:p>
        </p:txBody>
      </p:sp>
      <p:sp>
        <p:nvSpPr>
          <p:cNvPr id="5" name="内容占位符 5">
            <a:extLst>
              <a:ext uri="{FF2B5EF4-FFF2-40B4-BE49-F238E27FC236}">
                <a16:creationId xmlns:a16="http://schemas.microsoft.com/office/drawing/2014/main" id="{F9257658-868A-4766-95EA-CD883EC4CAF8}"/>
              </a:ext>
            </a:extLst>
          </p:cNvPr>
          <p:cNvSpPr txBox="1">
            <a:spLocks/>
          </p:cNvSpPr>
          <p:nvPr/>
        </p:nvSpPr>
        <p:spPr>
          <a:xfrm>
            <a:off x="233772" y="836712"/>
            <a:ext cx="8964488" cy="4392285"/>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latinLnBrk="1">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需要频繁创建销毁</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marL="812800" lvl="3" indent="-355600" defTabSz="355600" latinLnBrk="1">
              <a:lnSpc>
                <a:spcPct val="90000"/>
              </a:lnSpc>
              <a:spcBef>
                <a:spcPct val="0"/>
              </a:spcBef>
              <a:buClr>
                <a:schemeClr val="bg2"/>
              </a:buClr>
              <a:buSzPct val="70000"/>
              <a:buFont typeface="Wingdings" panose="05000000000000000000" pitchFamily="2" charset="2"/>
              <a:buChar char="n"/>
              <a:defRPr/>
            </a:pPr>
            <a:r>
              <a:rPr lang="en-US" altLang="zh-CN" sz="3200" dirty="0">
                <a:solidFill>
                  <a:schemeClr val="bg2"/>
                </a:solidFill>
                <a:effectLst/>
                <a:latin typeface="+mj-lt"/>
                <a:ea typeface="楷体" panose="02010609060101010101" pitchFamily="49" charset="-122"/>
              </a:rPr>
              <a:t>Web</a:t>
            </a:r>
            <a:r>
              <a:rPr lang="zh-CN" altLang="en-US" sz="3200" dirty="0">
                <a:solidFill>
                  <a:schemeClr val="bg2"/>
                </a:solidFill>
                <a:effectLst/>
                <a:latin typeface="+mj-lt"/>
                <a:ea typeface="楷体" panose="02010609060101010101" pitchFamily="49" charset="-122"/>
              </a:rPr>
              <a:t>服务器，来一个连接建立一个线程，断了就销毁线程</a:t>
            </a:r>
          </a:p>
          <a:p>
            <a:pPr marL="355600" lvl="2" indent="-355600" defTabSz="355600" latinLnBrk="1">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需要进行大量计算</a:t>
            </a:r>
          </a:p>
          <a:p>
            <a:pPr marL="812800" lvl="3" indent="-355600" defTabSz="355600" latinLnBrk="1">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要耗费很多</a:t>
            </a:r>
            <a:r>
              <a:rPr lang="en-US" altLang="zh-CN" sz="3200" dirty="0">
                <a:solidFill>
                  <a:schemeClr val="bg2"/>
                </a:solidFill>
                <a:effectLst/>
                <a:latin typeface="+mj-lt"/>
                <a:ea typeface="楷体" panose="02010609060101010101" pitchFamily="49" charset="-122"/>
              </a:rPr>
              <a:t>CPU</a:t>
            </a:r>
            <a:r>
              <a:rPr lang="zh-CN" altLang="en-US" sz="3200" dirty="0">
                <a:solidFill>
                  <a:schemeClr val="bg2"/>
                </a:solidFill>
                <a:effectLst/>
                <a:latin typeface="+mj-lt"/>
                <a:ea typeface="楷体" panose="02010609060101010101" pitchFamily="49" charset="-122"/>
              </a:rPr>
              <a:t>，切换频繁。如图像处理、算法处理</a:t>
            </a:r>
          </a:p>
          <a:p>
            <a:pPr marL="355600" lvl="2" indent="-355600" defTabSz="355600" latinLnBrk="1">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强相关的处理</a:t>
            </a:r>
          </a:p>
          <a:p>
            <a:pPr marL="812800" lvl="3" indent="-355600" defTabSz="355600" latinLnBrk="1">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如：</a:t>
            </a:r>
            <a:r>
              <a:rPr lang="en-US" altLang="zh-CN" sz="3200" dirty="0">
                <a:solidFill>
                  <a:schemeClr val="bg2"/>
                </a:solidFill>
                <a:effectLst/>
                <a:latin typeface="+mj-lt"/>
                <a:ea typeface="楷体" panose="02010609060101010101" pitchFamily="49" charset="-122"/>
              </a:rPr>
              <a:t>Server</a:t>
            </a:r>
            <a:r>
              <a:rPr lang="zh-CN" altLang="en-US" sz="3200" dirty="0">
                <a:solidFill>
                  <a:schemeClr val="bg2"/>
                </a:solidFill>
                <a:effectLst/>
                <a:latin typeface="+mj-lt"/>
                <a:ea typeface="楷体" panose="02010609060101010101" pitchFamily="49" charset="-122"/>
              </a:rPr>
              <a:t>消息处理：消息解码、业务处理</a:t>
            </a:r>
            <a:endParaRPr lang="en-US" altLang="zh-CN" sz="3200" dirty="0">
              <a:solidFill>
                <a:schemeClr val="bg2"/>
              </a:solidFill>
              <a:effectLst/>
              <a:latin typeface="+mj-lt"/>
              <a:ea typeface="楷体" panose="02010609060101010101" pitchFamily="49" charset="-122"/>
            </a:endParaRPr>
          </a:p>
          <a:p>
            <a:pPr marL="355600" lvl="2" indent="-355600" defTabSz="355600" latinLnBrk="1">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多核分布的</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59078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F943000D-9BDC-4244-9AE2-E899A85E6C4D}"/>
              </a:ext>
            </a:extLst>
          </p:cNvPr>
          <p:cNvSpPr txBox="1">
            <a:spLocks/>
          </p:cNvSpPr>
          <p:nvPr/>
        </p:nvSpPr>
        <p:spPr>
          <a:xfrm>
            <a:off x="539552" y="1124744"/>
            <a:ext cx="7315240" cy="18002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latinLnBrk="1">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弱相关</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lvl="1" latinLnBrk="1">
              <a:buClrTx/>
              <a:buSzPct val="80000"/>
              <a:buFont typeface="Wingdings" panose="05000000000000000000" pitchFamily="2" charset="2"/>
              <a:buChar char="n"/>
            </a:pPr>
            <a:r>
              <a:rPr lang="zh-CN" altLang="en-US" sz="3200" dirty="0">
                <a:solidFill>
                  <a:schemeClr val="bg2"/>
                </a:solidFill>
                <a:effectLst/>
                <a:latin typeface="+mj-lt"/>
                <a:ea typeface="楷体" panose="02010609060101010101" pitchFamily="49" charset="-122"/>
              </a:rPr>
              <a:t>如：</a:t>
            </a:r>
            <a:r>
              <a:rPr lang="en-US" altLang="zh-CN" sz="3200" dirty="0">
                <a:solidFill>
                  <a:schemeClr val="bg2"/>
                </a:solidFill>
                <a:effectLst/>
                <a:latin typeface="+mj-lt"/>
                <a:ea typeface="楷体" panose="02010609060101010101" pitchFamily="49" charset="-122"/>
              </a:rPr>
              <a:t>Server</a:t>
            </a:r>
            <a:r>
              <a:rPr lang="zh-CN" altLang="en-US" sz="3200" dirty="0">
                <a:solidFill>
                  <a:schemeClr val="bg2"/>
                </a:solidFill>
                <a:effectLst/>
                <a:latin typeface="+mj-lt"/>
                <a:ea typeface="楷体" panose="02010609060101010101" pitchFamily="49" charset="-122"/>
              </a:rPr>
              <a:t>消息处理中的消息收发</a:t>
            </a:r>
            <a:endParaRPr lang="en-US" altLang="zh-CN" sz="3200" dirty="0">
              <a:solidFill>
                <a:schemeClr val="bg2"/>
              </a:solidFill>
              <a:effectLst/>
              <a:latin typeface="+mj-lt"/>
              <a:ea typeface="楷体" panose="02010609060101010101" pitchFamily="49" charset="-122"/>
            </a:endParaRPr>
          </a:p>
          <a:p>
            <a:pPr marL="355600" lvl="2" indent="-355600" defTabSz="355600" latinLnBrk="1">
              <a:lnSpc>
                <a:spcPct val="90000"/>
              </a:lnSpc>
              <a:spcBef>
                <a:spcPct val="0"/>
              </a:spcBef>
              <a:buClr>
                <a:schemeClr val="bg1"/>
              </a:buClr>
              <a:buSzPct val="9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多机分布的</a:t>
            </a:r>
          </a:p>
        </p:txBody>
      </p:sp>
      <p:sp>
        <p:nvSpPr>
          <p:cNvPr id="5" name="标题 1">
            <a:extLst>
              <a:ext uri="{FF2B5EF4-FFF2-40B4-BE49-F238E27FC236}">
                <a16:creationId xmlns:a16="http://schemas.microsoft.com/office/drawing/2014/main" id="{649053DF-ABEF-468A-B6A1-7C8FB5339625}"/>
              </a:ext>
            </a:extLst>
          </p:cNvPr>
          <p:cNvSpPr txBox="1">
            <a:spLocks/>
          </p:cNvSpPr>
          <p:nvPr/>
        </p:nvSpPr>
        <p:spPr>
          <a:xfrm>
            <a:off x="1331640" y="116632"/>
            <a:ext cx="7128792" cy="792088"/>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4000" dirty="0">
                <a:solidFill>
                  <a:srgbClr val="006699"/>
                </a:solidFill>
                <a:effectLst>
                  <a:outerShdw blurRad="38100" dist="38100" dir="2700000" algn="tl">
                    <a:srgbClr val="000000">
                      <a:alpha val="43137"/>
                    </a:srgbClr>
                  </a:outerShdw>
                </a:effectLst>
                <a:ea typeface="MS PGothic" pitchFamily="34" charset="-128"/>
              </a:rPr>
              <a:t>并发模式的选择</a:t>
            </a:r>
            <a:r>
              <a:rPr lang="en-US" altLang="zh-CN" sz="4000" dirty="0">
                <a:solidFill>
                  <a:srgbClr val="006699"/>
                </a:solidFill>
                <a:effectLst>
                  <a:outerShdw blurRad="38100" dist="38100" dir="2700000" algn="tl">
                    <a:srgbClr val="000000">
                      <a:alpha val="43137"/>
                    </a:srgbClr>
                  </a:outerShdw>
                </a:effectLst>
                <a:ea typeface="MS PGothic" pitchFamily="34" charset="-128"/>
              </a:rPr>
              <a:t>——</a:t>
            </a:r>
            <a:r>
              <a:rPr lang="zh-CN" altLang="en-US" sz="4000" dirty="0">
                <a:solidFill>
                  <a:srgbClr val="006699"/>
                </a:solidFill>
                <a:effectLst>
                  <a:outerShdw blurRad="38100" dist="38100" dir="2700000" algn="tl">
                    <a:srgbClr val="000000">
                      <a:alpha val="43137"/>
                    </a:srgbClr>
                  </a:outerShdw>
                </a:effectLst>
                <a:ea typeface="MS PGothic" pitchFamily="34" charset="-128"/>
              </a:rPr>
              <a:t>进程优先</a:t>
            </a:r>
          </a:p>
        </p:txBody>
      </p:sp>
      <p:sp>
        <p:nvSpPr>
          <p:cNvPr id="6" name="文本框 5">
            <a:extLst>
              <a:ext uri="{FF2B5EF4-FFF2-40B4-BE49-F238E27FC236}">
                <a16:creationId xmlns:a16="http://schemas.microsoft.com/office/drawing/2014/main" id="{66F665A2-5979-4EDD-86B1-49BF4AECE2D6}"/>
              </a:ext>
            </a:extLst>
          </p:cNvPr>
          <p:cNvSpPr txBox="1"/>
          <p:nvPr/>
        </p:nvSpPr>
        <p:spPr>
          <a:xfrm>
            <a:off x="38964" y="3573016"/>
            <a:ext cx="9036496" cy="1569660"/>
          </a:xfrm>
          <a:prstGeom prst="rect">
            <a:avLst/>
          </a:prstGeom>
          <a:solidFill>
            <a:srgbClr val="FFFF99"/>
          </a:solidFill>
        </p:spPr>
        <p:txBody>
          <a:bodyPr wrap="square" rtlCol="0">
            <a:spAutoFit/>
          </a:bodyPr>
          <a:lstStyle/>
          <a:p>
            <a:pPr algn="ctr" latinLnBrk="1">
              <a:lnSpc>
                <a:spcPct val="150000"/>
              </a:lnSpc>
            </a:pPr>
            <a:r>
              <a:rPr lang="zh-CN" altLang="en-US" sz="3200" b="1" dirty="0">
                <a:solidFill>
                  <a:schemeClr val="bg2"/>
                </a:solidFill>
                <a:effectLst>
                  <a:outerShdw blurRad="38100" dist="38100" dir="2700000" algn="tl">
                    <a:srgbClr val="000000">
                      <a:alpha val="43137"/>
                    </a:srgbClr>
                  </a:outerShdw>
                </a:effectLst>
              </a:rPr>
              <a:t>都满足需求的情况下，选最熟悉、最擅长的方式</a:t>
            </a:r>
          </a:p>
          <a:p>
            <a:pPr algn="ctr" latinLnBrk="1">
              <a:lnSpc>
                <a:spcPct val="150000"/>
              </a:lnSpc>
            </a:pPr>
            <a:r>
              <a:rPr lang="zh-CN" altLang="en-US" sz="3200" b="1" dirty="0">
                <a:solidFill>
                  <a:schemeClr val="bg2"/>
                </a:solidFill>
                <a:effectLst>
                  <a:outerShdw blurRad="38100" dist="38100" dir="2700000" algn="tl">
                    <a:srgbClr val="000000">
                      <a:alpha val="43137"/>
                    </a:srgbClr>
                  </a:outerShdw>
                </a:effectLst>
              </a:rPr>
              <a:t> 实际应用：进程</a:t>
            </a:r>
            <a:r>
              <a:rPr lang="en-US" altLang="zh-CN" sz="3200" b="1" dirty="0">
                <a:solidFill>
                  <a:schemeClr val="bg2"/>
                </a:solidFill>
                <a:effectLst>
                  <a:outerShdw blurRad="38100" dist="38100" dir="2700000" algn="tl">
                    <a:srgbClr val="000000">
                      <a:alpha val="43137"/>
                    </a:srgbClr>
                  </a:outerShdw>
                </a:effectLst>
              </a:rPr>
              <a:t>+</a:t>
            </a:r>
            <a:r>
              <a:rPr lang="zh-CN" altLang="en-US" sz="3200" b="1" dirty="0">
                <a:solidFill>
                  <a:schemeClr val="bg2"/>
                </a:solidFill>
                <a:effectLst>
                  <a:outerShdw blurRad="38100" dist="38100" dir="2700000" algn="tl">
                    <a:srgbClr val="000000">
                      <a:alpha val="43137"/>
                    </a:srgbClr>
                  </a:outerShdw>
                </a:effectLst>
              </a:rPr>
              <a:t>线程</a:t>
            </a:r>
            <a:endParaRPr lang="zh-CN" altLang="en-US" dirty="0">
              <a:effectLst>
                <a:outerShdw blurRad="38100" dist="38100" dir="2700000" algn="tl">
                  <a:srgbClr val="000000">
                    <a:alpha val="43137"/>
                  </a:srgbClr>
                </a:outerShdw>
              </a:effectLst>
            </a:endParaRPr>
          </a:p>
        </p:txBody>
      </p:sp>
      <p:sp>
        <p:nvSpPr>
          <p:cNvPr id="8" name="AutoShape 7">
            <a:hlinkClick r:id="rId2" action="ppaction://hlinksldjump" highlightClick="1"/>
            <a:extLst>
              <a:ext uri="{FF2B5EF4-FFF2-40B4-BE49-F238E27FC236}">
                <a16:creationId xmlns:a16="http://schemas.microsoft.com/office/drawing/2014/main" id="{20FB06A1-DD7A-4B04-8381-06B668E3E5CB}"/>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51620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17BECC-9B0D-4EC7-81E6-CACAAB0E1221}"/>
              </a:ext>
            </a:extLst>
          </p:cNvPr>
          <p:cNvSpPr/>
          <p:nvPr/>
        </p:nvSpPr>
        <p:spPr>
          <a:xfrm>
            <a:off x="1825408" y="0"/>
            <a:ext cx="5832648" cy="835613"/>
          </a:xfrm>
          <a:prstGeom prst="rect">
            <a:avLst/>
          </a:prstGeom>
        </p:spPr>
        <p:txBody>
          <a:bodyPr wrap="square">
            <a:spAutoFit/>
          </a:bodyPr>
          <a:lstStyle/>
          <a:p>
            <a:pPr marL="457200" indent="-457200">
              <a:lnSpc>
                <a:spcPct val="120000"/>
              </a:lnSpc>
              <a:spcBef>
                <a:spcPts val="600"/>
              </a:spcBef>
              <a:buClr>
                <a:schemeClr val="folHlink"/>
              </a:buClr>
              <a:buSzPct val="75000"/>
              <a:defRPr/>
            </a:pPr>
            <a:r>
              <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rPr>
              <a:t>4.7 </a:t>
            </a:r>
            <a:r>
              <a:rPr lang="zh-CN" altLang="en-US" sz="4400" dirty="0">
                <a:solidFill>
                  <a:srgbClr val="C00000"/>
                </a:solidFill>
                <a:effectLst>
                  <a:outerShdw blurRad="38100" dist="38100" dir="2700000" algn="tl">
                    <a:srgbClr val="000000"/>
                  </a:outerShdw>
                </a:effectLst>
                <a:latin typeface="Times New Roman" pitchFamily="18" charset="0"/>
                <a:ea typeface="楷体_GB2312" pitchFamily="49" charset="-122"/>
              </a:rPr>
              <a:t>操 作 系 统 例 子 </a:t>
            </a:r>
            <a:endParaRPr lang="en-US" altLang="zh-CN" sz="4400"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7" name="文本框 6">
            <a:extLst>
              <a:ext uri="{FF2B5EF4-FFF2-40B4-BE49-F238E27FC236}">
                <a16:creationId xmlns:a16="http://schemas.microsoft.com/office/drawing/2014/main" id="{5002EBC0-B69F-476B-A1E4-B5886ACA35C5}"/>
              </a:ext>
            </a:extLst>
          </p:cNvPr>
          <p:cNvSpPr txBox="1"/>
          <p:nvPr/>
        </p:nvSpPr>
        <p:spPr>
          <a:xfrm>
            <a:off x="2555776" y="2721114"/>
            <a:ext cx="3672408" cy="707886"/>
          </a:xfrm>
          <a:prstGeom prst="rect">
            <a:avLst/>
          </a:prstGeom>
          <a:noFill/>
        </p:spPr>
        <p:txBody>
          <a:bodyPr wrap="square" rtlCol="0">
            <a:spAutoFit/>
          </a:bodyPr>
          <a:lstStyle/>
          <a:p>
            <a:pPr marL="0" lvl="1" indent="-274638"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Linux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p>
        </p:txBody>
      </p:sp>
      <p:sp>
        <p:nvSpPr>
          <p:cNvPr id="8" name="文本框 7">
            <a:extLst>
              <a:ext uri="{FF2B5EF4-FFF2-40B4-BE49-F238E27FC236}">
                <a16:creationId xmlns:a16="http://schemas.microsoft.com/office/drawing/2014/main" id="{4642298C-3F24-4141-89AB-66F29EA2F0BD}"/>
              </a:ext>
            </a:extLst>
          </p:cNvPr>
          <p:cNvSpPr txBox="1"/>
          <p:nvPr/>
        </p:nvSpPr>
        <p:spPr>
          <a:xfrm>
            <a:off x="2333623" y="1471144"/>
            <a:ext cx="4476754" cy="707886"/>
          </a:xfrm>
          <a:prstGeom prst="rect">
            <a:avLst/>
          </a:prstGeom>
          <a:noFill/>
        </p:spPr>
        <p:txBody>
          <a:bodyPr wrap="square" rtlCol="0">
            <a:spAutoFit/>
          </a:bodyPr>
          <a:lstStyle/>
          <a:p>
            <a:pPr marL="0" lvl="1" indent="-274638"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Windows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51164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62CF32E-03AD-46D1-9E34-EE4D060A88AD}"/>
              </a:ext>
            </a:extLst>
          </p:cNvPr>
          <p:cNvSpPr txBox="1"/>
          <p:nvPr/>
        </p:nvSpPr>
        <p:spPr>
          <a:xfrm>
            <a:off x="1979712" y="26594"/>
            <a:ext cx="5112568"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Windows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1</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a:t>
            </a:r>
          </a:p>
        </p:txBody>
      </p:sp>
      <p:sp>
        <p:nvSpPr>
          <p:cNvPr id="9" name="Rectangle 4">
            <a:extLst>
              <a:ext uri="{FF2B5EF4-FFF2-40B4-BE49-F238E27FC236}">
                <a16:creationId xmlns:a16="http://schemas.microsoft.com/office/drawing/2014/main" id="{0CC7A39B-877A-4B02-8C87-A76F3001314C}"/>
              </a:ext>
            </a:extLst>
          </p:cNvPr>
          <p:cNvSpPr txBox="1">
            <a:spLocks noChangeArrowheads="1"/>
          </p:cNvSpPr>
          <p:nvPr/>
        </p:nvSpPr>
        <p:spPr>
          <a:xfrm>
            <a:off x="251520" y="977246"/>
            <a:ext cx="8892480" cy="5389495"/>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一对一模型</a:t>
            </a:r>
            <a:endParaRPr lang="en-US" altLang="zh-CN" sz="3200" dirty="0">
              <a:solidFill>
                <a:schemeClr val="bg1"/>
              </a:solidFill>
              <a:effectLst>
                <a:outerShdw blurRad="38100" dist="38100" dir="2700000" algn="tl">
                  <a:srgbClr val="000000">
                    <a:alpha val="43137"/>
                  </a:srgbClr>
                </a:outerShdw>
              </a:effectLs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ea typeface="楷体" panose="02010609060101010101" pitchFamily="49" charset="-122"/>
              </a:rPr>
              <a:t>线程包括</a:t>
            </a:r>
            <a:endParaRPr lang="en-US" altLang="zh-CN" sz="3600" dirty="0">
              <a:solidFill>
                <a:schemeClr val="bg1"/>
              </a:solidFill>
              <a:effectLst>
                <a:outerShdw blurRad="38100" dist="38100" dir="2700000" algn="tl">
                  <a:srgbClr val="000000">
                    <a:alpha val="43137"/>
                  </a:srgbClr>
                </a:outerShdw>
              </a:effectLs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a:t>
            </a:r>
            <a:r>
              <a:rPr lang="en-US" altLang="zh-CN" sz="3200" dirty="0">
                <a:solidFill>
                  <a:schemeClr val="bg2"/>
                </a:solidFill>
                <a:effectLst/>
                <a:latin typeface="+mj-lt"/>
                <a:ea typeface="楷体" panose="02010609060101010101" pitchFamily="49" charset="-122"/>
              </a:rPr>
              <a:t>ID</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线程上下文</a:t>
            </a:r>
            <a:endParaRPr lang="en-US" altLang="zh-CN" sz="3200" dirty="0">
              <a:solidFill>
                <a:schemeClr val="bg2"/>
              </a:solidFill>
              <a:effectLst/>
              <a:latin typeface="+mj-lt"/>
              <a:ea typeface="楷体" panose="02010609060101010101" pitchFamily="49" charset="-122"/>
            </a:endParaRPr>
          </a:p>
          <a:p>
            <a:pPr marL="1270000" lvl="4"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寄存器组</a:t>
            </a:r>
            <a:r>
              <a:rPr lang="en-US" altLang="zh-CN" sz="3200" dirty="0">
                <a:solidFill>
                  <a:schemeClr val="bg2"/>
                </a:solidFill>
                <a:effectLst/>
                <a:latin typeface="+mj-lt"/>
                <a:ea typeface="楷体" panose="02010609060101010101" pitchFamily="49" charset="-122"/>
              </a:rPr>
              <a:t>: </a:t>
            </a:r>
            <a:r>
              <a:rPr lang="zh-CN" altLang="en-US" sz="3200" dirty="0">
                <a:solidFill>
                  <a:schemeClr val="bg2"/>
                </a:solidFill>
                <a:effectLst/>
                <a:latin typeface="+mj-lt"/>
                <a:ea typeface="楷体" panose="02010609060101010101" pitchFamily="49" charset="-122"/>
              </a:rPr>
              <a:t>表示处理器状态</a:t>
            </a:r>
            <a:endParaRPr lang="en-US" altLang="zh-CN" sz="3200" dirty="0">
              <a:solidFill>
                <a:schemeClr val="bg2"/>
              </a:solidFill>
              <a:effectLst/>
              <a:latin typeface="+mj-lt"/>
              <a:ea typeface="楷体" panose="02010609060101010101" pitchFamily="49" charset="-122"/>
            </a:endParaRPr>
          </a:p>
          <a:p>
            <a:pPr marL="1270000" lvl="4"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用户栈</a:t>
            </a:r>
            <a:r>
              <a:rPr lang="zh-CN" altLang="en-US" sz="3200" dirty="0">
                <a:solidFill>
                  <a:schemeClr val="bg2"/>
                </a:solidFill>
                <a:effectLst/>
                <a:latin typeface="+mj-lt"/>
                <a:ea typeface="楷体" panose="02010609060101010101" pitchFamily="49" charset="-122"/>
              </a:rPr>
              <a:t>：供线程在用户模式下运行</a:t>
            </a:r>
            <a:endParaRPr lang="en-US" altLang="zh-CN" sz="3200" dirty="0">
              <a:solidFill>
                <a:schemeClr val="bg2"/>
              </a:solidFill>
              <a:effectLst/>
              <a:latin typeface="+mj-lt"/>
              <a:ea typeface="楷体" panose="02010609060101010101" pitchFamily="49" charset="-122"/>
            </a:endParaRPr>
          </a:p>
          <a:p>
            <a:pPr marL="1270000" lvl="4"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内核栈</a:t>
            </a:r>
            <a:r>
              <a:rPr lang="zh-CN" altLang="en-US" sz="3200" dirty="0">
                <a:solidFill>
                  <a:schemeClr val="bg2"/>
                </a:solidFill>
                <a:effectLst/>
                <a:latin typeface="+mj-lt"/>
                <a:ea typeface="楷体" panose="02010609060101010101" pitchFamily="49" charset="-122"/>
              </a:rPr>
              <a:t>：供线程在内核模式下运行</a:t>
            </a:r>
            <a:endParaRPr lang="en-US" altLang="zh-CN" sz="3200" dirty="0">
              <a:solidFill>
                <a:schemeClr val="bg2"/>
              </a:solidFill>
              <a:effectLst/>
              <a:latin typeface="+mj-lt"/>
              <a:ea typeface="楷体" panose="02010609060101010101" pitchFamily="49" charset="-122"/>
            </a:endParaRPr>
          </a:p>
          <a:p>
            <a:pPr marL="1270000" lvl="4"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1"/>
                </a:solidFill>
                <a:effectLst/>
                <a:latin typeface="+mj-lt"/>
                <a:ea typeface="楷体" panose="02010609060101010101" pitchFamily="49" charset="-122"/>
              </a:rPr>
              <a:t>私有存储区域</a:t>
            </a:r>
            <a:r>
              <a:rPr lang="en-US" altLang="zh-CN" sz="3200" dirty="0">
                <a:solidFill>
                  <a:schemeClr val="bg2"/>
                </a:solidFill>
                <a:effectLst/>
                <a:latin typeface="+mj-lt"/>
                <a:ea typeface="楷体" panose="02010609060101010101" pitchFamily="49" charset="-122"/>
              </a:rPr>
              <a:t>: </a:t>
            </a:r>
            <a:r>
              <a:rPr lang="zh-CN" altLang="en-US" sz="3200" dirty="0">
                <a:solidFill>
                  <a:schemeClr val="bg2"/>
                </a:solidFill>
                <a:effectLst/>
                <a:latin typeface="+mj-lt"/>
                <a:ea typeface="楷体" panose="02010609060101010101" pitchFamily="49" charset="-122"/>
              </a:rPr>
              <a:t>用于各种运行时库和动态链接库（</a:t>
            </a:r>
            <a:r>
              <a:rPr lang="en-US" altLang="zh-CN" sz="3200" dirty="0">
                <a:solidFill>
                  <a:schemeClr val="bg2"/>
                </a:solidFill>
                <a:effectLst/>
                <a:latin typeface="+mj-lt"/>
                <a:ea typeface="楷体" panose="02010609060101010101" pitchFamily="49" charset="-122"/>
              </a:rPr>
              <a:t>DLL</a:t>
            </a:r>
            <a:r>
              <a:rPr lang="zh-CN" altLang="en-US" sz="3200" dirty="0">
                <a:solidFill>
                  <a:schemeClr val="bg2"/>
                </a:solidFill>
                <a:effectLst/>
                <a:latin typeface="+mj-lt"/>
                <a:ea typeface="楷体" panose="02010609060101010101" pitchFamily="49" charset="-122"/>
              </a:rPr>
              <a:t>）</a:t>
            </a:r>
            <a:endParaRPr lang="en-US" altLang="zh-CN" sz="3600" dirty="0">
              <a:solidFill>
                <a:schemeClr val="bg1"/>
              </a:solidFill>
              <a:effectLst/>
              <a:ea typeface="楷体" panose="02010609060101010101" pitchFamily="49" charset="-122"/>
            </a:endParaRPr>
          </a:p>
          <a:p>
            <a:pPr marL="0" lvl="2" indent="0" defTabSz="355600">
              <a:lnSpc>
                <a:spcPct val="90000"/>
              </a:lnSpc>
              <a:spcBef>
                <a:spcPct val="0"/>
              </a:spcBef>
              <a:buClr>
                <a:schemeClr val="bg1"/>
              </a:buClr>
              <a:buSzPct val="80000"/>
              <a:buNone/>
              <a:defRPr/>
            </a:pPr>
            <a:endParaRPr lang="en-US" altLang="en-US" sz="3600" dirty="0">
              <a:solidFill>
                <a:schemeClr val="bg1"/>
              </a:solidFill>
              <a:effectLst/>
              <a:ea typeface="楷体" panose="02010609060101010101" pitchFamily="49" charset="-122"/>
            </a:endParaRPr>
          </a:p>
          <a:p>
            <a:pPr marL="0" lvl="2" indent="0" defTabSz="355600">
              <a:lnSpc>
                <a:spcPct val="90000"/>
              </a:lnSpc>
              <a:spcBef>
                <a:spcPct val="0"/>
              </a:spcBef>
              <a:buClr>
                <a:schemeClr val="bg1"/>
              </a:buClr>
              <a:buSzPct val="80000"/>
              <a:buNone/>
              <a:defRPr/>
            </a:pPr>
            <a:endParaRPr lang="en-US" altLang="en-US" sz="2800" b="0" dirty="0">
              <a:solidFill>
                <a:schemeClr val="bg2"/>
              </a:solidFill>
              <a:effectLst/>
              <a:latin typeface="+mj-lt"/>
              <a:ea typeface="楷体" panose="02010609060101010101" pitchFamily="49" charset="-122"/>
            </a:endParaRPr>
          </a:p>
        </p:txBody>
      </p:sp>
      <p:sp>
        <p:nvSpPr>
          <p:cNvPr id="4"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269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04E0CA-453E-46E8-9F7A-43466B329D03}"/>
              </a:ext>
            </a:extLst>
          </p:cNvPr>
          <p:cNvSpPr txBox="1"/>
          <p:nvPr/>
        </p:nvSpPr>
        <p:spPr>
          <a:xfrm>
            <a:off x="1712893" y="-97397"/>
            <a:ext cx="5688632"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Windows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rPr>
              <a:t>2</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pic>
        <p:nvPicPr>
          <p:cNvPr id="5" name="Picture 1" descr="4_14.pdf">
            <a:extLst>
              <a:ext uri="{FF2B5EF4-FFF2-40B4-BE49-F238E27FC236}">
                <a16:creationId xmlns:a16="http://schemas.microsoft.com/office/drawing/2014/main" id="{150910EC-6F2E-4AA2-8C4F-97337A72F1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7406" y="1251826"/>
            <a:ext cx="4065588"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8457776B-E30F-413C-BEB8-B598F67F4260}"/>
              </a:ext>
            </a:extLst>
          </p:cNvPr>
          <p:cNvSpPr txBox="1"/>
          <p:nvPr/>
        </p:nvSpPr>
        <p:spPr>
          <a:xfrm>
            <a:off x="2625262" y="6076890"/>
            <a:ext cx="4044706" cy="400110"/>
          </a:xfrm>
          <a:prstGeom prst="rect">
            <a:avLst/>
          </a:prstGeom>
          <a:noFill/>
        </p:spPr>
        <p:txBody>
          <a:bodyPr wrap="square" rtlCol="0">
            <a:spAutoFit/>
          </a:bodyPr>
          <a:lstStyle/>
          <a:p>
            <a:pPr algn="ctr"/>
            <a:r>
              <a:rPr lang="zh-CN" altLang="en-US" sz="2000" dirty="0">
                <a:solidFill>
                  <a:schemeClr val="bg2"/>
                </a:solidFill>
              </a:rPr>
              <a:t>图</a:t>
            </a:r>
            <a:r>
              <a:rPr lang="en-US" altLang="zh-CN" sz="2000" dirty="0">
                <a:solidFill>
                  <a:schemeClr val="bg2"/>
                </a:solidFill>
              </a:rPr>
              <a:t>4-14 </a:t>
            </a:r>
            <a:r>
              <a:rPr lang="zh-CN" altLang="en-US" sz="2000" dirty="0">
                <a:solidFill>
                  <a:schemeClr val="bg2"/>
                </a:solidFill>
              </a:rPr>
              <a:t> </a:t>
            </a:r>
            <a:r>
              <a:rPr lang="en-US" altLang="zh-CN" sz="2000" dirty="0">
                <a:solidFill>
                  <a:schemeClr val="bg2"/>
                </a:solidFill>
              </a:rPr>
              <a:t>Windows</a:t>
            </a:r>
            <a:r>
              <a:rPr lang="zh-CN" altLang="en-US" sz="2000" dirty="0">
                <a:solidFill>
                  <a:schemeClr val="bg2"/>
                </a:solidFill>
              </a:rPr>
              <a:t>线程的数据结构</a:t>
            </a:r>
          </a:p>
        </p:txBody>
      </p:sp>
      <p:sp>
        <p:nvSpPr>
          <p:cNvPr id="7" name="对话气泡: 圆角矩形 6">
            <a:extLst>
              <a:ext uri="{FF2B5EF4-FFF2-40B4-BE49-F238E27FC236}">
                <a16:creationId xmlns:a16="http://schemas.microsoft.com/office/drawing/2014/main" id="{DCDC0A34-33C7-4FCF-A385-B21F52DE5749}"/>
              </a:ext>
            </a:extLst>
          </p:cNvPr>
          <p:cNvSpPr/>
          <p:nvPr/>
        </p:nvSpPr>
        <p:spPr bwMode="auto">
          <a:xfrm>
            <a:off x="701966" y="515012"/>
            <a:ext cx="2304256" cy="592798"/>
          </a:xfrm>
          <a:prstGeom prst="wedgeRoundRectCallout">
            <a:avLst>
              <a:gd name="adj1" fmla="val 66257"/>
              <a:gd name="adj2" fmla="val 58576"/>
              <a:gd name="adj3" fmla="val 16667"/>
            </a:avLst>
          </a:prstGeom>
          <a:solidFill>
            <a:schemeClr val="accent2"/>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45720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r>
              <a:rPr kumimoji="1" lang="zh-CN" altLang="en-US" sz="3200" b="1" i="0" u="none" strike="noStrike" cap="none" normalizeH="0" baseline="0" dirty="0">
                <a:ln>
                  <a:noFill/>
                </a:ln>
                <a:solidFill>
                  <a:schemeClr val="bg2"/>
                </a:solidFill>
                <a:effectLst>
                  <a:outerShdw blurRad="38100" dist="38100" dir="2700000" algn="tl">
                    <a:srgbClr val="000000">
                      <a:alpha val="43137"/>
                    </a:srgbClr>
                  </a:outerShdw>
                </a:effectLst>
                <a:latin typeface="宋体" pitchFamily="2" charset="-122"/>
                <a:ea typeface="宋体" pitchFamily="2" charset="-122"/>
              </a:rPr>
              <a:t>执行线程块</a:t>
            </a:r>
          </a:p>
        </p:txBody>
      </p:sp>
      <p:sp>
        <p:nvSpPr>
          <p:cNvPr id="8" name="对话气泡: 圆角矩形 7">
            <a:extLst>
              <a:ext uri="{FF2B5EF4-FFF2-40B4-BE49-F238E27FC236}">
                <a16:creationId xmlns:a16="http://schemas.microsoft.com/office/drawing/2014/main" id="{2C97B32B-D43C-461D-BEA0-39DB5F2F9702}"/>
              </a:ext>
            </a:extLst>
          </p:cNvPr>
          <p:cNvSpPr/>
          <p:nvPr/>
        </p:nvSpPr>
        <p:spPr bwMode="auto">
          <a:xfrm>
            <a:off x="4446382" y="969731"/>
            <a:ext cx="2304256" cy="592798"/>
          </a:xfrm>
          <a:prstGeom prst="wedgeRoundRectCallout">
            <a:avLst>
              <a:gd name="adj1" fmla="val -48030"/>
              <a:gd name="adj2" fmla="val 140843"/>
              <a:gd name="adj3" fmla="val 16667"/>
            </a:avLst>
          </a:prstGeom>
          <a:solidFill>
            <a:schemeClr val="accent2"/>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45720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r>
              <a:rPr kumimoji="1" lang="zh-CN" altLang="en-US" sz="3200" b="1" i="0" u="none" strike="noStrike" cap="none" normalizeH="0" baseline="0" dirty="0">
                <a:ln>
                  <a:noFill/>
                </a:ln>
                <a:solidFill>
                  <a:schemeClr val="bg2"/>
                </a:solidFill>
                <a:effectLst>
                  <a:outerShdw blurRad="38100" dist="38100" dir="2700000" algn="tl">
                    <a:srgbClr val="000000">
                      <a:alpha val="43137"/>
                    </a:srgbClr>
                  </a:outerShdw>
                </a:effectLst>
                <a:latin typeface="宋体" pitchFamily="2" charset="-122"/>
                <a:ea typeface="宋体" pitchFamily="2" charset="-122"/>
              </a:rPr>
              <a:t>内核线程块</a:t>
            </a:r>
          </a:p>
        </p:txBody>
      </p:sp>
      <p:sp>
        <p:nvSpPr>
          <p:cNvPr id="9" name="对话气泡: 圆角矩形 8">
            <a:extLst>
              <a:ext uri="{FF2B5EF4-FFF2-40B4-BE49-F238E27FC236}">
                <a16:creationId xmlns:a16="http://schemas.microsoft.com/office/drawing/2014/main" id="{45CE8854-CAFD-4544-BD83-C81616B4E9E7}"/>
              </a:ext>
            </a:extLst>
          </p:cNvPr>
          <p:cNvSpPr/>
          <p:nvPr/>
        </p:nvSpPr>
        <p:spPr bwMode="auto">
          <a:xfrm>
            <a:off x="6423738" y="2136320"/>
            <a:ext cx="2304256" cy="592798"/>
          </a:xfrm>
          <a:prstGeom prst="wedgeRoundRectCallout">
            <a:avLst>
              <a:gd name="adj1" fmla="val -48030"/>
              <a:gd name="adj2" fmla="val 140843"/>
              <a:gd name="adj3" fmla="val 16667"/>
            </a:avLst>
          </a:prstGeom>
          <a:solidFill>
            <a:schemeClr val="accent2"/>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457200" marR="0" indent="-45720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pPr>
            <a:r>
              <a:rPr kumimoji="1" lang="zh-CN" altLang="en-US" sz="3200" b="1" i="0" u="none" strike="noStrike" cap="none" normalizeH="0" baseline="0" dirty="0">
                <a:ln>
                  <a:noFill/>
                </a:ln>
                <a:solidFill>
                  <a:schemeClr val="bg2"/>
                </a:solidFill>
                <a:effectLst>
                  <a:outerShdw blurRad="38100" dist="38100" dir="2700000" algn="tl">
                    <a:srgbClr val="000000">
                      <a:alpha val="43137"/>
                    </a:srgbClr>
                  </a:outerShdw>
                </a:effectLst>
                <a:latin typeface="宋体" pitchFamily="2" charset="-122"/>
                <a:ea typeface="宋体" pitchFamily="2" charset="-122"/>
              </a:rPr>
              <a:t>线程环境块</a:t>
            </a:r>
          </a:p>
        </p:txBody>
      </p:sp>
      <p:sp>
        <p:nvSpPr>
          <p:cNvPr id="10"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22359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 presetClass="entr" presetSubtype="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A71F148-1A3F-49DF-AF53-B2A8A4782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7958137"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564BB933-3C50-4F68-B104-A64D0BB63D45}"/>
              </a:ext>
            </a:extLst>
          </p:cNvPr>
          <p:cNvGrpSpPr/>
          <p:nvPr/>
        </p:nvGrpSpPr>
        <p:grpSpPr>
          <a:xfrm>
            <a:off x="200514" y="797844"/>
            <a:ext cx="2543175" cy="2648839"/>
            <a:chOff x="80288" y="342900"/>
            <a:chExt cx="2543175" cy="2551567"/>
          </a:xfrm>
        </p:grpSpPr>
        <p:sp>
          <p:nvSpPr>
            <p:cNvPr id="6" name="Oval 4">
              <a:extLst>
                <a:ext uri="{FF2B5EF4-FFF2-40B4-BE49-F238E27FC236}">
                  <a16:creationId xmlns:a16="http://schemas.microsoft.com/office/drawing/2014/main" id="{46F356FC-5C1C-4CCA-A6B9-15B7CD8154C9}"/>
                </a:ext>
              </a:extLst>
            </p:cNvPr>
            <p:cNvSpPr>
              <a:spLocks noChangeArrowheads="1"/>
            </p:cNvSpPr>
            <p:nvPr/>
          </p:nvSpPr>
          <p:spPr bwMode="auto">
            <a:xfrm>
              <a:off x="80288" y="1689555"/>
              <a:ext cx="2543175" cy="1204912"/>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Line 8">
              <a:extLst>
                <a:ext uri="{FF2B5EF4-FFF2-40B4-BE49-F238E27FC236}">
                  <a16:creationId xmlns:a16="http://schemas.microsoft.com/office/drawing/2014/main" id="{BF5F99BB-09E0-48C7-88E1-95DACC76CA9F}"/>
                </a:ext>
              </a:extLst>
            </p:cNvPr>
            <p:cNvSpPr>
              <a:spLocks noChangeShapeType="1"/>
            </p:cNvSpPr>
            <p:nvPr/>
          </p:nvSpPr>
          <p:spPr bwMode="auto">
            <a:xfrm flipV="1">
              <a:off x="1131888" y="693083"/>
              <a:ext cx="109258" cy="975379"/>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8" name="Text Box 9">
              <a:extLst>
                <a:ext uri="{FF2B5EF4-FFF2-40B4-BE49-F238E27FC236}">
                  <a16:creationId xmlns:a16="http://schemas.microsoft.com/office/drawing/2014/main" id="{20DFA5C0-6EB0-4A67-91AF-3D589D87AAA2}"/>
                </a:ext>
              </a:extLst>
            </p:cNvPr>
            <p:cNvSpPr txBox="1">
              <a:spLocks noChangeArrowheads="1"/>
            </p:cNvSpPr>
            <p:nvPr/>
          </p:nvSpPr>
          <p:spPr bwMode="auto">
            <a:xfrm>
              <a:off x="368300" y="3429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FF0000"/>
                  </a:solidFill>
                </a:rPr>
                <a:t>线程独享</a:t>
              </a:r>
            </a:p>
          </p:txBody>
        </p:sp>
      </p:grpSp>
      <p:grpSp>
        <p:nvGrpSpPr>
          <p:cNvPr id="9" name="Group 16">
            <a:extLst>
              <a:ext uri="{FF2B5EF4-FFF2-40B4-BE49-F238E27FC236}">
                <a16:creationId xmlns:a16="http://schemas.microsoft.com/office/drawing/2014/main" id="{3D252C53-B396-4041-9579-979335E78E4F}"/>
              </a:ext>
            </a:extLst>
          </p:cNvPr>
          <p:cNvGrpSpPr>
            <a:grpSpLocks/>
          </p:cNvGrpSpPr>
          <p:nvPr/>
        </p:nvGrpSpPr>
        <p:grpSpPr bwMode="auto">
          <a:xfrm>
            <a:off x="1361372" y="734340"/>
            <a:ext cx="6946901" cy="3359151"/>
            <a:chOff x="951" y="270"/>
            <a:chExt cx="4376" cy="2116"/>
          </a:xfrm>
        </p:grpSpPr>
        <p:grpSp>
          <p:nvGrpSpPr>
            <p:cNvPr id="10" name="Group 13">
              <a:extLst>
                <a:ext uri="{FF2B5EF4-FFF2-40B4-BE49-F238E27FC236}">
                  <a16:creationId xmlns:a16="http://schemas.microsoft.com/office/drawing/2014/main" id="{C57065C6-C2F8-40B1-8E67-19B7FE972EE7}"/>
                </a:ext>
              </a:extLst>
            </p:cNvPr>
            <p:cNvGrpSpPr>
              <a:grpSpLocks/>
            </p:cNvGrpSpPr>
            <p:nvPr/>
          </p:nvGrpSpPr>
          <p:grpSpPr bwMode="auto">
            <a:xfrm>
              <a:off x="3501" y="270"/>
              <a:ext cx="1826" cy="991"/>
              <a:chOff x="3501" y="270"/>
              <a:chExt cx="1826" cy="991"/>
            </a:xfrm>
          </p:grpSpPr>
          <p:sp>
            <p:nvSpPr>
              <p:cNvPr id="13" name="Line 11">
                <a:extLst>
                  <a:ext uri="{FF2B5EF4-FFF2-40B4-BE49-F238E27FC236}">
                    <a16:creationId xmlns:a16="http://schemas.microsoft.com/office/drawing/2014/main" id="{6160A0DF-C117-42DC-A068-36598836919F}"/>
                  </a:ext>
                </a:extLst>
              </p:cNvPr>
              <p:cNvSpPr>
                <a:spLocks noChangeShapeType="1"/>
              </p:cNvSpPr>
              <p:nvPr/>
            </p:nvSpPr>
            <p:spPr bwMode="auto">
              <a:xfrm flipV="1">
                <a:off x="3501" y="539"/>
                <a:ext cx="970" cy="722"/>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 name="Rectangle 12">
                <a:extLst>
                  <a:ext uri="{FF2B5EF4-FFF2-40B4-BE49-F238E27FC236}">
                    <a16:creationId xmlns:a16="http://schemas.microsoft.com/office/drawing/2014/main" id="{1FFBFE35-C3C0-4311-8DAD-811D45EA357E}"/>
                  </a:ext>
                </a:extLst>
              </p:cNvPr>
              <p:cNvSpPr>
                <a:spLocks noChangeArrowheads="1"/>
              </p:cNvSpPr>
              <p:nvPr/>
            </p:nvSpPr>
            <p:spPr bwMode="auto">
              <a:xfrm>
                <a:off x="4435" y="270"/>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FF0000"/>
                    </a:solidFill>
                  </a:rPr>
                  <a:t>线程共享</a:t>
                </a:r>
              </a:p>
            </p:txBody>
          </p:sp>
        </p:grpSp>
        <p:sp>
          <p:nvSpPr>
            <p:cNvPr id="11" name="Line 14">
              <a:extLst>
                <a:ext uri="{FF2B5EF4-FFF2-40B4-BE49-F238E27FC236}">
                  <a16:creationId xmlns:a16="http://schemas.microsoft.com/office/drawing/2014/main" id="{EC48714E-9037-42F3-AA51-1B2FA39B6E3E}"/>
                </a:ext>
              </a:extLst>
            </p:cNvPr>
            <p:cNvSpPr>
              <a:spLocks noChangeShapeType="1"/>
            </p:cNvSpPr>
            <p:nvPr/>
          </p:nvSpPr>
          <p:spPr bwMode="auto">
            <a:xfrm flipV="1">
              <a:off x="951" y="539"/>
              <a:ext cx="3484" cy="184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 name="Line 15">
              <a:extLst>
                <a:ext uri="{FF2B5EF4-FFF2-40B4-BE49-F238E27FC236}">
                  <a16:creationId xmlns:a16="http://schemas.microsoft.com/office/drawing/2014/main" id="{6F1536F6-37C6-4992-8709-6ECE4D64B46F}"/>
                </a:ext>
              </a:extLst>
            </p:cNvPr>
            <p:cNvSpPr>
              <a:spLocks noChangeShapeType="1"/>
            </p:cNvSpPr>
            <p:nvPr/>
          </p:nvSpPr>
          <p:spPr bwMode="auto">
            <a:xfrm flipV="1">
              <a:off x="4471" y="543"/>
              <a:ext cx="0" cy="828"/>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9" name="文本框 18">
            <a:extLst>
              <a:ext uri="{FF2B5EF4-FFF2-40B4-BE49-F238E27FC236}">
                <a16:creationId xmlns:a16="http://schemas.microsoft.com/office/drawing/2014/main" id="{8A99ACA4-7CC0-4CB6-A2E3-FC0ACF65447B}"/>
              </a:ext>
            </a:extLst>
          </p:cNvPr>
          <p:cNvSpPr txBox="1"/>
          <p:nvPr/>
        </p:nvSpPr>
        <p:spPr>
          <a:xfrm>
            <a:off x="1408594" y="196210"/>
            <a:ext cx="6526767" cy="646331"/>
          </a:xfrm>
          <a:prstGeom prst="rect">
            <a:avLst/>
          </a:prstGeom>
          <a:solidFill>
            <a:schemeClr val="tx2">
              <a:lumMod val="60000"/>
              <a:lumOff val="40000"/>
            </a:schemeClr>
          </a:solidFill>
        </p:spPr>
        <p:txBody>
          <a:bodyPr wrap="square" rtlCol="0">
            <a:spAutoFit/>
          </a:bodyPr>
          <a:lstStyle/>
          <a:p>
            <a:pPr algn="ctr"/>
            <a:r>
              <a:rPr lang="zh-CN" altLang="en-US" sz="3600" dirty="0">
                <a:solidFill>
                  <a:schemeClr val="bg2"/>
                </a:solidFill>
                <a:effectLst>
                  <a:outerShdw blurRad="38100" dist="38100" dir="2700000" algn="tl">
                    <a:srgbClr val="000000">
                      <a:alpha val="43137"/>
                    </a:srgbClr>
                  </a:outerShdw>
                </a:effectLst>
              </a:rPr>
              <a:t>进程 </a:t>
            </a:r>
            <a:r>
              <a:rPr lang="en-US" altLang="zh-CN" sz="3600" dirty="0">
                <a:solidFill>
                  <a:schemeClr val="bg2"/>
                </a:solidFill>
                <a:effectLst>
                  <a:outerShdw blurRad="38100" dist="38100" dir="2700000" algn="tl">
                    <a:srgbClr val="000000">
                      <a:alpha val="43137"/>
                    </a:srgbClr>
                  </a:outerShdw>
                </a:effectLst>
              </a:rPr>
              <a:t>= </a:t>
            </a:r>
            <a:r>
              <a:rPr lang="zh-CN" altLang="en-US" sz="3600" dirty="0">
                <a:solidFill>
                  <a:schemeClr val="bg2"/>
                </a:solidFill>
                <a:effectLst>
                  <a:outerShdw blurRad="38100" dist="38100" dir="2700000" algn="tl">
                    <a:srgbClr val="000000">
                      <a:alpha val="43137"/>
                    </a:srgbClr>
                  </a:outerShdw>
                </a:effectLst>
              </a:rPr>
              <a:t>线程</a:t>
            </a:r>
            <a:r>
              <a:rPr lang="en-US" altLang="zh-CN" sz="3600" dirty="0">
                <a:solidFill>
                  <a:schemeClr val="bg2"/>
                </a:solidFill>
                <a:effectLst>
                  <a:outerShdw blurRad="38100" dist="38100" dir="2700000" algn="tl">
                    <a:srgbClr val="000000">
                      <a:alpha val="43137"/>
                    </a:srgbClr>
                  </a:outerShdw>
                </a:effectLst>
              </a:rPr>
              <a:t>+ </a:t>
            </a:r>
            <a:r>
              <a:rPr lang="zh-CN" altLang="en-US" sz="3600" dirty="0">
                <a:solidFill>
                  <a:schemeClr val="bg2"/>
                </a:solidFill>
                <a:effectLst>
                  <a:outerShdw blurRad="38100" dist="38100" dir="2700000" algn="tl">
                    <a:srgbClr val="000000">
                      <a:alpha val="43137"/>
                    </a:srgbClr>
                  </a:outerShdw>
                </a:effectLst>
              </a:rPr>
              <a:t>资源平台</a:t>
            </a:r>
          </a:p>
        </p:txBody>
      </p:sp>
      <p:sp>
        <p:nvSpPr>
          <p:cNvPr id="1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00329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F3703A3-1889-4D5A-B002-82B1611E7DF6}" type="datetime1">
              <a:rPr lang="zh-CN" altLang="en-US" smtClean="0"/>
              <a:pPr>
                <a:defRPr/>
              </a:pPr>
              <a:t>2021/9/29</a:t>
            </a:fld>
            <a:endParaRPr lang="en-US" altLang="zh-CN"/>
          </a:p>
        </p:txBody>
      </p:sp>
      <p:sp>
        <p:nvSpPr>
          <p:cNvPr id="3" name="灯片编号占位符 2"/>
          <p:cNvSpPr>
            <a:spLocks noGrp="1"/>
          </p:cNvSpPr>
          <p:nvPr>
            <p:ph type="sldNum" sz="quarter" idx="12"/>
          </p:nvPr>
        </p:nvSpPr>
        <p:spPr/>
        <p:txBody>
          <a:bodyPr/>
          <a:lstStyle/>
          <a:p>
            <a:pPr>
              <a:defRPr/>
            </a:pPr>
            <a:r>
              <a:rPr lang="zh-CN" altLang="en-US"/>
              <a:t>第 </a:t>
            </a:r>
            <a:fld id="{AA9BF305-28BD-41C0-8AA3-BF5601F9D25F}" type="slidenum">
              <a:rPr lang="zh-CN" altLang="en-US" smtClean="0"/>
              <a:pPr>
                <a:defRPr/>
              </a:pPr>
              <a:t>50</a:t>
            </a:fld>
            <a:r>
              <a:rPr lang="zh-CN" altLang="en-US"/>
              <a:t> 页</a:t>
            </a:r>
          </a:p>
        </p:txBody>
      </p:sp>
      <p:sp>
        <p:nvSpPr>
          <p:cNvPr id="4" name="文本框 3">
            <a:extLst>
              <a:ext uri="{FF2B5EF4-FFF2-40B4-BE49-F238E27FC236}">
                <a16:creationId xmlns:a16="http://schemas.microsoft.com/office/drawing/2014/main" id="{ACF36520-AD62-4465-B5D1-1095256039E8}"/>
              </a:ext>
            </a:extLst>
          </p:cNvPr>
          <p:cNvSpPr txBox="1"/>
          <p:nvPr/>
        </p:nvSpPr>
        <p:spPr>
          <a:xfrm>
            <a:off x="2483768" y="-4345"/>
            <a:ext cx="4128554"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Linux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rPr>
              <a:t>1</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5" name="文本框 4"/>
          <p:cNvSpPr txBox="1"/>
          <p:nvPr/>
        </p:nvSpPr>
        <p:spPr>
          <a:xfrm>
            <a:off x="539552" y="1268760"/>
            <a:ext cx="8496944" cy="2185214"/>
          </a:xfrm>
          <a:prstGeom prst="rect">
            <a:avLst/>
          </a:prstGeom>
          <a:noFill/>
        </p:spPr>
        <p:txBody>
          <a:bodyPr wrap="square" rtlCol="0">
            <a:spAutoFit/>
          </a:bodyPr>
          <a:lstStyle/>
          <a:p>
            <a:pPr marL="450850" indent="-450850">
              <a:buClr>
                <a:srgbClr val="1919FF"/>
              </a:buClr>
              <a:buSzPct val="90000"/>
              <a:buFont typeface="Wingdings" panose="05000000000000000000" pitchFamily="2" charset="2"/>
              <a:buChar char="n"/>
            </a:pPr>
            <a:r>
              <a:rPr lang="zh-CN"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主流的线程实现方案</a:t>
            </a: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a:t>
            </a:r>
            <a:r>
              <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 NPTL</a:t>
            </a:r>
            <a:r>
              <a:rPr lang="zh-CN" altLang="zh-CN" sz="2800" dirty="0">
                <a:solidFill>
                  <a:schemeClr val="bg1"/>
                </a:solidFill>
                <a:effectLst>
                  <a:outerShdw blurRad="38100" dist="38100" dir="2700000" algn="tl">
                    <a:srgbClr val="000000">
                      <a:alpha val="43137"/>
                    </a:srgbClr>
                  </a:outerShdw>
                </a:effectLst>
                <a:latin typeface="+mn-lt"/>
                <a:ea typeface="楷体" panose="02010609060101010101" pitchFamily="49" charset="-122"/>
              </a:rPr>
              <a:t>（</a:t>
            </a:r>
            <a:r>
              <a:rPr lang="en-US" altLang="zh-CN" sz="2800" dirty="0">
                <a:solidFill>
                  <a:schemeClr val="bg1"/>
                </a:solidFill>
                <a:effectLst>
                  <a:outerShdw blurRad="38100" dist="38100" dir="2700000" algn="tl">
                    <a:srgbClr val="000000">
                      <a:alpha val="43137"/>
                    </a:srgbClr>
                  </a:outerShdw>
                </a:effectLst>
                <a:latin typeface="+mn-lt"/>
                <a:ea typeface="楷体" panose="02010609060101010101" pitchFamily="49" charset="-122"/>
              </a:rPr>
              <a:t>Native POSIX Thread Library</a:t>
            </a:r>
            <a:r>
              <a:rPr lang="zh-CN" altLang="zh-CN" sz="2800" dirty="0">
                <a:solidFill>
                  <a:schemeClr val="bg1"/>
                </a:solidFill>
                <a:effectLst>
                  <a:outerShdw blurRad="38100" dist="38100" dir="2700000" algn="tl">
                    <a:srgbClr val="000000">
                      <a:alpha val="43137"/>
                    </a:srgbClr>
                  </a:outerShdw>
                </a:effectLst>
                <a:latin typeface="+mn-lt"/>
                <a:ea typeface="楷体" panose="02010609060101010101" pitchFamily="49" charset="-122"/>
              </a:rPr>
              <a:t>）</a:t>
            </a:r>
            <a:endParaRPr lang="en-US" altLang="zh-CN" sz="28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450850" indent="-450850">
              <a:buClr>
                <a:srgbClr val="1919FF"/>
              </a:buClr>
              <a:buSzPct val="90000"/>
              <a:buFont typeface="Wingdings" panose="05000000000000000000" pitchFamily="2" charset="2"/>
              <a:buChar char="n"/>
            </a:pPr>
            <a:r>
              <a:rPr lang="zh-CN"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一对一模型</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450850" indent="-450850">
              <a:buClr>
                <a:srgbClr val="1919FF"/>
              </a:buClr>
              <a:buSzPct val="90000"/>
              <a:buFont typeface="Wingdings" panose="05000000000000000000" pitchFamily="2" charset="2"/>
              <a:buChar char="n"/>
            </a:pPr>
            <a:r>
              <a:rPr lang="zh-CN"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最早在</a:t>
            </a:r>
            <a:r>
              <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 Linux 2.6 </a:t>
            </a:r>
            <a:r>
              <a:rPr lang="zh-CN"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内核</a:t>
            </a: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实现</a:t>
            </a:r>
            <a:endParaRPr lang="zh-CN"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39851" y="6470650"/>
            <a:ext cx="381000" cy="381000"/>
          </a:xfrm>
          <a:prstGeom prst="actionButtonForwardNext">
            <a:avLst/>
          </a:prstGeom>
          <a:solidFill>
            <a:schemeClr val="tx1">
              <a:lumMod val="85000"/>
            </a:schemeClr>
          </a:solidFill>
          <a:ln w="9525">
            <a:noFill/>
            <a:miter lim="800000"/>
            <a:headEnd/>
            <a:tailEnd/>
          </a:ln>
        </p:spPr>
        <p:txBody>
          <a:bodyPr wrap="none" anchor="ctr"/>
          <a:lstStyle>
            <a:defPPr>
              <a:defRPr lang="zh-CN"/>
            </a:defPPr>
            <a:lvl1pPr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a:lstStyle>
          <a:p>
            <a:pPr eaLnBrk="1" hangingPunct="1">
              <a:spcBef>
                <a:spcPct val="0"/>
              </a:spcBef>
              <a:buClrTx/>
              <a:buSzTx/>
              <a:buFontTx/>
              <a:buNone/>
            </a:pPr>
            <a:endParaRPr lang="zh-CN" altLang="en-US" sz="2400" dirty="0"/>
          </a:p>
        </p:txBody>
      </p:sp>
    </p:spTree>
    <p:extLst>
      <p:ext uri="{BB962C8B-B14F-4D97-AF65-F5344CB8AC3E}">
        <p14:creationId xmlns:p14="http://schemas.microsoft.com/office/powerpoint/2010/main" val="3966417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F36520-AD62-4465-B5D1-1095256039E8}"/>
              </a:ext>
            </a:extLst>
          </p:cNvPr>
          <p:cNvSpPr txBox="1"/>
          <p:nvPr/>
        </p:nvSpPr>
        <p:spPr>
          <a:xfrm>
            <a:off x="2747702" y="-61585"/>
            <a:ext cx="4488594"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Linux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rPr>
              <a:t>2</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sp>
        <p:nvSpPr>
          <p:cNvPr id="5" name="TextBox 2">
            <a:extLst>
              <a:ext uri="{FF2B5EF4-FFF2-40B4-BE49-F238E27FC236}">
                <a16:creationId xmlns:a16="http://schemas.microsoft.com/office/drawing/2014/main" id="{43DEFA6F-F979-4943-BFFB-A8A9B8FECDDC}"/>
              </a:ext>
            </a:extLst>
          </p:cNvPr>
          <p:cNvSpPr txBox="1"/>
          <p:nvPr/>
        </p:nvSpPr>
        <p:spPr>
          <a:xfrm>
            <a:off x="-108520" y="1004418"/>
            <a:ext cx="9300715" cy="2363724"/>
          </a:xfrm>
          <a:prstGeom prst="rect">
            <a:avLst/>
          </a:prstGeom>
          <a:noFill/>
        </p:spPr>
        <p:txBody>
          <a:bodyPr wrap="square">
            <a:spAutoFit/>
          </a:bodyPr>
          <a:lstStyle/>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内核：没有“线程”</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zh-CN" dirty="0">
                <a:solidFill>
                  <a:schemeClr val="bg2"/>
                </a:solidFill>
                <a:latin typeface="+mj-lt"/>
                <a:ea typeface="楷体" panose="02010609060101010101" pitchFamily="49" charset="-122"/>
              </a:rPr>
              <a:t>内核态不区分进程和线程，都使用task_struct</a:t>
            </a:r>
            <a:endParaRPr lang="en-US" altLang="zh-CN" dirty="0">
              <a:solidFill>
                <a:schemeClr val="bg2"/>
              </a:solidFill>
              <a:latin typeface="+mj-lt"/>
              <a:ea typeface="楷体" panose="02010609060101010101" pitchFamily="49" charset="-122"/>
            </a:endParaRPr>
          </a:p>
          <a:p>
            <a:pPr marL="1270000" lvl="4" indent="-355600" defTabSz="355600">
              <a:lnSpc>
                <a:spcPct val="90000"/>
              </a:lnSpc>
              <a:buClr>
                <a:schemeClr val="bg2"/>
              </a:buClr>
              <a:buSzPct val="70000"/>
              <a:buFont typeface="Wingdings" panose="05000000000000000000" pitchFamily="2" charset="2"/>
              <a:buChar char="n"/>
              <a:defRPr/>
            </a:pPr>
            <a:r>
              <a:rPr lang="zh-CN" altLang="zh-CN" dirty="0">
                <a:solidFill>
                  <a:schemeClr val="bg2"/>
                </a:solidFill>
                <a:latin typeface="+mj-lt"/>
                <a:ea typeface="楷体" panose="02010609060101010101" pitchFamily="49" charset="-122"/>
              </a:rPr>
              <a:t>区别</a:t>
            </a:r>
            <a:r>
              <a:rPr lang="zh-CN" altLang="en-US" dirty="0">
                <a:solidFill>
                  <a:schemeClr val="bg2"/>
                </a:solidFill>
                <a:latin typeface="+mj-lt"/>
                <a:ea typeface="楷体" panose="02010609060101010101" pitchFamily="49" charset="-122"/>
              </a:rPr>
              <a:t>：</a:t>
            </a:r>
            <a:r>
              <a:rPr lang="zh-CN" altLang="zh-CN" dirty="0">
                <a:solidFill>
                  <a:schemeClr val="bg2"/>
                </a:solidFill>
                <a:latin typeface="+mj-lt"/>
                <a:ea typeface="楷体" panose="02010609060101010101" pitchFamily="49" charset="-122"/>
              </a:rPr>
              <a:t>一些</a:t>
            </a:r>
            <a:r>
              <a:rPr lang="zh-CN" altLang="zh-CN" dirty="0">
                <a:solidFill>
                  <a:schemeClr val="bg2"/>
                </a:solidFill>
                <a:effectLst>
                  <a:outerShdw blurRad="38100" dist="38100" dir="2700000" algn="tl">
                    <a:srgbClr val="000000">
                      <a:alpha val="43137"/>
                    </a:srgbClr>
                  </a:outerShdw>
                </a:effectLst>
                <a:latin typeface="+mj-lt"/>
                <a:ea typeface="楷体" panose="02010609060101010101" pitchFamily="49" charset="-122"/>
              </a:rPr>
              <a:t>属性的共享程度不同</a:t>
            </a:r>
            <a:endParaRPr lang="en-US" altLang="zh-CN"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线程是</a:t>
            </a:r>
            <a:r>
              <a:rPr lang="zh-CN" altLang="en-US" dirty="0">
                <a:solidFill>
                  <a:schemeClr val="bg1"/>
                </a:solidFill>
                <a:effectLst>
                  <a:outerShdw blurRad="38100" dist="38100" dir="2700000" algn="tl">
                    <a:srgbClr val="000000">
                      <a:alpha val="43137"/>
                    </a:srgbClr>
                  </a:outerShdw>
                </a:effectLst>
                <a:latin typeface="+mj-lt"/>
                <a:ea typeface="楷体" panose="02010609060101010101" pitchFamily="49" charset="-122"/>
              </a:rPr>
              <a:t>轻量级进程</a:t>
            </a:r>
            <a:endParaRPr lang="en-US" altLang="zh-CN" dirty="0">
              <a:solidFill>
                <a:schemeClr val="bg2"/>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endParaRPr lang="zh-CN" altLang="en-US" dirty="0">
              <a:solidFill>
                <a:schemeClr val="bg2"/>
              </a:solidFill>
              <a:latin typeface="+mj-lt"/>
              <a:ea typeface="楷体" panose="02010609060101010101" pitchFamily="49" charset="-122"/>
            </a:endParaRPr>
          </a:p>
        </p:txBody>
      </p:sp>
      <p:sp>
        <p:nvSpPr>
          <p:cNvPr id="6" name="文本框 5">
            <a:extLst>
              <a:ext uri="{FF2B5EF4-FFF2-40B4-BE49-F238E27FC236}">
                <a16:creationId xmlns:a16="http://schemas.microsoft.com/office/drawing/2014/main" id="{11E32099-7B66-412D-A74C-D37E8A9C7B9A}"/>
              </a:ext>
            </a:extLst>
          </p:cNvPr>
          <p:cNvSpPr txBox="1"/>
          <p:nvPr/>
        </p:nvSpPr>
        <p:spPr>
          <a:xfrm>
            <a:off x="-108520" y="2924944"/>
            <a:ext cx="9324528" cy="2862322"/>
          </a:xfrm>
          <a:prstGeom prst="rect">
            <a:avLst/>
          </a:prstGeom>
          <a:noFill/>
        </p:spPr>
        <p:txBody>
          <a:bodyPr wrap="square" rtlCol="0">
            <a:spAutoFit/>
          </a:bodyPr>
          <a:lstStyle/>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进程创建 </a:t>
            </a:r>
            <a:r>
              <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fork</a:t>
            </a: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内核调用</a:t>
            </a:r>
            <a:r>
              <a:rPr lang="en-US" altLang="zh-CN" dirty="0" err="1">
                <a:solidFill>
                  <a:schemeClr val="bg2"/>
                </a:solidFill>
                <a:latin typeface="+mj-lt"/>
                <a:ea typeface="楷体" panose="02010609060101010101" pitchFamily="49" charset="-122"/>
              </a:rPr>
              <a:t>do_fork</a:t>
            </a:r>
            <a:r>
              <a:rPr lang="en-US" altLang="zh-CN" dirty="0">
                <a:solidFill>
                  <a:schemeClr val="bg2"/>
                </a:solidFill>
                <a:latin typeface="+mj-lt"/>
                <a:ea typeface="楷体" panose="02010609060101010101" pitchFamily="49" charset="-122"/>
              </a:rPr>
              <a:t>()</a:t>
            </a:r>
            <a:r>
              <a:rPr lang="zh-CN" altLang="en-US" dirty="0">
                <a:solidFill>
                  <a:schemeClr val="bg2"/>
                </a:solidFill>
                <a:latin typeface="+mj-lt"/>
                <a:ea typeface="楷体" panose="02010609060101010101" pitchFamily="49" charset="-122"/>
              </a:rPr>
              <a:t> ，进程拥有独立的运行环境</a:t>
            </a:r>
            <a:endParaRPr lang="en-US" altLang="zh-CN" dirty="0">
              <a:solidFill>
                <a:schemeClr val="bg2"/>
              </a:solidFill>
              <a:latin typeface="+mj-lt"/>
              <a:ea typeface="楷体" panose="02010609060101010101" pitchFamily="49" charset="-122"/>
            </a:endParaRPr>
          </a:p>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线程创建 </a:t>
            </a:r>
            <a:r>
              <a:rPr lang="en-US" altLang="zh-CN" sz="3600" dirty="0" err="1">
                <a:solidFill>
                  <a:schemeClr val="bg1"/>
                </a:solidFill>
                <a:effectLst>
                  <a:outerShdw blurRad="38100" dist="38100" dir="2700000" algn="tl">
                    <a:srgbClr val="000000">
                      <a:alpha val="43137"/>
                    </a:srgbClr>
                  </a:outerShdw>
                </a:effectLst>
                <a:latin typeface="+mn-lt"/>
                <a:ea typeface="楷体" panose="02010609060101010101" pitchFamily="49" charset="-122"/>
              </a:rPr>
              <a:t>pthread_create</a:t>
            </a:r>
            <a:r>
              <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 </a:t>
            </a: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调用</a:t>
            </a:r>
            <a:r>
              <a:rPr lang="en-US" altLang="zh-CN" dirty="0">
                <a:solidFill>
                  <a:schemeClr val="bg2"/>
                </a:solidFill>
                <a:latin typeface="+mj-lt"/>
                <a:ea typeface="楷体" panose="02010609060101010101" pitchFamily="49" charset="-122"/>
              </a:rPr>
              <a:t>clone() (</a:t>
            </a:r>
            <a:r>
              <a:rPr lang="zh-CN" altLang="en-US" dirty="0">
                <a:solidFill>
                  <a:schemeClr val="bg2"/>
                </a:solidFill>
                <a:latin typeface="+mj-lt"/>
                <a:ea typeface="楷体" panose="02010609060101010101" pitchFamily="49" charset="-122"/>
              </a:rPr>
              <a:t>调用</a:t>
            </a:r>
            <a:r>
              <a:rPr lang="en-US" altLang="zh-CN" dirty="0" err="1">
                <a:solidFill>
                  <a:schemeClr val="bg2"/>
                </a:solidFill>
                <a:latin typeface="+mj-lt"/>
                <a:ea typeface="楷体" panose="02010609060101010101" pitchFamily="49" charset="-122"/>
              </a:rPr>
              <a:t>do_fork</a:t>
            </a:r>
            <a:r>
              <a:rPr lang="en-US" altLang="zh-CN" dirty="0">
                <a:solidFill>
                  <a:schemeClr val="bg2"/>
                </a:solidFill>
                <a:latin typeface="+mj-lt"/>
                <a:ea typeface="楷体" panose="02010609060101010101" pitchFamily="49" charset="-122"/>
              </a:rPr>
              <a:t>()), </a:t>
            </a:r>
            <a:r>
              <a:rPr lang="zh-CN" altLang="en-US" dirty="0">
                <a:solidFill>
                  <a:schemeClr val="bg2"/>
                </a:solidFill>
                <a:latin typeface="+mj-lt"/>
                <a:ea typeface="楷体" panose="02010609060101010101" pitchFamily="49" charset="-122"/>
              </a:rPr>
              <a:t>设置要共享的资源</a:t>
            </a:r>
            <a:endParaRPr lang="en-US" altLang="zh-CN" dirty="0">
              <a:solidFill>
                <a:schemeClr val="bg2"/>
              </a:solidFill>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创建的“进程”</a:t>
            </a:r>
            <a:r>
              <a:rPr lang="zh-CN" altLang="en-US" dirty="0">
                <a:solidFill>
                  <a:schemeClr val="bg2"/>
                </a:solidFill>
                <a:effectLst>
                  <a:outerShdw blurRad="38100" dist="38100" dir="2700000" algn="tl">
                    <a:srgbClr val="000000">
                      <a:alpha val="43137"/>
                    </a:srgbClr>
                  </a:outerShdw>
                </a:effectLst>
                <a:latin typeface="+mj-lt"/>
                <a:ea typeface="楷体" panose="02010609060101010101" pitchFamily="49" charset="-122"/>
              </a:rPr>
              <a:t>拥有共享的运行环境，只有栈是独立的</a:t>
            </a:r>
            <a:endParaRPr lang="zh-CN" altLang="en-US" dirty="0">
              <a:effectLst>
                <a:outerShdw blurRad="38100" dist="38100" dir="2700000" algn="tl">
                  <a:srgbClr val="000000">
                    <a:alpha val="43137"/>
                  </a:srgbClr>
                </a:outerShdw>
              </a:effectLst>
            </a:endParaRP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692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par>
                          <p:cTn id="22" fill="hold">
                            <p:stCondLst>
                              <p:cond delay="500"/>
                            </p:stCondLst>
                            <p:childTnLst>
                              <p:par>
                                <p:cTn id="23" presetID="2" presetClass="entr" presetSubtype="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0DB53ECD-949B-49E7-A930-6E0AE1B3B7FA}"/>
              </a:ext>
            </a:extLst>
          </p:cNvPr>
          <p:cNvSpPr txBox="1">
            <a:spLocks noChangeArrowheads="1"/>
          </p:cNvSpPr>
          <p:nvPr/>
        </p:nvSpPr>
        <p:spPr bwMode="auto">
          <a:xfrm>
            <a:off x="467545" y="720878"/>
            <a:ext cx="84249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54013" indent="-354013">
              <a:spcBef>
                <a:spcPct val="0"/>
              </a:spcBef>
              <a:buClrTx/>
              <a:buSzPct val="70000"/>
              <a:buFont typeface="Wingdings" panose="05000000000000000000" pitchFamily="2" charset="2"/>
              <a:buChar char="l"/>
            </a:pPr>
            <a:r>
              <a:rPr lang="en-US" altLang="en-US" dirty="0">
                <a:solidFill>
                  <a:schemeClr val="bg2"/>
                </a:solidFill>
              </a:rPr>
              <a:t>clone() allows a child task to share the </a:t>
            </a:r>
            <a:r>
              <a:rPr lang="en-US" altLang="en-US" dirty="0" err="1">
                <a:solidFill>
                  <a:schemeClr val="bg2"/>
                </a:solidFill>
              </a:rPr>
              <a:t>the</a:t>
            </a:r>
            <a:r>
              <a:rPr lang="en-US" altLang="en-US" dirty="0">
                <a:solidFill>
                  <a:schemeClr val="bg2"/>
                </a:solidFill>
              </a:rPr>
              <a:t> address space of the parent task (process</a:t>
            </a:r>
            <a:r>
              <a:rPr lang="zh-CN" altLang="en-US" dirty="0">
                <a:solidFill>
                  <a:schemeClr val="bg2"/>
                </a:solidFill>
              </a:rPr>
              <a:t>）</a:t>
            </a:r>
            <a:endParaRPr lang="en-US" altLang="en-US" dirty="0"/>
          </a:p>
        </p:txBody>
      </p:sp>
      <p:sp>
        <p:nvSpPr>
          <p:cNvPr id="8" name="文本框 7">
            <a:extLst>
              <a:ext uri="{FF2B5EF4-FFF2-40B4-BE49-F238E27FC236}">
                <a16:creationId xmlns:a16="http://schemas.microsoft.com/office/drawing/2014/main" id="{B5223B6D-F361-4113-938F-F20923D70A62}"/>
              </a:ext>
            </a:extLst>
          </p:cNvPr>
          <p:cNvSpPr txBox="1"/>
          <p:nvPr/>
        </p:nvSpPr>
        <p:spPr>
          <a:xfrm>
            <a:off x="2267744" y="0"/>
            <a:ext cx="4428492" cy="707886"/>
          </a:xfrm>
          <a:prstGeom prst="rect">
            <a:avLst/>
          </a:prstGeom>
          <a:noFill/>
        </p:spPr>
        <p:txBody>
          <a:bodyPr wrap="square" rtlCol="0">
            <a:spAutoFit/>
          </a:bodyPr>
          <a:lstStyle/>
          <a:p>
            <a:pPr marL="0" lvl="1" indent="-274638" algn="ctr" eaLnBrk="1" hangingPunct="1">
              <a:defRPr/>
            </a:pP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Linux </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rPr>
              <a:t>3</a:t>
            </a: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rPr>
              <a:t>）</a:t>
            </a:r>
            <a:endPar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endParaRPr>
          </a:p>
        </p:txBody>
      </p:sp>
      <p:pic>
        <p:nvPicPr>
          <p:cNvPr id="9" name="Picture 3" descr="4_15.pdf">
            <a:extLst>
              <a:ext uri="{FF2B5EF4-FFF2-40B4-BE49-F238E27FC236}">
                <a16:creationId xmlns:a16="http://schemas.microsoft.com/office/drawing/2014/main" id="{8514F0E2-E3C0-4B19-AF11-24609DF71D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5544616" cy="22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7530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0117C13E-30F2-4CD5-9BF8-2BBADE9D6CD5}"/>
              </a:ext>
            </a:extLst>
          </p:cNvPr>
          <p:cNvSpPr txBox="1"/>
          <p:nvPr/>
        </p:nvSpPr>
        <p:spPr>
          <a:xfrm>
            <a:off x="0" y="1124744"/>
            <a:ext cx="9182223" cy="3354765"/>
          </a:xfrm>
          <a:prstGeom prst="rect">
            <a:avLst/>
          </a:prstGeom>
          <a:noFill/>
        </p:spPr>
        <p:txBody>
          <a:bodyPr wrap="square">
            <a:spAutoFit/>
          </a:bodyPr>
          <a:lstStyle/>
          <a:p>
            <a:pPr marL="355600" lvl="2" indent="-355600" defTabSz="355600">
              <a:lnSpc>
                <a:spcPct val="90000"/>
              </a:lnSpc>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提供专门线程支持的系统</a:t>
            </a:r>
            <a:endParaRPr lang="en-US" altLang="zh-CN" sz="3600" dirty="0">
              <a:solidFill>
                <a:schemeClr val="bg1"/>
              </a:solidFill>
              <a:effectLst>
                <a:outerShdw blurRad="38100" dist="38100" dir="2700000" algn="tl">
                  <a:srgbClr val="000000">
                    <a:alpha val="43137"/>
                  </a:srgbClr>
                </a:outerShdw>
              </a:effectLst>
              <a:latin typeface="+mn-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进程描述符包含指向</a:t>
            </a:r>
            <a:r>
              <a:rPr lang="en-US" altLang="zh-CN" dirty="0">
                <a:solidFill>
                  <a:schemeClr val="bg2"/>
                </a:solidFill>
                <a:latin typeface="+mj-lt"/>
                <a:ea typeface="楷体" panose="02010609060101010101" pitchFamily="49" charset="-122"/>
              </a:rPr>
              <a:t>4</a:t>
            </a:r>
            <a:r>
              <a:rPr lang="zh-CN" altLang="en-US" dirty="0">
                <a:solidFill>
                  <a:schemeClr val="bg2"/>
                </a:solidFill>
                <a:latin typeface="+mj-lt"/>
                <a:ea typeface="楷体" panose="02010609060101010101" pitchFamily="49" charset="-122"/>
              </a:rPr>
              <a:t>个不同线程的指针；</a:t>
            </a:r>
            <a:endParaRPr lang="en-US" altLang="zh-CN" dirty="0">
              <a:solidFill>
                <a:schemeClr val="bg2"/>
              </a:solidFill>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线程本身再去描述它独占的资源。</a:t>
            </a:r>
            <a:endParaRPr lang="en-US" altLang="zh-CN" dirty="0">
              <a:solidFill>
                <a:schemeClr val="bg2"/>
              </a:solidFill>
              <a:latin typeface="+mj-lt"/>
              <a:ea typeface="楷体" panose="02010609060101010101" pitchFamily="49" charset="-122"/>
            </a:endParaRPr>
          </a:p>
          <a:p>
            <a:pPr marL="355600" lvl="2" indent="-355600" defTabSz="355600">
              <a:lnSpc>
                <a:spcPct val="90000"/>
              </a:lnSpc>
              <a:buClr>
                <a:schemeClr val="bg1"/>
              </a:buClr>
              <a:buSzPct val="80000"/>
              <a:buFont typeface="Wingdings" panose="05000000000000000000" pitchFamily="2" charset="2"/>
              <a:buChar char="n"/>
              <a:defRPr/>
            </a:pPr>
            <a:r>
              <a:rPr lang="en-US" altLang="en-US" sz="3600" dirty="0">
                <a:solidFill>
                  <a:schemeClr val="bg1"/>
                </a:solidFill>
                <a:effectLst>
                  <a:outerShdw blurRad="38100" dist="38100" dir="2700000" algn="tl">
                    <a:srgbClr val="000000">
                      <a:alpha val="43137"/>
                    </a:srgbClr>
                  </a:outerShdw>
                </a:effectLst>
                <a:latin typeface="+mn-lt"/>
                <a:ea typeface="楷体" panose="02010609060101010101" pitchFamily="49" charset="-122"/>
              </a:rPr>
              <a:t>Linux</a:t>
            </a: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创建</a:t>
            </a:r>
            <a:r>
              <a:rPr lang="en-US" altLang="zh-CN" dirty="0">
                <a:solidFill>
                  <a:schemeClr val="bg2"/>
                </a:solidFill>
                <a:latin typeface="+mj-lt"/>
                <a:ea typeface="楷体" panose="02010609060101010101" pitchFamily="49" charset="-122"/>
              </a:rPr>
              <a:t>4</a:t>
            </a:r>
            <a:r>
              <a:rPr lang="zh-CN" altLang="en-US" dirty="0">
                <a:solidFill>
                  <a:schemeClr val="bg2"/>
                </a:solidFill>
                <a:latin typeface="+mj-lt"/>
                <a:ea typeface="楷体" panose="02010609060101010101" pitchFamily="49" charset="-122"/>
              </a:rPr>
              <a:t>个进程并分配</a:t>
            </a:r>
            <a:r>
              <a:rPr lang="en-US" altLang="zh-CN" dirty="0">
                <a:solidFill>
                  <a:schemeClr val="bg2"/>
                </a:solidFill>
                <a:latin typeface="+mj-lt"/>
                <a:ea typeface="楷体" panose="02010609060101010101" pitchFamily="49" charset="-122"/>
              </a:rPr>
              <a:t>4</a:t>
            </a:r>
            <a:r>
              <a:rPr lang="zh-CN" altLang="en-US" dirty="0">
                <a:solidFill>
                  <a:schemeClr val="bg2"/>
                </a:solidFill>
                <a:latin typeface="+mj-lt"/>
                <a:ea typeface="楷体" panose="02010609060101010101" pitchFamily="49" charset="-122"/>
              </a:rPr>
              <a:t>个普通</a:t>
            </a:r>
            <a:r>
              <a:rPr lang="en-US" dirty="0" err="1">
                <a:solidFill>
                  <a:schemeClr val="bg2"/>
                </a:solidFill>
                <a:latin typeface="+mj-lt"/>
                <a:ea typeface="楷体" panose="02010609060101010101" pitchFamily="49" charset="-122"/>
              </a:rPr>
              <a:t>task_struct</a:t>
            </a:r>
            <a:r>
              <a:rPr lang="zh-CN" altLang="en-US" dirty="0">
                <a:solidFill>
                  <a:schemeClr val="bg2"/>
                </a:solidFill>
                <a:latin typeface="+mj-lt"/>
                <a:ea typeface="楷体" panose="02010609060101010101" pitchFamily="49" charset="-122"/>
              </a:rPr>
              <a:t>结构；</a:t>
            </a:r>
            <a:endParaRPr lang="en-US" altLang="zh-CN" dirty="0">
              <a:solidFill>
                <a:schemeClr val="bg2"/>
              </a:solidFill>
              <a:latin typeface="+mj-lt"/>
              <a:ea typeface="楷体" panose="02010609060101010101" pitchFamily="49" charset="-122"/>
            </a:endParaRPr>
          </a:p>
          <a:p>
            <a:pPr marL="812800" lvl="3" indent="-355600" defTabSz="355600">
              <a:lnSpc>
                <a:spcPct val="90000"/>
              </a:lnSpc>
              <a:buClr>
                <a:schemeClr val="bg2"/>
              </a:buClr>
              <a:buSzPct val="70000"/>
              <a:buFont typeface="Wingdings" panose="05000000000000000000" pitchFamily="2" charset="2"/>
              <a:buChar char="n"/>
              <a:defRPr/>
            </a:pPr>
            <a:r>
              <a:rPr lang="zh-CN" altLang="en-US" dirty="0">
                <a:solidFill>
                  <a:schemeClr val="bg2"/>
                </a:solidFill>
                <a:latin typeface="+mj-lt"/>
                <a:ea typeface="楷体" panose="02010609060101010101" pitchFamily="49" charset="-122"/>
              </a:rPr>
              <a:t>建立</a:t>
            </a:r>
            <a:r>
              <a:rPr lang="en-US" altLang="zh-CN" dirty="0">
                <a:solidFill>
                  <a:schemeClr val="bg2"/>
                </a:solidFill>
                <a:latin typeface="+mj-lt"/>
                <a:ea typeface="楷体" panose="02010609060101010101" pitchFamily="49" charset="-122"/>
              </a:rPr>
              <a:t>4</a:t>
            </a:r>
            <a:r>
              <a:rPr lang="zh-CN" altLang="en-US" dirty="0">
                <a:solidFill>
                  <a:schemeClr val="bg2"/>
                </a:solidFill>
                <a:latin typeface="+mj-lt"/>
                <a:ea typeface="楷体" panose="02010609060101010101" pitchFamily="49" charset="-122"/>
              </a:rPr>
              <a:t>个进程时指定它们共享某些资源。</a:t>
            </a:r>
          </a:p>
          <a:p>
            <a:pPr eaLnBrk="1" hangingPunct="1">
              <a:defRPr/>
            </a:pPr>
            <a:endParaRPr lang="zh-CN" altLang="en-US" sz="3200" dirty="0"/>
          </a:p>
        </p:txBody>
      </p:sp>
      <p:sp>
        <p:nvSpPr>
          <p:cNvPr id="6" name="Text Box 2">
            <a:extLst>
              <a:ext uri="{FF2B5EF4-FFF2-40B4-BE49-F238E27FC236}">
                <a16:creationId xmlns:a16="http://schemas.microsoft.com/office/drawing/2014/main" id="{E59F5207-DC1F-4E23-B471-E6B550F59DF3}"/>
              </a:ext>
            </a:extLst>
          </p:cNvPr>
          <p:cNvSpPr txBox="1">
            <a:spLocks noChangeArrowheads="1"/>
          </p:cNvSpPr>
          <p:nvPr/>
        </p:nvSpPr>
        <p:spPr bwMode="auto">
          <a:xfrm>
            <a:off x="1904216" y="130494"/>
            <a:ext cx="5583580" cy="707886"/>
          </a:xfrm>
          <a:prstGeom prst="rect">
            <a:avLst/>
          </a:prstGeom>
          <a:noFill/>
          <a:ln>
            <a:noFill/>
          </a:ln>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indent="-274638" eaLnBrk="1" hangingPunct="1">
              <a:spcBef>
                <a:spcPct val="0"/>
              </a:spcBef>
              <a:buClrTx/>
              <a:buSzTx/>
              <a:buFontTx/>
              <a:buNone/>
              <a:defRPr/>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一个包含</a:t>
            </a:r>
            <a:r>
              <a:rPr lang="en-US" altLang="zh-CN" sz="4000" dirty="0">
                <a:solidFill>
                  <a:srgbClr val="006699"/>
                </a:solidFill>
                <a:effectLst>
                  <a:outerShdw blurRad="38100" dist="38100" dir="2700000" algn="tl">
                    <a:srgbClr val="000000">
                      <a:alpha val="43137"/>
                    </a:srgbClr>
                  </a:outerShdw>
                </a:effectLst>
                <a:latin typeface="+mj-lt"/>
                <a:ea typeface="MS PGothic" pitchFamily="34" charset="-128"/>
                <a:cs typeface="+mj-cs"/>
              </a:rPr>
              <a:t>4</a:t>
            </a: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个线程的进程</a:t>
            </a:r>
          </a:p>
        </p:txBody>
      </p:sp>
      <p:sp>
        <p:nvSpPr>
          <p:cNvPr id="4" name="AutoShape 7">
            <a:hlinkClick r:id="rId2" action="ppaction://hlinksldjump" highlightClick="1"/>
            <a:extLst>
              <a:ext uri="{FF2B5EF4-FFF2-40B4-BE49-F238E27FC236}">
                <a16:creationId xmlns:a16="http://schemas.microsoft.com/office/drawing/2014/main" id="{20FB06A1-DD7A-4B04-8381-06B668E3E5CB}"/>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文本框 6"/>
          <p:cNvSpPr txBox="1"/>
          <p:nvPr/>
        </p:nvSpPr>
        <p:spPr>
          <a:xfrm>
            <a:off x="6538408" y="6488668"/>
            <a:ext cx="2207836"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4.15</a:t>
            </a:r>
            <a:endParaRPr lang="zh-CN" altLang="en-US" sz="2400" dirty="0">
              <a:solidFill>
                <a:schemeClr val="bg2"/>
              </a:solidFill>
              <a:latin typeface="+mn-lt"/>
            </a:endParaRPr>
          </a:p>
        </p:txBody>
      </p:sp>
    </p:spTree>
    <p:extLst>
      <p:ext uri="{BB962C8B-B14F-4D97-AF65-F5344CB8AC3E}">
        <p14:creationId xmlns:p14="http://schemas.microsoft.com/office/powerpoint/2010/main" val="39014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034A9-C656-4C43-8295-DE3A28E94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7" t="11810" r="2359" b="11565"/>
          <a:stretch>
            <a:fillRect/>
          </a:stretch>
        </p:blipFill>
        <p:spPr bwMode="auto">
          <a:xfrm>
            <a:off x="436229" y="1138238"/>
            <a:ext cx="8216900" cy="48990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Box 2">
            <a:extLst>
              <a:ext uri="{FF2B5EF4-FFF2-40B4-BE49-F238E27FC236}">
                <a16:creationId xmlns:a16="http://schemas.microsoft.com/office/drawing/2014/main" id="{A7BD4336-2C8D-4F8C-929D-2A18A974AC6B}"/>
              </a:ext>
            </a:extLst>
          </p:cNvPr>
          <p:cNvSpPr txBox="1">
            <a:spLocks noChangeArrowheads="1"/>
          </p:cNvSpPr>
          <p:nvPr/>
        </p:nvSpPr>
        <p:spPr bwMode="auto">
          <a:xfrm>
            <a:off x="2949180" y="112851"/>
            <a:ext cx="3783408" cy="707886"/>
          </a:xfrm>
          <a:prstGeom prst="rect">
            <a:avLst/>
          </a:prstGeom>
          <a:noFill/>
          <a:ln>
            <a:noFill/>
          </a:ln>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线程所需的资源</a:t>
            </a:r>
          </a:p>
        </p:txBody>
      </p:sp>
      <p:sp>
        <p:nvSpPr>
          <p:cNvPr id="8" name="文本框 7">
            <a:extLst>
              <a:ext uri="{FF2B5EF4-FFF2-40B4-BE49-F238E27FC236}">
                <a16:creationId xmlns:a16="http://schemas.microsoft.com/office/drawing/2014/main" id="{F3A631F8-78B6-4C65-9A5E-739B52A6D379}"/>
              </a:ext>
            </a:extLst>
          </p:cNvPr>
          <p:cNvSpPr txBox="1"/>
          <p:nvPr/>
        </p:nvSpPr>
        <p:spPr>
          <a:xfrm>
            <a:off x="2411760" y="6261040"/>
            <a:ext cx="4143100" cy="400110"/>
          </a:xfrm>
          <a:prstGeom prst="rect">
            <a:avLst/>
          </a:prstGeom>
          <a:noFill/>
        </p:spPr>
        <p:txBody>
          <a:bodyPr wrap="square" rtlCol="0">
            <a:spAutoFit/>
          </a:bodyPr>
          <a:lstStyle/>
          <a:p>
            <a:pPr algn="ctr"/>
            <a:r>
              <a:rPr lang="zh-CN" altLang="en-US" sz="2000" dirty="0">
                <a:solidFill>
                  <a:schemeClr val="bg2"/>
                </a:solidFill>
              </a:rPr>
              <a:t>图 </a:t>
            </a:r>
            <a:r>
              <a:rPr lang="en-US" altLang="zh-CN" sz="2000" dirty="0">
                <a:solidFill>
                  <a:schemeClr val="bg2"/>
                </a:solidFill>
              </a:rPr>
              <a:t>4-1 </a:t>
            </a:r>
            <a:r>
              <a:rPr lang="zh-CN" altLang="en-US" sz="2000" dirty="0">
                <a:solidFill>
                  <a:schemeClr val="bg2"/>
                </a:solidFill>
              </a:rPr>
              <a:t>单线程进程和多线程进程</a:t>
            </a: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42293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2CCE13C-AD8F-467A-8170-C1D5B2B89D8A}"/>
              </a:ext>
            </a:extLst>
          </p:cNvPr>
          <p:cNvSpPr>
            <a:spLocks noChangeArrowheads="1"/>
          </p:cNvSpPr>
          <p:nvPr/>
        </p:nvSpPr>
        <p:spPr bwMode="auto">
          <a:xfrm>
            <a:off x="4481512" y="1347056"/>
            <a:ext cx="1968500" cy="4743450"/>
          </a:xfrm>
          <a:prstGeom prst="rect">
            <a:avLst/>
          </a:prstGeom>
          <a:noFill/>
          <a:ln w="2857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solidFill>
                <a:schemeClr val="bg2"/>
              </a:solidFill>
            </a:endParaRPr>
          </a:p>
        </p:txBody>
      </p:sp>
      <p:sp>
        <p:nvSpPr>
          <p:cNvPr id="5" name="Rectangle 6">
            <a:extLst>
              <a:ext uri="{FF2B5EF4-FFF2-40B4-BE49-F238E27FC236}">
                <a16:creationId xmlns:a16="http://schemas.microsoft.com/office/drawing/2014/main" id="{B5C1ACC7-EAAE-45B3-80D0-683755B69BA1}"/>
              </a:ext>
            </a:extLst>
          </p:cNvPr>
          <p:cNvSpPr>
            <a:spLocks noChangeArrowheads="1"/>
          </p:cNvSpPr>
          <p:nvPr/>
        </p:nvSpPr>
        <p:spPr bwMode="auto">
          <a:xfrm>
            <a:off x="4468812" y="5269769"/>
            <a:ext cx="1968500" cy="817562"/>
          </a:xfrm>
          <a:prstGeom prst="rect">
            <a:avLst/>
          </a:prstGeom>
          <a:solidFill>
            <a:schemeClr val="hlink">
              <a:alpha val="50195"/>
            </a:schemeClr>
          </a:solidFill>
          <a:ln w="12700">
            <a:solidFill>
              <a:schemeClr val="bg2"/>
            </a:solidFill>
            <a:miter lim="800000"/>
            <a:headEnd/>
            <a:tailEnd/>
          </a:ln>
        </p:spPr>
        <p:txBody>
          <a:bodyPr wrap="none" anchor="ctr"/>
          <a:lstStyle/>
          <a:p>
            <a:endParaRPr lang="en-US" dirty="0">
              <a:solidFill>
                <a:schemeClr val="bg2"/>
              </a:solidFill>
            </a:endParaRPr>
          </a:p>
        </p:txBody>
      </p:sp>
      <p:sp>
        <p:nvSpPr>
          <p:cNvPr id="6" name="Rectangle 7">
            <a:extLst>
              <a:ext uri="{FF2B5EF4-FFF2-40B4-BE49-F238E27FC236}">
                <a16:creationId xmlns:a16="http://schemas.microsoft.com/office/drawing/2014/main" id="{5593E51B-B9B4-479E-86FC-AF94F89F2BDA}"/>
              </a:ext>
            </a:extLst>
          </p:cNvPr>
          <p:cNvSpPr>
            <a:spLocks noChangeArrowheads="1"/>
          </p:cNvSpPr>
          <p:nvPr/>
        </p:nvSpPr>
        <p:spPr bwMode="auto">
          <a:xfrm>
            <a:off x="5056187" y="5390419"/>
            <a:ext cx="7032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solidFill>
                  <a:schemeClr val="bg2"/>
                </a:solidFill>
                <a:latin typeface="Comic Sans MS" charset="0"/>
              </a:rPr>
              <a:t>Code</a:t>
            </a:r>
          </a:p>
        </p:txBody>
      </p:sp>
      <p:sp>
        <p:nvSpPr>
          <p:cNvPr id="7" name="Rectangle 8">
            <a:extLst>
              <a:ext uri="{FF2B5EF4-FFF2-40B4-BE49-F238E27FC236}">
                <a16:creationId xmlns:a16="http://schemas.microsoft.com/office/drawing/2014/main" id="{B7DA1F00-17D8-4E11-B4FC-66EFDEDCF903}"/>
              </a:ext>
            </a:extLst>
          </p:cNvPr>
          <p:cNvSpPr>
            <a:spLocks noChangeArrowheads="1"/>
          </p:cNvSpPr>
          <p:nvPr/>
        </p:nvSpPr>
        <p:spPr bwMode="auto">
          <a:xfrm>
            <a:off x="4468812" y="4695094"/>
            <a:ext cx="1968500" cy="561975"/>
          </a:xfrm>
          <a:prstGeom prst="rect">
            <a:avLst/>
          </a:prstGeom>
          <a:solidFill>
            <a:srgbClr val="FFFF00">
              <a:alpha val="50195"/>
            </a:srgbClr>
          </a:solidFill>
          <a:ln w="12700">
            <a:noFill/>
            <a:miter lim="800000"/>
            <a:headEnd/>
            <a:tailEnd/>
          </a:ln>
        </p:spPr>
        <p:txBody>
          <a:bodyPr wrap="none" anchor="ctr"/>
          <a:lstStyle/>
          <a:p>
            <a:endParaRPr lang="en-US">
              <a:solidFill>
                <a:schemeClr val="bg2"/>
              </a:solidFill>
            </a:endParaRPr>
          </a:p>
        </p:txBody>
      </p:sp>
      <p:sp>
        <p:nvSpPr>
          <p:cNvPr id="8" name="Rectangle 9">
            <a:extLst>
              <a:ext uri="{FF2B5EF4-FFF2-40B4-BE49-F238E27FC236}">
                <a16:creationId xmlns:a16="http://schemas.microsoft.com/office/drawing/2014/main" id="{B43998DB-6ECA-4C3B-A175-0D2D64D6D7C7}"/>
              </a:ext>
            </a:extLst>
          </p:cNvPr>
          <p:cNvSpPr>
            <a:spLocks noChangeArrowheads="1"/>
          </p:cNvSpPr>
          <p:nvPr/>
        </p:nvSpPr>
        <p:spPr bwMode="auto">
          <a:xfrm>
            <a:off x="4535487" y="4771294"/>
            <a:ext cx="183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solidFill>
                  <a:schemeClr val="bg2"/>
                </a:solidFill>
                <a:latin typeface="Comic Sans MS" charset="0"/>
              </a:rPr>
              <a:t>Initialized data</a:t>
            </a:r>
          </a:p>
        </p:txBody>
      </p:sp>
      <p:sp>
        <p:nvSpPr>
          <p:cNvPr id="9" name="Rectangle 13">
            <a:extLst>
              <a:ext uri="{FF2B5EF4-FFF2-40B4-BE49-F238E27FC236}">
                <a16:creationId xmlns:a16="http://schemas.microsoft.com/office/drawing/2014/main" id="{7671AFA3-1AE4-4C5A-A8AE-D7EC47419E8D}"/>
              </a:ext>
            </a:extLst>
          </p:cNvPr>
          <p:cNvSpPr>
            <a:spLocks noChangeArrowheads="1"/>
          </p:cNvSpPr>
          <p:nvPr/>
        </p:nvSpPr>
        <p:spPr bwMode="auto">
          <a:xfrm>
            <a:off x="4481512" y="2242406"/>
            <a:ext cx="1968500" cy="520700"/>
          </a:xfrm>
          <a:prstGeom prst="rect">
            <a:avLst/>
          </a:prstGeom>
          <a:solidFill>
            <a:srgbClr val="66FFCC">
              <a:alpha val="50195"/>
            </a:srgbClr>
          </a:solidFill>
          <a:ln w="12700">
            <a:solidFill>
              <a:schemeClr val="bg2"/>
            </a:solidFill>
            <a:miter lim="800000"/>
            <a:headEnd/>
            <a:tailEnd/>
          </a:ln>
        </p:spPr>
        <p:txBody>
          <a:bodyPr wrap="none" anchor="ctr"/>
          <a:lstStyle/>
          <a:p>
            <a:endParaRPr lang="en-US">
              <a:solidFill>
                <a:schemeClr val="bg2"/>
              </a:solidFill>
            </a:endParaRPr>
          </a:p>
        </p:txBody>
      </p:sp>
      <p:sp>
        <p:nvSpPr>
          <p:cNvPr id="10" name="AutoShape 14">
            <a:extLst>
              <a:ext uri="{FF2B5EF4-FFF2-40B4-BE49-F238E27FC236}">
                <a16:creationId xmlns:a16="http://schemas.microsoft.com/office/drawing/2014/main" id="{28329CDA-C9F7-4B38-AB5B-D8EEA8D88A2E}"/>
              </a:ext>
            </a:extLst>
          </p:cNvPr>
          <p:cNvSpPr>
            <a:spLocks noChangeArrowheads="1"/>
          </p:cNvSpPr>
          <p:nvPr/>
        </p:nvSpPr>
        <p:spPr bwMode="auto">
          <a:xfrm>
            <a:off x="5243512" y="2775806"/>
            <a:ext cx="368300" cy="292100"/>
          </a:xfrm>
          <a:prstGeom prst="downArrow">
            <a:avLst>
              <a:gd name="adj1" fmla="val 75009"/>
              <a:gd name="adj2" fmla="val 50005"/>
            </a:avLst>
          </a:prstGeom>
          <a:solidFill>
            <a:schemeClr val="accent1"/>
          </a:solidFill>
          <a:ln w="12700">
            <a:solidFill>
              <a:schemeClr val="bg2"/>
            </a:solidFill>
            <a:miter lim="800000"/>
            <a:headEnd/>
            <a:tailEnd/>
          </a:ln>
        </p:spPr>
        <p:txBody>
          <a:bodyPr wrap="none" anchor="ctr"/>
          <a:lstStyle/>
          <a:p>
            <a:endParaRPr lang="en-US">
              <a:solidFill>
                <a:schemeClr val="bg2"/>
              </a:solidFill>
            </a:endParaRPr>
          </a:p>
        </p:txBody>
      </p:sp>
      <p:sp>
        <p:nvSpPr>
          <p:cNvPr id="11" name="Rectangle 15">
            <a:extLst>
              <a:ext uri="{FF2B5EF4-FFF2-40B4-BE49-F238E27FC236}">
                <a16:creationId xmlns:a16="http://schemas.microsoft.com/office/drawing/2014/main" id="{6DD03C60-3380-4DD2-A03D-98C90717CC8A}"/>
              </a:ext>
            </a:extLst>
          </p:cNvPr>
          <p:cNvSpPr>
            <a:spLocks noChangeArrowheads="1"/>
          </p:cNvSpPr>
          <p:nvPr/>
        </p:nvSpPr>
        <p:spPr bwMode="auto">
          <a:xfrm>
            <a:off x="5068887" y="2266219"/>
            <a:ext cx="7254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solidFill>
                  <a:schemeClr val="bg2"/>
                </a:solidFill>
                <a:latin typeface="Comic Sans MS" charset="0"/>
              </a:rPr>
              <a:t>Heap</a:t>
            </a:r>
          </a:p>
        </p:txBody>
      </p:sp>
      <p:sp>
        <p:nvSpPr>
          <p:cNvPr id="12" name="Rectangle 16">
            <a:extLst>
              <a:ext uri="{FF2B5EF4-FFF2-40B4-BE49-F238E27FC236}">
                <a16:creationId xmlns:a16="http://schemas.microsoft.com/office/drawing/2014/main" id="{C10F9EBD-2ED8-4173-97D9-E84E37C77BEA}"/>
              </a:ext>
            </a:extLst>
          </p:cNvPr>
          <p:cNvSpPr>
            <a:spLocks noChangeArrowheads="1"/>
          </p:cNvSpPr>
          <p:nvPr/>
        </p:nvSpPr>
        <p:spPr bwMode="auto">
          <a:xfrm>
            <a:off x="4491037" y="1728056"/>
            <a:ext cx="1968500" cy="520700"/>
          </a:xfrm>
          <a:prstGeom prst="rect">
            <a:avLst/>
          </a:prstGeom>
          <a:solidFill>
            <a:srgbClr val="FFCC66">
              <a:alpha val="50195"/>
            </a:srgbClr>
          </a:solidFill>
          <a:ln w="12700">
            <a:solidFill>
              <a:schemeClr val="bg2"/>
            </a:solidFill>
            <a:miter lim="800000"/>
            <a:headEnd/>
            <a:tailEnd/>
          </a:ln>
        </p:spPr>
        <p:txBody>
          <a:bodyPr wrap="none" anchor="ctr"/>
          <a:lstStyle/>
          <a:p>
            <a:endParaRPr lang="en-US">
              <a:solidFill>
                <a:schemeClr val="bg2"/>
              </a:solidFill>
            </a:endParaRPr>
          </a:p>
        </p:txBody>
      </p:sp>
      <p:sp>
        <p:nvSpPr>
          <p:cNvPr id="13" name="Rectangle 17">
            <a:extLst>
              <a:ext uri="{FF2B5EF4-FFF2-40B4-BE49-F238E27FC236}">
                <a16:creationId xmlns:a16="http://schemas.microsoft.com/office/drawing/2014/main" id="{5E54A9DA-C4B7-48F5-A2FE-486023DB36EC}"/>
              </a:ext>
            </a:extLst>
          </p:cNvPr>
          <p:cNvSpPr>
            <a:spLocks noChangeArrowheads="1"/>
          </p:cNvSpPr>
          <p:nvPr/>
        </p:nvSpPr>
        <p:spPr bwMode="auto">
          <a:xfrm>
            <a:off x="5011737" y="1789969"/>
            <a:ext cx="948978"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solidFill>
                  <a:schemeClr val="bg2"/>
                </a:solidFill>
                <a:latin typeface="Comic Sans MS" charset="0"/>
              </a:rPr>
              <a:t>DLL</a:t>
            </a:r>
            <a:r>
              <a:rPr lang="ja-JP" altLang="en-US" sz="1800">
                <a:solidFill>
                  <a:schemeClr val="bg2"/>
                </a:solidFill>
                <a:latin typeface="Comic Sans MS" charset="0"/>
              </a:rPr>
              <a:t>’</a:t>
            </a:r>
            <a:r>
              <a:rPr lang="en-US" sz="1800">
                <a:solidFill>
                  <a:schemeClr val="bg2"/>
                </a:solidFill>
                <a:latin typeface="Comic Sans MS" charset="0"/>
              </a:rPr>
              <a:t>s</a:t>
            </a:r>
          </a:p>
        </p:txBody>
      </p:sp>
      <p:sp>
        <p:nvSpPr>
          <p:cNvPr id="14" name="Rectangle 18">
            <a:extLst>
              <a:ext uri="{FF2B5EF4-FFF2-40B4-BE49-F238E27FC236}">
                <a16:creationId xmlns:a16="http://schemas.microsoft.com/office/drawing/2014/main" id="{5C9DC4D4-A9E2-4A1A-9800-5021E8456948}"/>
              </a:ext>
            </a:extLst>
          </p:cNvPr>
          <p:cNvSpPr>
            <a:spLocks noChangeArrowheads="1"/>
          </p:cNvSpPr>
          <p:nvPr/>
        </p:nvSpPr>
        <p:spPr bwMode="auto">
          <a:xfrm>
            <a:off x="4481512" y="1356581"/>
            <a:ext cx="1968500" cy="368300"/>
          </a:xfrm>
          <a:prstGeom prst="rect">
            <a:avLst/>
          </a:prstGeom>
          <a:solidFill>
            <a:srgbClr val="CCFF66">
              <a:alpha val="50195"/>
            </a:srgbClr>
          </a:solidFill>
          <a:ln w="12700">
            <a:solidFill>
              <a:schemeClr val="bg2"/>
            </a:solidFill>
            <a:miter lim="800000"/>
            <a:headEnd/>
            <a:tailEnd/>
          </a:ln>
        </p:spPr>
        <p:txBody>
          <a:bodyPr wrap="none" anchor="ctr"/>
          <a:lstStyle/>
          <a:p>
            <a:endParaRPr lang="en-US">
              <a:solidFill>
                <a:schemeClr val="bg2"/>
              </a:solidFill>
            </a:endParaRPr>
          </a:p>
        </p:txBody>
      </p:sp>
      <p:sp>
        <p:nvSpPr>
          <p:cNvPr id="15" name="Rectangle 19">
            <a:extLst>
              <a:ext uri="{FF2B5EF4-FFF2-40B4-BE49-F238E27FC236}">
                <a16:creationId xmlns:a16="http://schemas.microsoft.com/office/drawing/2014/main" id="{840EF3DD-F41E-418C-AA18-B0722A63FFCF}"/>
              </a:ext>
            </a:extLst>
          </p:cNvPr>
          <p:cNvSpPr>
            <a:spLocks noChangeArrowheads="1"/>
          </p:cNvSpPr>
          <p:nvPr/>
        </p:nvSpPr>
        <p:spPr bwMode="auto">
          <a:xfrm>
            <a:off x="4449762" y="1342294"/>
            <a:ext cx="2051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a:solidFill>
                  <a:schemeClr val="bg2"/>
                </a:solidFill>
                <a:latin typeface="Comic Sans MS" charset="0"/>
              </a:rPr>
              <a:t>mapped segments</a:t>
            </a:r>
          </a:p>
        </p:txBody>
      </p:sp>
      <p:sp>
        <p:nvSpPr>
          <p:cNvPr id="16" name="Rectangle 20">
            <a:extLst>
              <a:ext uri="{FF2B5EF4-FFF2-40B4-BE49-F238E27FC236}">
                <a16:creationId xmlns:a16="http://schemas.microsoft.com/office/drawing/2014/main" id="{7568A3B6-A56D-4F41-A78F-0C00D877AF9F}"/>
              </a:ext>
            </a:extLst>
          </p:cNvPr>
          <p:cNvSpPr>
            <a:spLocks noChangeArrowheads="1"/>
          </p:cNvSpPr>
          <p:nvPr/>
        </p:nvSpPr>
        <p:spPr bwMode="auto">
          <a:xfrm>
            <a:off x="4766759" y="725143"/>
            <a:ext cx="1417055"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zh-CN" altLang="en-US" b="1" dirty="0">
                <a:solidFill>
                  <a:schemeClr val="bg2"/>
                </a:solidFill>
                <a:latin typeface="Comic Sans MS" charset="0"/>
              </a:rPr>
              <a:t>进程空间</a:t>
            </a:r>
            <a:endParaRPr lang="en-US" b="1" dirty="0">
              <a:solidFill>
                <a:schemeClr val="bg2"/>
              </a:solidFill>
              <a:latin typeface="Comic Sans MS" charset="0"/>
            </a:endParaRPr>
          </a:p>
        </p:txBody>
      </p:sp>
      <p:grpSp>
        <p:nvGrpSpPr>
          <p:cNvPr id="17" name="Group 37">
            <a:extLst>
              <a:ext uri="{FF2B5EF4-FFF2-40B4-BE49-F238E27FC236}">
                <a16:creationId xmlns:a16="http://schemas.microsoft.com/office/drawing/2014/main" id="{9233B8D7-505A-4C97-B7D8-87E0CD27BB37}"/>
              </a:ext>
            </a:extLst>
          </p:cNvPr>
          <p:cNvGrpSpPr>
            <a:grpSpLocks/>
          </p:cNvGrpSpPr>
          <p:nvPr/>
        </p:nvGrpSpPr>
        <p:grpSpPr bwMode="auto">
          <a:xfrm>
            <a:off x="2684462" y="876300"/>
            <a:ext cx="3736975" cy="5105400"/>
            <a:chOff x="3120" y="768"/>
            <a:chExt cx="2354" cy="3216"/>
          </a:xfrm>
        </p:grpSpPr>
        <p:sp>
          <p:nvSpPr>
            <p:cNvPr id="18" name="Rectangle 10">
              <a:extLst>
                <a:ext uri="{FF2B5EF4-FFF2-40B4-BE49-F238E27FC236}">
                  <a16:creationId xmlns:a16="http://schemas.microsoft.com/office/drawing/2014/main" id="{E756CE18-D2E7-4504-82BC-DBE579A0E962}"/>
                </a:ext>
              </a:extLst>
            </p:cNvPr>
            <p:cNvSpPr>
              <a:spLocks noChangeArrowheads="1"/>
            </p:cNvSpPr>
            <p:nvPr/>
          </p:nvSpPr>
          <p:spPr bwMode="auto">
            <a:xfrm>
              <a:off x="4234" y="2889"/>
              <a:ext cx="1240" cy="298"/>
            </a:xfrm>
            <a:prstGeom prst="rect">
              <a:avLst/>
            </a:prstGeom>
            <a:solidFill>
              <a:srgbClr val="CCECFF">
                <a:alpha val="50195"/>
              </a:srgbClr>
            </a:solidFill>
            <a:ln w="12700">
              <a:solidFill>
                <a:schemeClr val="tx1"/>
              </a:solidFill>
              <a:miter lim="800000"/>
              <a:headEnd/>
              <a:tailEnd/>
            </a:ln>
          </p:spPr>
          <p:txBody>
            <a:bodyPr wrap="none" anchor="ctr"/>
            <a:lstStyle/>
            <a:p>
              <a:pPr algn="ctr"/>
              <a:endParaRPr lang="en-US">
                <a:latin typeface="Comic Sans MS" charset="0"/>
              </a:endParaRPr>
            </a:p>
          </p:txBody>
        </p:sp>
        <p:sp>
          <p:nvSpPr>
            <p:cNvPr id="19" name="Rectangle 11">
              <a:extLst>
                <a:ext uri="{FF2B5EF4-FFF2-40B4-BE49-F238E27FC236}">
                  <a16:creationId xmlns:a16="http://schemas.microsoft.com/office/drawing/2014/main" id="{FA6A9980-7FCA-4AC9-BA82-2D717AD28ABA}"/>
                </a:ext>
              </a:extLst>
            </p:cNvPr>
            <p:cNvSpPr>
              <a:spLocks noChangeArrowheads="1"/>
            </p:cNvSpPr>
            <p:nvPr/>
          </p:nvSpPr>
          <p:spPr bwMode="auto">
            <a:xfrm>
              <a:off x="4354" y="2937"/>
              <a:ext cx="106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dirty="0">
                  <a:solidFill>
                    <a:schemeClr val="bg2"/>
                  </a:solidFill>
                  <a:latin typeface="Comic Sans MS" charset="0"/>
                </a:rPr>
                <a:t>Stack – thread1</a:t>
              </a:r>
            </a:p>
          </p:txBody>
        </p:sp>
        <p:grpSp>
          <p:nvGrpSpPr>
            <p:cNvPr id="20" name="Group 27">
              <a:extLst>
                <a:ext uri="{FF2B5EF4-FFF2-40B4-BE49-F238E27FC236}">
                  <a16:creationId xmlns:a16="http://schemas.microsoft.com/office/drawing/2014/main" id="{FB0B25AE-8E4F-464E-B1CD-6F03B38F4DAB}"/>
                </a:ext>
              </a:extLst>
            </p:cNvPr>
            <p:cNvGrpSpPr>
              <a:grpSpLocks/>
            </p:cNvGrpSpPr>
            <p:nvPr/>
          </p:nvGrpSpPr>
          <p:grpSpPr bwMode="auto">
            <a:xfrm>
              <a:off x="3120" y="768"/>
              <a:ext cx="1152" cy="3216"/>
              <a:chOff x="3120" y="768"/>
              <a:chExt cx="1152" cy="3216"/>
            </a:xfrm>
          </p:grpSpPr>
          <p:sp>
            <p:nvSpPr>
              <p:cNvPr id="21" name="Rectangle 23">
                <a:extLst>
                  <a:ext uri="{FF2B5EF4-FFF2-40B4-BE49-F238E27FC236}">
                    <a16:creationId xmlns:a16="http://schemas.microsoft.com/office/drawing/2014/main" id="{E03859BA-7584-45DA-963D-55C259CF947E}"/>
                  </a:ext>
                </a:extLst>
              </p:cNvPr>
              <p:cNvSpPr>
                <a:spLocks noChangeArrowheads="1"/>
              </p:cNvSpPr>
              <p:nvPr/>
            </p:nvSpPr>
            <p:spPr bwMode="auto">
              <a:xfrm>
                <a:off x="3120" y="1152"/>
                <a:ext cx="720" cy="1008"/>
              </a:xfrm>
              <a:prstGeom prst="rect">
                <a:avLst/>
              </a:prstGeom>
              <a:solidFill>
                <a:schemeClr val="accent1"/>
              </a:solidFill>
              <a:ln w="12700">
                <a:no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a:r>
                  <a:rPr lang="en-US" sz="1600" dirty="0">
                    <a:solidFill>
                      <a:schemeClr val="bg2"/>
                    </a:solidFill>
                    <a:latin typeface="Comic Sans MS" charset="0"/>
                  </a:rPr>
                  <a:t>PC</a:t>
                </a:r>
              </a:p>
              <a:p>
                <a:pPr algn="ctr"/>
                <a:r>
                  <a:rPr lang="en-US" sz="1600" dirty="0">
                    <a:solidFill>
                      <a:schemeClr val="bg2"/>
                    </a:solidFill>
                    <a:latin typeface="Comic Sans MS" charset="0"/>
                  </a:rPr>
                  <a:t>SP</a:t>
                </a:r>
              </a:p>
              <a:p>
                <a:pPr algn="ctr"/>
                <a:r>
                  <a:rPr lang="en-US" sz="1600" dirty="0">
                    <a:solidFill>
                      <a:schemeClr val="bg2"/>
                    </a:solidFill>
                    <a:latin typeface="Comic Sans MS" charset="0"/>
                  </a:rPr>
                  <a:t>State</a:t>
                </a:r>
              </a:p>
              <a:p>
                <a:pPr algn="ctr"/>
                <a:r>
                  <a:rPr lang="en-US" sz="1600" dirty="0">
                    <a:solidFill>
                      <a:schemeClr val="bg2"/>
                    </a:solidFill>
                    <a:latin typeface="Comic Sans MS" charset="0"/>
                  </a:rPr>
                  <a:t>Registers</a:t>
                </a:r>
              </a:p>
              <a:p>
                <a:pPr algn="ctr"/>
                <a:r>
                  <a:rPr lang="en-US" sz="1600" dirty="0">
                    <a:solidFill>
                      <a:schemeClr val="bg2"/>
                    </a:solidFill>
                    <a:latin typeface="Comic Sans MS" charset="0"/>
                  </a:rPr>
                  <a:t>…</a:t>
                </a:r>
              </a:p>
            </p:txBody>
          </p:sp>
          <p:sp>
            <p:nvSpPr>
              <p:cNvPr id="22" name="Freeform 24">
                <a:extLst>
                  <a:ext uri="{FF2B5EF4-FFF2-40B4-BE49-F238E27FC236}">
                    <a16:creationId xmlns:a16="http://schemas.microsoft.com/office/drawing/2014/main" id="{6E6EA93D-47E5-4458-8911-2B7BE6640DA5}"/>
                  </a:ext>
                </a:extLst>
              </p:cNvPr>
              <p:cNvSpPr>
                <a:spLocks/>
              </p:cNvSpPr>
              <p:nvPr/>
            </p:nvSpPr>
            <p:spPr bwMode="auto">
              <a:xfrm>
                <a:off x="3648" y="1104"/>
                <a:ext cx="624" cy="2880"/>
              </a:xfrm>
              <a:custGeom>
                <a:avLst/>
                <a:gdLst>
                  <a:gd name="T0" fmla="*/ 0 w 624"/>
                  <a:gd name="T1" fmla="*/ 192 h 2880"/>
                  <a:gd name="T2" fmla="*/ 336 w 624"/>
                  <a:gd name="T3" fmla="*/ 384 h 2880"/>
                  <a:gd name="T4" fmla="*/ 336 w 624"/>
                  <a:gd name="T5" fmla="*/ 2496 h 2880"/>
                  <a:gd name="T6" fmla="*/ 624 w 624"/>
                  <a:gd name="T7" fmla="*/ 2688 h 2880"/>
                  <a:gd name="T8" fmla="*/ 0 60000 65536"/>
                  <a:gd name="T9" fmla="*/ 0 60000 65536"/>
                  <a:gd name="T10" fmla="*/ 0 60000 65536"/>
                  <a:gd name="T11" fmla="*/ 0 60000 65536"/>
                  <a:gd name="T12" fmla="*/ 0 w 624"/>
                  <a:gd name="T13" fmla="*/ 0 h 2880"/>
                  <a:gd name="T14" fmla="*/ 624 w 624"/>
                  <a:gd name="T15" fmla="*/ 2880 h 2880"/>
                </a:gdLst>
                <a:ahLst/>
                <a:cxnLst>
                  <a:cxn ang="T8">
                    <a:pos x="T0" y="T1"/>
                  </a:cxn>
                  <a:cxn ang="T9">
                    <a:pos x="T2" y="T3"/>
                  </a:cxn>
                  <a:cxn ang="T10">
                    <a:pos x="T4" y="T5"/>
                  </a:cxn>
                  <a:cxn ang="T11">
                    <a:pos x="T6" y="T7"/>
                  </a:cxn>
                </a:cxnLst>
                <a:rect l="T12" t="T13" r="T14" b="T15"/>
                <a:pathLst>
                  <a:path w="624" h="2880">
                    <a:moveTo>
                      <a:pt x="0" y="192"/>
                    </a:moveTo>
                    <a:cubicBezTo>
                      <a:pt x="140" y="96"/>
                      <a:pt x="280" y="0"/>
                      <a:pt x="336" y="384"/>
                    </a:cubicBezTo>
                    <a:cubicBezTo>
                      <a:pt x="392" y="768"/>
                      <a:pt x="288" y="2112"/>
                      <a:pt x="336" y="2496"/>
                    </a:cubicBezTo>
                    <a:cubicBezTo>
                      <a:pt x="384" y="2880"/>
                      <a:pt x="576" y="2656"/>
                      <a:pt x="624" y="2688"/>
                    </a:cubicBezTo>
                  </a:path>
                </a:pathLst>
              </a:custGeom>
              <a:noFill/>
              <a:ln w="38100">
                <a:solidFill>
                  <a:schemeClr val="bg2"/>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Freeform 25">
                <a:extLst>
                  <a:ext uri="{FF2B5EF4-FFF2-40B4-BE49-F238E27FC236}">
                    <a16:creationId xmlns:a16="http://schemas.microsoft.com/office/drawing/2014/main" id="{68BE250E-8076-420B-8D02-936FFB8FCF4C}"/>
                  </a:ext>
                </a:extLst>
              </p:cNvPr>
              <p:cNvSpPr>
                <a:spLocks/>
              </p:cNvSpPr>
              <p:nvPr/>
            </p:nvSpPr>
            <p:spPr bwMode="auto">
              <a:xfrm>
                <a:off x="3648" y="1208"/>
                <a:ext cx="624" cy="1912"/>
              </a:xfrm>
              <a:custGeom>
                <a:avLst/>
                <a:gdLst>
                  <a:gd name="T0" fmla="*/ 0 w 624"/>
                  <a:gd name="T1" fmla="*/ 280 h 1912"/>
                  <a:gd name="T2" fmla="*/ 240 w 624"/>
                  <a:gd name="T3" fmla="*/ 232 h 1912"/>
                  <a:gd name="T4" fmla="*/ 240 w 624"/>
                  <a:gd name="T5" fmla="*/ 1672 h 1912"/>
                  <a:gd name="T6" fmla="*/ 624 w 624"/>
                  <a:gd name="T7" fmla="*/ 1672 h 1912"/>
                  <a:gd name="T8" fmla="*/ 0 60000 65536"/>
                  <a:gd name="T9" fmla="*/ 0 60000 65536"/>
                  <a:gd name="T10" fmla="*/ 0 60000 65536"/>
                  <a:gd name="T11" fmla="*/ 0 60000 65536"/>
                  <a:gd name="T12" fmla="*/ 0 w 624"/>
                  <a:gd name="T13" fmla="*/ 0 h 1912"/>
                  <a:gd name="T14" fmla="*/ 624 w 624"/>
                  <a:gd name="T15" fmla="*/ 1912 h 1912"/>
                </a:gdLst>
                <a:ahLst/>
                <a:cxnLst>
                  <a:cxn ang="T8">
                    <a:pos x="T0" y="T1"/>
                  </a:cxn>
                  <a:cxn ang="T9">
                    <a:pos x="T2" y="T3"/>
                  </a:cxn>
                  <a:cxn ang="T10">
                    <a:pos x="T4" y="T5"/>
                  </a:cxn>
                  <a:cxn ang="T11">
                    <a:pos x="T6" y="T7"/>
                  </a:cxn>
                </a:cxnLst>
                <a:rect l="T12" t="T13" r="T14" b="T15"/>
                <a:pathLst>
                  <a:path w="624" h="1912">
                    <a:moveTo>
                      <a:pt x="0" y="280"/>
                    </a:moveTo>
                    <a:cubicBezTo>
                      <a:pt x="100" y="140"/>
                      <a:pt x="200" y="0"/>
                      <a:pt x="240" y="232"/>
                    </a:cubicBezTo>
                    <a:cubicBezTo>
                      <a:pt x="280" y="464"/>
                      <a:pt x="176" y="1432"/>
                      <a:pt x="240" y="1672"/>
                    </a:cubicBezTo>
                    <a:cubicBezTo>
                      <a:pt x="304" y="1912"/>
                      <a:pt x="464" y="1792"/>
                      <a:pt x="624" y="1672"/>
                    </a:cubicBezTo>
                  </a:path>
                </a:pathLst>
              </a:custGeom>
              <a:noFill/>
              <a:ln w="38100">
                <a:solidFill>
                  <a:schemeClr val="bg2"/>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4" name="Text Box 26">
                <a:extLst>
                  <a:ext uri="{FF2B5EF4-FFF2-40B4-BE49-F238E27FC236}">
                    <a16:creationId xmlns:a16="http://schemas.microsoft.com/office/drawing/2014/main" id="{4E4F4AFA-BD47-4452-BEE2-001269F0C68B}"/>
                  </a:ext>
                </a:extLst>
              </p:cNvPr>
              <p:cNvSpPr txBox="1">
                <a:spLocks noChangeArrowheads="1"/>
              </p:cNvSpPr>
              <p:nvPr/>
            </p:nvSpPr>
            <p:spPr bwMode="auto">
              <a:xfrm>
                <a:off x="3168" y="768"/>
                <a:ext cx="63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solidFill>
                      <a:schemeClr val="bg2"/>
                    </a:solidFill>
                    <a:latin typeface="Comic Sans MS" charset="0"/>
                  </a:rPr>
                  <a:t>TCB for </a:t>
                </a:r>
              </a:p>
              <a:p>
                <a:r>
                  <a:rPr lang="en-US" sz="1600" dirty="0">
                    <a:solidFill>
                      <a:schemeClr val="bg2"/>
                    </a:solidFill>
                    <a:latin typeface="Comic Sans MS" charset="0"/>
                  </a:rPr>
                  <a:t>Thread1</a:t>
                </a:r>
              </a:p>
            </p:txBody>
          </p:sp>
        </p:grpSp>
      </p:grpSp>
      <p:grpSp>
        <p:nvGrpSpPr>
          <p:cNvPr id="25" name="Group 38">
            <a:extLst>
              <a:ext uri="{FF2B5EF4-FFF2-40B4-BE49-F238E27FC236}">
                <a16:creationId xmlns:a16="http://schemas.microsoft.com/office/drawing/2014/main" id="{EDF175D0-4444-4587-9D82-32D54FEE9EFC}"/>
              </a:ext>
            </a:extLst>
          </p:cNvPr>
          <p:cNvGrpSpPr>
            <a:grpSpLocks/>
          </p:cNvGrpSpPr>
          <p:nvPr/>
        </p:nvGrpSpPr>
        <p:grpSpPr bwMode="auto">
          <a:xfrm>
            <a:off x="2761162" y="3175000"/>
            <a:ext cx="3698875" cy="2500312"/>
            <a:chOff x="3168" y="2217"/>
            <a:chExt cx="2330" cy="1575"/>
          </a:xfrm>
        </p:grpSpPr>
        <p:sp>
          <p:nvSpPr>
            <p:cNvPr id="26" name="AutoShape 12">
              <a:extLst>
                <a:ext uri="{FF2B5EF4-FFF2-40B4-BE49-F238E27FC236}">
                  <a16:creationId xmlns:a16="http://schemas.microsoft.com/office/drawing/2014/main" id="{1E546B6A-DD7F-4BE8-B0D8-340A4B7E0472}"/>
                </a:ext>
              </a:extLst>
            </p:cNvPr>
            <p:cNvSpPr>
              <a:spLocks noChangeArrowheads="1"/>
            </p:cNvSpPr>
            <p:nvPr/>
          </p:nvSpPr>
          <p:spPr bwMode="auto">
            <a:xfrm>
              <a:off x="4738" y="2217"/>
              <a:ext cx="232" cy="184"/>
            </a:xfrm>
            <a:prstGeom prst="upArrow">
              <a:avLst>
                <a:gd name="adj1" fmla="val 75009"/>
                <a:gd name="adj2" fmla="val 49995"/>
              </a:avLst>
            </a:prstGeom>
            <a:solidFill>
              <a:schemeClr val="accent1"/>
            </a:solidFill>
            <a:ln w="12700">
              <a:solidFill>
                <a:schemeClr val="bg2"/>
              </a:solidFill>
              <a:miter lim="800000"/>
              <a:headEnd/>
              <a:tailEnd/>
            </a:ln>
          </p:spPr>
          <p:txBody>
            <a:bodyPr wrap="none" anchor="ctr"/>
            <a:lstStyle/>
            <a:p>
              <a:endParaRPr lang="en-US"/>
            </a:p>
          </p:txBody>
        </p:sp>
        <p:grpSp>
          <p:nvGrpSpPr>
            <p:cNvPr id="27" name="Group 36">
              <a:extLst>
                <a:ext uri="{FF2B5EF4-FFF2-40B4-BE49-F238E27FC236}">
                  <a16:creationId xmlns:a16="http://schemas.microsoft.com/office/drawing/2014/main" id="{C695BE10-982C-43E0-AE0B-D9B823863A6D}"/>
                </a:ext>
              </a:extLst>
            </p:cNvPr>
            <p:cNvGrpSpPr>
              <a:grpSpLocks/>
            </p:cNvGrpSpPr>
            <p:nvPr/>
          </p:nvGrpSpPr>
          <p:grpSpPr bwMode="auto">
            <a:xfrm>
              <a:off x="3168" y="2400"/>
              <a:ext cx="2330" cy="1392"/>
              <a:chOff x="3168" y="2400"/>
              <a:chExt cx="2330" cy="1392"/>
            </a:xfrm>
          </p:grpSpPr>
          <p:sp>
            <p:nvSpPr>
              <p:cNvPr id="28" name="Rectangle 21">
                <a:extLst>
                  <a:ext uri="{FF2B5EF4-FFF2-40B4-BE49-F238E27FC236}">
                    <a16:creationId xmlns:a16="http://schemas.microsoft.com/office/drawing/2014/main" id="{F8AA320A-4F6F-438B-8BA2-A23E8E6194D9}"/>
                  </a:ext>
                </a:extLst>
              </p:cNvPr>
              <p:cNvSpPr>
                <a:spLocks noChangeArrowheads="1"/>
              </p:cNvSpPr>
              <p:nvPr/>
            </p:nvSpPr>
            <p:spPr bwMode="auto">
              <a:xfrm>
                <a:off x="4258" y="2409"/>
                <a:ext cx="1240" cy="250"/>
              </a:xfrm>
              <a:prstGeom prst="rect">
                <a:avLst/>
              </a:prstGeom>
              <a:solidFill>
                <a:srgbClr val="CCECFF">
                  <a:alpha val="50195"/>
                </a:srgbClr>
              </a:solidFill>
              <a:ln w="12700">
                <a:noFill/>
                <a:miter lim="800000"/>
                <a:headEnd/>
                <a:tailEnd/>
              </a:ln>
            </p:spPr>
            <p:txBody>
              <a:bodyPr wrap="none" anchor="ctr"/>
              <a:lstStyle/>
              <a:p>
                <a:pPr algn="ctr"/>
                <a:endParaRPr lang="en-US">
                  <a:latin typeface="Comic Sans MS" charset="0"/>
                </a:endParaRPr>
              </a:p>
            </p:txBody>
          </p:sp>
          <p:sp>
            <p:nvSpPr>
              <p:cNvPr id="29" name="Rectangle 22">
                <a:extLst>
                  <a:ext uri="{FF2B5EF4-FFF2-40B4-BE49-F238E27FC236}">
                    <a16:creationId xmlns:a16="http://schemas.microsoft.com/office/drawing/2014/main" id="{951D7CD2-21CB-4B01-ABC7-61DAE3BBBBFC}"/>
                  </a:ext>
                </a:extLst>
              </p:cNvPr>
              <p:cNvSpPr>
                <a:spLocks noChangeArrowheads="1"/>
              </p:cNvSpPr>
              <p:nvPr/>
            </p:nvSpPr>
            <p:spPr bwMode="auto">
              <a:xfrm>
                <a:off x="4354" y="2409"/>
                <a:ext cx="10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dirty="0">
                    <a:solidFill>
                      <a:schemeClr val="bg2"/>
                    </a:solidFill>
                    <a:latin typeface="Comic Sans MS" charset="0"/>
                  </a:rPr>
                  <a:t>Stack – thread2</a:t>
                </a:r>
              </a:p>
            </p:txBody>
          </p:sp>
          <p:grpSp>
            <p:nvGrpSpPr>
              <p:cNvPr id="30" name="Group 35">
                <a:extLst>
                  <a:ext uri="{FF2B5EF4-FFF2-40B4-BE49-F238E27FC236}">
                    <a16:creationId xmlns:a16="http://schemas.microsoft.com/office/drawing/2014/main" id="{46E3D238-C5DC-42A7-8E56-F13F13FFD8D5}"/>
                  </a:ext>
                </a:extLst>
              </p:cNvPr>
              <p:cNvGrpSpPr>
                <a:grpSpLocks/>
              </p:cNvGrpSpPr>
              <p:nvPr/>
            </p:nvGrpSpPr>
            <p:grpSpPr bwMode="auto">
              <a:xfrm>
                <a:off x="3168" y="2400"/>
                <a:ext cx="1104" cy="1392"/>
                <a:chOff x="3168" y="2400"/>
                <a:chExt cx="1104" cy="1392"/>
              </a:xfrm>
            </p:grpSpPr>
            <p:sp>
              <p:nvSpPr>
                <p:cNvPr id="31" name="Rectangle 29">
                  <a:extLst>
                    <a:ext uri="{FF2B5EF4-FFF2-40B4-BE49-F238E27FC236}">
                      <a16:creationId xmlns:a16="http://schemas.microsoft.com/office/drawing/2014/main" id="{1868622C-6C92-4732-B56B-DCB3868DFFB7}"/>
                    </a:ext>
                  </a:extLst>
                </p:cNvPr>
                <p:cNvSpPr>
                  <a:spLocks noChangeArrowheads="1"/>
                </p:cNvSpPr>
                <p:nvPr/>
              </p:nvSpPr>
              <p:spPr bwMode="auto">
                <a:xfrm>
                  <a:off x="3168" y="2784"/>
                  <a:ext cx="720" cy="1008"/>
                </a:xfrm>
                <a:prstGeom prst="rect">
                  <a:avLst/>
                </a:prstGeom>
                <a:solidFill>
                  <a:schemeClr val="accent1"/>
                </a:solidFill>
                <a:ln w="12700">
                  <a:no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a:r>
                    <a:rPr lang="en-US" sz="1600" dirty="0">
                      <a:solidFill>
                        <a:schemeClr val="bg2"/>
                      </a:solidFill>
                      <a:latin typeface="Comic Sans MS" charset="0"/>
                    </a:rPr>
                    <a:t>PC</a:t>
                  </a:r>
                </a:p>
                <a:p>
                  <a:pPr algn="ctr"/>
                  <a:r>
                    <a:rPr lang="en-US" sz="1600" dirty="0">
                      <a:solidFill>
                        <a:schemeClr val="bg2"/>
                      </a:solidFill>
                      <a:latin typeface="Comic Sans MS" charset="0"/>
                    </a:rPr>
                    <a:t>SP</a:t>
                  </a:r>
                </a:p>
                <a:p>
                  <a:pPr algn="ctr"/>
                  <a:r>
                    <a:rPr lang="en-US" sz="1600" dirty="0">
                      <a:solidFill>
                        <a:schemeClr val="bg2"/>
                      </a:solidFill>
                      <a:latin typeface="Comic Sans MS" charset="0"/>
                    </a:rPr>
                    <a:t>State</a:t>
                  </a:r>
                </a:p>
                <a:p>
                  <a:pPr algn="ctr"/>
                  <a:r>
                    <a:rPr lang="en-US" sz="1600" dirty="0">
                      <a:solidFill>
                        <a:schemeClr val="bg2"/>
                      </a:solidFill>
                      <a:latin typeface="Comic Sans MS" charset="0"/>
                    </a:rPr>
                    <a:t>Registers</a:t>
                  </a:r>
                </a:p>
                <a:p>
                  <a:pPr algn="ctr"/>
                  <a:r>
                    <a:rPr lang="en-US" sz="1600" dirty="0">
                      <a:solidFill>
                        <a:schemeClr val="bg2"/>
                      </a:solidFill>
                      <a:latin typeface="Comic Sans MS" charset="0"/>
                    </a:rPr>
                    <a:t>…</a:t>
                  </a:r>
                </a:p>
              </p:txBody>
            </p:sp>
            <p:sp>
              <p:nvSpPr>
                <p:cNvPr id="32" name="Text Box 32">
                  <a:extLst>
                    <a:ext uri="{FF2B5EF4-FFF2-40B4-BE49-F238E27FC236}">
                      <a16:creationId xmlns:a16="http://schemas.microsoft.com/office/drawing/2014/main" id="{38D273C9-3F20-4527-950D-A112A43EEB60}"/>
                    </a:ext>
                  </a:extLst>
                </p:cNvPr>
                <p:cNvSpPr txBox="1">
                  <a:spLocks noChangeArrowheads="1"/>
                </p:cNvSpPr>
                <p:nvPr/>
              </p:nvSpPr>
              <p:spPr bwMode="auto">
                <a:xfrm>
                  <a:off x="3216" y="2400"/>
                  <a:ext cx="631"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solidFill>
                        <a:schemeClr val="bg2"/>
                      </a:solidFill>
                      <a:latin typeface="Comic Sans MS" charset="0"/>
                    </a:rPr>
                    <a:t>TCB for </a:t>
                  </a:r>
                </a:p>
                <a:p>
                  <a:r>
                    <a:rPr lang="en-US" sz="1600" dirty="0">
                      <a:solidFill>
                        <a:schemeClr val="bg2"/>
                      </a:solidFill>
                      <a:latin typeface="Comic Sans MS" charset="0"/>
                    </a:rPr>
                    <a:t>Thread2</a:t>
                  </a:r>
                </a:p>
              </p:txBody>
            </p:sp>
            <p:sp>
              <p:nvSpPr>
                <p:cNvPr id="33" name="Freeform 33">
                  <a:extLst>
                    <a:ext uri="{FF2B5EF4-FFF2-40B4-BE49-F238E27FC236}">
                      <a16:creationId xmlns:a16="http://schemas.microsoft.com/office/drawing/2014/main" id="{B84B6141-EF22-448F-AF11-5E06B44C5676}"/>
                    </a:ext>
                  </a:extLst>
                </p:cNvPr>
                <p:cNvSpPr>
                  <a:spLocks/>
                </p:cNvSpPr>
                <p:nvPr/>
              </p:nvSpPr>
              <p:spPr bwMode="auto">
                <a:xfrm>
                  <a:off x="3696" y="2928"/>
                  <a:ext cx="576" cy="832"/>
                </a:xfrm>
                <a:custGeom>
                  <a:avLst/>
                  <a:gdLst>
                    <a:gd name="T0" fmla="*/ 0 w 576"/>
                    <a:gd name="T1" fmla="*/ 0 h 832"/>
                    <a:gd name="T2" fmla="*/ 384 w 576"/>
                    <a:gd name="T3" fmla="*/ 288 h 832"/>
                    <a:gd name="T4" fmla="*/ 480 w 576"/>
                    <a:gd name="T5" fmla="*/ 768 h 832"/>
                    <a:gd name="T6" fmla="*/ 576 w 576"/>
                    <a:gd name="T7" fmla="*/ 672 h 832"/>
                    <a:gd name="T8" fmla="*/ 0 60000 65536"/>
                    <a:gd name="T9" fmla="*/ 0 60000 65536"/>
                    <a:gd name="T10" fmla="*/ 0 60000 65536"/>
                    <a:gd name="T11" fmla="*/ 0 60000 65536"/>
                    <a:gd name="T12" fmla="*/ 0 w 576"/>
                    <a:gd name="T13" fmla="*/ 0 h 832"/>
                    <a:gd name="T14" fmla="*/ 576 w 576"/>
                    <a:gd name="T15" fmla="*/ 832 h 832"/>
                  </a:gdLst>
                  <a:ahLst/>
                  <a:cxnLst>
                    <a:cxn ang="T8">
                      <a:pos x="T0" y="T1"/>
                    </a:cxn>
                    <a:cxn ang="T9">
                      <a:pos x="T2" y="T3"/>
                    </a:cxn>
                    <a:cxn ang="T10">
                      <a:pos x="T4" y="T5"/>
                    </a:cxn>
                    <a:cxn ang="T11">
                      <a:pos x="T6" y="T7"/>
                    </a:cxn>
                  </a:cxnLst>
                  <a:rect l="T12" t="T13" r="T14" b="T15"/>
                  <a:pathLst>
                    <a:path w="576" h="832">
                      <a:moveTo>
                        <a:pt x="0" y="0"/>
                      </a:moveTo>
                      <a:cubicBezTo>
                        <a:pt x="152" y="80"/>
                        <a:pt x="304" y="160"/>
                        <a:pt x="384" y="288"/>
                      </a:cubicBezTo>
                      <a:cubicBezTo>
                        <a:pt x="464" y="416"/>
                        <a:pt x="448" y="704"/>
                        <a:pt x="480" y="768"/>
                      </a:cubicBezTo>
                      <a:cubicBezTo>
                        <a:pt x="512" y="832"/>
                        <a:pt x="544" y="752"/>
                        <a:pt x="576" y="672"/>
                      </a:cubicBezTo>
                    </a:path>
                  </a:pathLst>
                </a:custGeom>
                <a:noFill/>
                <a:ln w="38100">
                  <a:solidFill>
                    <a:schemeClr val="bg2"/>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 name="Freeform 34">
                  <a:extLst>
                    <a:ext uri="{FF2B5EF4-FFF2-40B4-BE49-F238E27FC236}">
                      <a16:creationId xmlns:a16="http://schemas.microsoft.com/office/drawing/2014/main" id="{C19CF7D3-C696-4578-A1A8-DAAA77587330}"/>
                    </a:ext>
                  </a:extLst>
                </p:cNvPr>
                <p:cNvSpPr>
                  <a:spLocks/>
                </p:cNvSpPr>
                <p:nvPr/>
              </p:nvSpPr>
              <p:spPr bwMode="auto">
                <a:xfrm>
                  <a:off x="3696" y="2400"/>
                  <a:ext cx="576" cy="720"/>
                </a:xfrm>
                <a:custGeom>
                  <a:avLst/>
                  <a:gdLst>
                    <a:gd name="T0" fmla="*/ 0 w 576"/>
                    <a:gd name="T1" fmla="*/ 720 h 720"/>
                    <a:gd name="T2" fmla="*/ 384 w 576"/>
                    <a:gd name="T3" fmla="*/ 432 h 720"/>
                    <a:gd name="T4" fmla="*/ 432 w 576"/>
                    <a:gd name="T5" fmla="*/ 144 h 720"/>
                    <a:gd name="T6" fmla="*/ 576 w 576"/>
                    <a:gd name="T7" fmla="*/ 0 h 720"/>
                    <a:gd name="T8" fmla="*/ 0 60000 65536"/>
                    <a:gd name="T9" fmla="*/ 0 60000 65536"/>
                    <a:gd name="T10" fmla="*/ 0 60000 65536"/>
                    <a:gd name="T11" fmla="*/ 0 60000 65536"/>
                    <a:gd name="T12" fmla="*/ 0 w 576"/>
                    <a:gd name="T13" fmla="*/ 0 h 720"/>
                    <a:gd name="T14" fmla="*/ 576 w 576"/>
                    <a:gd name="T15" fmla="*/ 720 h 720"/>
                  </a:gdLst>
                  <a:ahLst/>
                  <a:cxnLst>
                    <a:cxn ang="T8">
                      <a:pos x="T0" y="T1"/>
                    </a:cxn>
                    <a:cxn ang="T9">
                      <a:pos x="T2" y="T3"/>
                    </a:cxn>
                    <a:cxn ang="T10">
                      <a:pos x="T4" y="T5"/>
                    </a:cxn>
                    <a:cxn ang="T11">
                      <a:pos x="T6" y="T7"/>
                    </a:cxn>
                  </a:cxnLst>
                  <a:rect l="T12" t="T13" r="T14" b="T15"/>
                  <a:pathLst>
                    <a:path w="576" h="720">
                      <a:moveTo>
                        <a:pt x="0" y="720"/>
                      </a:moveTo>
                      <a:cubicBezTo>
                        <a:pt x="156" y="624"/>
                        <a:pt x="312" y="528"/>
                        <a:pt x="384" y="432"/>
                      </a:cubicBezTo>
                      <a:cubicBezTo>
                        <a:pt x="456" y="336"/>
                        <a:pt x="400" y="216"/>
                        <a:pt x="432" y="144"/>
                      </a:cubicBezTo>
                      <a:cubicBezTo>
                        <a:pt x="464" y="72"/>
                        <a:pt x="520" y="36"/>
                        <a:pt x="576" y="0"/>
                      </a:cubicBezTo>
                    </a:path>
                  </a:pathLst>
                </a:custGeom>
                <a:noFill/>
                <a:ln w="38100">
                  <a:solidFill>
                    <a:schemeClr val="bg2"/>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sp>
        <p:nvSpPr>
          <p:cNvPr id="35" name="Text Box 2">
            <a:extLst>
              <a:ext uri="{FF2B5EF4-FFF2-40B4-BE49-F238E27FC236}">
                <a16:creationId xmlns:a16="http://schemas.microsoft.com/office/drawing/2014/main" id="{670D6F60-8B7A-4936-8CDF-E711F4F2DBAB}"/>
              </a:ext>
            </a:extLst>
          </p:cNvPr>
          <p:cNvSpPr txBox="1">
            <a:spLocks noChangeArrowheads="1"/>
          </p:cNvSpPr>
          <p:nvPr/>
        </p:nvSpPr>
        <p:spPr bwMode="auto">
          <a:xfrm>
            <a:off x="1909251" y="-14065"/>
            <a:ext cx="5325497" cy="707886"/>
          </a:xfrm>
          <a:prstGeom prst="rect">
            <a:avLst/>
          </a:prstGeom>
          <a:noFill/>
          <a:ln>
            <a:noFill/>
          </a:ln>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4000" dirty="0">
                <a:solidFill>
                  <a:srgbClr val="006699"/>
                </a:solidFill>
                <a:effectLst>
                  <a:outerShdw blurRad="38100" dist="38100" dir="2700000" algn="tl">
                    <a:srgbClr val="000000">
                      <a:alpha val="43137"/>
                    </a:srgbClr>
                  </a:outerShdw>
                </a:effectLst>
                <a:latin typeface="+mj-lt"/>
                <a:ea typeface="MS PGothic" pitchFamily="34" charset="-128"/>
                <a:cs typeface="+mj-cs"/>
              </a:rPr>
              <a:t>有两个线程的进程空间</a:t>
            </a:r>
          </a:p>
        </p:txBody>
      </p:sp>
      <p:sp>
        <p:nvSpPr>
          <p:cNvPr id="3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 name="文本框 36"/>
          <p:cNvSpPr txBox="1"/>
          <p:nvPr/>
        </p:nvSpPr>
        <p:spPr>
          <a:xfrm>
            <a:off x="6824220" y="6488668"/>
            <a:ext cx="1922024" cy="369332"/>
          </a:xfrm>
          <a:prstGeom prst="rect">
            <a:avLst/>
          </a:prstGeom>
          <a:solidFill>
            <a:srgbClr val="9CA7F6"/>
          </a:solidFill>
        </p:spPr>
        <p:txBody>
          <a:bodyPr wrap="square" tIns="0" bIns="0" rtlCol="0">
            <a:spAutoFit/>
          </a:bodyPr>
          <a:lstStyle/>
          <a:p>
            <a:r>
              <a:rPr lang="zh-CN" altLang="en-US" sz="2400" dirty="0">
                <a:solidFill>
                  <a:schemeClr val="bg2"/>
                </a:solidFill>
                <a:latin typeface="+mn-lt"/>
              </a:rPr>
              <a:t>教材习题 </a:t>
            </a:r>
            <a:r>
              <a:rPr lang="en-US" altLang="zh-CN" sz="2400" dirty="0">
                <a:solidFill>
                  <a:schemeClr val="bg2"/>
                </a:solidFill>
                <a:latin typeface="+mn-lt"/>
              </a:rPr>
              <a:t>4.8</a:t>
            </a:r>
            <a:endParaRPr lang="zh-CN" altLang="en-US" sz="2400" dirty="0">
              <a:solidFill>
                <a:schemeClr val="bg2"/>
              </a:solidFill>
              <a:latin typeface="+mn-lt"/>
            </a:endParaRPr>
          </a:p>
        </p:txBody>
      </p:sp>
    </p:spTree>
    <p:extLst>
      <p:ext uri="{BB962C8B-B14F-4D97-AF65-F5344CB8AC3E}">
        <p14:creationId xmlns:p14="http://schemas.microsoft.com/office/powerpoint/2010/main" val="175453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89CB36BC-3FCC-44AC-B2A9-F155D69179B9}"/>
              </a:ext>
            </a:extLst>
          </p:cNvPr>
          <p:cNvSpPr txBox="1">
            <a:spLocks noChangeArrowheads="1"/>
          </p:cNvSpPr>
          <p:nvPr/>
        </p:nvSpPr>
        <p:spPr bwMode="auto">
          <a:xfrm>
            <a:off x="1043608" y="188640"/>
            <a:ext cx="7488832" cy="707886"/>
          </a:xfrm>
          <a:prstGeom prst="rect">
            <a:avLst/>
          </a:prstGeom>
          <a:noFill/>
          <a:ln w="9525">
            <a:noFill/>
            <a:miter lim="800000"/>
            <a:headEnd/>
            <a:tailEnd/>
          </a:ln>
        </p:spPr>
        <p:txBody>
          <a:bodyPr wrap="square">
            <a:spAutoFit/>
          </a:bodyPr>
          <a:lstStyle/>
          <a:p>
            <a:pPr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线程例子</a:t>
            </a:r>
            <a:r>
              <a:rPr lang="en-US" altLang="zh-CN"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a:t>
            </a:r>
            <a:r>
              <a:rPr lang="zh-CN" altLang="en-US" sz="36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多线程的服务器架构</a:t>
            </a:r>
          </a:p>
        </p:txBody>
      </p:sp>
      <p:pic>
        <p:nvPicPr>
          <p:cNvPr id="5" name="Picture 1" descr="4_02.pdf">
            <a:extLst>
              <a:ext uri="{FF2B5EF4-FFF2-40B4-BE49-F238E27FC236}">
                <a16:creationId xmlns:a16="http://schemas.microsoft.com/office/drawing/2014/main" id="{DE7929BE-18A8-46D5-BE20-D2E8918348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402" y="2030866"/>
            <a:ext cx="63976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AE22497-21F5-425A-853F-4E0C2F749569}"/>
              </a:ext>
            </a:extLst>
          </p:cNvPr>
          <p:cNvSpPr txBox="1"/>
          <p:nvPr/>
        </p:nvSpPr>
        <p:spPr>
          <a:xfrm>
            <a:off x="2611524" y="5116466"/>
            <a:ext cx="4032449" cy="400110"/>
          </a:xfrm>
          <a:prstGeom prst="rect">
            <a:avLst/>
          </a:prstGeom>
          <a:noFill/>
        </p:spPr>
        <p:txBody>
          <a:bodyPr wrap="square" rtlCol="0">
            <a:spAutoFit/>
          </a:bodyPr>
          <a:lstStyle/>
          <a:p>
            <a:pPr algn="ctr"/>
            <a:r>
              <a:rPr lang="zh-CN" altLang="en-US" sz="2000" dirty="0">
                <a:solidFill>
                  <a:schemeClr val="bg2"/>
                </a:solidFill>
              </a:rPr>
              <a:t>图 </a:t>
            </a:r>
            <a:r>
              <a:rPr lang="en-US" altLang="zh-CN" sz="2000" dirty="0">
                <a:solidFill>
                  <a:schemeClr val="bg2"/>
                </a:solidFill>
              </a:rPr>
              <a:t>4-2 </a:t>
            </a:r>
            <a:r>
              <a:rPr lang="zh-CN" altLang="en-US" sz="2000" dirty="0">
                <a:solidFill>
                  <a:schemeClr val="bg2"/>
                </a:solidFill>
              </a:rPr>
              <a:t>多线程的服务器架构</a:t>
            </a:r>
          </a:p>
        </p:txBody>
      </p:sp>
      <p:sp>
        <p:nvSpPr>
          <p:cNvPr id="8"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8746244" y="6477000"/>
            <a:ext cx="381000" cy="381000"/>
          </a:xfrm>
          <a:prstGeom prst="actionButtonForwardNext">
            <a:avLst/>
          </a:prstGeom>
          <a:solidFill>
            <a:schemeClr val="tx1">
              <a:lumMod val="85000"/>
            </a:schemeClr>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37292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BFD8E8-02DD-4936-8E4D-25AB6D6D837F}"/>
              </a:ext>
            </a:extLst>
          </p:cNvPr>
          <p:cNvSpPr>
            <a:spLocks noGrp="1"/>
          </p:cNvSpPr>
          <p:nvPr>
            <p:ph type="dt" sz="half" idx="10"/>
          </p:nvPr>
        </p:nvSpPr>
        <p:spPr/>
        <p:txBody>
          <a:bodyPr/>
          <a:lstStyle/>
          <a:p>
            <a:pPr>
              <a:defRPr/>
            </a:pPr>
            <a:fld id="{0F3703A3-1889-4D5A-B002-82B1611E7DF6}" type="datetime1">
              <a:rPr lang="zh-CN" altLang="en-US" smtClean="0"/>
              <a:pPr>
                <a:defRPr/>
              </a:pPr>
              <a:t>2021/9/29</a:t>
            </a:fld>
            <a:endParaRPr lang="en-US" altLang="zh-CN"/>
          </a:p>
        </p:txBody>
      </p:sp>
      <p:sp>
        <p:nvSpPr>
          <p:cNvPr id="3" name="灯片编号占位符 2">
            <a:extLst>
              <a:ext uri="{FF2B5EF4-FFF2-40B4-BE49-F238E27FC236}">
                <a16:creationId xmlns:a16="http://schemas.microsoft.com/office/drawing/2014/main" id="{FB6990C3-26E7-421A-8621-736815614680}"/>
              </a:ext>
            </a:extLst>
          </p:cNvPr>
          <p:cNvSpPr>
            <a:spLocks noGrp="1"/>
          </p:cNvSpPr>
          <p:nvPr>
            <p:ph type="sldNum" sz="quarter" idx="12"/>
          </p:nvPr>
        </p:nvSpPr>
        <p:spPr/>
        <p:txBody>
          <a:bodyPr/>
          <a:lstStyle/>
          <a:p>
            <a:pPr>
              <a:defRPr/>
            </a:pPr>
            <a:r>
              <a:rPr lang="zh-CN" altLang="en-US"/>
              <a:t>第 </a:t>
            </a:r>
            <a:fld id="{AA9BF305-28BD-41C0-8AA3-BF5601F9D25F}" type="slidenum">
              <a:rPr lang="zh-CN" altLang="en-US" smtClean="0"/>
              <a:pPr>
                <a:defRPr/>
              </a:pPr>
              <a:t>9</a:t>
            </a:fld>
            <a:r>
              <a:rPr lang="zh-CN" altLang="en-US"/>
              <a:t> 页</a:t>
            </a:r>
          </a:p>
        </p:txBody>
      </p:sp>
      <p:sp>
        <p:nvSpPr>
          <p:cNvPr id="4" name="矩形 3">
            <a:extLst>
              <a:ext uri="{FF2B5EF4-FFF2-40B4-BE49-F238E27FC236}">
                <a16:creationId xmlns:a16="http://schemas.microsoft.com/office/drawing/2014/main" id="{031E24A9-5BD9-475E-B28A-25491C3E1D4F}"/>
              </a:ext>
            </a:extLst>
          </p:cNvPr>
          <p:cNvSpPr/>
          <p:nvPr/>
        </p:nvSpPr>
        <p:spPr>
          <a:xfrm>
            <a:off x="1331640" y="-44962"/>
            <a:ext cx="6490647" cy="707886"/>
          </a:xfrm>
          <a:prstGeom prst="rect">
            <a:avLst/>
          </a:prstGeom>
        </p:spPr>
        <p:txBody>
          <a:bodyPr wrap="square">
            <a:spAutoFit/>
          </a:bodyPr>
          <a:lstStyle/>
          <a:p>
            <a:pPr marL="0" lvl="1" indent="-274638" algn="ctr" eaLnBrk="1" hangingPunct="1">
              <a:defRPr/>
            </a:pPr>
            <a:r>
              <a:rPr lang="zh-CN" altLang="en-US" sz="4000" dirty="0">
                <a:solidFill>
                  <a:srgbClr val="B2622C"/>
                </a:solidFill>
                <a:effectLst>
                  <a:outerShdw blurRad="38100" dist="38100" dir="2700000" algn="tl">
                    <a:srgbClr val="000000"/>
                  </a:outerShdw>
                </a:effectLst>
                <a:latin typeface="Times New Roman" pitchFamily="18" charset="0"/>
                <a:ea typeface="楷体_GB2312" pitchFamily="49" charset="-122"/>
                <a:cs typeface="+mj-cs"/>
              </a:rPr>
              <a:t>线   程   优   点</a:t>
            </a:r>
          </a:p>
        </p:txBody>
      </p:sp>
      <p:sp>
        <p:nvSpPr>
          <p:cNvPr id="5" name="Rectangle 3">
            <a:extLst>
              <a:ext uri="{FF2B5EF4-FFF2-40B4-BE49-F238E27FC236}">
                <a16:creationId xmlns:a16="http://schemas.microsoft.com/office/drawing/2014/main" id="{E056BFF4-401D-4011-855C-D1D98140CE8A}"/>
              </a:ext>
            </a:extLst>
          </p:cNvPr>
          <p:cNvSpPr txBox="1">
            <a:spLocks noChangeArrowheads="1"/>
          </p:cNvSpPr>
          <p:nvPr/>
        </p:nvSpPr>
        <p:spPr>
          <a:xfrm>
            <a:off x="2195736" y="3429000"/>
            <a:ext cx="7835206" cy="4608512"/>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FontTx/>
              <a:buNone/>
            </a:pPr>
            <a:r>
              <a:rPr lang="en-US" altLang="zh-CN" b="0" kern="0" dirty="0"/>
              <a:t>    </a:t>
            </a:r>
            <a:endParaRPr lang="zh-CN" altLang="en-US" b="0" kern="0" dirty="0"/>
          </a:p>
          <a:p>
            <a:pPr>
              <a:buFontTx/>
              <a:buNone/>
            </a:pPr>
            <a:r>
              <a:rPr lang="en-US" altLang="zh-CN" b="0" kern="0" dirty="0"/>
              <a:t>    </a:t>
            </a:r>
            <a:endParaRPr lang="zh-CN" altLang="en-US" b="0" kern="0" dirty="0"/>
          </a:p>
        </p:txBody>
      </p:sp>
      <p:sp>
        <p:nvSpPr>
          <p:cNvPr id="6" name="Rectangle 4">
            <a:extLst>
              <a:ext uri="{FF2B5EF4-FFF2-40B4-BE49-F238E27FC236}">
                <a16:creationId xmlns:a16="http://schemas.microsoft.com/office/drawing/2014/main" id="{ED1E2D04-EFAD-4060-9DDE-41DEE534C2BE}"/>
              </a:ext>
            </a:extLst>
          </p:cNvPr>
          <p:cNvSpPr txBox="1">
            <a:spLocks noChangeArrowheads="1"/>
          </p:cNvSpPr>
          <p:nvPr/>
        </p:nvSpPr>
        <p:spPr>
          <a:xfrm>
            <a:off x="0" y="750470"/>
            <a:ext cx="9330491" cy="5735587"/>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响应性 </a:t>
            </a:r>
            <a:r>
              <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Responsiveness</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一个交互程序采用多线程，即使部分阻塞或执行冗长操作，其它部分仍然可继续执行</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资源共享 </a:t>
            </a:r>
            <a:r>
              <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Resource Sharing</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线程共享所属进程的内存和文件</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进程通过进程通信机制</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经济性 </a:t>
            </a:r>
            <a:r>
              <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Economy</a:t>
            </a: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线程创建和切换开销小</a:t>
            </a:r>
            <a:endParaRPr lang="en-US" altLang="zh-CN" sz="3200" dirty="0">
              <a:solidFill>
                <a:schemeClr val="bg2"/>
              </a:solidFill>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如</a:t>
            </a:r>
            <a:r>
              <a:rPr lang="en-US" altLang="zh-CN" sz="3200" dirty="0">
                <a:solidFill>
                  <a:schemeClr val="bg2"/>
                </a:solidFill>
                <a:effectLst/>
                <a:latin typeface="+mj-lt"/>
                <a:ea typeface="楷体" panose="02010609060101010101" pitchFamily="49" charset="-122"/>
              </a:rPr>
              <a:t>Solaris, </a:t>
            </a:r>
            <a:r>
              <a:rPr lang="zh-CN" altLang="en-US" sz="3200" dirty="0">
                <a:solidFill>
                  <a:schemeClr val="bg2"/>
                </a:solidFill>
                <a:effectLst/>
                <a:latin typeface="+mj-lt"/>
                <a:ea typeface="楷体" panose="02010609060101010101" pitchFamily="49" charset="-122"/>
              </a:rPr>
              <a:t>进程比线程创建慢</a:t>
            </a:r>
            <a:r>
              <a:rPr lang="en-US" altLang="zh-CN" sz="3200" dirty="0">
                <a:solidFill>
                  <a:schemeClr val="bg2"/>
                </a:solidFill>
                <a:effectLst/>
                <a:latin typeface="+mj-lt"/>
                <a:ea typeface="楷体" panose="02010609060101010101" pitchFamily="49" charset="-122"/>
              </a:rPr>
              <a:t>30</a:t>
            </a:r>
            <a:r>
              <a:rPr lang="zh-CN" altLang="en-US" sz="3200" dirty="0">
                <a:solidFill>
                  <a:schemeClr val="bg2"/>
                </a:solidFill>
                <a:effectLst/>
                <a:latin typeface="+mj-lt"/>
                <a:ea typeface="楷体" panose="02010609060101010101" pitchFamily="49" charset="-122"/>
              </a:rPr>
              <a:t>倍，切换慢</a:t>
            </a:r>
            <a:r>
              <a:rPr lang="en-US" altLang="zh-CN" sz="3200" dirty="0">
                <a:solidFill>
                  <a:schemeClr val="bg2"/>
                </a:solidFill>
                <a:effectLst/>
                <a:latin typeface="+mj-lt"/>
                <a:ea typeface="楷体" panose="02010609060101010101" pitchFamily="49" charset="-122"/>
              </a:rPr>
              <a:t>5</a:t>
            </a:r>
            <a:r>
              <a:rPr lang="zh-CN" altLang="en-US" sz="3200" dirty="0">
                <a:solidFill>
                  <a:schemeClr val="bg2"/>
                </a:solidFill>
                <a:effectLst/>
                <a:latin typeface="+mj-lt"/>
                <a:ea typeface="楷体" panose="02010609060101010101" pitchFamily="49" charset="-122"/>
              </a:rPr>
              <a:t>倍</a:t>
            </a:r>
            <a:endParaRPr lang="en-US" altLang="zh-CN" sz="3200" dirty="0">
              <a:solidFill>
                <a:schemeClr val="bg2"/>
              </a:solidFill>
              <a:effectLst/>
              <a:latin typeface="+mj-lt"/>
              <a:ea typeface="楷体" panose="02010609060101010101" pitchFamily="49" charset="-122"/>
            </a:endParaRPr>
          </a:p>
          <a:p>
            <a:pPr marL="355600" lvl="2" indent="-355600" defTabSz="355600">
              <a:lnSpc>
                <a:spcPct val="90000"/>
              </a:lnSpc>
              <a:spcBef>
                <a:spcPct val="0"/>
              </a:spcBef>
              <a:buClr>
                <a:schemeClr val="bg1"/>
              </a:buClr>
              <a:buSzPct val="80000"/>
              <a:buFont typeface="Wingdings" panose="05000000000000000000" pitchFamily="2" charset="2"/>
              <a:buChar char="n"/>
              <a:defRPr/>
            </a:pP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可扩展性 </a:t>
            </a:r>
            <a:r>
              <a:rPr lang="en-US" altLang="zh-CN" sz="2800" dirty="0">
                <a:solidFill>
                  <a:schemeClr val="bg1"/>
                </a:solidFill>
                <a:effectLst>
                  <a:outerShdw blurRad="38100" dist="38100" dir="2700000" algn="tl">
                    <a:srgbClr val="000000">
                      <a:alpha val="43137"/>
                    </a:srgbClr>
                  </a:outerShdw>
                </a:effectLst>
                <a:latin typeface="+mj-lt"/>
                <a:ea typeface="楷体" panose="02010609060101010101" pitchFamily="49" charset="-122"/>
              </a:rPr>
              <a:t>Scalability </a:t>
            </a:r>
            <a:r>
              <a:rPr lang="en-US" altLang="zh-CN"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MP </a:t>
            </a:r>
            <a:r>
              <a:rPr lang="zh-CN" altLang="en-US" sz="3600" dirty="0">
                <a:solidFill>
                  <a:schemeClr val="bg1"/>
                </a:solidFill>
                <a:effectLst>
                  <a:outerShdw blurRad="38100" dist="38100" dir="2700000" algn="tl">
                    <a:srgbClr val="000000">
                      <a:alpha val="43137"/>
                    </a:srgbClr>
                  </a:outerShdw>
                </a:effectLst>
                <a:latin typeface="+mj-lt"/>
                <a:ea typeface="楷体" panose="02010609060101010101" pitchFamily="49" charset="-122"/>
              </a:rPr>
              <a:t>体系结构的运用</a:t>
            </a:r>
            <a:endParaRPr lang="en-US" altLang="zh-CN" sz="3600" dirty="0">
              <a:solidFill>
                <a:schemeClr val="bg1"/>
              </a:solidFill>
              <a:effectLst>
                <a:outerShdw blurRad="38100" dist="38100" dir="2700000" algn="tl">
                  <a:srgbClr val="000000">
                    <a:alpha val="43137"/>
                  </a:srgbClr>
                </a:outerShdw>
              </a:effectLst>
              <a:latin typeface="+mj-lt"/>
              <a:ea typeface="楷体" panose="02010609060101010101" pitchFamily="49" charset="-122"/>
            </a:endParaRPr>
          </a:p>
          <a:p>
            <a:pPr marL="812800" lvl="3" indent="-355600" defTabSz="355600">
              <a:lnSpc>
                <a:spcPct val="90000"/>
              </a:lnSpc>
              <a:spcBef>
                <a:spcPct val="0"/>
              </a:spcBef>
              <a:buClr>
                <a:schemeClr val="bg2"/>
              </a:buClr>
              <a:buSzPct val="70000"/>
              <a:buFont typeface="Wingdings" panose="05000000000000000000" pitchFamily="2" charset="2"/>
              <a:buChar char="n"/>
              <a:defRPr/>
            </a:pPr>
            <a:r>
              <a:rPr lang="zh-CN" altLang="en-US" sz="3200" dirty="0">
                <a:solidFill>
                  <a:schemeClr val="bg2"/>
                </a:solidFill>
                <a:effectLst/>
                <a:latin typeface="+mj-lt"/>
                <a:ea typeface="楷体" panose="02010609060101010101" pitchFamily="49" charset="-122"/>
              </a:rPr>
              <a:t>在多处理器系统上，支持真正的并行处理</a:t>
            </a:r>
            <a:r>
              <a:rPr lang="en-US" altLang="zh-CN" dirty="0" err="1">
                <a:effectLst/>
              </a:rPr>
              <a:t>alability</a:t>
            </a:r>
            <a:br>
              <a:rPr lang="en-US" altLang="zh-CN" dirty="0">
                <a:effectLst/>
              </a:rPr>
            </a:br>
            <a:br>
              <a:rPr lang="en-US" altLang="zh-CN" dirty="0">
                <a:solidFill>
                  <a:schemeClr val="bg2"/>
                </a:solidFill>
                <a:effectLst/>
              </a:rPr>
            </a:br>
            <a:br>
              <a:rPr lang="en-US" altLang="zh-CN" dirty="0">
                <a:solidFill>
                  <a:schemeClr val="bg2"/>
                </a:solidFill>
                <a:effectLst/>
              </a:rPr>
            </a:br>
            <a:br>
              <a:rPr lang="en-US" altLang="zh-CN" dirty="0">
                <a:solidFill>
                  <a:schemeClr val="bg2"/>
                </a:solidFill>
                <a:effectLst/>
              </a:rPr>
            </a:br>
            <a:r>
              <a:rPr lang="en-US" altLang="zh-CN" sz="2400" dirty="0">
                <a:solidFill>
                  <a:schemeClr val="bg2"/>
                </a:solidFill>
                <a:effectLst/>
                <a:latin typeface="+mj-lt"/>
                <a:ea typeface="楷体" panose="02010609060101010101" pitchFamily="49" charset="-122"/>
              </a:rPr>
              <a:t> </a:t>
            </a:r>
            <a:endParaRPr lang="en-US" altLang="zh-CN" sz="3200" b="0" kern="0" dirty="0"/>
          </a:p>
        </p:txBody>
      </p:sp>
      <p:sp>
        <p:nvSpPr>
          <p:cNvPr id="7" name="AutoShape 7">
            <a:hlinkClick r:id="rId3" action="ppaction://hlinksldjump" highlightClick="1"/>
            <a:extLst>
              <a:ext uri="{FF2B5EF4-FFF2-40B4-BE49-F238E27FC236}">
                <a16:creationId xmlns:a16="http://schemas.microsoft.com/office/drawing/2014/main" id="{FC9C3690-7A52-47BF-AF8A-820048CA20CF}"/>
              </a:ext>
            </a:extLst>
          </p:cNvPr>
          <p:cNvSpPr>
            <a:spLocks noChangeArrowheads="1"/>
          </p:cNvSpPr>
          <p:nvPr/>
        </p:nvSpPr>
        <p:spPr bwMode="auto">
          <a:xfrm>
            <a:off x="8763000" y="6477000"/>
            <a:ext cx="381000" cy="381000"/>
          </a:xfrm>
          <a:prstGeom prst="actionButtonHome">
            <a:avLst/>
          </a:prstGeom>
          <a:solidFill>
            <a:schemeClr val="tx1">
              <a:lumMod val="85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89260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amond(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amond(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amond(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amond(in)">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amond(in)">
                                      <p:cBhvr>
                                        <p:cTn id="37" dur="2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amond(in)">
                                      <p:cBhvr>
                                        <p:cTn id="42" dur="20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amond(in)">
                                      <p:cBhvr>
                                        <p:cTn id="47" dur="20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amond(in)">
                                      <p:cBhvr>
                                        <p:cTn id="52" dur="2000"/>
                                        <p:tgtEl>
                                          <p:spTgt spid="6">
                                            <p:txEl>
                                              <p:pRg st="9" end="9"/>
                                            </p:txEl>
                                          </p:spTgt>
                                        </p:tgtEl>
                                      </p:cBhvr>
                                    </p:animEffect>
                                  </p:childTnLst>
                                </p:cTn>
                              </p:par>
                            </p:childTnLst>
                          </p:cTn>
                        </p:par>
                        <p:par>
                          <p:cTn id="53" fill="hold">
                            <p:stCondLst>
                              <p:cond delay="2000"/>
                            </p:stCondLst>
                            <p:childTnLst>
                              <p:par>
                                <p:cTn id="54" presetID="2" presetClass="entr" presetSubtype="8"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0-#ppt_w/2"/>
                                          </p:val>
                                        </p:tav>
                                        <p:tav tm="100000">
                                          <p:val>
                                            <p:strVal val="#ppt_x"/>
                                          </p:val>
                                        </p:tav>
                                      </p:tavLst>
                                    </p:anim>
                                    <p:anim calcmode="lin" valueType="num">
                                      <p:cBhvr additive="base">
                                        <p:cTn id="5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Azure">
  <a:themeElements>
    <a:clrScheme name="">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FF66FF"/>
      </a:hlink>
      <a:folHlink>
        <a:srgbClr val="6699FF"/>
      </a:folHlink>
    </a:clrScheme>
    <a:fontScheme name="Az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32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32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D:\MSOffice\Template\Presentation Designs\Azure.pot</Template>
  <TotalTime>546811</TotalTime>
  <Words>4311</Words>
  <Application>Microsoft Macintosh PowerPoint</Application>
  <PresentationFormat>全屏显示(4:3)</PresentationFormat>
  <Paragraphs>501</Paragraphs>
  <Slides>53</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53</vt:i4>
      </vt:variant>
    </vt:vector>
  </HeadingPairs>
  <TitlesOfParts>
    <vt:vector size="69" baseType="lpstr">
      <vt:lpstr>楷体</vt:lpstr>
      <vt:lpstr>楷体_GB2312</vt:lpstr>
      <vt:lpstr>隶书</vt:lpstr>
      <vt:lpstr>宋体</vt:lpstr>
      <vt:lpstr>CMTT10</vt:lpstr>
      <vt:lpstr>Meiryo UI</vt:lpstr>
      <vt:lpstr>MS PGothic</vt:lpstr>
      <vt:lpstr>MS PGothic</vt:lpstr>
      <vt:lpstr>Arial</vt:lpstr>
      <vt:lpstr>Comic Sans MS</vt:lpstr>
      <vt:lpstr>Helvetica</vt:lpstr>
      <vt:lpstr>Monotype Sorts</vt:lpstr>
      <vt:lpstr>Symbol</vt:lpstr>
      <vt:lpstr>Times New Roman</vt:lpstr>
      <vt:lpstr>Wingdings</vt:lpstr>
      <vt:lpstr>Azure</vt:lpstr>
      <vt:lpstr>第 4 章  线 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subject>第3章</dc:subject>
  <dc:creator>史一民</dc:creator>
  <cp:keywords/>
  <cp:lastModifiedBy>Mi Zetian</cp:lastModifiedBy>
  <cp:revision>2388</cp:revision>
  <dcterms:created xsi:type="dcterms:W3CDTF">1995-06-17T23:31:02Z</dcterms:created>
  <dcterms:modified xsi:type="dcterms:W3CDTF">2021-09-29T14:09:10Z</dcterms:modified>
</cp:coreProperties>
</file>