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1004" r:id="rId2"/>
    <p:sldId id="1179" r:id="rId3"/>
    <p:sldId id="1180" r:id="rId4"/>
    <p:sldId id="1137" r:id="rId5"/>
    <p:sldId id="1183" r:id="rId6"/>
    <p:sldId id="1185" r:id="rId7"/>
    <p:sldId id="1249" r:id="rId8"/>
    <p:sldId id="1187" r:id="rId9"/>
    <p:sldId id="1188" r:id="rId10"/>
    <p:sldId id="1189" r:id="rId11"/>
    <p:sldId id="1250" r:id="rId12"/>
    <p:sldId id="1190" r:id="rId13"/>
    <p:sldId id="1229" r:id="rId14"/>
    <p:sldId id="1191" r:id="rId15"/>
    <p:sldId id="1248" r:id="rId16"/>
    <p:sldId id="1192" r:id="rId17"/>
    <p:sldId id="1196" r:id="rId18"/>
    <p:sldId id="1198" r:id="rId19"/>
    <p:sldId id="1199" r:id="rId20"/>
    <p:sldId id="1230" r:id="rId21"/>
    <p:sldId id="1197" r:id="rId22"/>
    <p:sldId id="1200" r:id="rId23"/>
    <p:sldId id="1201" r:id="rId24"/>
    <p:sldId id="1202" r:id="rId25"/>
    <p:sldId id="1203" r:id="rId26"/>
    <p:sldId id="1208" r:id="rId27"/>
    <p:sldId id="1204" r:id="rId28"/>
    <p:sldId id="1209" r:id="rId29"/>
    <p:sldId id="1251" r:id="rId30"/>
    <p:sldId id="1210" r:id="rId31"/>
    <p:sldId id="1211" r:id="rId32"/>
    <p:sldId id="1212" r:id="rId33"/>
    <p:sldId id="1213" r:id="rId34"/>
    <p:sldId id="1214" r:id="rId35"/>
    <p:sldId id="1215" r:id="rId36"/>
    <p:sldId id="1216" r:id="rId37"/>
    <p:sldId id="1217" r:id="rId38"/>
    <p:sldId id="1205" r:id="rId39"/>
    <p:sldId id="1220" r:id="rId40"/>
    <p:sldId id="1194" r:id="rId41"/>
    <p:sldId id="1222" r:id="rId42"/>
    <p:sldId id="1223" r:id="rId43"/>
    <p:sldId id="1224" r:id="rId44"/>
    <p:sldId id="1225" r:id="rId45"/>
    <p:sldId id="1232" r:id="rId46"/>
    <p:sldId id="1242" r:id="rId47"/>
    <p:sldId id="637" r:id="rId48"/>
    <p:sldId id="643" r:id="rId49"/>
    <p:sldId id="713" r:id="rId50"/>
    <p:sldId id="638" r:id="rId51"/>
    <p:sldId id="645" r:id="rId52"/>
    <p:sldId id="639" r:id="rId53"/>
    <p:sldId id="708" r:id="rId54"/>
    <p:sldId id="1244" r:id="rId55"/>
    <p:sldId id="588" r:id="rId56"/>
    <p:sldId id="590" r:id="rId57"/>
    <p:sldId id="591" r:id="rId58"/>
    <p:sldId id="592" r:id="rId59"/>
    <p:sldId id="594" r:id="rId60"/>
    <p:sldId id="595" r:id="rId61"/>
    <p:sldId id="478" r:id="rId62"/>
    <p:sldId id="479" r:id="rId63"/>
    <p:sldId id="549" r:id="rId64"/>
    <p:sldId id="481" r:id="rId65"/>
    <p:sldId id="561" r:id="rId66"/>
    <p:sldId id="585" r:id="rId67"/>
    <p:sldId id="571" r:id="rId68"/>
    <p:sldId id="572" r:id="rId69"/>
    <p:sldId id="573" r:id="rId70"/>
    <p:sldId id="574" r:id="rId71"/>
    <p:sldId id="587" r:id="rId72"/>
    <p:sldId id="576" r:id="rId73"/>
    <p:sldId id="579" r:id="rId74"/>
    <p:sldId id="550" r:id="rId75"/>
    <p:sldId id="551" r:id="rId76"/>
    <p:sldId id="552" r:id="rId77"/>
    <p:sldId id="556" r:id="rId78"/>
    <p:sldId id="488" r:id="rId79"/>
    <p:sldId id="490" r:id="rId80"/>
    <p:sldId id="562" r:id="rId8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FF00FF"/>
    <a:srgbClr val="CCECFF"/>
    <a:srgbClr val="AFFFD7"/>
    <a:srgbClr val="FFFFCC"/>
    <a:srgbClr val="996600"/>
    <a:srgbClr val="BDCDFF"/>
    <a:srgbClr val="996633"/>
    <a:srgbClr val="DBDBDB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1846" autoAdjust="0"/>
  </p:normalViewPr>
  <p:slideViewPr>
    <p:cSldViewPr>
      <p:cViewPr varScale="1">
        <p:scale>
          <a:sx n="92" d="100"/>
          <a:sy n="92" d="100"/>
        </p:scale>
        <p:origin x="1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AD9251-16E8-4FE0-8FFB-FFF0533BD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1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72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92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chemeClr val="bg2"/>
                </a:solidFill>
                <a:ea typeface="楷体_GB2312" pitchFamily="49" charset="-122"/>
              </a:rPr>
              <a:t>被高层软件调用，完成系统功能</a:t>
            </a:r>
            <a:r>
              <a:rPr lang="zh-CN" altLang="zh-CN" dirty="0">
                <a:solidFill>
                  <a:schemeClr val="bg2"/>
                </a:solidFill>
              </a:rPr>
              <a:t>。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370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290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085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10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8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18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941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852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800" b="1" kern="12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0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873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535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95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318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56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399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317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7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703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同步一个进程中的线程，不能跨进程同步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663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46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260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9152A-9C3C-4263-8AC5-63666A81BEF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86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9152A-9C3C-4263-8AC5-63666A81BEF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587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074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9152A-9C3C-4263-8AC5-63666A81BEF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777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9152A-9C3C-4263-8AC5-63666A81BEF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172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9152A-9C3C-4263-8AC5-63666A81BEF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3927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720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C807A-E505-42AE-BF58-35A34110DA2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6623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07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A4F71-C4FA-4D00-8E81-F07706BC5CB2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7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1009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8051EF-AB51-4466-AB49-B0B370D59DCC}" type="slidenum">
              <a:rPr lang="en-US" altLang="zh-CN" sz="1300" smtClean="0">
                <a:ea typeface="隶书" panose="02010509060101010101" pitchFamily="49" charset="-122"/>
              </a:rPr>
              <a:pPr/>
              <a:t>62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59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7398D9-BC9A-47F8-A015-FE680D623CAD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64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946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72D896-3F2B-45CD-AA75-8428AFB5EE4D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65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031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C807A-E505-42AE-BF58-35A34110DA25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0501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9AEFE6-35AF-41FC-B432-64E7A5A29F19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69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810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0772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C807A-E505-42AE-BF58-35A34110DA25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1427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C807A-E505-42AE-BF58-35A34110DA25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215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4AA27F-85AE-4F74-9B0C-9D3952BEC684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73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1799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FEE80B-3728-46E2-8F72-88874B0786B5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74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1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969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470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9F0B68-9965-4BA9-AB91-932DBD884E5C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78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5401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C807A-E505-42AE-BF58-35A34110DA25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97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25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bg2"/>
              </a:solidFill>
              <a:effectLst/>
              <a:latin typeface="Times New Roman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69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24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47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AAAF5-532F-4286-8087-1EE77342A63D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BFFE8-88A0-45CD-BD99-653CADDC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7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937CE-14AC-4FDC-8791-A5C3FABEA371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F9CE347-85B5-4E19-9840-3BD30714E2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591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B66FB-F865-4CCD-9088-832BE60B9DC4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DF596D4-5A36-4042-A11D-CAC24AB8477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77005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C1D82-E8E2-48B3-AD85-615A84ADA2AC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8AD3EBF-7634-4DB3-B027-7EE6659BDEF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4938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EBAB-9D8B-4C7B-B0E2-D4E34748BDBD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C39A68F-2843-49D1-BA2D-56A2F9C7C60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13741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A0350-E2C7-4C3F-B45E-5ED928986F04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D18CCF0-A072-4DBD-9DA3-362055088704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9756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D1341-F78E-49F0-9610-F78ED1CD133B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519D63C-5EA9-49E2-8385-F834B696D8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733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98789-F8A9-4B5F-BEE4-6250E5425CAE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409795D-40E7-4A5D-BA3F-90C01BB69497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515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87684-F0D2-4E98-8235-739B1F111B1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2059273-7D80-4E3B-8BCE-583D5260105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0854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32044-E465-4215-A18A-293C1E55801A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A9B27E-F6AD-429A-B769-769820E19C6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42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703A3-1889-4D5A-B002-82B1611E7DF6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8380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5853-D849-460E-9F4F-6003FF06D3DA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03169C1-45E3-47B7-AD5D-8FF29948B46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4142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D3A2-BCD0-4CFB-ABCB-27401639CB2C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8695DA6-D3C0-4362-B9C6-2058F88EAA1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0611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3" name="Group 32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AB4141E-F527-482F-9800-1834449B9BF3}" type="datetime1">
              <a:rPr lang="zh-CN" altLang="en-US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661150"/>
            <a:ext cx="19050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CE3EE724-3080-4457-B503-924982FD04E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54.xml"/><Relationship Id="rId5" Type="http://schemas.openxmlformats.org/officeDocument/2006/relationships/slide" Target="slide8.xml"/><Relationship Id="rId10" Type="http://schemas.openxmlformats.org/officeDocument/2006/relationships/slide" Target="slide39.xml"/><Relationship Id="rId4" Type="http://schemas.openxmlformats.org/officeDocument/2006/relationships/slide" Target="slide7.xml"/><Relationship Id="rId9" Type="http://schemas.openxmlformats.org/officeDocument/2006/relationships/slide" Target="slide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F475825-8149-4993-8459-4FBACFB6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09" y="-31677"/>
            <a:ext cx="8001000" cy="727166"/>
          </a:xfrm>
        </p:spPr>
        <p:txBody>
          <a:bodyPr lIns="0" tIns="0" rIns="0" bIns="0"/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第 </a:t>
            </a:r>
            <a:r>
              <a:rPr kumimoji="1" lang="en-US" altLang="zh-CN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5 </a:t>
            </a: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章  进程同步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6F2389-9443-49AA-9593-876FA3512032}"/>
              </a:ext>
            </a:extLst>
          </p:cNvPr>
          <p:cNvSpPr/>
          <p:nvPr/>
        </p:nvSpPr>
        <p:spPr>
          <a:xfrm>
            <a:off x="2448000" y="578640"/>
            <a:ext cx="2752677" cy="738664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5.1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背   景  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hlinkClick r:id="rId3" action="ppaction://hlinksldjump"/>
            <a:extLst>
              <a:ext uri="{FF2B5EF4-FFF2-40B4-BE49-F238E27FC236}">
                <a16:creationId xmlns:a16="http://schemas.microsoft.com/office/drawing/2014/main" id="{3A1E538E-4FC1-495B-B8E8-C9E5758C6680}"/>
              </a:ext>
            </a:extLst>
          </p:cNvPr>
          <p:cNvSpPr/>
          <p:nvPr/>
        </p:nvSpPr>
        <p:spPr>
          <a:xfrm>
            <a:off x="2448000" y="1119578"/>
            <a:ext cx="4168129" cy="738664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5.2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临 界 区 问 题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矩形 7">
            <a:hlinkClick r:id="rId4" action="ppaction://hlinksldjump"/>
            <a:extLst>
              <a:ext uri="{FF2B5EF4-FFF2-40B4-BE49-F238E27FC236}">
                <a16:creationId xmlns:a16="http://schemas.microsoft.com/office/drawing/2014/main" id="{3B13801B-E251-4A49-8E4D-FF454E8ED73E}"/>
              </a:ext>
            </a:extLst>
          </p:cNvPr>
          <p:cNvSpPr/>
          <p:nvPr/>
        </p:nvSpPr>
        <p:spPr>
          <a:xfrm>
            <a:off x="2448000" y="1735376"/>
            <a:ext cx="4184800" cy="738664"/>
          </a:xfrm>
          <a:prstGeom prst="rect">
            <a:avLst/>
          </a:prstGeom>
        </p:spPr>
        <p:txBody>
          <a:bodyPr wrap="none" tIns="0" r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5.3  Peterson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方 案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hlinkClick r:id="rId5" action="ppaction://hlinksldjump"/>
            <a:extLst>
              <a:ext uri="{FF2B5EF4-FFF2-40B4-BE49-F238E27FC236}">
                <a16:creationId xmlns:a16="http://schemas.microsoft.com/office/drawing/2014/main" id="{CAB53D24-D1A8-4642-9C5A-5632175D6ADF}"/>
              </a:ext>
            </a:extLst>
          </p:cNvPr>
          <p:cNvSpPr/>
          <p:nvPr/>
        </p:nvSpPr>
        <p:spPr>
          <a:xfrm>
            <a:off x="2448000" y="2343848"/>
            <a:ext cx="3888145" cy="73866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5.4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硬 件 互 斥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>
            <a:hlinkClick r:id="rId6" action="ppaction://hlinksldjump"/>
            <a:extLst>
              <a:ext uri="{FF2B5EF4-FFF2-40B4-BE49-F238E27FC236}">
                <a16:creationId xmlns:a16="http://schemas.microsoft.com/office/drawing/2014/main" id="{B492DFE0-8D9F-4CA3-AFFE-2F5918279158}"/>
              </a:ext>
            </a:extLst>
          </p:cNvPr>
          <p:cNvSpPr/>
          <p:nvPr/>
        </p:nvSpPr>
        <p:spPr>
          <a:xfrm>
            <a:off x="2448000" y="2924944"/>
            <a:ext cx="2882520" cy="738664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5.5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自 旋 锁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矩形 11">
            <a:hlinkClick r:id="rId7" action="ppaction://hlinksldjump"/>
            <a:extLst>
              <a:ext uri="{FF2B5EF4-FFF2-40B4-BE49-F238E27FC236}">
                <a16:creationId xmlns:a16="http://schemas.microsoft.com/office/drawing/2014/main" id="{86FC40A3-4B33-4940-9774-7791D1845806}"/>
              </a:ext>
            </a:extLst>
          </p:cNvPr>
          <p:cNvSpPr/>
          <p:nvPr/>
        </p:nvSpPr>
        <p:spPr>
          <a:xfrm>
            <a:off x="2448000" y="3573016"/>
            <a:ext cx="2882520" cy="738664"/>
          </a:xfrm>
          <a:prstGeom prst="rect">
            <a:avLst/>
          </a:prstGeom>
        </p:spPr>
        <p:txBody>
          <a:bodyPr wrap="none" tIns="0" rIns="3600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5.6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信 号 量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矩形 12">
            <a:hlinkClick r:id="rId8" action="ppaction://hlinksldjump"/>
            <a:extLst>
              <a:ext uri="{FF2B5EF4-FFF2-40B4-BE49-F238E27FC236}">
                <a16:creationId xmlns:a16="http://schemas.microsoft.com/office/drawing/2014/main" id="{D61C181B-19C6-4912-A395-128CBF164290}"/>
              </a:ext>
            </a:extLst>
          </p:cNvPr>
          <p:cNvSpPr/>
          <p:nvPr/>
        </p:nvSpPr>
        <p:spPr>
          <a:xfrm>
            <a:off x="2448000" y="4221088"/>
            <a:ext cx="6227987" cy="738664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5.7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用信号量解决同步问题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矩形 14">
            <a:hlinkClick r:id="rId9" action="ppaction://hlinksldjump"/>
            <a:extLst>
              <a:ext uri="{FF2B5EF4-FFF2-40B4-BE49-F238E27FC236}">
                <a16:creationId xmlns:a16="http://schemas.microsoft.com/office/drawing/2014/main" id="{C89853AB-39C0-48FF-99D0-CE402EDD083A}"/>
              </a:ext>
            </a:extLst>
          </p:cNvPr>
          <p:cNvSpPr/>
          <p:nvPr/>
        </p:nvSpPr>
        <p:spPr>
          <a:xfrm>
            <a:off x="2448000" y="5498648"/>
            <a:ext cx="6880056" cy="73866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5.9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实际操作系统同步工具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 10">
            <a:hlinkClick r:id="rId10" action="ppaction://hlinksldjump"/>
            <a:extLst>
              <a:ext uri="{FF2B5EF4-FFF2-40B4-BE49-F238E27FC236}">
                <a16:creationId xmlns:a16="http://schemas.microsoft.com/office/drawing/2014/main" id="{815264F5-5C3B-47AC-BFB5-8BEFB9441544}"/>
              </a:ext>
            </a:extLst>
          </p:cNvPr>
          <p:cNvSpPr/>
          <p:nvPr/>
        </p:nvSpPr>
        <p:spPr>
          <a:xfrm>
            <a:off x="2447999" y="4877812"/>
            <a:ext cx="4048015" cy="73866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5.8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管程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25074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矩形 15">
            <a:hlinkClick r:id="rId11" action="ppaction://hlinksldjump"/>
            <a:extLst>
              <a:ext uri="{FF2B5EF4-FFF2-40B4-BE49-F238E27FC236}">
                <a16:creationId xmlns:a16="http://schemas.microsoft.com/office/drawing/2014/main" id="{815264F5-5C3B-47AC-BFB5-8BEFB9441544}"/>
              </a:ext>
            </a:extLst>
          </p:cNvPr>
          <p:cNvSpPr/>
          <p:nvPr/>
        </p:nvSpPr>
        <p:spPr>
          <a:xfrm>
            <a:off x="2448000" y="6130087"/>
            <a:ext cx="4048015" cy="73866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5.10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死 锁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7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DA8251-FB2A-46E7-A1B8-C3E9C41BE0C1}"/>
              </a:ext>
            </a:extLst>
          </p:cNvPr>
          <p:cNvSpPr txBox="1"/>
          <p:nvPr/>
        </p:nvSpPr>
        <p:spPr>
          <a:xfrm>
            <a:off x="2730980" y="-69710"/>
            <a:ext cx="44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硬 件 原 子 指 令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1A1226-CC21-4F72-834B-2253B631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5" y="2482381"/>
            <a:ext cx="5105400" cy="2716212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78" tIns="44445" rIns="90478" bIns="44445"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boolean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TestAndSet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boolean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&amp;target)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boolean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rv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= target;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 target =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 return 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rv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}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2E45322-EF55-451B-BF2D-5F0E0433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5" y="650318"/>
            <a:ext cx="9122615" cy="111692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特殊硬件指令、不可中断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algn="ctr" eaLnBrk="1" hangingPunct="1">
              <a:buNone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用于检测和修改字的内容或交换两个字。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zh-CN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05342" y="2511229"/>
            <a:ext cx="3606231" cy="2577906"/>
            <a:chOff x="5171957" y="2723301"/>
            <a:chExt cx="3606231" cy="2577906"/>
          </a:xfrm>
        </p:grpSpPr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EB22361B-0857-404C-9D75-0DE9D7873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989" y="2723301"/>
              <a:ext cx="3597199" cy="954107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+mn-lt"/>
                </a:rPr>
                <a:t>while(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+mn-lt"/>
                </a:rPr>
                <a:t>TestAndSet</a:t>
              </a:r>
              <a:r>
                <a:rPr lang="en-US" altLang="zh-CN" sz="2400" b="1" dirty="0">
                  <a:solidFill>
                    <a:schemeClr val="bg2"/>
                  </a:solidFill>
                  <a:latin typeface="+mn-lt"/>
                </a:rPr>
                <a:t>(&amp;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lock</a:t>
              </a:r>
              <a:r>
                <a:rPr lang="en-US" altLang="zh-CN" sz="2400" b="1" dirty="0">
                  <a:solidFill>
                    <a:schemeClr val="bg2"/>
                  </a:solidFill>
                  <a:latin typeface="+mn-lt"/>
                </a:rPr>
                <a:t>)) </a:t>
              </a:r>
            </a:p>
            <a:p>
              <a:pPr eaLnBrk="1" hangingPunct="1">
                <a:spcBef>
                  <a:spcPts val="1200"/>
                </a:spcBef>
              </a:pPr>
              <a:r>
                <a:rPr lang="en-US" altLang="zh-CN" sz="2400" dirty="0">
                  <a:solidFill>
                    <a:schemeClr val="bg2"/>
                  </a:solidFill>
                  <a:latin typeface="+mn-lt"/>
                </a:rPr>
                <a:t>	</a:t>
              </a:r>
              <a:r>
                <a:rPr lang="en-US" altLang="zh-CN" sz="2800" b="1" dirty="0">
                  <a:solidFill>
                    <a:srgbClr val="FF0000"/>
                  </a:solidFill>
                  <a:latin typeface="+mn-lt"/>
                </a:rPr>
                <a:t>;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A2C0892B-9A6B-4E31-AB3C-DC804ACC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957" y="3677408"/>
              <a:ext cx="2342534" cy="36988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临界区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B49461D5-DB15-47BF-88EC-8D58608CF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988" y="4030666"/>
              <a:ext cx="2342535" cy="3693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+mn-lt"/>
                </a:rPr>
                <a:t>lock = false;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C6D97BA5-3AE7-43AF-9E18-A91B8ABB7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988" y="4396100"/>
              <a:ext cx="2342535" cy="3693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  <a:extLst/>
          </p:spPr>
          <p:txBody>
            <a:bodyPr wrap="square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剩余区</a:t>
              </a: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0CF51831-F624-4E6E-8475-3A9114D7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160" y="4931875"/>
              <a:ext cx="16988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bg2"/>
                  </a:solidFill>
                </a:rPr>
                <a:t>进程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 dirty="0">
                  <a:solidFill>
                    <a:schemeClr val="bg2"/>
                  </a:solidFill>
                </a:rPr>
                <a:t>i</a:t>
              </a:r>
            </a:p>
          </p:txBody>
        </p:sp>
      </p:grpSp>
      <p:sp>
        <p:nvSpPr>
          <p:cNvPr id="18" name="Rectangle 24">
            <a:extLst>
              <a:ext uri="{FF2B5EF4-FFF2-40B4-BE49-F238E27FC236}">
                <a16:creationId xmlns:a16="http://schemas.microsoft.com/office/drawing/2014/main" id="{37B39690-33FE-429D-88B5-61F37563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5" y="5209026"/>
            <a:ext cx="9122615" cy="130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Pct val="70000"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适合单处理器或共享内存多处理器上的任何数目的进程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ClrTx/>
              <a:buSzPct val="70000"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  <a:sym typeface="Symbol" panose="05050102010706020507" pitchFamily="18" charset="2"/>
              </a:rPr>
              <a:t>循环测试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  <a:sym typeface="Symbol" panose="05050102010706020507" pitchFamily="18" charset="2"/>
              </a:rPr>
              <a:t>; 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  <a:sym typeface="Symbol" panose="05050102010706020507" pitchFamily="18" charset="2"/>
              </a:rPr>
              <a:t>可能饥饿、死锁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ClrTx/>
              <a:buSzPct val="70000"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  <a:sym typeface="Symbol" panose="05050102010706020507" pitchFamily="18" charset="2"/>
              </a:rPr>
              <a:t>复杂、用户需要了解特定机器指令的使用细节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0" name="线形标注 1 13">
            <a:extLst>
              <a:ext uri="{FF2B5EF4-FFF2-40B4-BE49-F238E27FC236}">
                <a16:creationId xmlns:a16="http://schemas.microsoft.com/office/drawing/2014/main" id="{C136262E-B1B1-4009-B8B8-051EF0DC68C5}"/>
              </a:ext>
            </a:extLst>
          </p:cNvPr>
          <p:cNvSpPr>
            <a:spLocks/>
          </p:cNvSpPr>
          <p:nvPr/>
        </p:nvSpPr>
        <p:spPr bwMode="auto">
          <a:xfrm>
            <a:off x="5193417" y="1852946"/>
            <a:ext cx="3509105" cy="360510"/>
          </a:xfrm>
          <a:prstGeom prst="borderCallout1">
            <a:avLst>
              <a:gd name="adj1" fmla="val 112923"/>
              <a:gd name="adj2" fmla="val 73300"/>
              <a:gd name="adj3" fmla="val 213801"/>
              <a:gd name="adj4" fmla="val 95461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 tIns="0" bIns="0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初值为</a:t>
            </a:r>
            <a:r>
              <a:rPr lang="en-US" altLang="zh-CN" sz="2400" dirty="0">
                <a:solidFill>
                  <a:schemeClr val="bg2"/>
                </a:solidFill>
              </a:rPr>
              <a:t>false</a:t>
            </a:r>
            <a:r>
              <a:rPr lang="zh-CN" altLang="en-US" sz="2400" dirty="0">
                <a:solidFill>
                  <a:schemeClr val="bg2"/>
                </a:solidFill>
              </a:rPr>
              <a:t>，表示空闲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25405" y="3497350"/>
            <a:ext cx="3013380" cy="1629450"/>
            <a:chOff x="2425405" y="3497350"/>
            <a:chExt cx="3013380" cy="1629450"/>
          </a:xfrm>
        </p:grpSpPr>
        <p:sp>
          <p:nvSpPr>
            <p:cNvPr id="21" name="线形标注 1 13">
              <a:extLst>
                <a:ext uri="{FF2B5EF4-FFF2-40B4-BE49-F238E27FC236}">
                  <a16:creationId xmlns:a16="http://schemas.microsoft.com/office/drawing/2014/main" id="{C136262E-B1B1-4009-B8B8-051EF0DC6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405" y="4719803"/>
              <a:ext cx="3013380" cy="406997"/>
            </a:xfrm>
            <a:prstGeom prst="borderCallout1">
              <a:avLst>
                <a:gd name="adj1" fmla="val -11201"/>
                <a:gd name="adj2" fmla="val 65732"/>
                <a:gd name="adj3" fmla="val -151830"/>
                <a:gd name="adj4" fmla="val 43511"/>
              </a:avLst>
            </a:prstGeom>
            <a:solidFill>
              <a:srgbClr val="00B0F0"/>
            </a:solidFill>
            <a:ln w="38100" cap="sq" algn="ctr">
              <a:solidFill>
                <a:srgbClr val="00B0F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400" dirty="0">
                  <a:solidFill>
                    <a:schemeClr val="bg2"/>
                  </a:solidFill>
                </a:rPr>
                <a:t>一次执行完、不中断</a:t>
              </a:r>
            </a:p>
          </p:txBody>
        </p:sp>
        <p:sp>
          <p:nvSpPr>
            <p:cNvPr id="3" name="右大括号 2"/>
            <p:cNvSpPr/>
            <p:nvPr/>
          </p:nvSpPr>
          <p:spPr bwMode="auto">
            <a:xfrm>
              <a:off x="3099604" y="3497350"/>
              <a:ext cx="576064" cy="1167286"/>
            </a:xfrm>
            <a:prstGeom prst="rightBrac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None/>
                <a:tabLst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49A6571-D2C5-4219-AAAF-5A2F17630BD0}"/>
              </a:ext>
            </a:extLst>
          </p:cNvPr>
          <p:cNvSpPr txBox="1"/>
          <p:nvPr/>
        </p:nvSpPr>
        <p:spPr>
          <a:xfrm>
            <a:off x="333385" y="6475113"/>
            <a:ext cx="8151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William Stallings </a:t>
            </a:r>
            <a:r>
              <a:rPr lang="zh-CN" altLang="zh-CN" sz="2000" dirty="0">
                <a:solidFill>
                  <a:schemeClr val="bg2"/>
                </a:solidFill>
              </a:rPr>
              <a:t>著</a:t>
            </a:r>
            <a:r>
              <a:rPr lang="en-US" altLang="zh-CN" sz="2000" dirty="0">
                <a:solidFill>
                  <a:schemeClr val="bg2"/>
                </a:solidFill>
              </a:rPr>
              <a:t>. </a:t>
            </a:r>
            <a:r>
              <a:rPr lang="zh-CN" altLang="zh-CN" sz="2000" dirty="0">
                <a:solidFill>
                  <a:schemeClr val="bg2"/>
                </a:solidFill>
              </a:rPr>
              <a:t>陈向群等译</a:t>
            </a:r>
            <a:r>
              <a:rPr lang="en-US" altLang="zh-CN" sz="2000" dirty="0">
                <a:solidFill>
                  <a:schemeClr val="bg2"/>
                </a:solidFill>
              </a:rPr>
              <a:t>. </a:t>
            </a:r>
            <a:r>
              <a:rPr lang="zh-CN" altLang="zh-CN" sz="2000" dirty="0">
                <a:solidFill>
                  <a:schemeClr val="bg2"/>
                </a:solidFill>
              </a:rPr>
              <a:t>操作系统：精髓与设计原理</a:t>
            </a:r>
            <a:r>
              <a:rPr lang="en-US" altLang="zh-CN" sz="2000" dirty="0">
                <a:solidFill>
                  <a:schemeClr val="bg2"/>
                </a:solidFill>
              </a:rPr>
              <a:t>. 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9" name="线形标注 1 13">
            <a:extLst>
              <a:ext uri="{FF2B5EF4-FFF2-40B4-BE49-F238E27FC236}">
                <a16:creationId xmlns:a16="http://schemas.microsoft.com/office/drawing/2014/main" id="{C136262E-B1B1-4009-B8B8-051EF0DC68C5}"/>
              </a:ext>
            </a:extLst>
          </p:cNvPr>
          <p:cNvSpPr>
            <a:spLocks/>
          </p:cNvSpPr>
          <p:nvPr/>
        </p:nvSpPr>
        <p:spPr bwMode="auto">
          <a:xfrm>
            <a:off x="827584" y="1829277"/>
            <a:ext cx="1436242" cy="372609"/>
          </a:xfrm>
          <a:prstGeom prst="borderCallout1">
            <a:avLst>
              <a:gd name="adj1" fmla="val 112923"/>
              <a:gd name="adj2" fmla="val 73300"/>
              <a:gd name="adj3" fmla="val 200091"/>
              <a:gd name="adj4" fmla="val 78206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 tIns="0" bIns="0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抽象指令</a:t>
            </a:r>
          </a:p>
        </p:txBody>
      </p:sp>
      <p:sp>
        <p:nvSpPr>
          <p:cNvPr id="23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69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0" grpId="0" animBg="1"/>
      <p:bldP spid="22" grpId="0"/>
      <p:bldP spid="19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5235" y="19683"/>
            <a:ext cx="8534400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用户在程序中使用的临界区互斥方法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59703" y="1732415"/>
            <a:ext cx="3111689" cy="1398818"/>
            <a:chOff x="5739346" y="1526125"/>
            <a:chExt cx="3111689" cy="1398818"/>
          </a:xfrm>
        </p:grpSpPr>
        <p:sp>
          <p:nvSpPr>
            <p:cNvPr id="16" name="AutoShape 14"/>
            <p:cNvSpPr>
              <a:spLocks/>
            </p:cNvSpPr>
            <p:nvPr/>
          </p:nvSpPr>
          <p:spPr bwMode="auto">
            <a:xfrm>
              <a:off x="5739346" y="1526125"/>
              <a:ext cx="224489" cy="1398818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107870" y="1696672"/>
              <a:ext cx="2743165" cy="954107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不适合</a:t>
              </a:r>
              <a:endPara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由普通用户实现</a:t>
              </a: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31640" y="4581128"/>
            <a:ext cx="5847556" cy="7127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anose="05050102010706020507" pitchFamily="18" charset="2"/>
              </a:rPr>
              <a:t>OS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anose="05050102010706020507" pitchFamily="18" charset="2"/>
              </a:rPr>
              <a:t>提供临界区互斥机制</a:t>
            </a:r>
            <a:endParaRPr lang="zh-CN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F5430EE-C175-4CD3-9952-BC609F13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5" y="1628800"/>
            <a:ext cx="5414468" cy="1502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软件：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Peterson 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关中断</a:t>
            </a:r>
            <a:endParaRPr lang="en-US" altLang="zh-CN" sz="36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硬件原子指令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(</a:t>
            </a:r>
            <a:r>
              <a:rPr lang="en-US" altLang="zh-CN" sz="2800" dirty="0" err="1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TestAndSet</a:t>
            </a:r>
            <a:r>
              <a:rPr lang="en-US" altLang="zh-CN" sz="28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)</a:t>
            </a:r>
            <a:endParaRPr lang="zh-CN" altLang="en-US" sz="28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0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96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3FF648-A5AF-489F-BDE3-B3A5ADE0896F}"/>
              </a:ext>
            </a:extLst>
          </p:cNvPr>
          <p:cNvSpPr/>
          <p:nvPr/>
        </p:nvSpPr>
        <p:spPr>
          <a:xfrm>
            <a:off x="1978648" y="1370"/>
            <a:ext cx="5173908" cy="8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5.5 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自 旋 锁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spinlock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5AB4C-54EA-4F9E-BB04-37A167EE19F1}"/>
              </a:ext>
            </a:extLst>
          </p:cNvPr>
          <p:cNvSpPr txBox="1">
            <a:spLocks/>
          </p:cNvSpPr>
          <p:nvPr/>
        </p:nvSpPr>
        <p:spPr>
          <a:xfrm>
            <a:off x="290622" y="1522479"/>
            <a:ext cx="2952328" cy="342486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>
                <a:solidFill>
                  <a:schemeClr val="bg1"/>
                </a:solidFill>
                <a:effectLst/>
                <a:cs typeface="Courier New" panose="02070309020205020404" pitchFamily="49" charset="0"/>
              </a:rPr>
              <a:t>   </a:t>
            </a:r>
            <a:r>
              <a:rPr lang="en-US" altLang="zh-CN" sz="2400" b="1" kern="0" dirty="0">
                <a:solidFill>
                  <a:srgbClr val="FF00FF"/>
                </a:solidFill>
                <a:effectLst/>
                <a:cs typeface="Courier New" panose="02070309020205020404" pitchFamily="49" charset="0"/>
              </a:rPr>
              <a:t>acquire</a:t>
            </a: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() {</a:t>
            </a:r>
            <a:b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</a:b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   while (!</a:t>
            </a:r>
            <a:r>
              <a:rPr lang="en-US" altLang="zh-CN" sz="2400" b="1" kern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available</a:t>
            </a: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zh-CN" sz="2800" b="1" kern="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          ;</a:t>
            </a: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/* busy wait */ 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   available = false; 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altLang="zh-CN" sz="2000" kern="0" dirty="0">
                <a:solidFill>
                  <a:srgbClr val="FF00FF"/>
                </a:solidFill>
                <a:effectLst/>
                <a:cs typeface="Courier New" panose="02070309020205020404" pitchFamily="49" charset="0"/>
              </a:rPr>
              <a:t>   </a:t>
            </a:r>
            <a:r>
              <a:rPr lang="en-US" altLang="zh-CN" sz="2400" kern="0" dirty="0">
                <a:solidFill>
                  <a:srgbClr val="FF00FF"/>
                </a:solidFill>
                <a:effectLst/>
                <a:cs typeface="Courier New" panose="02070309020205020404" pitchFamily="49" charset="0"/>
              </a:rPr>
              <a:t>release</a:t>
            </a: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   available = true; 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</a:t>
            </a:r>
            <a:endParaRPr lang="en-US" altLang="zh-CN" b="0" kern="0" dirty="0"/>
          </a:p>
        </p:txBody>
      </p:sp>
      <p:sp>
        <p:nvSpPr>
          <p:cNvPr id="12" name="线形标注 1 13">
            <a:extLst>
              <a:ext uri="{FF2B5EF4-FFF2-40B4-BE49-F238E27FC236}">
                <a16:creationId xmlns:a16="http://schemas.microsoft.com/office/drawing/2014/main" id="{270C0017-EAC9-429C-8806-27014A3F8D5F}"/>
              </a:ext>
            </a:extLst>
          </p:cNvPr>
          <p:cNvSpPr>
            <a:spLocks/>
          </p:cNvSpPr>
          <p:nvPr/>
        </p:nvSpPr>
        <p:spPr bwMode="auto">
          <a:xfrm>
            <a:off x="172237" y="1082458"/>
            <a:ext cx="2162944" cy="413212"/>
          </a:xfrm>
          <a:prstGeom prst="borderCallout1">
            <a:avLst>
              <a:gd name="adj1" fmla="val 106393"/>
              <a:gd name="adj2" fmla="val 83403"/>
              <a:gd name="adj3" fmla="val 219729"/>
              <a:gd name="adj4" fmla="val 99389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 tIns="0" bIns="0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true:  </a:t>
            </a:r>
            <a:r>
              <a:rPr lang="zh-CN" altLang="en-US" sz="2800" dirty="0">
                <a:solidFill>
                  <a:schemeClr val="bg2"/>
                </a:solidFill>
              </a:rPr>
              <a:t>锁可用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BAEA01-6137-4B72-A97B-7314C121731D}"/>
              </a:ext>
            </a:extLst>
          </p:cNvPr>
          <p:cNvSpPr/>
          <p:nvPr/>
        </p:nvSpPr>
        <p:spPr bwMode="auto">
          <a:xfrm>
            <a:off x="417988" y="1954527"/>
            <a:ext cx="2697596" cy="882932"/>
          </a:xfrm>
          <a:prstGeom prst="rect">
            <a:avLst/>
          </a:prstGeom>
          <a:solidFill>
            <a:srgbClr val="30D204">
              <a:alpha val="2313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59B4B-1714-4397-87C4-BE72545CAC00}"/>
              </a:ext>
            </a:extLst>
          </p:cNvPr>
          <p:cNvSpPr txBox="1"/>
          <p:nvPr/>
        </p:nvSpPr>
        <p:spPr>
          <a:xfrm>
            <a:off x="263655" y="4930340"/>
            <a:ext cx="8772181" cy="1421928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pPr marL="355600" lvl="2" indent="-355600" defTabSz="355600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优点：等待锁时没有上下文切换</a:t>
            </a:r>
          </a:p>
          <a:p>
            <a:pPr marL="355600" lvl="2" indent="-355600" defTabSz="355600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缺点：“忙等待”，占用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CPU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时间。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适用：临界区持锁时间较短、多处理器系统。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0A847873-71B2-464A-A94A-337F5C724167}"/>
              </a:ext>
            </a:extLst>
          </p:cNvPr>
          <p:cNvSpPr/>
          <p:nvPr/>
        </p:nvSpPr>
        <p:spPr bwMode="auto">
          <a:xfrm>
            <a:off x="3267420" y="878768"/>
            <a:ext cx="2136842" cy="820593"/>
          </a:xfrm>
          <a:prstGeom prst="wedgeRoundRectCallout">
            <a:avLst>
              <a:gd name="adj1" fmla="val -75989"/>
              <a:gd name="adj2" fmla="val 132951"/>
              <a:gd name="adj3" fmla="val 16667"/>
            </a:avLst>
          </a:prstGeom>
          <a:solidFill>
            <a:srgbClr val="30D2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92075" indent="-92075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400" dirty="0">
                <a:solidFill>
                  <a:schemeClr val="bg2"/>
                </a:solidFill>
              </a:rPr>
              <a:t>不断循环测试等待锁可用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40846" y="1537941"/>
            <a:ext cx="2683650" cy="3458657"/>
            <a:chOff x="5899596" y="867990"/>
            <a:chExt cx="2683650" cy="3458657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48AAB3DB-6E7E-4DEC-BB6E-373FFEBFFE09}"/>
                </a:ext>
              </a:extLst>
            </p:cNvPr>
            <p:cNvSpPr txBox="1">
              <a:spLocks/>
            </p:cNvSpPr>
            <p:nvPr/>
          </p:nvSpPr>
          <p:spPr>
            <a:xfrm>
              <a:off x="5899596" y="867990"/>
              <a:ext cx="2683650" cy="3458657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endPara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altLang="zh-CN" sz="2000" b="1" kern="0" dirty="0">
                  <a:solidFill>
                    <a:schemeClr val="bg2"/>
                  </a:solidFill>
                  <a:effectLst/>
                  <a:cs typeface="Courier New" panose="02070309020205020404" pitchFamily="49" charset="0"/>
                </a:rPr>
                <a:t> do { </a:t>
              </a:r>
            </a:p>
            <a:p>
              <a:pPr marL="0" indent="0">
                <a:buNone/>
              </a:pPr>
              <a:r>
                <a:rPr lang="en-US" altLang="zh-CN" sz="2400" b="1" i="1" kern="0" dirty="0">
                  <a:solidFill>
                    <a:schemeClr val="bg2"/>
                  </a:solidFill>
                  <a:effectLst/>
                  <a:cs typeface="Courier New" panose="02070309020205020404" pitchFamily="49" charset="0"/>
                </a:rPr>
                <a:t>    </a:t>
              </a:r>
              <a:r>
                <a:rPr lang="en-US" altLang="zh-CN" sz="2400" b="1" i="1" kern="0" dirty="0">
                  <a:solidFill>
                    <a:srgbClr val="FF00FF"/>
                  </a:solidFill>
                  <a:effectLst/>
                  <a:cs typeface="Courier New" panose="02070309020205020404" pitchFamily="49" charset="0"/>
                </a:rPr>
                <a:t>acquire</a:t>
              </a:r>
              <a:r>
                <a:rPr lang="en-US" altLang="zh-CN" sz="2400" b="1" i="1" kern="0" dirty="0">
                  <a:solidFill>
                    <a:schemeClr val="bg2"/>
                  </a:solidFill>
                  <a:effectLst/>
                  <a:cs typeface="Courier New" panose="02070309020205020404" pitchFamily="49" charset="0"/>
                </a:rPr>
                <a:t> </a:t>
              </a:r>
              <a:r>
                <a:rPr lang="en-US" altLang="zh-CN" sz="2000" b="1" i="1" kern="0" dirty="0">
                  <a:solidFill>
                    <a:schemeClr val="bg2"/>
                  </a:solidFill>
                  <a:effectLst/>
                  <a:cs typeface="Courier New" panose="02070309020205020404" pitchFamily="49" charset="0"/>
                </a:rPr>
                <a:t>lock</a:t>
              </a:r>
            </a:p>
            <a:p>
              <a:pPr marL="0" indent="0">
                <a:buNone/>
              </a:pPr>
              <a:endPara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altLang="zh-CN" sz="2400" b="1" i="1" kern="0" dirty="0">
                  <a:solidFill>
                    <a:srgbClr val="FF00FF"/>
                  </a:solidFill>
                  <a:effectLst/>
                  <a:cs typeface="Courier New" panose="02070309020205020404" pitchFamily="49" charset="0"/>
                </a:rPr>
                <a:t>    release </a:t>
              </a:r>
              <a:r>
                <a:rPr lang="en-US" altLang="zh-CN" sz="2000" b="1" i="1" kern="0" dirty="0">
                  <a:solidFill>
                    <a:schemeClr val="bg2"/>
                  </a:solidFill>
                  <a:effectLst/>
                  <a:cs typeface="Courier New" panose="02070309020205020404" pitchFamily="49" charset="0"/>
                </a:rPr>
                <a:t>lock </a:t>
              </a:r>
            </a:p>
            <a:p>
              <a:pPr marL="0" indent="0">
                <a:buNone/>
              </a:pPr>
              <a:r>
                <a:rPr lang="en-US" altLang="zh-CN" sz="2000" b="1" kern="0" dirty="0">
                  <a:solidFill>
                    <a:schemeClr val="bg2"/>
                  </a:solidFill>
                  <a:effectLst/>
                  <a:cs typeface="Courier New" panose="02070309020205020404" pitchFamily="49" charset="0"/>
                </a:rPr>
                <a:t>      </a:t>
              </a:r>
              <a:r>
                <a:rPr lang="en-US" altLang="zh-CN" sz="2000" b="1" kern="0" dirty="0">
                  <a:solidFill>
                    <a:srgbClr val="7A007A"/>
                  </a:solidFill>
                  <a:effectLst/>
                  <a:cs typeface="Courier New" panose="02070309020205020404" pitchFamily="49" charset="0"/>
                </a:rPr>
                <a:t>remainder section </a:t>
              </a:r>
            </a:p>
            <a:p>
              <a:pPr marL="0" indent="0">
                <a:buNone/>
              </a:pPr>
              <a:r>
                <a:rPr lang="en-US" altLang="zh-CN" sz="2000" b="1" kern="0" dirty="0">
                  <a:solidFill>
                    <a:schemeClr val="bg2"/>
                  </a:solidFill>
                  <a:effectLst/>
                  <a:cs typeface="Courier New" panose="02070309020205020404" pitchFamily="49" charset="0"/>
                </a:rPr>
                <a:t> } while (true); </a:t>
              </a:r>
            </a:p>
            <a:p>
              <a:pPr marL="0" indent="0">
                <a:buFont typeface="Monotype Sorts" pitchFamily="2" charset="2"/>
                <a:buNone/>
              </a:pPr>
              <a:endParaRPr lang="en-US" altLang="zh-CN" b="0" kern="0" dirty="0"/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A2C0892B-9A6B-4E31-AB3C-DC804ACC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0378" y="2094009"/>
              <a:ext cx="1962085" cy="396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kern="0" dirty="0">
                  <a:solidFill>
                    <a:schemeClr val="bg2"/>
                  </a:solidFill>
                  <a:latin typeface="+mn-lt"/>
                  <a:cs typeface="Courier New" panose="02070309020205020404" pitchFamily="49" charset="0"/>
                </a:rPr>
                <a:t>critical section</a:t>
              </a:r>
              <a:endParaRPr lang="zh-CN" altLang="en-US" sz="2400" b="1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42950" y="1724983"/>
            <a:ext cx="2251541" cy="3084571"/>
            <a:chOff x="3673240" y="1205898"/>
            <a:chExt cx="2251541" cy="3084571"/>
          </a:xfrm>
        </p:grpSpPr>
        <p:sp>
          <p:nvSpPr>
            <p:cNvPr id="17" name="AutoShape 14"/>
            <p:cNvSpPr>
              <a:spLocks/>
            </p:cNvSpPr>
            <p:nvPr/>
          </p:nvSpPr>
          <p:spPr bwMode="auto">
            <a:xfrm>
              <a:off x="3673240" y="1205898"/>
              <a:ext cx="360782" cy="1647037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9" name="AutoShape 14"/>
            <p:cNvSpPr>
              <a:spLocks/>
            </p:cNvSpPr>
            <p:nvPr/>
          </p:nvSpPr>
          <p:spPr bwMode="auto">
            <a:xfrm>
              <a:off x="3709742" y="3133751"/>
              <a:ext cx="358202" cy="1156718"/>
            </a:xfrm>
            <a:prstGeom prst="rightBrace">
              <a:avLst>
                <a:gd name="adj1" fmla="val 55556"/>
                <a:gd name="adj2" fmla="val 52136"/>
              </a:avLst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124288" y="1377789"/>
              <a:ext cx="1800493" cy="2762586"/>
            </a:xfrm>
            <a:prstGeom prst="rect">
              <a:avLst/>
            </a:prstGeom>
            <a:solidFill>
              <a:srgbClr val="FF00FF"/>
            </a:solidFill>
          </p:spPr>
          <p:txBody>
            <a:bodyPr vert="eaVert" wrap="square" rtlCol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ts val="0"/>
                </a:spcBef>
              </a:pPr>
              <a:r>
                <a:rPr lang="en-US" altLang="zh-CN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OS </a:t>
              </a:r>
              <a:r>
                <a:rPr lang="zh-CN" alt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采 用</a:t>
              </a:r>
              <a:endPara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4200"/>
                </a:lnSpc>
                <a:spcBef>
                  <a:spcPts val="0"/>
                </a:spcBef>
              </a:pPr>
              <a:r>
                <a:rPr lang="zh-CN" alt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硬件原子指令</a:t>
              </a:r>
              <a:endPara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4200"/>
                </a:lnSpc>
                <a:spcBef>
                  <a:spcPts val="0"/>
                </a:spcBef>
              </a:pPr>
              <a:r>
                <a:rPr lang="zh-CN" altLang="en-US" sz="2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 行</a:t>
              </a:r>
              <a:endParaRPr lang="zh-CN" altLang="en-US" sz="2800" dirty="0"/>
            </a:p>
          </p:txBody>
        </p:sp>
      </p:grpSp>
      <p:sp>
        <p:nvSpPr>
          <p:cNvPr id="16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6863496" y="6488668"/>
            <a:ext cx="1891332" cy="369332"/>
          </a:xfrm>
          <a:prstGeom prst="rect">
            <a:avLst/>
          </a:prstGeom>
          <a:solidFill>
            <a:srgbClr val="9CA7F6"/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教材习题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5.4  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37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uiExpand="1" build="p" animBg="1"/>
      <p:bldP spid="15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2E4715E-C207-4980-96EA-6EE42F127AAB}"/>
              </a:ext>
            </a:extLst>
          </p:cNvPr>
          <p:cNvSpPr/>
          <p:nvPr/>
        </p:nvSpPr>
        <p:spPr>
          <a:xfrm>
            <a:off x="3197264" y="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优先级反转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4E29EC-BCAF-40E5-A752-040CF91A69B3}"/>
              </a:ext>
            </a:extLst>
          </p:cNvPr>
          <p:cNvSpPr txBox="1">
            <a:spLocks noChangeArrowheads="1"/>
          </p:cNvSpPr>
          <p:nvPr/>
        </p:nvSpPr>
        <p:spPr>
          <a:xfrm>
            <a:off x="-82700" y="2100932"/>
            <a:ext cx="9100940" cy="42998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812800" lvl="3" indent="-355600" defTabSz="355600">
              <a:lnSpc>
                <a:spcPts val="48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三个进程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L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M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H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，优先级顺序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:  L&lt;M&lt;H</a:t>
            </a:r>
            <a:endParaRPr lang="zh-CN" altLang="en-US" sz="32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ts val="48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H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需要资源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R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，而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R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正在被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L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访问，已被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L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加锁：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H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开始忙等待，直到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L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释放锁</a:t>
            </a:r>
          </a:p>
          <a:p>
            <a:pPr marL="812800" lvl="3" indent="-355600" defTabSz="355600">
              <a:lnSpc>
                <a:spcPts val="48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进程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M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进入可运行状态，抢占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L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占用的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CPU</a:t>
            </a:r>
          </a:p>
          <a:p>
            <a:pPr marL="812800" lvl="3" indent="-355600" defTabSz="355600">
              <a:lnSpc>
                <a:spcPts val="48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L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由于无法获得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CPU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也不能离开临界区</a:t>
            </a:r>
            <a:endParaRPr lang="en-US" altLang="zh-CN" sz="32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ts val="48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较低优先级的进程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M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，影响了进程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H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等待多久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77D7E-F1D2-4F13-8524-5FD4253E4451}"/>
              </a:ext>
            </a:extLst>
          </p:cNvPr>
          <p:cNvSpPr/>
          <p:nvPr/>
        </p:nvSpPr>
        <p:spPr>
          <a:xfrm>
            <a:off x="125759" y="1204555"/>
            <a:ext cx="8892480" cy="584775"/>
          </a:xfrm>
          <a:prstGeom prst="rect">
            <a:avLst/>
          </a:prstGeom>
          <a:solidFill>
            <a:srgbClr val="9CB3F2"/>
          </a:solidFill>
        </p:spPr>
        <p:txBody>
          <a:bodyPr wrap="square">
            <a:spAutoFit/>
          </a:bodyPr>
          <a:lstStyle/>
          <a:p>
            <a:pPr marL="174625" lvl="1"/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“优先级调度”＋“忙等待”＝ 优先级反转</a:t>
            </a:r>
          </a:p>
        </p:txBody>
      </p:sp>
      <p:sp>
        <p:nvSpPr>
          <p:cNvPr id="9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4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1B8FF0-651E-4004-961F-11AC00391796}"/>
              </a:ext>
            </a:extLst>
          </p:cNvPr>
          <p:cNvSpPr/>
          <p:nvPr/>
        </p:nvSpPr>
        <p:spPr>
          <a:xfrm>
            <a:off x="2998492" y="1186"/>
            <a:ext cx="3147015" cy="835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5.6 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信 号 量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2F62A1-C061-4136-9C24-F3E0C24A66D0}"/>
              </a:ext>
            </a:extLst>
          </p:cNvPr>
          <p:cNvSpPr txBox="1">
            <a:spLocks noChangeArrowheads="1"/>
          </p:cNvSpPr>
          <p:nvPr/>
        </p:nvSpPr>
        <p:spPr>
          <a:xfrm>
            <a:off x="160899" y="2550880"/>
            <a:ext cx="8964612" cy="36084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信号量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S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物理含义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S&gt;0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：有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S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个资源可用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S==0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：无资源可用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S&lt;0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|S|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表示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S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等待队列中的进程个数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除初始化外，只能通过标准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原子操作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访问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wait() 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）</a:t>
            </a:r>
            <a:endParaRPr lang="en-US" altLang="zh-CN" sz="32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signal() 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V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）</a:t>
            </a:r>
            <a:endParaRPr lang="en-US" altLang="zh-CN" sz="32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E3E7FC-004A-4169-BF8A-EF9D7F759846}"/>
              </a:ext>
            </a:extLst>
          </p:cNvPr>
          <p:cNvSpPr/>
          <p:nvPr/>
        </p:nvSpPr>
        <p:spPr>
          <a:xfrm>
            <a:off x="610694" y="964709"/>
            <a:ext cx="851481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defTabSz="355600">
              <a:lnSpc>
                <a:spcPct val="90000"/>
              </a:lnSpc>
              <a:buClr>
                <a:schemeClr val="bg1"/>
              </a:buClr>
              <a:buSzPct val="80000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n-ea"/>
                <a:ea typeface="+mn-ea"/>
              </a:rPr>
              <a:t>1965年荷兰科学家 </a:t>
            </a:r>
            <a:r>
              <a:rPr lang="en-US" altLang="zh-CN" sz="3600" dirty="0">
                <a:solidFill>
                  <a:srgbClr val="996600"/>
                </a:solidFill>
                <a:latin typeface="+mn-lt"/>
                <a:ea typeface="+mn-ea"/>
              </a:rPr>
              <a:t>E.W.Dijkstra</a:t>
            </a:r>
            <a:r>
              <a:rPr lang="zh-CN" altLang="en-US" sz="3600" dirty="0">
                <a:solidFill>
                  <a:schemeClr val="bg2"/>
                </a:solidFill>
                <a:latin typeface="+mn-ea"/>
                <a:ea typeface="+mn-ea"/>
              </a:rPr>
              <a:t>提出。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03CD13-D897-43C4-AEDF-B39723E7D30D}"/>
              </a:ext>
            </a:extLst>
          </p:cNvPr>
          <p:cNvSpPr/>
          <p:nvPr/>
        </p:nvSpPr>
        <p:spPr>
          <a:xfrm>
            <a:off x="160899" y="1791216"/>
            <a:ext cx="792088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2" indent="-355600" defTabSz="355600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一个整数值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682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0992" y="4024908"/>
            <a:ext cx="9073008" cy="15327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1" algn="ctr" eaLnBrk="1" hangingPunct="1">
              <a:spcBef>
                <a:spcPct val="20000"/>
              </a:spcBef>
              <a:buSzPct val="80000"/>
              <a:defRPr/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常用的原语</a:t>
            </a:r>
          </a:p>
          <a:p>
            <a:pPr marL="355600" lvl="2" indent="-355600" defTabSz="355600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进程的创建、 撤销、阻塞、唤醒、挂起、激活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操作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   V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操作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3645" y="-71724"/>
            <a:ext cx="20944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原    语</a:t>
            </a:r>
          </a:p>
        </p:txBody>
      </p:sp>
      <p:sp>
        <p:nvSpPr>
          <p:cNvPr id="7" name="矩形 6"/>
          <p:cNvSpPr/>
          <p:nvPr/>
        </p:nvSpPr>
        <p:spPr>
          <a:xfrm>
            <a:off x="428676" y="654486"/>
            <a:ext cx="8208912" cy="235756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系统态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下执行的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具有特定功能的程序段。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ea typeface="楷体_GB2312" pitchFamily="49" charset="-122"/>
              </a:rPr>
              <a:t>目的：保证进程控制和通信的可靠性。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lvl="1" indent="-457200"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机器指令级的（原子指令）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：不允许中断。</a:t>
            </a:r>
          </a:p>
          <a:p>
            <a:pPr lvl="1" indent="-457200" eaLnBrk="1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功能级的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：不允许并发执行。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630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FB1362-9D48-4E62-8469-EBD2A654DEE1}"/>
              </a:ext>
            </a:extLst>
          </p:cNvPr>
          <p:cNvSpPr txBox="1"/>
          <p:nvPr/>
        </p:nvSpPr>
        <p:spPr>
          <a:xfrm>
            <a:off x="2333623" y="11480"/>
            <a:ext cx="44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信 号 量 的 实 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5E0B8-A281-478D-B746-C49E753F499C}"/>
              </a:ext>
            </a:extLst>
          </p:cNvPr>
          <p:cNvSpPr txBox="1">
            <a:spLocks/>
          </p:cNvSpPr>
          <p:nvPr/>
        </p:nvSpPr>
        <p:spPr>
          <a:xfrm>
            <a:off x="428836" y="908720"/>
            <a:ext cx="3351076" cy="1656184"/>
          </a:xfrm>
          <a:prstGeom prst="rect">
            <a:avLst/>
          </a:prstGeom>
          <a:solidFill>
            <a:srgbClr val="D9D9FF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typedef struct{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int value;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struct process  *list;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} </a:t>
            </a:r>
            <a:r>
              <a:rPr lang="en-US" altLang="zh-CN" sz="240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semaphore</a:t>
            </a: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; 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</a:t>
            </a:r>
            <a:endParaRPr lang="en-US" altLang="zh-CN" b="0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7DC040-A040-48F2-A9E3-3B681237B47F}"/>
              </a:ext>
            </a:extLst>
          </p:cNvPr>
          <p:cNvSpPr txBox="1">
            <a:spLocks/>
          </p:cNvSpPr>
          <p:nvPr/>
        </p:nvSpPr>
        <p:spPr>
          <a:xfrm>
            <a:off x="95246" y="2804587"/>
            <a:ext cx="4143164" cy="307268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effectLst/>
                <a:cs typeface="Courier New" panose="02070309020205020404" pitchFamily="49" charset="0"/>
              </a:rPr>
              <a:t>wait</a:t>
            </a: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semaphore</a:t>
            </a: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*S)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S-&gt;value--;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if (S-&gt;value &lt; 0) {</a:t>
            </a:r>
            <a:b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  add this process to S-&gt;list;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  block();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}</a:t>
            </a:r>
            <a:r>
              <a:rPr lang="en-US" altLang="zh-CN" sz="2000" b="1" kern="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</a:t>
            </a:r>
            <a:endParaRPr lang="en-US" altLang="zh-CN" b="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BC441-0DE9-4ACB-8661-F27FD11596CA}"/>
              </a:ext>
            </a:extLst>
          </p:cNvPr>
          <p:cNvSpPr txBox="1">
            <a:spLocks/>
          </p:cNvSpPr>
          <p:nvPr/>
        </p:nvSpPr>
        <p:spPr>
          <a:xfrm>
            <a:off x="4806411" y="2804586"/>
            <a:ext cx="4242343" cy="27126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effectLst/>
                <a:cs typeface="Courier New" panose="02070309020205020404" pitchFamily="49" charset="0"/>
              </a:rPr>
              <a:t>signal</a:t>
            </a: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ffectLst/>
                <a:cs typeface="Courier New" panose="02070309020205020404" pitchFamily="49" charset="0"/>
              </a:rPr>
              <a:t>semaphore</a:t>
            </a: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*S)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S-&gt;value++;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if (S-&gt;value &lt;= 0) {</a:t>
            </a:r>
            <a:b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remove a process P from S-&gt;list;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   wakeup(P);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effectLst/>
                <a:cs typeface="Courier New" panose="02070309020205020404" pitchFamily="49" charset="0"/>
              </a:rPr>
              <a:t>}</a:t>
            </a:r>
            <a:endParaRPr lang="en-US" altLang="zh-CN" b="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46A8DC-748E-4B81-9CA1-74200EA8FA98}"/>
              </a:ext>
            </a:extLst>
          </p:cNvPr>
          <p:cNvSpPr/>
          <p:nvPr/>
        </p:nvSpPr>
        <p:spPr bwMode="auto">
          <a:xfrm>
            <a:off x="414615" y="4293097"/>
            <a:ext cx="1490386" cy="463410"/>
          </a:xfrm>
          <a:prstGeom prst="rect">
            <a:avLst/>
          </a:prstGeom>
          <a:solidFill>
            <a:srgbClr val="30D204">
              <a:alpha val="2313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B035BE3-F839-449F-A436-52F79CE63D71}"/>
              </a:ext>
            </a:extLst>
          </p:cNvPr>
          <p:cNvSpPr/>
          <p:nvPr/>
        </p:nvSpPr>
        <p:spPr bwMode="auto">
          <a:xfrm>
            <a:off x="1159808" y="5106749"/>
            <a:ext cx="2482217" cy="482491"/>
          </a:xfrm>
          <a:prstGeom prst="wedgeRoundRectCallout">
            <a:avLst>
              <a:gd name="adj1" fmla="val -35777"/>
              <a:gd name="adj2" fmla="val -110738"/>
              <a:gd name="adj3" fmla="val 16667"/>
            </a:avLst>
          </a:prstGeom>
          <a:solidFill>
            <a:srgbClr val="30D2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92075" indent="-92075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400" dirty="0">
                <a:solidFill>
                  <a:schemeClr val="bg2"/>
                </a:solidFill>
              </a:rPr>
              <a:t>进程将自身阻塞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71A58-7219-4776-990E-412B5A02DEA6}"/>
              </a:ext>
            </a:extLst>
          </p:cNvPr>
          <p:cNvSpPr/>
          <p:nvPr/>
        </p:nvSpPr>
        <p:spPr bwMode="auto">
          <a:xfrm>
            <a:off x="5220072" y="4262352"/>
            <a:ext cx="1944216" cy="494156"/>
          </a:xfrm>
          <a:prstGeom prst="rect">
            <a:avLst/>
          </a:prstGeom>
          <a:solidFill>
            <a:srgbClr val="30D204">
              <a:alpha val="23137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1CF1A91C-C72F-4CEE-ABF2-4E0213E84846}"/>
              </a:ext>
            </a:extLst>
          </p:cNvPr>
          <p:cNvSpPr/>
          <p:nvPr/>
        </p:nvSpPr>
        <p:spPr bwMode="auto">
          <a:xfrm>
            <a:off x="4949037" y="5022401"/>
            <a:ext cx="4015451" cy="494831"/>
          </a:xfrm>
          <a:prstGeom prst="wedgeRoundRectCallout">
            <a:avLst>
              <a:gd name="adj1" fmla="val -17906"/>
              <a:gd name="adj2" fmla="val -112979"/>
              <a:gd name="adj3" fmla="val 16667"/>
            </a:avLst>
          </a:prstGeom>
          <a:solidFill>
            <a:srgbClr val="30D2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92075" indent="-92075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lang="zh-CN" altLang="en-US" sz="2400" dirty="0">
                <a:solidFill>
                  <a:schemeClr val="bg2"/>
                </a:solidFill>
              </a:rPr>
              <a:t>将进程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P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从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的等</a:t>
            </a:r>
            <a:r>
              <a:rPr lang="zh-CN" altLang="en-US" sz="2400" dirty="0">
                <a:solidFill>
                  <a:schemeClr val="bg2"/>
                </a:solidFill>
              </a:rPr>
              <a:t>待队列唤醒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5115" y="1148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教材 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P146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6" name="对话气泡: 圆角矩形 10">
            <a:extLst>
              <a:ext uri="{FF2B5EF4-FFF2-40B4-BE49-F238E27FC236}">
                <a16:creationId xmlns:a16="http://schemas.microsoft.com/office/drawing/2014/main" id="{BB035BE3-F839-449F-A436-52F79CE63D71}"/>
              </a:ext>
            </a:extLst>
          </p:cNvPr>
          <p:cNvSpPr/>
          <p:nvPr/>
        </p:nvSpPr>
        <p:spPr bwMode="auto">
          <a:xfrm>
            <a:off x="3054235" y="928648"/>
            <a:ext cx="1894801" cy="518553"/>
          </a:xfrm>
          <a:prstGeom prst="wedgeRoundRectCallout">
            <a:avLst>
              <a:gd name="adj1" fmla="val -59692"/>
              <a:gd name="adj2" fmla="val 121996"/>
              <a:gd name="adj3" fmla="val 16667"/>
            </a:avLst>
          </a:prstGeom>
          <a:solidFill>
            <a:srgbClr val="30D2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lang="zh-CN" altLang="en-US" sz="2800" dirty="0">
                <a:solidFill>
                  <a:schemeClr val="bg2"/>
                </a:solidFill>
              </a:rPr>
              <a:t>等待队列</a:t>
            </a:r>
          </a:p>
        </p:txBody>
      </p:sp>
    </p:spTree>
    <p:extLst>
      <p:ext uri="{BB962C8B-B14F-4D97-AF65-F5344CB8AC3E}">
        <p14:creationId xmlns:p14="http://schemas.microsoft.com/office/powerpoint/2010/main" val="23215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C392A52-B5FC-4047-A4A8-CB9258BD05E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980728"/>
            <a:ext cx="9127244" cy="4633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间接制约（进程互斥）</a:t>
            </a:r>
          </a:p>
          <a:p>
            <a:pPr marL="812800" lvl="3" indent="-355600" defTabSz="355600">
              <a:lnSpc>
                <a:spcPts val="4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进程竞争</a:t>
            </a:r>
            <a:r>
              <a:rPr lang="zh-CN" altLang="en-US" sz="3200" dirty="0">
                <a:solidFill>
                  <a:srgbClr val="FF00FF"/>
                </a:solidFill>
                <a:effectLst/>
                <a:latin typeface="+mj-lt"/>
                <a:ea typeface="楷体" panose="02010609060101010101" pitchFamily="49" charset="-122"/>
              </a:rPr>
              <a:t>公有资源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的使用权，在临界区内不允许交叉执行；</a:t>
            </a:r>
            <a:endParaRPr lang="en-US" altLang="zh-CN" sz="32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ts val="4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竞争没有固定的必然联系，如：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A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B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两进程都要向屏幕输出。</a:t>
            </a:r>
          </a:p>
          <a:p>
            <a:pPr marL="355600" lvl="2" indent="-355600" defTabSz="355600">
              <a:spcBef>
                <a:spcPts val="6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直接制约（进程同步）</a:t>
            </a:r>
          </a:p>
          <a:p>
            <a:pPr marL="812800" lvl="3" indent="-355600" defTabSz="355600">
              <a:lnSpc>
                <a:spcPts val="4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进程共享对方的</a:t>
            </a:r>
            <a:r>
              <a:rPr lang="zh-CN" altLang="en-US" sz="3200" dirty="0">
                <a:solidFill>
                  <a:srgbClr val="FF00FF"/>
                </a:solidFill>
                <a:effectLst/>
                <a:latin typeface="+mj-lt"/>
                <a:ea typeface="楷体" panose="02010609060101010101" pitchFamily="49" charset="-122"/>
              </a:rPr>
              <a:t>私有资源</a:t>
            </a: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；</a:t>
            </a:r>
            <a:endParaRPr lang="en-US" altLang="zh-CN" sz="32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ts val="4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进程间有必然的联系、合作关系，如：输入进程、计算进程和打印进程。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F383C-843F-403D-B34A-41317BCB5E25}"/>
              </a:ext>
            </a:extLst>
          </p:cNvPr>
          <p:cNvSpPr/>
          <p:nvPr/>
        </p:nvSpPr>
        <p:spPr>
          <a:xfrm>
            <a:off x="2166533" y="22294"/>
            <a:ext cx="48109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并发进程的制约关系</a:t>
            </a: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275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BF80D38-C8BF-4896-972B-F499D867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48880"/>
            <a:ext cx="7751763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BBE60EF-2132-411B-A413-439B4533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272" y="5181120"/>
            <a:ext cx="7000875" cy="1081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lvl="3" indent="457200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</a:t>
            </a:r>
            <a:r>
              <a:rPr lang="en-US" altLang="zh-CN" baseline="-250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c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的输出结果是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Pp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的执行条件，</a:t>
            </a:r>
          </a:p>
          <a:p>
            <a:pPr marL="0" lvl="3" indent="457200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</a:t>
            </a:r>
            <a:r>
              <a:rPr lang="en-US" altLang="zh-CN" baseline="-250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的执行结果也是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Pc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的执行条件。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8F606E-FD7E-481F-A4D9-048E7252D0BE}"/>
              </a:ext>
            </a:extLst>
          </p:cNvPr>
          <p:cNvSpPr txBox="1"/>
          <p:nvPr/>
        </p:nvSpPr>
        <p:spPr>
          <a:xfrm>
            <a:off x="657250" y="787273"/>
            <a:ext cx="8208912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一组并发进程，因直接制约而互相合作，</a:t>
            </a:r>
            <a:endParaRPr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使得各进程按一的顺序和速度执行的过程。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F6152-4F6A-4003-B59E-96D09F4C1833}"/>
              </a:ext>
            </a:extLst>
          </p:cNvPr>
          <p:cNvSpPr/>
          <p:nvPr/>
        </p:nvSpPr>
        <p:spPr>
          <a:xfrm>
            <a:off x="3563888" y="-91155"/>
            <a:ext cx="22413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进程同步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472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6F7832-FF1D-4CC6-A2E5-9B4A718D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2B57E0-6845-429D-A6EB-2E85BB7D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19</a:t>
            </a:fld>
            <a:r>
              <a:rPr lang="zh-CN" altLang="en-US"/>
              <a:t> 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86D7B-35D6-41E3-8123-17A7005634C2}"/>
              </a:ext>
            </a:extLst>
          </p:cNvPr>
          <p:cNvSpPr/>
          <p:nvPr/>
        </p:nvSpPr>
        <p:spPr>
          <a:xfrm>
            <a:off x="1649565" y="0"/>
            <a:ext cx="5844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公用信号量和私用信号量</a:t>
            </a:r>
            <a:endParaRPr lang="en-US" altLang="zh-CN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D00587-A9FF-4EE2-9428-651E618C701E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908050"/>
            <a:ext cx="9144000" cy="41771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公用信号量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99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互斥信号量（互斥锁、互斥量）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联系着一组并发进程，初值为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，每个进程均可施加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V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操作。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私用信号量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用于进程同步，在制约和被制约进程之间。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初值：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0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或某个正整数 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n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，表示资源的数目。只允许拥有它的进程施加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</a:t>
            </a:r>
          </a:p>
          <a:p>
            <a:pPr lvl="1" eaLnBrk="1" hangingPunct="1">
              <a:defRPr/>
            </a:pPr>
            <a:endParaRPr lang="zh-CN" altLang="en-US" b="1" kern="0" dirty="0">
              <a:ea typeface="楷体_GB2312" pitchFamily="49" charset="-122"/>
            </a:endParaRP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389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C15AA8-25F1-4EFB-9DD6-E6835663E3B4}"/>
              </a:ext>
            </a:extLst>
          </p:cNvPr>
          <p:cNvSpPr/>
          <p:nvPr/>
        </p:nvSpPr>
        <p:spPr>
          <a:xfrm>
            <a:off x="1115616" y="773472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线程通过有界缓冲区共享内存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196A1EF-5DF5-4D07-A2F9-A909D35A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7124"/>
            <a:ext cx="4419600" cy="23083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while(counter== BUFFER_SIZE) 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;   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buffer[in] = next produced;</a:t>
            </a:r>
            <a:b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 = (in + 1) %;</a:t>
            </a:r>
          </a:p>
          <a:p>
            <a:r>
              <a:rPr lang="en-US" altLang="zh-CN" sz="24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counter++;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BD372DB-25F1-4BCB-AE45-F4BAFA12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33" y="160643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66"/>
                </a:solidFill>
              </a:rPr>
              <a:t>生产者线程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9605D43-4A9B-448C-8289-2D16EA28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672" y="2207124"/>
            <a:ext cx="4567456" cy="230832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while(counter== 0) 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;   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next consumed = buffer[out];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out = (out + 1) % BUFFER_SIZE;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counter--;</a:t>
            </a:r>
          </a:p>
          <a:p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E6F5E40-FD1E-40AF-BB6A-3F1E0672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296" y="157035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消费者线程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7EE3C6-CA03-439C-B3A7-C0A234B6B463}"/>
              </a:ext>
            </a:extLst>
          </p:cNvPr>
          <p:cNvSpPr txBox="1"/>
          <p:nvPr/>
        </p:nvSpPr>
        <p:spPr>
          <a:xfrm>
            <a:off x="149636" y="4583388"/>
            <a:ext cx="8862492" cy="1077218"/>
          </a:xfrm>
          <a:prstGeom prst="rect">
            <a:avLst/>
          </a:prstGeom>
          <a:solidFill>
            <a:srgbClr val="9CB3F2"/>
          </a:solidFill>
        </p:spPr>
        <p:txBody>
          <a:bodyPr wrap="square" rtlCol="0">
            <a:spAutoFit/>
          </a:bodyPr>
          <a:lstStyle/>
          <a:p>
            <a:pPr>
              <a:tabLst>
                <a:tab pos="4121150" algn="l"/>
              </a:tabLst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>
              <a:tabLst>
                <a:tab pos="4121150" algn="l"/>
              </a:tabLst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生产者消费者各执行一次，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的值是多少？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32340" y="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教材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P139 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479D63-3866-4115-B92E-A2DD667D072F}"/>
              </a:ext>
            </a:extLst>
          </p:cNvPr>
          <p:cNvSpPr/>
          <p:nvPr/>
        </p:nvSpPr>
        <p:spPr>
          <a:xfrm>
            <a:off x="3296333" y="-118670"/>
            <a:ext cx="2582758" cy="835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5.1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背   景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FF5BD24-41A6-4CA4-A2E2-D93308688108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1487517"/>
            <a:ext cx="8424936" cy="69502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2" indent="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None/>
              <a:defRPr/>
            </a:pPr>
            <a:endParaRPr lang="en-US" altLang="zh-CN" sz="3600" dirty="0">
              <a:solidFill>
                <a:schemeClr val="bg1"/>
              </a:solidFill>
              <a:effectLst/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5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941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978" y="1030168"/>
            <a:ext cx="9010022" cy="2343259"/>
            <a:chOff x="133978" y="1158757"/>
            <a:chExt cx="9010022" cy="234325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D6373EC-40DB-4FED-B8AE-3FDB36B4DEDC}"/>
                </a:ext>
              </a:extLst>
            </p:cNvPr>
            <p:cNvSpPr txBox="1"/>
            <p:nvPr/>
          </p:nvSpPr>
          <p:spPr>
            <a:xfrm>
              <a:off x="133978" y="3101906"/>
              <a:ext cx="8694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</a:rPr>
                <a:t>操作系统精髓与设计原理 （第</a:t>
              </a:r>
              <a:r>
                <a:rPr lang="en-US" altLang="zh-CN" sz="2000" dirty="0">
                  <a:solidFill>
                    <a:schemeClr val="bg2"/>
                  </a:solidFill>
                </a:rPr>
                <a:t>8</a:t>
              </a:r>
              <a:r>
                <a:rPr lang="zh-CN" altLang="en-US" sz="2000" dirty="0">
                  <a:solidFill>
                    <a:schemeClr val="bg2"/>
                  </a:solidFill>
                </a:rPr>
                <a:t>版 中译版） </a:t>
              </a:r>
              <a:r>
                <a:rPr lang="en-US" altLang="zh-CN" sz="2000" dirty="0">
                  <a:solidFill>
                    <a:schemeClr val="bg2"/>
                  </a:solidFill>
                </a:rPr>
                <a:t>P138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05799DD-EC8B-4222-8C7D-408AE841443A}"/>
                </a:ext>
              </a:extLst>
            </p:cNvPr>
            <p:cNvSpPr txBox="1"/>
            <p:nvPr/>
          </p:nvSpPr>
          <p:spPr>
            <a:xfrm>
              <a:off x="251520" y="1158757"/>
              <a:ext cx="8892480" cy="186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5600" lvl="2" indent="-355600" defTabSz="355600">
                <a:lnSpc>
                  <a:spcPct val="90000"/>
                </a:lnSpc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一个编程标志，用来获取或释放一个对象。</a:t>
              </a:r>
              <a:endParaRPr lang="en-US" altLang="zh-CN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endParaRPr>
            </a:p>
            <a:p>
              <a:pPr marL="355600" lvl="2" indent="-355600" defTabSz="355600">
                <a:lnSpc>
                  <a:spcPct val="90000"/>
                </a:lnSpc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当需要的资源不能被分享，被设定为锁定（</a:t>
              </a:r>
              <a:r>
                <a:rPr lang="zh-CN" altLang="en-US" dirty="0">
                  <a:solidFill>
                    <a:schemeClr val="bg2"/>
                  </a:solidFill>
                  <a:ea typeface="楷体" panose="02010609060101010101" pitchFamily="49" charset="-122"/>
                </a:rPr>
                <a:t>值为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），用来阻塞其它进程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/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线程。</a:t>
              </a:r>
              <a:endParaRPr lang="en-US" altLang="zh-CN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endParaRPr>
            </a:p>
            <a:p>
              <a:pPr marL="355600" lvl="2" indent="-355600" defTabSz="355600">
                <a:lnSpc>
                  <a:spcPct val="90000"/>
                </a:lnSpc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当资源释放时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: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非锁定（值为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）。</a:t>
              </a:r>
              <a:endParaRPr lang="en-US" altLang="zh-CN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9340363-CAE8-416B-BA53-E95B75303A46}"/>
              </a:ext>
            </a:extLst>
          </p:cNvPr>
          <p:cNvSpPr/>
          <p:nvPr/>
        </p:nvSpPr>
        <p:spPr>
          <a:xfrm>
            <a:off x="3489717" y="132338"/>
            <a:ext cx="19832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互 斥 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6057" y="4599198"/>
            <a:ext cx="8420399" cy="1611392"/>
            <a:chOff x="259324" y="4891900"/>
            <a:chExt cx="9144000" cy="161139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F150A1-80D5-47ED-A0B2-CFA5DB6A51D4}"/>
                </a:ext>
              </a:extLst>
            </p:cNvPr>
            <p:cNvSpPr txBox="1"/>
            <p:nvPr/>
          </p:nvSpPr>
          <p:spPr>
            <a:xfrm>
              <a:off x="1818316" y="6103182"/>
              <a:ext cx="5328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</a:rPr>
                <a:t>现代操作系统 </a:t>
              </a:r>
              <a:r>
                <a:rPr lang="en-US" altLang="zh-CN" sz="2000" dirty="0">
                  <a:solidFill>
                    <a:schemeClr val="bg2"/>
                  </a:solidFill>
                </a:rPr>
                <a:t>(</a:t>
              </a:r>
              <a:r>
                <a:rPr lang="zh-CN" altLang="en-US" sz="2000" dirty="0">
                  <a:solidFill>
                    <a:schemeClr val="bg2"/>
                  </a:solidFill>
                </a:rPr>
                <a:t>第</a:t>
              </a:r>
              <a:r>
                <a:rPr lang="en-US" altLang="zh-CN" sz="2000" dirty="0">
                  <a:solidFill>
                    <a:schemeClr val="bg2"/>
                  </a:solidFill>
                </a:rPr>
                <a:t>3</a:t>
              </a:r>
              <a:r>
                <a:rPr lang="zh-CN" altLang="en-US" sz="2000" dirty="0">
                  <a:solidFill>
                    <a:schemeClr val="bg2"/>
                  </a:solidFill>
                </a:rPr>
                <a:t>版 中译本</a:t>
              </a:r>
              <a:r>
                <a:rPr lang="en-US" altLang="zh-CN" sz="2000" dirty="0">
                  <a:solidFill>
                    <a:schemeClr val="bg2"/>
                  </a:solidFill>
                </a:rPr>
                <a:t>)</a:t>
              </a:r>
              <a:r>
                <a:rPr lang="zh-CN" altLang="en-US" sz="2000" dirty="0">
                  <a:solidFill>
                    <a:schemeClr val="bg2"/>
                  </a:solidFill>
                </a:rPr>
                <a:t>，</a:t>
              </a:r>
              <a:r>
                <a:rPr lang="en-US" altLang="zh-CN" sz="2000" dirty="0">
                  <a:solidFill>
                    <a:schemeClr val="bg2"/>
                  </a:solidFill>
                </a:rPr>
                <a:t>P74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6A7F904-51CC-40FA-989C-A6CB4F53C5CC}"/>
                </a:ext>
              </a:extLst>
            </p:cNvPr>
            <p:cNvSpPr txBox="1"/>
            <p:nvPr/>
          </p:nvSpPr>
          <p:spPr>
            <a:xfrm>
              <a:off x="259324" y="4891900"/>
              <a:ext cx="9144000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5600" lvl="2" indent="-355600" defTabSz="355600">
                <a:lnSpc>
                  <a:spcPts val="4000"/>
                </a:lnSpc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信号量的简化版本，不需要计数能力。</a:t>
              </a:r>
              <a:endParaRPr lang="en-US" altLang="zh-CN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endParaRPr>
            </a:p>
            <a:p>
              <a:pPr marL="355600" lvl="2" indent="-355600" defTabSz="355600">
                <a:lnSpc>
                  <a:spcPts val="4000"/>
                </a:lnSpc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楷体" panose="02010609060101010101" pitchFamily="49" charset="-122"/>
                </a:rPr>
                <a:t>两种状态：加锁和解锁。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1FC9F96-ED0E-49FC-AE58-DB2FB2062671}"/>
              </a:ext>
            </a:extLst>
          </p:cNvPr>
          <p:cNvSpPr/>
          <p:nvPr/>
        </p:nvSpPr>
        <p:spPr>
          <a:xfrm>
            <a:off x="3484846" y="3712362"/>
            <a:ext cx="1984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互 斥 量</a:t>
            </a:r>
          </a:p>
        </p:txBody>
      </p:sp>
      <p:sp>
        <p:nvSpPr>
          <p:cNvPr id="13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6286092" y="6477000"/>
            <a:ext cx="2476908" cy="369332"/>
          </a:xfrm>
          <a:prstGeom prst="rect">
            <a:avLst/>
          </a:prstGeom>
          <a:solidFill>
            <a:srgbClr val="9CA7F6"/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教材习题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5.2, 5.3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4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702C5E-558A-4991-8592-C591D1BFFB96}"/>
              </a:ext>
            </a:extLst>
          </p:cNvPr>
          <p:cNvSpPr/>
          <p:nvPr/>
        </p:nvSpPr>
        <p:spPr>
          <a:xfrm>
            <a:off x="1235189" y="-37578"/>
            <a:ext cx="6673622" cy="835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5.7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用信号量解决同步问题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C49AE80-8D2E-4411-BA70-7C9332B3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0" y="771338"/>
            <a:ext cx="9014259" cy="23698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[</a:t>
            </a:r>
            <a:r>
              <a:rPr lang="zh-CN" altLang="en-US" sz="2800" b="1" dirty="0">
                <a:solidFill>
                  <a:schemeClr val="bg2"/>
                </a:solidFill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</a:rPr>
              <a:t>5.1]</a:t>
            </a:r>
            <a:r>
              <a:rPr lang="zh-CN" altLang="en-US" sz="2400" b="1" dirty="0">
                <a:solidFill>
                  <a:schemeClr val="bg2"/>
                </a:solidFill>
              </a:rPr>
              <a:t>有三个进程</a:t>
            </a: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B</a:t>
            </a:r>
            <a:r>
              <a:rPr lang="zh-CN" altLang="en-US" sz="2400" b="1" dirty="0">
                <a:solidFill>
                  <a:schemeClr val="bg2"/>
                </a:solidFill>
              </a:rPr>
              <a:t>和</a:t>
            </a: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C</a:t>
            </a:r>
            <a:r>
              <a:rPr lang="zh-CN" altLang="en-US" sz="2400" b="1" dirty="0">
                <a:solidFill>
                  <a:schemeClr val="bg2"/>
                </a:solidFill>
              </a:rPr>
              <a:t>协助解决打印问题：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A </a:t>
            </a:r>
            <a:r>
              <a:rPr lang="en-US" altLang="zh-CN" sz="2400" b="1" dirty="0">
                <a:solidFill>
                  <a:schemeClr val="bg2"/>
                </a:solidFill>
              </a:rPr>
              <a:t>:</a:t>
            </a:r>
            <a:r>
              <a:rPr lang="zh-CN" altLang="en-US" sz="2400" b="1" dirty="0">
                <a:solidFill>
                  <a:schemeClr val="bg2"/>
                </a:solidFill>
              </a:rPr>
              <a:t>将文件记录从磁盘读入主存的缓冲区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</a:rPr>
              <a:t>，每次读一个记录；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B </a:t>
            </a:r>
            <a:r>
              <a:rPr lang="en-US" altLang="zh-CN" sz="2400" b="1" dirty="0">
                <a:solidFill>
                  <a:schemeClr val="bg2"/>
                </a:solidFill>
              </a:rPr>
              <a:t>:</a:t>
            </a:r>
            <a:r>
              <a:rPr lang="zh-CN" altLang="en-US" sz="2400" b="1" dirty="0">
                <a:solidFill>
                  <a:schemeClr val="bg2"/>
                </a:solidFill>
              </a:rPr>
              <a:t>将缓冲区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</a:rPr>
              <a:t>的内容复制到缓冲区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，每次复制一个记录；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C </a:t>
            </a:r>
            <a:r>
              <a:rPr lang="en-US" altLang="zh-CN" sz="2400" b="1" dirty="0">
                <a:solidFill>
                  <a:schemeClr val="bg2"/>
                </a:solidFill>
              </a:rPr>
              <a:t>:</a:t>
            </a:r>
            <a:r>
              <a:rPr lang="zh-CN" altLang="en-US" sz="2400" b="1" dirty="0">
                <a:solidFill>
                  <a:schemeClr val="bg2"/>
                </a:solidFill>
              </a:rPr>
              <a:t>将缓冲区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的内容打印出来，每次打印一个记录。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缓冲区的大小和一个记录一样。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请用</a:t>
            </a: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zh-CN" altLang="en-US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V</a:t>
            </a:r>
            <a:r>
              <a:rPr lang="zh-CN" altLang="en-US" sz="2400" b="1" dirty="0">
                <a:solidFill>
                  <a:schemeClr val="bg2"/>
                </a:solidFill>
              </a:rPr>
              <a:t>操作来保证文件的正确打印。</a:t>
            </a:r>
            <a:r>
              <a:rPr lang="en-US" altLang="zh-CN" sz="2400" b="1" dirty="0">
                <a:solidFill>
                  <a:schemeClr val="bg2"/>
                </a:solidFill>
              </a:rPr>
              <a:t>(</a:t>
            </a:r>
            <a:r>
              <a:rPr lang="zh-CN" altLang="en-US" sz="2400" b="1" dirty="0">
                <a:solidFill>
                  <a:srgbClr val="99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忽略进程互斥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4478FDE-69A6-455C-8D8B-C9B9E5FE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87" y="4442935"/>
            <a:ext cx="60483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 dirty="0">
                <a:solidFill>
                  <a:schemeClr val="bg2"/>
                </a:solidFill>
              </a:rPr>
              <a:t>私用信号量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</a:rPr>
              <a:t>empty1=1;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B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</a:rPr>
              <a:t>empty2=1; full1=0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C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</a:rPr>
              <a:t>full2=0;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823A838-3218-4E48-B121-DA34341C9155}"/>
              </a:ext>
            </a:extLst>
          </p:cNvPr>
          <p:cNvGrpSpPr>
            <a:grpSpLocks/>
          </p:cNvGrpSpPr>
          <p:nvPr/>
        </p:nvGrpSpPr>
        <p:grpSpPr bwMode="auto">
          <a:xfrm>
            <a:off x="346087" y="3363435"/>
            <a:ext cx="8208963" cy="863600"/>
            <a:chOff x="249" y="2024"/>
            <a:chExt cx="5171" cy="544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8ACE093-B38D-4C0C-91A3-248ADCAD8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15"/>
              <a:ext cx="862" cy="4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缓冲区</a:t>
              </a: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E640F82-4040-4901-B261-28754F71F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070"/>
              <a:ext cx="862" cy="4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缓冲区</a:t>
              </a:r>
              <a:r>
                <a:rPr lang="en-US" altLang="zh-CN" sz="2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B54CD6F8-AD10-43EC-AB0F-89BF7E47E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069"/>
              <a:ext cx="544" cy="499"/>
            </a:xfrm>
            <a:prstGeom prst="ellipse">
              <a:avLst/>
            </a:prstGeom>
            <a:solidFill>
              <a:srgbClr val="FFCCFF"/>
            </a:solidFill>
            <a:ln w="12700" cap="sq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FCFF514-5790-4755-8C81-BA26DA93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024"/>
              <a:ext cx="544" cy="499"/>
            </a:xfrm>
            <a:prstGeom prst="ellipse">
              <a:avLst/>
            </a:prstGeom>
            <a:solidFill>
              <a:srgbClr val="FFCCFF"/>
            </a:solidFill>
            <a:ln w="12700" cap="sq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B663E04B-43DF-43F0-882D-2CF41F64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024"/>
              <a:ext cx="544" cy="499"/>
            </a:xfrm>
            <a:prstGeom prst="ellipse">
              <a:avLst/>
            </a:prstGeom>
            <a:solidFill>
              <a:srgbClr val="FFCCFF"/>
            </a:solidFill>
            <a:ln w="12700" cap="sq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F9D3D6C-F203-4580-81FB-45C2C20EA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296"/>
              <a:ext cx="4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D20CAA5-11B8-473B-BD3D-B795991A9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296"/>
              <a:ext cx="4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CD58EC03-146F-4574-8B80-67DD5F890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296"/>
              <a:ext cx="4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2120426B-E4FC-4014-A7F8-C29A1EB95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296"/>
              <a:ext cx="4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18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4332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328D7D2-E51C-4D14-92A4-1AF83749264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71625"/>
            <a:ext cx="2663825" cy="367188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3600" b="1" kern="0" dirty="0">
                <a:solidFill>
                  <a:schemeClr val="bg2"/>
                </a:solidFill>
                <a:effectLst/>
              </a:rPr>
              <a:t>P</a:t>
            </a:r>
            <a:r>
              <a:rPr lang="en-US" altLang="zh-CN" sz="3600" b="1" kern="0" baseline="-25000" dirty="0">
                <a:solidFill>
                  <a:schemeClr val="bg2"/>
                </a:solidFill>
                <a:effectLst/>
              </a:rPr>
              <a:t>A</a:t>
            </a:r>
            <a:r>
              <a:rPr lang="zh-CN" altLang="en-US" sz="3600" b="1" kern="0" dirty="0">
                <a:solidFill>
                  <a:schemeClr val="bg2"/>
                </a:solidFill>
                <a:effectLst/>
              </a:rPr>
              <a:t>：</a:t>
            </a:r>
          </a:p>
          <a:p>
            <a:pPr eaLnBrk="1" hangingPunct="1">
              <a:spcBef>
                <a:spcPct val="10000"/>
              </a:spcBef>
              <a:buFont typeface="Symbol" panose="05050102010706020507" pitchFamily="18" charset="2"/>
              <a:buNone/>
            </a:pP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BEGIN</a:t>
            </a:r>
          </a:p>
          <a:p>
            <a:pPr eaLnBrk="1" hangingPunct="1">
              <a:spcBef>
                <a:spcPct val="10000"/>
              </a:spcBef>
              <a:buFont typeface="Symbol" panose="05050102010706020507" pitchFamily="18" charset="2"/>
              <a:buNone/>
            </a:pP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 L1:read from disk;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kern="0" dirty="0">
                <a:solidFill>
                  <a:srgbClr val="CB41C1"/>
                </a:solidFill>
                <a:effectLst/>
              </a:rPr>
              <a:t>P(empty1);</a:t>
            </a: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 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Put to buffer 1;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kern="0" dirty="0">
                <a:solidFill>
                  <a:srgbClr val="CB41C1"/>
                </a:solidFill>
                <a:effectLst/>
              </a:rPr>
              <a:t>V(full1);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kern="0" dirty="0" err="1">
                <a:solidFill>
                  <a:schemeClr val="bg2"/>
                </a:solidFill>
                <a:effectLst/>
              </a:rPr>
              <a:t>Goto</a:t>
            </a: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 L1;</a:t>
            </a:r>
          </a:p>
          <a:p>
            <a:pPr eaLnBrk="1" hangingPunct="1">
              <a:spcBef>
                <a:spcPct val="10000"/>
              </a:spcBef>
              <a:buFont typeface="Symbol" panose="05050102010706020507" pitchFamily="18" charset="2"/>
              <a:buNone/>
            </a:pP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END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38FD5A7-7EA2-4512-9B4B-C3D3EC69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1571625"/>
            <a:ext cx="3000375" cy="37115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C</a:t>
            </a:r>
            <a:r>
              <a:rPr lang="en-US" altLang="zh-CN" sz="2400" b="1" dirty="0">
                <a:solidFill>
                  <a:schemeClr val="bg2"/>
                </a:solidFill>
              </a:rPr>
              <a:t>: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BEGIN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L3: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       </a:t>
            </a:r>
            <a:r>
              <a:rPr lang="en-US" altLang="zh-CN" sz="2400" b="1" dirty="0">
                <a:solidFill>
                  <a:srgbClr val="CB41C1"/>
                </a:solidFill>
              </a:rPr>
              <a:t>P(full2);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Get from buffer 2;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Print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rgbClr val="CB41C1"/>
                </a:solidFill>
              </a:rPr>
              <a:t>V(empty2);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Goto</a:t>
            </a:r>
            <a:r>
              <a:rPr lang="en-US" altLang="zh-CN" sz="2400" b="1" dirty="0">
                <a:solidFill>
                  <a:schemeClr val="bg2"/>
                </a:solidFill>
              </a:rPr>
              <a:t> L3;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END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22E41C0B-60BB-4D0D-8FB5-BD2728EBFB1A}"/>
              </a:ext>
            </a:extLst>
          </p:cNvPr>
          <p:cNvGrpSpPr>
            <a:grpSpLocks/>
          </p:cNvGrpSpPr>
          <p:nvPr/>
        </p:nvGrpSpPr>
        <p:grpSpPr bwMode="auto">
          <a:xfrm>
            <a:off x="419914" y="129382"/>
            <a:ext cx="8208962" cy="863600"/>
            <a:chOff x="249" y="2024"/>
            <a:chExt cx="5171" cy="54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4A78F4E-89EE-4FE4-BDFA-62907EFA6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15"/>
              <a:ext cx="862" cy="4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缓冲区</a:t>
              </a: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EAE0D1C-E2EE-4BB8-8D48-455AA1FB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070"/>
              <a:ext cx="862" cy="4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缓冲区</a:t>
              </a:r>
              <a:r>
                <a:rPr lang="en-US" altLang="zh-CN" sz="2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6945F0C6-2694-42CC-9433-4724757E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069"/>
              <a:ext cx="544" cy="499"/>
            </a:xfrm>
            <a:prstGeom prst="ellipse">
              <a:avLst/>
            </a:prstGeom>
            <a:solidFill>
              <a:srgbClr val="FFCCFF"/>
            </a:solidFill>
            <a:ln w="12700" cap="sq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9734B63-E27F-4847-B9FD-5F278531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024"/>
              <a:ext cx="544" cy="499"/>
            </a:xfrm>
            <a:prstGeom prst="ellipse">
              <a:avLst/>
            </a:prstGeom>
            <a:solidFill>
              <a:srgbClr val="FFCCFF"/>
            </a:solidFill>
            <a:ln w="12700" cap="sq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4D63984-BC42-406B-A7AF-E139ED7D2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024"/>
              <a:ext cx="544" cy="499"/>
            </a:xfrm>
            <a:prstGeom prst="ellipse">
              <a:avLst/>
            </a:prstGeom>
            <a:solidFill>
              <a:srgbClr val="FFCCFF"/>
            </a:solidFill>
            <a:ln w="12700" cap="sq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69DDC36-092B-4E6C-B7FC-F4E89B650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296"/>
              <a:ext cx="4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4EB1E26-73B1-411C-AA41-8DF94AFD9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296"/>
              <a:ext cx="4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7C3E80C-66A9-4D82-8D5E-5EBA9A229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296"/>
              <a:ext cx="4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D751753-4EB5-44F6-B221-43F77CD8B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296"/>
              <a:ext cx="45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Text Box 15">
            <a:extLst>
              <a:ext uri="{FF2B5EF4-FFF2-40B4-BE49-F238E27FC236}">
                <a16:creationId xmlns:a16="http://schemas.microsoft.com/office/drawing/2014/main" id="{743D6D5B-BACB-4256-A9FA-B79A828E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1571625"/>
            <a:ext cx="3097213" cy="3627438"/>
          </a:xfrm>
          <a:prstGeom prst="rect">
            <a:avLst/>
          </a:prstGeom>
          <a:solidFill>
            <a:srgbClr val="F9FF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P</a:t>
            </a:r>
            <a:r>
              <a:rPr lang="en-US" altLang="zh-CN" b="1" baseline="-25000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BIGIN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r>
              <a:rPr lang="en-US" altLang="zh-CN" sz="2000" b="1" dirty="0">
                <a:solidFill>
                  <a:srgbClr val="0000A8"/>
                </a:solidFill>
              </a:rPr>
              <a:t>L2: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A8"/>
                </a:solidFill>
              </a:rPr>
              <a:t>       </a:t>
            </a:r>
            <a:r>
              <a:rPr lang="en-US" altLang="zh-CN" sz="2000" b="1" dirty="0">
                <a:solidFill>
                  <a:srgbClr val="CB41C1"/>
                </a:solidFill>
              </a:rPr>
              <a:t>P(full1);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A8"/>
                </a:solidFill>
              </a:rPr>
              <a:t>Get from buffer 1;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B41C1"/>
                </a:solidFill>
              </a:rPr>
              <a:t>V(empty1);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B41C1"/>
                </a:solidFill>
              </a:rPr>
              <a:t>P(empty2);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Put to buffer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B41C1"/>
                </a:solidFill>
              </a:rPr>
              <a:t>V(full2);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bg2"/>
                </a:solidFill>
              </a:rPr>
              <a:t>Goto</a:t>
            </a:r>
            <a:r>
              <a:rPr lang="en-US" altLang="zh-CN" sz="2000" b="1" dirty="0">
                <a:solidFill>
                  <a:schemeClr val="bg2"/>
                </a:solidFill>
              </a:rPr>
              <a:t> L2;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1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981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BA1C9A-B530-4E98-BF0D-6F990138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23</a:t>
            </a:fld>
            <a:r>
              <a:rPr lang="zh-CN" altLang="en-US" dirty="0"/>
              <a:t>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44186-7017-47CF-BE0E-ADCFC6951BC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148431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</a:rPr>
              <a:t> </a:t>
            </a:r>
            <a:r>
              <a:rPr lang="en-US" altLang="zh-CN" sz="2800" b="1" kern="0" dirty="0">
                <a:solidFill>
                  <a:schemeClr val="bg2"/>
                </a:solidFill>
                <a:effectLst/>
              </a:rPr>
              <a:t>[</a:t>
            </a:r>
            <a:r>
              <a:rPr lang="zh-CN" altLang="en-US" sz="2800" b="1" kern="0" dirty="0">
                <a:solidFill>
                  <a:schemeClr val="bg2"/>
                </a:solidFill>
                <a:effectLst/>
              </a:rPr>
              <a:t>例</a:t>
            </a:r>
            <a:r>
              <a:rPr lang="en-US" altLang="zh-CN" sz="2800" b="1" kern="0" dirty="0">
                <a:solidFill>
                  <a:schemeClr val="bg2"/>
                </a:solidFill>
                <a:effectLst/>
              </a:rPr>
              <a:t>5.2]</a:t>
            </a:r>
            <a:r>
              <a:rPr lang="zh-CN" altLang="en-US" sz="2400" b="1" kern="0" dirty="0">
                <a:solidFill>
                  <a:schemeClr val="bg2"/>
                </a:solidFill>
                <a:effectLst/>
              </a:rPr>
              <a:t>设有一个具有</a:t>
            </a: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N</a:t>
            </a:r>
            <a:r>
              <a:rPr lang="zh-CN" altLang="en-US" sz="2400" b="1" kern="0" dirty="0">
                <a:solidFill>
                  <a:schemeClr val="bg2"/>
                </a:solidFill>
                <a:effectLst/>
              </a:rPr>
              <a:t>个信息元素的环形缓冲区，</a:t>
            </a: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A</a:t>
            </a:r>
            <a:r>
              <a:rPr lang="zh-CN" altLang="en-US" sz="2400" b="1" kern="0" dirty="0">
                <a:solidFill>
                  <a:schemeClr val="bg2"/>
                </a:solidFill>
                <a:effectLst/>
              </a:rPr>
              <a:t>进程顺序地把信息写入缓冲区，</a:t>
            </a: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B</a:t>
            </a:r>
            <a:r>
              <a:rPr lang="zh-CN" altLang="en-US" sz="2400" b="1" kern="0" dirty="0">
                <a:solidFill>
                  <a:schemeClr val="bg2"/>
                </a:solidFill>
                <a:effectLst/>
              </a:rPr>
              <a:t>进程依次从缓冲区读出信息。</a:t>
            </a: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 (</a:t>
            </a:r>
            <a:r>
              <a:rPr lang="zh-CN" altLang="en-US" sz="2400" b="1" kern="0" dirty="0">
                <a:solidFill>
                  <a:srgbClr val="99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忽略互斥</a:t>
            </a:r>
            <a:r>
              <a:rPr lang="en-US" altLang="zh-CN" sz="2400" b="1" kern="0" dirty="0">
                <a:solidFill>
                  <a:schemeClr val="bg2"/>
                </a:solidFill>
                <a:effectLst/>
              </a:rPr>
              <a:t>)</a:t>
            </a:r>
            <a:endParaRPr lang="zh-CN" altLang="en-US" sz="2400" b="1" kern="0" dirty="0">
              <a:solidFill>
                <a:schemeClr val="bg2"/>
              </a:solidFill>
              <a:effectLst/>
            </a:endParaRPr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zh-CN" altLang="en-US" sz="2400" b="1" kern="0" dirty="0">
                <a:solidFill>
                  <a:schemeClr val="bg2"/>
                </a:solidFill>
                <a:effectLst/>
              </a:rPr>
              <a:t>判别下列同步算法是否正确？如不正确，说明理由，并修改。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1F7EE2-1695-4E97-B8AF-42830948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785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VAR buffer :</a:t>
            </a:r>
            <a:r>
              <a:rPr lang="en-US" altLang="zh-CN" sz="2000" b="1" dirty="0">
                <a:solidFill>
                  <a:schemeClr val="bg2"/>
                </a:solidFill>
              </a:rPr>
              <a:t> ARRAY </a:t>
            </a:r>
            <a:r>
              <a:rPr lang="en-US" altLang="zh-CN" sz="2400" b="1" dirty="0">
                <a:solidFill>
                  <a:schemeClr val="bg2"/>
                </a:solidFill>
              </a:rPr>
              <a:t> 0..N-1 of </a:t>
            </a:r>
            <a:r>
              <a:rPr lang="en-US" altLang="zh-CN" sz="2000" b="1" dirty="0" err="1">
                <a:solidFill>
                  <a:schemeClr val="bg2"/>
                </a:solidFill>
              </a:rPr>
              <a:t>TypeElement</a:t>
            </a:r>
            <a:r>
              <a:rPr lang="en-US" altLang="zh-CN" sz="2400" b="1" dirty="0">
                <a:solidFill>
                  <a:schemeClr val="bg2"/>
                </a:solidFill>
              </a:rPr>
              <a:t>;  in, out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</a:rPr>
              <a:t>0…N-1;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VAR </a:t>
            </a:r>
            <a:r>
              <a:rPr lang="en-US" altLang="zh-CN" sz="2400" b="1" dirty="0" err="1">
                <a:solidFill>
                  <a:schemeClr val="bg2"/>
                </a:solidFill>
              </a:rPr>
              <a:t>full,empty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  <a:r>
              <a:rPr lang="en-US" altLang="zh-CN" sz="2400" b="1" dirty="0">
                <a:solidFill>
                  <a:schemeClr val="bg2"/>
                </a:solidFill>
              </a:rPr>
              <a:t>Semaphore;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        full:=0; empty:=N-1</a:t>
            </a:r>
            <a:r>
              <a:rPr lang="zh-CN" altLang="en-US" sz="2400" b="1" dirty="0">
                <a:solidFill>
                  <a:schemeClr val="bg2"/>
                </a:solidFill>
              </a:rPr>
              <a:t>； 	 </a:t>
            </a:r>
            <a:r>
              <a:rPr lang="en-US" altLang="zh-CN" sz="2400" b="1" dirty="0">
                <a:solidFill>
                  <a:schemeClr val="bg2"/>
                </a:solidFill>
              </a:rPr>
              <a:t>in:=out:=0</a:t>
            </a:r>
            <a:r>
              <a:rPr lang="zh-CN" altLang="en-US" sz="2400" b="1" dirty="0">
                <a:solidFill>
                  <a:schemeClr val="bg2"/>
                </a:solidFill>
              </a:rPr>
              <a:t>；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40532B1-DA58-429C-8CAF-1AAF85BFD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781300"/>
            <a:ext cx="3455988" cy="385951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PROCEDURE A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BEGIN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       REPEAT</a:t>
            </a:r>
          </a:p>
          <a:p>
            <a:pPr lvl="2" eaLnBrk="1" hangingPunct="1"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生产数据</a:t>
            </a:r>
            <a:r>
              <a:rPr lang="en-US" altLang="zh-CN" sz="2000" b="1" dirty="0">
                <a:solidFill>
                  <a:schemeClr val="bg2"/>
                </a:solidFill>
              </a:rPr>
              <a:t>m</a:t>
            </a:r>
            <a:r>
              <a:rPr lang="zh-CN" altLang="en-US" sz="2000" b="1" dirty="0">
                <a:solidFill>
                  <a:schemeClr val="bg2"/>
                </a:solidFill>
              </a:rPr>
              <a:t>；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P(empty)</a:t>
            </a:r>
            <a:r>
              <a:rPr lang="zh-CN" altLang="en-US" sz="2000" b="1" dirty="0">
                <a:solidFill>
                  <a:schemeClr val="bg2"/>
                </a:solidFill>
              </a:rPr>
              <a:t>；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Buffer(in):=m</a:t>
            </a:r>
            <a:r>
              <a:rPr lang="zh-CN" altLang="en-US" sz="2000" b="1" dirty="0">
                <a:solidFill>
                  <a:schemeClr val="bg2"/>
                </a:solidFill>
              </a:rPr>
              <a:t>；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in:=(in+1) MOD N</a:t>
            </a:r>
            <a:r>
              <a:rPr lang="zh-CN" altLang="en-US" sz="2000" b="1" dirty="0">
                <a:solidFill>
                  <a:schemeClr val="bg2"/>
                </a:solidFill>
              </a:rPr>
              <a:t>；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V(full)</a:t>
            </a:r>
            <a:r>
              <a:rPr lang="zh-CN" altLang="en-US" sz="2000" b="1" dirty="0">
                <a:solidFill>
                  <a:schemeClr val="bg2"/>
                </a:solidFill>
              </a:rPr>
              <a:t>；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UNTIL  </a:t>
            </a:r>
            <a:r>
              <a:rPr lang="zh-CN" altLang="en-US" sz="2000" b="1" dirty="0">
                <a:solidFill>
                  <a:schemeClr val="bg2"/>
                </a:solidFill>
              </a:rPr>
              <a:t>中止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FD676A6-849E-4FE9-94E9-0F0A9CF2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852738"/>
            <a:ext cx="3600450" cy="378565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PROCEDURE B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BEGIN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REPEAT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V(empty);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m:=buffer(out);</a:t>
            </a:r>
          </a:p>
          <a:p>
            <a:pPr lvl="2" eaLnBrk="1" hangingPunct="1"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消费</a:t>
            </a:r>
            <a:r>
              <a:rPr lang="en-US" altLang="zh-CN" sz="2000" b="1" dirty="0">
                <a:solidFill>
                  <a:schemeClr val="bg2"/>
                </a:solidFill>
              </a:rPr>
              <a:t>m;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out :=(out+1)MOD N;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P(full);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UNTIL  </a:t>
            </a:r>
            <a:r>
              <a:rPr lang="zh-CN" altLang="en-US" sz="2000" b="1" dirty="0">
                <a:solidFill>
                  <a:schemeClr val="bg2"/>
                </a:solidFill>
              </a:rPr>
              <a:t>中止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C4CEA-4E06-46FB-947A-F617FDF5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005263"/>
            <a:ext cx="12239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P(full);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140F5-2B15-46DA-9D3A-B2CC6C76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516563"/>
            <a:ext cx="12969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V(empty);</a:t>
            </a:r>
          </a:p>
        </p:txBody>
      </p:sp>
      <p:sp>
        <p:nvSpPr>
          <p:cNvPr id="11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951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2BF156D-A164-4C35-A8CA-2D40423243C8}"/>
              </a:ext>
            </a:extLst>
          </p:cNvPr>
          <p:cNvSpPr txBox="1">
            <a:spLocks noChangeArrowheads="1"/>
          </p:cNvSpPr>
          <p:nvPr/>
        </p:nvSpPr>
        <p:spPr>
          <a:xfrm>
            <a:off x="1835150" y="0"/>
            <a:ext cx="5729288" cy="820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生产者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-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消费者问题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2927F4-3320-4E91-85FB-8315B3ACF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5233988"/>
            <a:ext cx="305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生产者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消费者问题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87563B6-4475-4793-BA90-4E185F5A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099417"/>
            <a:ext cx="864076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资源的消费者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使用某一类资源的进程。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资源的生产者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释放某一类资源的进程。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32A53E4-FA24-4E34-831E-D67AB828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621506"/>
            <a:ext cx="86407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indent="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None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n-ea"/>
                <a:ea typeface="+mn-ea"/>
              </a:rPr>
              <a:t>把并发进程的“同步”和互斥问题一般化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0FB883D0-F1DE-4068-912C-CBC1D7D71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19059"/>
            <a:ext cx="8640762" cy="195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同步</a:t>
            </a:r>
          </a:p>
          <a:p>
            <a:pPr lvl="1" eaLnBrk="1" hangingPunct="1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消费者想接收数据，至少有一个缓冲区是满的；</a:t>
            </a:r>
          </a:p>
          <a:p>
            <a:pPr lvl="1" eaLnBrk="1" hangingPunct="1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生产者想发送数据，至少有一个缓冲区是空的。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互斥：</a:t>
            </a: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每个缓冲区是临界资源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E793A38-3EA7-4C30-ABEB-087DA017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505325"/>
            <a:ext cx="3240087" cy="576263"/>
          </a:xfrm>
          <a:prstGeom prst="rect">
            <a:avLst/>
          </a:prstGeom>
          <a:solidFill>
            <a:srgbClr val="9CB3F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latin typeface="Tahoma" panose="020B0604030504040204" pitchFamily="34" charset="0"/>
              </a:rPr>
              <a:t>                </a:t>
            </a:r>
            <a:r>
              <a:rPr lang="en-US" altLang="zh-CN" b="1" dirty="0">
                <a:solidFill>
                  <a:schemeClr val="bg2"/>
                </a:solidFill>
              </a:rPr>
              <a:t>…</a:t>
            </a:r>
            <a:endParaRPr lang="en-US" altLang="zh-CN" b="1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4EB7EDC0-CFAE-4356-B971-AD83C94E59C0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4505325"/>
            <a:ext cx="2663825" cy="576263"/>
            <a:chOff x="1973" y="2840"/>
            <a:chExt cx="1678" cy="363"/>
          </a:xfrm>
        </p:grpSpPr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9E2BEB29-47A6-4980-8F95-31FF5005E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B7EEF9CD-14E6-4D4B-8B41-C0345DB7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42EEF4E7-1C52-49CB-B0A5-E6015E0C0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76BF50F-5393-4017-95F8-94640D9B8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A7C4FA5B-F4D6-4157-95AF-6BEFBF4A0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A650DDC-AB1F-47DA-824B-F3B8FE68A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81DB687E-7F6C-4F67-9CF0-9F7A2A2EE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5CF41DD7-0083-42F1-88C7-31C710F14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40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Box 23">
            <a:extLst>
              <a:ext uri="{FF2B5EF4-FFF2-40B4-BE49-F238E27FC236}">
                <a16:creationId xmlns:a16="http://schemas.microsoft.com/office/drawing/2014/main" id="{BA018B8D-3E6F-4793-95DD-271725208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37861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P1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B17B8C5B-FBF2-414C-9156-E917AC87E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42179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P2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404E401A-FF76-4C91-B0B7-18BBE2DE1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5154613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Pn</a:t>
            </a: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A29558F8-D9F5-4E24-910D-A54281FEA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4146550"/>
            <a:ext cx="1008063" cy="43180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D108B4C1-3103-40A0-AD8A-3C3CB0B66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578350"/>
            <a:ext cx="1081088" cy="142875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EBA0D69D-2221-47B8-908D-9D4317931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4938713"/>
            <a:ext cx="1079500" cy="358775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F8940AF2-D294-4C1F-8813-FDB4EB7D7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80" y="4649788"/>
            <a:ext cx="67710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46C2F8D3-0BED-4B6A-9737-4C77B09F9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7861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C1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F8F6206B-37D0-4FF2-969F-11C671A0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2179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C2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C8F90EC9-B2F8-40EB-A63F-3090FC31F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15461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Ck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35EB146-2664-45B4-AF98-429F07A4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380" y="4649788"/>
            <a:ext cx="67710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01C9609C-F36C-4DEC-84F9-E1CD72232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3450" y="4073525"/>
            <a:ext cx="1008063" cy="5048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A0F7DC23-5DA7-434A-89DA-7FB4C95F4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3450" y="4433888"/>
            <a:ext cx="1079500" cy="2889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CAB17E43-EAF0-42E4-BAFE-C81238E59B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3450" y="4938713"/>
            <a:ext cx="1152525" cy="3587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id="{342622A7-0DB8-46B0-9785-07358384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5938838"/>
            <a:ext cx="8323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多进程同步中非常广泛，信号量的典型应用。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3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630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EA8FE-32C5-4862-ADB1-5818E20E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2C55B1-4461-4EA2-BB0C-A098E19F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25</a:t>
            </a:fld>
            <a:r>
              <a:rPr lang="zh-CN" altLang="en-US"/>
              <a:t> 页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4DEAA0C-E5B9-4BDE-A331-9AB039221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37001"/>
            <a:ext cx="91440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mutex[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chemeClr val="bg2"/>
                </a:solidFill>
              </a:rPr>
              <a:t>第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zh-CN" altLang="en-US" sz="2400" dirty="0">
                <a:solidFill>
                  <a:schemeClr val="bg2"/>
                </a:solidFill>
              </a:rPr>
              <a:t>个缓冲区的公用信号量，保证生产者和消费者对缓冲 	       区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的互斥。初值为</a:t>
            </a:r>
            <a:r>
              <a:rPr lang="en-US" altLang="zh-CN" sz="2400" dirty="0">
                <a:solidFill>
                  <a:schemeClr val="bg2"/>
                </a:solidFill>
              </a:rPr>
              <a:t>1</a:t>
            </a:r>
            <a:r>
              <a:rPr lang="zh-CN" altLang="en-US" sz="2400" dirty="0">
                <a:solidFill>
                  <a:schemeClr val="bg2"/>
                </a:solidFill>
              </a:rPr>
              <a:t>。</a:t>
            </a:r>
          </a:p>
          <a:p>
            <a:pPr marL="87313" indent="-87313" eaLnBrk="1" hangingPunct="1"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avail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chemeClr val="bg2"/>
                </a:solidFill>
              </a:rPr>
              <a:t>生产者的私用信号量，空有界缓冲区的个数，初值为</a:t>
            </a:r>
            <a:r>
              <a:rPr lang="en-US" altLang="zh-CN" sz="2400" dirty="0">
                <a:solidFill>
                  <a:schemeClr val="bg2"/>
                </a:solidFill>
              </a:rPr>
              <a:t>m;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full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chemeClr val="bg2"/>
                </a:solidFill>
              </a:rPr>
              <a:t>消费者的私用信号量，满有界缓冲区的个数，初值为</a:t>
            </a:r>
            <a:r>
              <a:rPr lang="en-US" altLang="zh-CN" sz="2400" dirty="0">
                <a:solidFill>
                  <a:schemeClr val="bg2"/>
                </a:solidFill>
              </a:rPr>
              <a:t>0</a:t>
            </a:r>
            <a:r>
              <a:rPr lang="zh-CN" altLang="en-US" sz="2400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6A7EFC3-0EC6-4530-BB57-8F6BB9EA7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839136"/>
            <a:ext cx="3600450" cy="340677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  <a:prstDash val="dash"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deposit(data):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P(avail)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选择一个空缓冲区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        P(mutex[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zh-CN" altLang="en-US" sz="2000" b="1" dirty="0">
                <a:solidFill>
                  <a:schemeClr val="bg2"/>
                </a:solidFill>
              </a:rPr>
              <a:t>送数据入缓冲区 </a:t>
            </a:r>
            <a:r>
              <a:rPr lang="en-US" altLang="zh-CN" sz="2000" b="1" dirty="0" err="1">
                <a:solidFill>
                  <a:schemeClr val="bg2"/>
                </a:solidFill>
              </a:rPr>
              <a:t>i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V(full)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V(mutex[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end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7FD5AA-6181-4B27-AA50-95294AAD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781300"/>
            <a:ext cx="3671888" cy="334645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  <a:prstDash val="dash"/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remove(data):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P(full)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       </a:t>
            </a:r>
            <a:r>
              <a:rPr lang="zh-CN" altLang="en-US" sz="2400" b="1" dirty="0">
                <a:solidFill>
                  <a:schemeClr val="bg2"/>
                </a:solidFill>
              </a:rPr>
              <a:t>选择一个满缓冲区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P(mutex[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　　  取缓冲区 </a:t>
            </a:r>
            <a:r>
              <a:rPr lang="en-US" altLang="zh-CN" sz="2000" b="1" dirty="0" err="1">
                <a:solidFill>
                  <a:schemeClr val="bg2"/>
                </a:solidFill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</a:rPr>
              <a:t>中的数据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V(avail)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V(mutex[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CA0D44-EBB3-428B-A1E0-380A2B38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9255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kern="0" dirty="0">
                <a:solidFill>
                  <a:schemeClr val="bg2"/>
                </a:solidFill>
              </a:rPr>
              <a:t> [</a:t>
            </a:r>
            <a:r>
              <a:rPr lang="zh-CN" altLang="en-US" sz="2800" kern="0" dirty="0">
                <a:solidFill>
                  <a:schemeClr val="bg2"/>
                </a:solidFill>
              </a:rPr>
              <a:t>例</a:t>
            </a:r>
            <a:r>
              <a:rPr lang="en-US" altLang="zh-CN" sz="2800" kern="0" dirty="0">
                <a:solidFill>
                  <a:schemeClr val="bg2"/>
                </a:solidFill>
              </a:rPr>
              <a:t>5.3]</a:t>
            </a:r>
            <a:r>
              <a:rPr lang="zh-CN" altLang="en-US" sz="2400" b="1" dirty="0">
                <a:solidFill>
                  <a:schemeClr val="bg2"/>
                </a:solidFill>
              </a:rPr>
              <a:t>有</a:t>
            </a:r>
            <a:r>
              <a:rPr lang="en-US" altLang="zh-CN" sz="2400" b="1" dirty="0">
                <a:solidFill>
                  <a:schemeClr val="bg2"/>
                </a:solidFill>
              </a:rPr>
              <a:t>m</a:t>
            </a:r>
            <a:r>
              <a:rPr lang="zh-CN" altLang="en-US" sz="2400" b="1" dirty="0">
                <a:solidFill>
                  <a:schemeClr val="bg2"/>
                </a:solidFill>
              </a:rPr>
              <a:t>个长度相等的有界缓冲区</a:t>
            </a:r>
            <a:r>
              <a:rPr lang="en-US" altLang="zh-CN" sz="2400" b="1" dirty="0">
                <a:solidFill>
                  <a:schemeClr val="bg2"/>
                </a:solidFill>
              </a:rPr>
              <a:t>,</a:t>
            </a:r>
            <a:r>
              <a:rPr lang="zh-CN" altLang="en-US" sz="2400" b="1" dirty="0">
                <a:solidFill>
                  <a:schemeClr val="bg2"/>
                </a:solidFill>
              </a:rPr>
              <a:t>每次传送数据长度等于缓冲区长度。描述</a:t>
            </a:r>
            <a:r>
              <a:rPr lang="en-US" altLang="zh-CN" sz="2400" b="1" dirty="0">
                <a:solidFill>
                  <a:schemeClr val="bg2"/>
                </a:solidFill>
              </a:rPr>
              <a:t>deposit(data)         remove(data)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D5516CB-8992-4827-B69D-7934FFD84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766701"/>
            <a:ext cx="8280400" cy="1031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同步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操作与互斥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操作在一起：同步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操作在前。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原语次序混乱，将会造成进程死锁。</a:t>
            </a:r>
          </a:p>
        </p:txBody>
      </p:sp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5920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78EF9E3-B6E9-4383-94A3-BF40ED841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47712"/>
            <a:ext cx="8820150" cy="21605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263525" lvl="3" indent="-263525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将生产者进程的两个</a:t>
            </a:r>
            <a:r>
              <a:rPr lang="en-US" altLang="zh-CN" sz="36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P</a:t>
            </a:r>
            <a:r>
              <a:rPr lang="zh-CN" altLang="en-US" sz="36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操作颠倒</a:t>
            </a:r>
          </a:p>
          <a:p>
            <a:pPr marL="720725" lvl="4" indent="-263525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缓冲区满时：发生死锁</a:t>
            </a:r>
          </a:p>
          <a:p>
            <a:pPr marL="263525" lvl="3" indent="-263525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将消费者进程的两个</a:t>
            </a:r>
            <a:r>
              <a:rPr lang="en-US" altLang="zh-CN" sz="36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P</a:t>
            </a:r>
            <a:r>
              <a:rPr lang="zh-CN" altLang="en-US" sz="36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操作颠倒</a:t>
            </a:r>
          </a:p>
          <a:p>
            <a:pPr marL="720725" lvl="4" indent="-263525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缓冲区空时：发生死锁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D4F0CE-6492-4626-88D1-49256341C664}"/>
              </a:ext>
            </a:extLst>
          </p:cNvPr>
          <p:cNvSpPr txBox="1">
            <a:spLocks noChangeArrowheads="1"/>
          </p:cNvSpPr>
          <p:nvPr/>
        </p:nvSpPr>
        <p:spPr>
          <a:xfrm>
            <a:off x="1214438" y="0"/>
            <a:ext cx="6696075" cy="820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P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原语的次序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83FDD4A-4E9B-4C73-8EE0-36151512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08" y="3358539"/>
            <a:ext cx="3600450" cy="30416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deposit(data):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P(empty)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P(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zh-CN" altLang="en-US" sz="2000" b="1" dirty="0">
                <a:solidFill>
                  <a:schemeClr val="bg2"/>
                </a:solidFill>
              </a:rPr>
              <a:t>送数据入缓冲区某单元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V(full)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end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CC51229-936A-41FE-8FAA-ED76215C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357563"/>
            <a:ext cx="3671888" cy="2981325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remove(data):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P(full)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P(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　　  取缓冲区中某单元数据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V(empty)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　　</a:t>
            </a:r>
            <a:r>
              <a:rPr lang="en-US" altLang="zh-CN" sz="2400" b="1" dirty="0">
                <a:solidFill>
                  <a:schemeClr val="bg2"/>
                </a:solidFill>
              </a:rPr>
              <a:t>V(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8B0FEFF8-8E0F-4B0C-8D1F-E00E91F1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047391"/>
            <a:ext cx="1656804" cy="83099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P(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P(empty)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BBC897A-E1EE-4B67-95FD-8D833A73D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47391"/>
            <a:ext cx="1512887" cy="83099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P(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P(full)</a:t>
            </a:r>
          </a:p>
        </p:txBody>
      </p:sp>
      <p:sp>
        <p:nvSpPr>
          <p:cNvPr id="1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8857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1C81CE-371A-44FD-9048-C8C20750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27</a:t>
            </a:fld>
            <a:r>
              <a:rPr lang="zh-CN" altLang="en-US"/>
              <a:t> 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7195B0-EDB8-4B33-9F15-F10449131CC9}"/>
              </a:ext>
            </a:extLst>
          </p:cNvPr>
          <p:cNvSpPr txBox="1">
            <a:spLocks noChangeArrowheads="1"/>
          </p:cNvSpPr>
          <p:nvPr/>
        </p:nvSpPr>
        <p:spPr>
          <a:xfrm>
            <a:off x="2484438" y="0"/>
            <a:ext cx="3671887" cy="765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P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、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V 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操作讨论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FD00001-A085-44DB-9AF2-EEDB60C1414C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181100"/>
            <a:ext cx="8695884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P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、 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V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操作必须成对出现。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互斥操作：处于同一进程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同步操作：不在同一进程中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两个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P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操作在一起，顺序至关重要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一个同步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操作与一个互斥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操作在一起：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  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同步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操作在前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两个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V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操作顺序无关紧要</a:t>
            </a: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082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9D7EA9-FE94-4A3E-806E-EFC2098B6938}"/>
              </a:ext>
            </a:extLst>
          </p:cNvPr>
          <p:cNvSpPr txBox="1">
            <a:spLocks noChangeArrowheads="1"/>
          </p:cNvSpPr>
          <p:nvPr/>
        </p:nvSpPr>
        <p:spPr>
          <a:xfrm>
            <a:off x="107951" y="3874368"/>
            <a:ext cx="8964612" cy="2728913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提出的经典问题之一，信号量机制问题的应用，在操作系统文化史上具有重要的地位。</a:t>
            </a:r>
            <a:endParaRPr lang="en-US" altLang="zh-CN" sz="28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实际很少有这类非常复杂的进程同步问题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有助于深刻地理解计算机系统中的资源共享、进程同步、死锁等问题，并能熟练地应用信号量来解决生活中的控制流程。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3D53028-9E1F-4942-895E-168FF74B7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072563" cy="12620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kern="0" dirty="0">
                <a:solidFill>
                  <a:schemeClr val="bg2"/>
                </a:solidFill>
              </a:rPr>
              <a:t> [</a:t>
            </a:r>
            <a:r>
              <a:rPr lang="zh-CN" altLang="en-US" sz="2800" kern="0" dirty="0">
                <a:solidFill>
                  <a:schemeClr val="bg2"/>
                </a:solidFill>
              </a:rPr>
              <a:t>例</a:t>
            </a:r>
            <a:r>
              <a:rPr lang="en-US" altLang="zh-CN" sz="2800" kern="0" dirty="0">
                <a:solidFill>
                  <a:schemeClr val="bg2"/>
                </a:solidFill>
              </a:rPr>
              <a:t>5.5] 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“</a:t>
            </a:r>
            <a:r>
              <a:rPr lang="zh-CN" altLang="en-US" sz="2800" b="1" dirty="0">
                <a:solidFill>
                  <a:schemeClr val="bg2"/>
                </a:solidFill>
              </a:rPr>
              <a:t>哲学家进餐”问题。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en-US" sz="2400" b="1" dirty="0">
                <a:solidFill>
                  <a:schemeClr val="bg2"/>
                </a:solidFill>
              </a:rPr>
              <a:t>个哲学家围坐在圆桌旁，每人面前有一只盘子，盘子两边各放一只筷子。哲学家的生活是：思考，就餐，再思考，循环往复。</a:t>
            </a:r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3B8EDE5B-E66C-4585-8658-FEF77B9E77D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258888"/>
            <a:ext cx="2882900" cy="2474912"/>
            <a:chOff x="3832" y="793"/>
            <a:chExt cx="1816" cy="1559"/>
          </a:xfrm>
        </p:grpSpPr>
        <p:sp>
          <p:nvSpPr>
            <p:cNvPr id="41" name="Oval 7">
              <a:extLst>
                <a:ext uri="{FF2B5EF4-FFF2-40B4-BE49-F238E27FC236}">
                  <a16:creationId xmlns:a16="http://schemas.microsoft.com/office/drawing/2014/main" id="{E26B1180-B1C6-4BC9-81D7-649940A90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026"/>
              <a:ext cx="1179" cy="11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F0797D11-A8AF-4444-A980-DC2A788F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1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9EEEE1CB-1E6D-4FB5-B9A1-C8406AA7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072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A6790016-FC02-4DB3-9198-400CE955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1" name="Oval 11">
              <a:extLst>
                <a:ext uri="{FF2B5EF4-FFF2-40B4-BE49-F238E27FC236}">
                  <a16:creationId xmlns:a16="http://schemas.microsoft.com/office/drawing/2014/main" id="{15658355-13B0-4D18-9A83-44AB7666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2" name="Oval 12">
              <a:extLst>
                <a:ext uri="{FF2B5EF4-FFF2-40B4-BE49-F238E27FC236}">
                  <a16:creationId xmlns:a16="http://schemas.microsoft.com/office/drawing/2014/main" id="{1390C3CF-ADB3-444F-AFA8-A31C4EDF0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3" name="Oval 13">
              <a:extLst>
                <a:ext uri="{FF2B5EF4-FFF2-40B4-BE49-F238E27FC236}">
                  <a16:creationId xmlns:a16="http://schemas.microsoft.com/office/drawing/2014/main" id="{A3EAB249-D894-40E0-8178-591D9037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4" name="Oval 14">
              <a:extLst>
                <a:ext uri="{FF2B5EF4-FFF2-40B4-BE49-F238E27FC236}">
                  <a16:creationId xmlns:a16="http://schemas.microsoft.com/office/drawing/2014/main" id="{7DB85CBA-DBEE-47C6-A8FC-6EA0C3FBF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5" name="Oval 15">
              <a:extLst>
                <a:ext uri="{FF2B5EF4-FFF2-40B4-BE49-F238E27FC236}">
                  <a16:creationId xmlns:a16="http://schemas.microsoft.com/office/drawing/2014/main" id="{641E519D-1133-49E2-BF93-D4EA712DF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6" name="Oval 16">
              <a:extLst>
                <a:ext uri="{FF2B5EF4-FFF2-40B4-BE49-F238E27FC236}">
                  <a16:creationId xmlns:a16="http://schemas.microsoft.com/office/drawing/2014/main" id="{F085C0AA-2305-4ED1-B3B1-86DD665C0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7" name="Oval 17">
              <a:extLst>
                <a:ext uri="{FF2B5EF4-FFF2-40B4-BE49-F238E27FC236}">
                  <a16:creationId xmlns:a16="http://schemas.microsoft.com/office/drawing/2014/main" id="{E9E9F2FC-FE66-441F-A3F7-850ADA831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8" name="Line 18">
              <a:extLst>
                <a:ext uri="{FF2B5EF4-FFF2-40B4-BE49-F238E27FC236}">
                  <a16:creationId xmlns:a16="http://schemas.microsoft.com/office/drawing/2014/main" id="{75537653-2492-4C7D-96E3-4DD12C09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208"/>
              <a:ext cx="137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461F4BD5-0B98-4D5F-9361-A8F6681EE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661"/>
              <a:ext cx="181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F5C85175-230F-47A8-BDB9-9207A214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843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922BAFD9-D8CE-4DBF-B5AB-B9BB431C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661"/>
              <a:ext cx="182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" name="Line 22">
              <a:extLst>
                <a:ext uri="{FF2B5EF4-FFF2-40B4-BE49-F238E27FC236}">
                  <a16:creationId xmlns:a16="http://schemas.microsoft.com/office/drawing/2014/main" id="{1F35C36E-C5E1-44AB-AD54-C978C531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0" y="1208"/>
              <a:ext cx="91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3" name="Rectangle 23">
              <a:extLst>
                <a:ext uri="{FF2B5EF4-FFF2-40B4-BE49-F238E27FC236}">
                  <a16:creationId xmlns:a16="http://schemas.microsoft.com/office/drawing/2014/main" id="{2FFC7047-E2BD-49CA-A3EC-81B4AAE02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79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4" name="Text Box 24">
              <a:extLst>
                <a:ext uri="{FF2B5EF4-FFF2-40B4-BE49-F238E27FC236}">
                  <a16:creationId xmlns:a16="http://schemas.microsoft.com/office/drawing/2014/main" id="{916A06F3-7D7D-477B-87AF-D1BE73FB0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793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48A7A6DE-36DA-4E96-87D0-8A7FF5A3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208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D6FFDCDA-0878-4746-A25C-87C233482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1202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77943BC8-162C-4236-95F9-3D0D558C0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06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A4346F49-B6A0-44B9-B145-C018965E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069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id="{ABC37941-DEF6-4A2F-9536-0A463B71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100" name="Text Box 30">
              <a:extLst>
                <a:ext uri="{FF2B5EF4-FFF2-40B4-BE49-F238E27FC236}">
                  <a16:creationId xmlns:a16="http://schemas.microsoft.com/office/drawing/2014/main" id="{FFE12F17-0A3B-4952-B229-9B11C91E6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2156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01" name="Rectangle 31">
              <a:extLst>
                <a:ext uri="{FF2B5EF4-FFF2-40B4-BE49-F238E27FC236}">
                  <a16:creationId xmlns:a16="http://schemas.microsoft.com/office/drawing/2014/main" id="{2E8DF5AF-0C29-44D6-8E3F-D104E417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53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102" name="Text Box 32">
              <a:extLst>
                <a:ext uri="{FF2B5EF4-FFF2-40B4-BE49-F238E27FC236}">
                  <a16:creationId xmlns:a16="http://schemas.microsoft.com/office/drawing/2014/main" id="{A8E0DCFB-53FA-4300-8893-B755507DA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1247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03" name="Text Box 33">
              <a:extLst>
                <a:ext uri="{FF2B5EF4-FFF2-40B4-BE49-F238E27FC236}">
                  <a16:creationId xmlns:a16="http://schemas.microsoft.com/office/drawing/2014/main" id="{D0283AF2-903B-4915-AF58-C6B7D2219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707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04" name="Text Box 34">
              <a:extLst>
                <a:ext uri="{FF2B5EF4-FFF2-40B4-BE49-F238E27FC236}">
                  <a16:creationId xmlns:a16="http://schemas.microsoft.com/office/drawing/2014/main" id="{C47B1806-E843-479A-B27A-EC682FBC0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160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F32667B7-C37B-4536-B4AB-AD19A7D8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75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06" name="Text Box 36">
              <a:extLst>
                <a:ext uri="{FF2B5EF4-FFF2-40B4-BE49-F238E27FC236}">
                  <a16:creationId xmlns:a16="http://schemas.microsoft.com/office/drawing/2014/main" id="{FC478D25-85D2-4E5B-AB22-90DFEB76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981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07" name="Text Box 37">
              <a:extLst>
                <a:ext uri="{FF2B5EF4-FFF2-40B4-BE49-F238E27FC236}">
                  <a16:creationId xmlns:a16="http://schemas.microsoft.com/office/drawing/2014/main" id="{4357D65D-DFF8-490C-A565-691E7E110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935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8" name="Line 38">
              <a:extLst>
                <a:ext uri="{FF2B5EF4-FFF2-40B4-BE49-F238E27FC236}">
                  <a16:creationId xmlns:a16="http://schemas.microsoft.com/office/drawing/2014/main" id="{D6F1F0BD-02BC-4B85-87DA-6B32F9AFF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9" y="890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09" name="Line 39">
              <a:extLst>
                <a:ext uri="{FF2B5EF4-FFF2-40B4-BE49-F238E27FC236}">
                  <a16:creationId xmlns:a16="http://schemas.microsoft.com/office/drawing/2014/main" id="{DDAFD1D5-1490-4F0F-8F29-B346D1BA9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2" y="1026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0" name="Text Box 40">
              <a:extLst>
                <a:ext uri="{FF2B5EF4-FFF2-40B4-BE49-F238E27FC236}">
                  <a16:creationId xmlns:a16="http://schemas.microsoft.com/office/drawing/2014/main" id="{AB6DC04F-8258-4A77-A49F-87E5F40D5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799"/>
              <a:ext cx="596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chemeClr val="bg2"/>
                  </a:solidFill>
                  <a:latin typeface="Arial" panose="020B0604020202020204" pitchFamily="34" charset="0"/>
                </a:rPr>
                <a:t>哲学家编号</a:t>
              </a:r>
            </a:p>
          </p:txBody>
        </p:sp>
        <p:sp>
          <p:nvSpPr>
            <p:cNvPr id="111" name="Text Box 41">
              <a:extLst>
                <a:ext uri="{FF2B5EF4-FFF2-40B4-BE49-F238E27FC236}">
                  <a16:creationId xmlns:a16="http://schemas.microsoft.com/office/drawing/2014/main" id="{7C3F67A4-C610-4DFB-B5BB-4CB819F8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935"/>
              <a:ext cx="5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 dirty="0">
                  <a:solidFill>
                    <a:schemeClr val="bg2"/>
                  </a:solidFill>
                  <a:latin typeface="Arial" panose="020B0604020202020204" pitchFamily="34" charset="0"/>
                </a:rPr>
                <a:t>筷子编号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9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29</a:t>
            </a:fld>
            <a:r>
              <a:rPr lang="zh-CN" altLang="en-US"/>
              <a:t> 页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950" y="0"/>
            <a:ext cx="8964613" cy="126206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bg2"/>
                </a:solidFill>
              </a:rPr>
              <a:t>“</a:t>
            </a:r>
            <a:r>
              <a:rPr lang="zh-CN" altLang="en-US" sz="2800" b="1" dirty="0">
                <a:solidFill>
                  <a:schemeClr val="bg2"/>
                </a:solidFill>
              </a:rPr>
              <a:t>哲学家进餐”问题。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5</a:t>
            </a:r>
            <a:r>
              <a:rPr lang="zh-CN" altLang="en-US" sz="2400" b="1" dirty="0">
                <a:solidFill>
                  <a:schemeClr val="bg2"/>
                </a:solidFill>
              </a:rPr>
              <a:t>个哲学家围坐在圆桌旁，每人面前有一只盘子，盘子两边各放一只筷子。哲学家的生活是：思考，就餐，再思考，循环往复。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463" y="1675835"/>
            <a:ext cx="5673725" cy="267765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哲学家只有在拿到他左右的两只筷子后，才能就餐；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哲学家不能同时抓他旁边的两只筷子；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如果筷子在他人手里，哲学家必须等待他人吃完后，才能拿到筷子；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哲学家就餐后必须放下手中的筷子思考，不能强占筷子不放。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250825" y="4941888"/>
            <a:ext cx="8640763" cy="1200150"/>
          </a:xfrm>
          <a:prstGeom prst="rect">
            <a:avLst/>
          </a:prstGeom>
          <a:solidFill>
            <a:srgbClr val="BDCD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试用信号量上的</a:t>
            </a: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zh-CN" altLang="en-US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V</a:t>
            </a:r>
            <a:r>
              <a:rPr lang="zh-CN" altLang="en-US" sz="2400" b="1" dirty="0">
                <a:solidFill>
                  <a:schemeClr val="bg2"/>
                </a:solidFill>
              </a:rPr>
              <a:t>操作，模拟“思考</a:t>
            </a:r>
            <a:r>
              <a:rPr lang="en-US" altLang="zh-CN" sz="2400" b="1" dirty="0">
                <a:solidFill>
                  <a:schemeClr val="bg2"/>
                </a:solidFill>
              </a:rPr>
              <a:t>-</a:t>
            </a:r>
            <a:r>
              <a:rPr lang="zh-CN" altLang="en-US" sz="2400" b="1" dirty="0">
                <a:solidFill>
                  <a:schemeClr val="bg2"/>
                </a:solidFill>
              </a:rPr>
              <a:t>就餐</a:t>
            </a:r>
            <a:r>
              <a:rPr lang="en-US" altLang="zh-CN" sz="2400" b="1" dirty="0">
                <a:solidFill>
                  <a:schemeClr val="bg2"/>
                </a:solidFill>
              </a:rPr>
              <a:t>-</a:t>
            </a:r>
            <a:r>
              <a:rPr lang="zh-CN" altLang="en-US" sz="2400" b="1" dirty="0">
                <a:solidFill>
                  <a:schemeClr val="bg2"/>
                </a:solidFill>
              </a:rPr>
              <a:t>思考”过程，保证他们正常生活。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</a:rPr>
              <a:t>）保证不会出现两个邻座同时拿同一根筷子</a:t>
            </a:r>
          </a:p>
        </p:txBody>
      </p:sp>
      <p:grpSp>
        <p:nvGrpSpPr>
          <p:cNvPr id="44" name="Group 6">
            <a:extLst>
              <a:ext uri="{FF2B5EF4-FFF2-40B4-BE49-F238E27FC236}">
                <a16:creationId xmlns:a16="http://schemas.microsoft.com/office/drawing/2014/main" id="{3B8EDE5B-E66C-4585-8658-FEF77B9E77D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258888"/>
            <a:ext cx="2882900" cy="2474912"/>
            <a:chOff x="3832" y="793"/>
            <a:chExt cx="1816" cy="1559"/>
          </a:xfrm>
        </p:grpSpPr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E26B1180-B1C6-4BC9-81D7-649940A90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026"/>
              <a:ext cx="1179" cy="11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F0797D11-A8AF-4444-A980-DC2A788F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1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9EEEE1CB-1E6D-4FB5-B9A1-C8406AA7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072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A6790016-FC02-4DB3-9198-400CE955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5658355-13B0-4D18-9A83-44AB7666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1390C3CF-ADB3-444F-AFA8-A31C4EDF0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:a16="http://schemas.microsoft.com/office/drawing/2014/main" id="{A3EAB249-D894-40E0-8178-591D9037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7DB85CBA-DBEE-47C6-A8FC-6EA0C3FBF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641E519D-1133-49E2-BF93-D4EA712DF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F085C0AA-2305-4ED1-B3B1-86DD665C0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" name="Oval 17">
              <a:extLst>
                <a:ext uri="{FF2B5EF4-FFF2-40B4-BE49-F238E27FC236}">
                  <a16:creationId xmlns:a16="http://schemas.microsoft.com/office/drawing/2014/main" id="{E9E9F2FC-FE66-441F-A3F7-850ADA831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75537653-2492-4C7D-96E3-4DD12C09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208"/>
              <a:ext cx="137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7" name="Line 19">
              <a:extLst>
                <a:ext uri="{FF2B5EF4-FFF2-40B4-BE49-F238E27FC236}">
                  <a16:creationId xmlns:a16="http://schemas.microsoft.com/office/drawing/2014/main" id="{461F4BD5-0B98-4D5F-9361-A8F6681EE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661"/>
              <a:ext cx="181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" name="Line 20">
              <a:extLst>
                <a:ext uri="{FF2B5EF4-FFF2-40B4-BE49-F238E27FC236}">
                  <a16:creationId xmlns:a16="http://schemas.microsoft.com/office/drawing/2014/main" id="{F5C85175-230F-47A8-BDB9-9207A214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843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922BAFD9-D8CE-4DBF-B5AB-B9BB431C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661"/>
              <a:ext cx="182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1F35C36E-C5E1-44AB-AD54-C978C531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0" y="1208"/>
              <a:ext cx="91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2FFC7047-E2BD-49CA-A3EC-81B4AAE02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79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916A06F3-7D7D-477B-87AF-D1BE73FB0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793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48A7A6DE-36DA-4E96-87D0-8A7FF5A3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208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D6FFDCDA-0878-4746-A25C-87C233482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1202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77943BC8-162C-4236-95F9-3D0D558C0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06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6" name="Text Box 28">
              <a:extLst>
                <a:ext uri="{FF2B5EF4-FFF2-40B4-BE49-F238E27FC236}">
                  <a16:creationId xmlns:a16="http://schemas.microsoft.com/office/drawing/2014/main" id="{A4346F49-B6A0-44B9-B145-C018965E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069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ABC37941-DEF6-4A2F-9536-0A463B71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8" name="Text Box 30">
              <a:extLst>
                <a:ext uri="{FF2B5EF4-FFF2-40B4-BE49-F238E27FC236}">
                  <a16:creationId xmlns:a16="http://schemas.microsoft.com/office/drawing/2014/main" id="{FFE12F17-0A3B-4952-B229-9B11C91E6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2156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69" name="Rectangle 31">
              <a:extLst>
                <a:ext uri="{FF2B5EF4-FFF2-40B4-BE49-F238E27FC236}">
                  <a16:creationId xmlns:a16="http://schemas.microsoft.com/office/drawing/2014/main" id="{2E8DF5AF-0C29-44D6-8E3F-D104E417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53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70" name="Text Box 32">
              <a:extLst>
                <a:ext uri="{FF2B5EF4-FFF2-40B4-BE49-F238E27FC236}">
                  <a16:creationId xmlns:a16="http://schemas.microsoft.com/office/drawing/2014/main" id="{A8E0DCFB-53FA-4300-8893-B755507DA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1247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1" name="Text Box 33">
              <a:extLst>
                <a:ext uri="{FF2B5EF4-FFF2-40B4-BE49-F238E27FC236}">
                  <a16:creationId xmlns:a16="http://schemas.microsoft.com/office/drawing/2014/main" id="{D0283AF2-903B-4915-AF58-C6B7D2219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707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72" name="Text Box 34">
              <a:extLst>
                <a:ext uri="{FF2B5EF4-FFF2-40B4-BE49-F238E27FC236}">
                  <a16:creationId xmlns:a16="http://schemas.microsoft.com/office/drawing/2014/main" id="{C47B1806-E843-479A-B27A-EC682FBC0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160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73" name="Text Box 35">
              <a:extLst>
                <a:ext uri="{FF2B5EF4-FFF2-40B4-BE49-F238E27FC236}">
                  <a16:creationId xmlns:a16="http://schemas.microsoft.com/office/drawing/2014/main" id="{F32667B7-C37B-4536-B4AB-AD19A7D8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75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FC478D25-85D2-4E5B-AB22-90DFEB76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981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5" name="Text Box 37">
              <a:extLst>
                <a:ext uri="{FF2B5EF4-FFF2-40B4-BE49-F238E27FC236}">
                  <a16:creationId xmlns:a16="http://schemas.microsoft.com/office/drawing/2014/main" id="{4357D65D-DFF8-490C-A565-691E7E110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935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76" name="Line 38">
              <a:extLst>
                <a:ext uri="{FF2B5EF4-FFF2-40B4-BE49-F238E27FC236}">
                  <a16:creationId xmlns:a16="http://schemas.microsoft.com/office/drawing/2014/main" id="{D6F1F0BD-02BC-4B85-87DA-6B32F9AFF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9" y="890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7" name="Line 39">
              <a:extLst>
                <a:ext uri="{FF2B5EF4-FFF2-40B4-BE49-F238E27FC236}">
                  <a16:creationId xmlns:a16="http://schemas.microsoft.com/office/drawing/2014/main" id="{DDAFD1D5-1490-4F0F-8F29-B346D1BA9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2" y="1026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8" name="Text Box 40">
              <a:extLst>
                <a:ext uri="{FF2B5EF4-FFF2-40B4-BE49-F238E27FC236}">
                  <a16:creationId xmlns:a16="http://schemas.microsoft.com/office/drawing/2014/main" id="{AB6DC04F-8258-4A77-A49F-87E5F40D5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799"/>
              <a:ext cx="596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chemeClr val="bg2"/>
                  </a:solidFill>
                  <a:latin typeface="Arial" panose="020B0604020202020204" pitchFamily="34" charset="0"/>
                </a:rPr>
                <a:t>哲学家编号</a:t>
              </a:r>
            </a:p>
          </p:txBody>
        </p:sp>
        <p:sp>
          <p:nvSpPr>
            <p:cNvPr id="79" name="Text Box 41">
              <a:extLst>
                <a:ext uri="{FF2B5EF4-FFF2-40B4-BE49-F238E27FC236}">
                  <a16:creationId xmlns:a16="http://schemas.microsoft.com/office/drawing/2014/main" id="{7C3F67A4-C610-4DFB-B5BB-4CB819F8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935"/>
              <a:ext cx="5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 dirty="0">
                  <a:solidFill>
                    <a:schemeClr val="bg2"/>
                  </a:solidFill>
                  <a:latin typeface="Arial" panose="020B0604020202020204" pitchFamily="34" charset="0"/>
                </a:rPr>
                <a:t>筷子编号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5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4">
            <a:extLst>
              <a:ext uri="{FF2B5EF4-FFF2-40B4-BE49-F238E27FC236}">
                <a16:creationId xmlns:a16="http://schemas.microsoft.com/office/drawing/2014/main" id="{D88A0020-6141-4995-827C-BB63E1FB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54" y="917380"/>
            <a:ext cx="3325601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register</a:t>
            </a:r>
            <a:r>
              <a:rPr lang="en-US" altLang="zh-CN" sz="2400" baseline="-25000" dirty="0">
                <a:solidFill>
                  <a:srgbClr val="006600"/>
                </a:solidFill>
                <a:latin typeface="+mj-lt"/>
              </a:rPr>
              <a:t>1 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= counter;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register</a:t>
            </a:r>
            <a:r>
              <a:rPr lang="en-US" altLang="zh-CN" sz="2400" baseline="-25000" dirty="0">
                <a:solidFill>
                  <a:srgbClr val="006600"/>
                </a:solidFill>
                <a:latin typeface="+mj-lt"/>
              </a:rPr>
              <a:t>1 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= register</a:t>
            </a:r>
            <a:r>
              <a:rPr lang="en-US" altLang="zh-CN" sz="2400" baseline="-25000" dirty="0">
                <a:solidFill>
                  <a:srgbClr val="006600"/>
                </a:solidFill>
                <a:latin typeface="+mj-lt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 +1;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counter = register</a:t>
            </a:r>
            <a:r>
              <a:rPr lang="en-US" altLang="zh-CN" sz="2400" baseline="-25000" dirty="0">
                <a:solidFill>
                  <a:srgbClr val="006600"/>
                </a:solidFill>
                <a:latin typeface="+mj-lt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;</a:t>
            </a:r>
          </a:p>
        </p:txBody>
      </p:sp>
      <p:sp>
        <p:nvSpPr>
          <p:cNvPr id="10" name="Text Box 30">
            <a:extLst>
              <a:ext uri="{FF2B5EF4-FFF2-40B4-BE49-F238E27FC236}">
                <a16:creationId xmlns:a16="http://schemas.microsoft.com/office/drawing/2014/main" id="{3B12D8A5-24E5-47F7-B66D-E5BE9DCEA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574" y="926096"/>
            <a:ext cx="3219520" cy="1200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0099"/>
                </a:solidFill>
                <a:latin typeface="+mj-lt"/>
              </a:rPr>
              <a:t>register</a:t>
            </a:r>
            <a:r>
              <a:rPr lang="en-US" altLang="zh-CN" sz="2400" baseline="-25000" dirty="0">
                <a:solidFill>
                  <a:srgbClr val="990099"/>
                </a:solidFill>
                <a:latin typeface="+mj-lt"/>
              </a:rPr>
              <a:t>2</a:t>
            </a:r>
            <a:r>
              <a:rPr lang="en-US" altLang="zh-CN" sz="2400" dirty="0">
                <a:solidFill>
                  <a:srgbClr val="990099"/>
                </a:solidFill>
                <a:latin typeface="+mj-lt"/>
              </a:rPr>
              <a:t> = counter; </a:t>
            </a:r>
          </a:p>
          <a:p>
            <a:r>
              <a:rPr lang="en-US" altLang="zh-CN" sz="2400" dirty="0">
                <a:solidFill>
                  <a:srgbClr val="990099"/>
                </a:solidFill>
                <a:latin typeface="+mj-lt"/>
              </a:rPr>
              <a:t>register</a:t>
            </a:r>
            <a:r>
              <a:rPr lang="en-US" altLang="zh-CN" sz="2400" baseline="-25000" dirty="0">
                <a:solidFill>
                  <a:srgbClr val="990099"/>
                </a:solidFill>
                <a:latin typeface="+mj-lt"/>
              </a:rPr>
              <a:t>2</a:t>
            </a:r>
            <a:r>
              <a:rPr lang="en-US" altLang="zh-CN" sz="2400" dirty="0">
                <a:solidFill>
                  <a:srgbClr val="990099"/>
                </a:solidFill>
                <a:latin typeface="+mj-lt"/>
              </a:rPr>
              <a:t> = register</a:t>
            </a:r>
            <a:r>
              <a:rPr lang="en-US" altLang="zh-CN" sz="2400" baseline="-25000" dirty="0">
                <a:solidFill>
                  <a:srgbClr val="990099"/>
                </a:solidFill>
                <a:latin typeface="+mj-lt"/>
              </a:rPr>
              <a:t>2</a:t>
            </a:r>
            <a:r>
              <a:rPr lang="en-US" altLang="zh-CN" sz="2400" dirty="0">
                <a:solidFill>
                  <a:srgbClr val="990099"/>
                </a:solidFill>
                <a:latin typeface="+mj-lt"/>
              </a:rPr>
              <a:t> - 1;</a:t>
            </a:r>
          </a:p>
          <a:p>
            <a:r>
              <a:rPr lang="en-US" altLang="zh-CN" sz="2400" dirty="0">
                <a:solidFill>
                  <a:srgbClr val="990099"/>
                </a:solidFill>
                <a:latin typeface="+mj-lt"/>
              </a:rPr>
              <a:t>counter = register</a:t>
            </a:r>
            <a:r>
              <a:rPr lang="en-US" altLang="zh-CN" sz="2400" baseline="-25000" dirty="0">
                <a:solidFill>
                  <a:srgbClr val="990099"/>
                </a:solidFill>
                <a:latin typeface="+mj-lt"/>
              </a:rPr>
              <a:t>2</a:t>
            </a:r>
            <a:endParaRPr lang="en-US" altLang="zh-CN" sz="2400" dirty="0">
              <a:solidFill>
                <a:srgbClr val="990099"/>
              </a:solidFill>
              <a:latin typeface="+mj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BB52F09-E28C-4AD3-8E4F-0F443452F406}"/>
              </a:ext>
            </a:extLst>
          </p:cNvPr>
          <p:cNvGrpSpPr/>
          <p:nvPr/>
        </p:nvGrpSpPr>
        <p:grpSpPr>
          <a:xfrm>
            <a:off x="656617" y="2014971"/>
            <a:ext cx="3451604" cy="3113378"/>
            <a:chOff x="503940" y="2803734"/>
            <a:chExt cx="3505200" cy="3113378"/>
          </a:xfrm>
        </p:grpSpPr>
        <p:sp>
          <p:nvSpPr>
            <p:cNvPr id="13" name="Text Box 34">
              <a:extLst>
                <a:ext uri="{FF2B5EF4-FFF2-40B4-BE49-F238E27FC236}">
                  <a16:creationId xmlns:a16="http://schemas.microsoft.com/office/drawing/2014/main" id="{25129E36-91D5-4C53-9C78-57342CA77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940" y="3239456"/>
              <a:ext cx="3505200" cy="267765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+mj-lt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= counter;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+mj-lt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= 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+mj-lt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+ 1;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= counter;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= 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- 1;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counter = 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+mj-lt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;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counter = 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;</a:t>
              </a: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081533B6-0436-4243-A0D1-E8F1F6E0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36" y="2803734"/>
              <a:ext cx="297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chemeClr val="bg2"/>
                  </a:solidFill>
                  <a:latin typeface="+mj-lt"/>
                </a:rPr>
                <a:t>可能的执行序列 </a:t>
              </a:r>
              <a:r>
                <a:rPr lang="en-US" altLang="zh-CN" sz="24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zh-CN" alt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7D0B4-7795-425D-981D-A3CECBFB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65" y="501220"/>
            <a:ext cx="14330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/>
                </a:solidFill>
                <a:latin typeface="+mj-lt"/>
              </a:rPr>
              <a:t>初始情况</a:t>
            </a: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id="{CD9367BB-5155-4B8D-BF74-AA7CD924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58" y="926096"/>
            <a:ext cx="1945349" cy="461665"/>
          </a:xfrm>
          <a:prstGeom prst="rect">
            <a:avLst/>
          </a:prstGeom>
          <a:solidFill>
            <a:srgbClr val="9CB3F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counter = 5;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DD26300-1BB1-45C7-9102-FE412519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89" y="514018"/>
            <a:ext cx="25511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生产者线程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0A9C798-C8E6-4E78-8EEE-40A22DDF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660" y="529480"/>
            <a:ext cx="20259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66"/>
                </a:solidFill>
              </a:rPr>
              <a:t>消费者线程</a:t>
            </a:r>
          </a:p>
        </p:txBody>
      </p:sp>
      <p:sp>
        <p:nvSpPr>
          <p:cNvPr id="21" name="Text Box 40">
            <a:extLst>
              <a:ext uri="{FF2B5EF4-FFF2-40B4-BE49-F238E27FC236}">
                <a16:creationId xmlns:a16="http://schemas.microsoft.com/office/drawing/2014/main" id="{C647004D-CCCE-403F-BFA2-A34EAC86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149" y="5131557"/>
            <a:ext cx="1975556" cy="461665"/>
          </a:xfrm>
          <a:prstGeom prst="rect">
            <a:avLst/>
          </a:prstGeom>
          <a:solidFill>
            <a:srgbClr val="9CB3F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counter = 4;</a:t>
            </a:r>
          </a:p>
        </p:txBody>
      </p:sp>
      <p:sp>
        <p:nvSpPr>
          <p:cNvPr id="22" name="日期占位符 1">
            <a:extLst>
              <a:ext uri="{FF2B5EF4-FFF2-40B4-BE49-F238E27FC236}">
                <a16:creationId xmlns:a16="http://schemas.microsoft.com/office/drawing/2014/main" id="{EACD00E9-229E-421F-A750-75F253B75498}"/>
              </a:ext>
            </a:extLst>
          </p:cNvPr>
          <p:cNvSpPr txBox="1">
            <a:spLocks/>
          </p:cNvSpPr>
          <p:nvPr/>
        </p:nvSpPr>
        <p:spPr bwMode="auto">
          <a:xfrm>
            <a:off x="4491447" y="640384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2021/9/29</a:t>
            </a:fld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FAA19F-679F-4371-A61F-E1F9AD99DC1D}"/>
              </a:ext>
            </a:extLst>
          </p:cNvPr>
          <p:cNvGrpSpPr/>
          <p:nvPr/>
        </p:nvGrpSpPr>
        <p:grpSpPr>
          <a:xfrm>
            <a:off x="5148064" y="2073124"/>
            <a:ext cx="3451604" cy="3058273"/>
            <a:chOff x="4995387" y="2861887"/>
            <a:chExt cx="3505200" cy="3058273"/>
          </a:xfrm>
        </p:grpSpPr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81F8C14D-DF8D-4FEC-9AC6-A056BC62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5387" y="3242504"/>
              <a:ext cx="3505200" cy="267765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+mj-lt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= counter;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+mj-lt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= 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+mj-lt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+mj-lt"/>
                </a:rPr>
                <a:t>+ 1;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= counter;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= 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- 1;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counter = register</a:t>
              </a:r>
              <a:r>
                <a:rPr lang="en-US" altLang="zh-CN" sz="2400" baseline="-25000" dirty="0">
                  <a:solidFill>
                    <a:srgbClr val="7A007A"/>
                  </a:solidFill>
                  <a:latin typeface="+mj-lt"/>
                </a:rPr>
                <a:t>2</a:t>
              </a:r>
              <a:r>
                <a:rPr lang="en-US" altLang="zh-CN" sz="2400" dirty="0">
                  <a:solidFill>
                    <a:srgbClr val="7A007A"/>
                  </a:solidFill>
                  <a:latin typeface="+mj-lt"/>
                </a:rPr>
                <a:t> ;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 = register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EC0737B0-EC35-4A3F-9A11-1AE4FE124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349" y="2861887"/>
              <a:ext cx="297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chemeClr val="bg2"/>
                  </a:solidFill>
                  <a:latin typeface="+mj-lt"/>
                </a:rPr>
                <a:t>可能的执行序列 </a:t>
              </a:r>
              <a:r>
                <a:rPr lang="en-US" altLang="zh-CN" sz="24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zh-CN" altLang="en-US" sz="2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25" name="Text Box 40">
            <a:extLst>
              <a:ext uri="{FF2B5EF4-FFF2-40B4-BE49-F238E27FC236}">
                <a16:creationId xmlns:a16="http://schemas.microsoft.com/office/drawing/2014/main" id="{036E3E5E-B057-4AE7-8823-4937D1F1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513" y="5132893"/>
            <a:ext cx="1975556" cy="461665"/>
          </a:xfrm>
          <a:prstGeom prst="rect">
            <a:avLst/>
          </a:prstGeom>
          <a:solidFill>
            <a:srgbClr val="9CB3F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j-lt"/>
              </a:rPr>
              <a:t>counter = 6;</a:t>
            </a:r>
          </a:p>
        </p:txBody>
      </p:sp>
      <p:sp>
        <p:nvSpPr>
          <p:cNvPr id="28" name="文本框 4">
            <a:extLst>
              <a:ext uri="{FF2B5EF4-FFF2-40B4-BE49-F238E27FC236}">
                <a16:creationId xmlns:a16="http://schemas.microsoft.com/office/drawing/2014/main" id="{1ECE8BDF-B49E-44DD-A214-9561E93F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8" y="5780782"/>
            <a:ext cx="7908869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并发编程，只要有共享的数据被访问，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就有可能发生数据的破坏，加以防范。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C15AA8-25F1-4EFB-9DD6-E6835663E3B4}"/>
              </a:ext>
            </a:extLst>
          </p:cNvPr>
          <p:cNvSpPr/>
          <p:nvPr/>
        </p:nvSpPr>
        <p:spPr>
          <a:xfrm>
            <a:off x="899592" y="-87198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线程通过有界缓冲区共享内存</a:t>
            </a:r>
          </a:p>
        </p:txBody>
      </p:sp>
      <p:sp>
        <p:nvSpPr>
          <p:cNvPr id="31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73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8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CC43C3EE-3097-49D4-A2B2-5E17F5D3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-184150"/>
            <a:ext cx="891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5" name="Text Box 45">
            <a:extLst>
              <a:ext uri="{FF2B5EF4-FFF2-40B4-BE49-F238E27FC236}">
                <a16:creationId xmlns:a16="http://schemas.microsoft.com/office/drawing/2014/main" id="{4179E955-5DD7-48E1-B804-84EF21C3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3743325" cy="374332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algn="ctr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philosopher(</a:t>
            </a:r>
            <a:r>
              <a:rPr kumimoji="0" lang="en-US" altLang="zh-CN" sz="2400" b="1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400" b="1" dirty="0">
                <a:solidFill>
                  <a:srgbClr val="000000"/>
                </a:solidFill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while(TRUE)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{think(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 eat(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571EA541-1C83-4C93-8305-0BBC9199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0"/>
            <a:ext cx="9091612" cy="519113"/>
          </a:xfrm>
          <a:prstGeom prst="rect">
            <a:avLst/>
          </a:prstGeom>
          <a:solidFill>
            <a:srgbClr val="BDCD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</a:rPr>
              <a:t>）保证两个相邻哲学家不会同时拿同一根筷子。</a:t>
            </a:r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098AA620-94A6-467E-8529-30FBA11C0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21163"/>
            <a:ext cx="87852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800" dirty="0">
                <a:solidFill>
                  <a:schemeClr val="bg2"/>
                </a:solidFill>
              </a:rPr>
              <a:t>筷子编号为</a:t>
            </a:r>
            <a:r>
              <a:rPr lang="en-US" altLang="zh-CN" sz="2800" dirty="0">
                <a:solidFill>
                  <a:schemeClr val="bg2"/>
                </a:solidFill>
              </a:rPr>
              <a:t>0-4</a:t>
            </a:r>
            <a:r>
              <a:rPr lang="zh-CN" altLang="en-US" sz="2800" dirty="0">
                <a:solidFill>
                  <a:schemeClr val="bg2"/>
                </a:solidFill>
              </a:rPr>
              <a:t>，设</a:t>
            </a:r>
            <a:r>
              <a:rPr lang="en-US" altLang="zh-CN" sz="2800" dirty="0">
                <a:solidFill>
                  <a:schemeClr val="bg2"/>
                </a:solidFill>
              </a:rPr>
              <a:t>5</a:t>
            </a:r>
            <a:r>
              <a:rPr lang="zh-CN" altLang="en-US" sz="2800" dirty="0">
                <a:solidFill>
                  <a:schemeClr val="bg2"/>
                </a:solidFill>
              </a:rPr>
              <a:t>个初值为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的互斥信号量：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/>
              <a:t>                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chopstick[</a:t>
            </a:r>
            <a:r>
              <a:rPr kumimoji="0" lang="en-US" altLang="zh-CN" sz="2400" b="1" dirty="0" err="1">
                <a:solidFill>
                  <a:schemeClr val="bg2"/>
                </a:solidFill>
              </a:rPr>
              <a:t>i</a:t>
            </a:r>
            <a:r>
              <a:rPr kumimoji="0" lang="en-US" altLang="zh-CN" sz="2400" b="1" dirty="0">
                <a:solidFill>
                  <a:schemeClr val="bg2"/>
                </a:solidFill>
              </a:rPr>
              <a:t>]  (0≤i≤4)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8" name="Text Box 52">
            <a:extLst>
              <a:ext uri="{FF2B5EF4-FFF2-40B4-BE49-F238E27FC236}">
                <a16:creationId xmlns:a16="http://schemas.microsoft.com/office/drawing/2014/main" id="{CC92545D-CA8A-4BE4-B03E-ABF19BE72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5040422"/>
            <a:ext cx="9091612" cy="1815882"/>
          </a:xfrm>
          <a:prstGeom prst="rect">
            <a:avLst/>
          </a:prstGeom>
          <a:solidFill>
            <a:srgbClr val="BDCD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无法防止</a:t>
            </a:r>
            <a:r>
              <a:rPr lang="en-US" altLang="zh-CN" sz="2800" dirty="0">
                <a:solidFill>
                  <a:schemeClr val="bg2"/>
                </a:solidFill>
              </a:rPr>
              <a:t>5</a:t>
            </a:r>
            <a:r>
              <a:rPr lang="zh-CN" altLang="en-US" sz="2800" dirty="0">
                <a:solidFill>
                  <a:schemeClr val="bg2"/>
                </a:solidFill>
              </a:rPr>
              <a:t>位哲学家同时拿起各自左（右）边的筷子、又试图去拿右（左）边的筷子。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每个哲学家都拿到了一只筷子，而无休止地等待旁边的哲学家放下另一只筷子，结果都不能进餐。 </a:t>
            </a:r>
            <a:r>
              <a:rPr lang="en-US" altLang="zh-CN" sz="2800" dirty="0">
                <a:solidFill>
                  <a:schemeClr val="bg2"/>
                </a:solidFill>
              </a:rPr>
              <a:t>--</a:t>
            </a:r>
            <a:r>
              <a:rPr lang="zh-CN" altLang="en-US" sz="2800" dirty="0">
                <a:solidFill>
                  <a:schemeClr val="bg2"/>
                </a:solidFill>
              </a:rPr>
              <a:t>死锁！</a:t>
            </a:r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0112513C-83E3-4F4E-9E0F-7F1F35FB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00213"/>
            <a:ext cx="219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P(chopstick[</a:t>
            </a:r>
            <a:r>
              <a:rPr kumimoji="0" lang="en-US" altLang="zh-CN" sz="2400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kumimoji="0"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]);</a:t>
            </a: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id="{3121E579-612E-40C1-B058-57257382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0575"/>
            <a:ext cx="360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accent2">
                    <a:lumMod val="50000"/>
                  </a:schemeClr>
                </a:solidFill>
              </a:rPr>
              <a:t>P(chopstick[(i+1) mod 5)];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52601C67-5AF3-4ACC-A760-A7B53D35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accent2">
                    <a:lumMod val="50000"/>
                  </a:schemeClr>
                </a:solidFill>
              </a:rPr>
              <a:t>V(chopstick[i]);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7E6E01C3-DFAA-49E0-AB34-9B97D529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84538"/>
            <a:ext cx="364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chemeClr val="accent2">
                    <a:lumMod val="50000"/>
                  </a:schemeClr>
                </a:solidFill>
              </a:rPr>
              <a:t>V(chopstick[(i+1) mod 5)];</a:t>
            </a:r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3B8EDE5B-E66C-4585-8658-FEF77B9E77D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258888"/>
            <a:ext cx="2882900" cy="2474912"/>
            <a:chOff x="3832" y="793"/>
            <a:chExt cx="1816" cy="1559"/>
          </a:xfrm>
        </p:grpSpPr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E26B1180-B1C6-4BC9-81D7-649940A90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026"/>
              <a:ext cx="1179" cy="11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F0797D11-A8AF-4444-A980-DC2A788F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1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89" name="Oval 9">
              <a:extLst>
                <a:ext uri="{FF2B5EF4-FFF2-40B4-BE49-F238E27FC236}">
                  <a16:creationId xmlns:a16="http://schemas.microsoft.com/office/drawing/2014/main" id="{9EEEE1CB-1E6D-4FB5-B9A1-C8406AA7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072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0" name="Oval 10">
              <a:extLst>
                <a:ext uri="{FF2B5EF4-FFF2-40B4-BE49-F238E27FC236}">
                  <a16:creationId xmlns:a16="http://schemas.microsoft.com/office/drawing/2014/main" id="{A6790016-FC02-4DB3-9198-400CE955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1" name="Oval 11">
              <a:extLst>
                <a:ext uri="{FF2B5EF4-FFF2-40B4-BE49-F238E27FC236}">
                  <a16:creationId xmlns:a16="http://schemas.microsoft.com/office/drawing/2014/main" id="{15658355-13B0-4D18-9A83-44AB7666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1390C3CF-ADB3-444F-AFA8-A31C4EDF0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A3EAB249-D894-40E0-8178-591D9037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4" name="Oval 14">
              <a:extLst>
                <a:ext uri="{FF2B5EF4-FFF2-40B4-BE49-F238E27FC236}">
                  <a16:creationId xmlns:a16="http://schemas.microsoft.com/office/drawing/2014/main" id="{7DB85CBA-DBEE-47C6-A8FC-6EA0C3FBF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5" name="Oval 15">
              <a:extLst>
                <a:ext uri="{FF2B5EF4-FFF2-40B4-BE49-F238E27FC236}">
                  <a16:creationId xmlns:a16="http://schemas.microsoft.com/office/drawing/2014/main" id="{641E519D-1133-49E2-BF93-D4EA712DF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6" name="Oval 16">
              <a:extLst>
                <a:ext uri="{FF2B5EF4-FFF2-40B4-BE49-F238E27FC236}">
                  <a16:creationId xmlns:a16="http://schemas.microsoft.com/office/drawing/2014/main" id="{F085C0AA-2305-4ED1-B3B1-86DD665C0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7" name="Oval 17">
              <a:extLst>
                <a:ext uri="{FF2B5EF4-FFF2-40B4-BE49-F238E27FC236}">
                  <a16:creationId xmlns:a16="http://schemas.microsoft.com/office/drawing/2014/main" id="{E9E9F2FC-FE66-441F-A3F7-850ADA831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98" name="Line 18">
              <a:extLst>
                <a:ext uri="{FF2B5EF4-FFF2-40B4-BE49-F238E27FC236}">
                  <a16:creationId xmlns:a16="http://schemas.microsoft.com/office/drawing/2014/main" id="{75537653-2492-4C7D-96E3-4DD12C09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208"/>
              <a:ext cx="137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9" name="Line 19">
              <a:extLst>
                <a:ext uri="{FF2B5EF4-FFF2-40B4-BE49-F238E27FC236}">
                  <a16:creationId xmlns:a16="http://schemas.microsoft.com/office/drawing/2014/main" id="{461F4BD5-0B98-4D5F-9361-A8F6681EE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661"/>
              <a:ext cx="181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00" name="Line 20">
              <a:extLst>
                <a:ext uri="{FF2B5EF4-FFF2-40B4-BE49-F238E27FC236}">
                  <a16:creationId xmlns:a16="http://schemas.microsoft.com/office/drawing/2014/main" id="{F5C85175-230F-47A8-BDB9-9207A214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843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01" name="Line 21">
              <a:extLst>
                <a:ext uri="{FF2B5EF4-FFF2-40B4-BE49-F238E27FC236}">
                  <a16:creationId xmlns:a16="http://schemas.microsoft.com/office/drawing/2014/main" id="{922BAFD9-D8CE-4DBF-B5AB-B9BB431C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661"/>
              <a:ext cx="182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02" name="Line 22">
              <a:extLst>
                <a:ext uri="{FF2B5EF4-FFF2-40B4-BE49-F238E27FC236}">
                  <a16:creationId xmlns:a16="http://schemas.microsoft.com/office/drawing/2014/main" id="{1F35C36E-C5E1-44AB-AD54-C978C531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0" y="1208"/>
              <a:ext cx="91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2FFC7047-E2BD-49CA-A3EC-81B4AAE02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79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104" name="Text Box 24">
              <a:extLst>
                <a:ext uri="{FF2B5EF4-FFF2-40B4-BE49-F238E27FC236}">
                  <a16:creationId xmlns:a16="http://schemas.microsoft.com/office/drawing/2014/main" id="{916A06F3-7D7D-477B-87AF-D1BE73FB0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793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48A7A6DE-36DA-4E96-87D0-8A7FF5A3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208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106" name="Text Box 26">
              <a:extLst>
                <a:ext uri="{FF2B5EF4-FFF2-40B4-BE49-F238E27FC236}">
                  <a16:creationId xmlns:a16="http://schemas.microsoft.com/office/drawing/2014/main" id="{D6FFDCDA-0878-4746-A25C-87C233482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1202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77943BC8-162C-4236-95F9-3D0D558C0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06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108" name="Text Box 28">
              <a:extLst>
                <a:ext uri="{FF2B5EF4-FFF2-40B4-BE49-F238E27FC236}">
                  <a16:creationId xmlns:a16="http://schemas.microsoft.com/office/drawing/2014/main" id="{A4346F49-B6A0-44B9-B145-C018965E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069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ABC37941-DEF6-4A2F-9536-0A463B71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110" name="Text Box 30">
              <a:extLst>
                <a:ext uri="{FF2B5EF4-FFF2-40B4-BE49-F238E27FC236}">
                  <a16:creationId xmlns:a16="http://schemas.microsoft.com/office/drawing/2014/main" id="{FFE12F17-0A3B-4952-B229-9B11C91E6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2156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1" name="Rectangle 31">
              <a:extLst>
                <a:ext uri="{FF2B5EF4-FFF2-40B4-BE49-F238E27FC236}">
                  <a16:creationId xmlns:a16="http://schemas.microsoft.com/office/drawing/2014/main" id="{2E8DF5AF-0C29-44D6-8E3F-D104E417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53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112" name="Text Box 32">
              <a:extLst>
                <a:ext uri="{FF2B5EF4-FFF2-40B4-BE49-F238E27FC236}">
                  <a16:creationId xmlns:a16="http://schemas.microsoft.com/office/drawing/2014/main" id="{A8E0DCFB-53FA-4300-8893-B755507DA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1247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" name="Text Box 33">
              <a:extLst>
                <a:ext uri="{FF2B5EF4-FFF2-40B4-BE49-F238E27FC236}">
                  <a16:creationId xmlns:a16="http://schemas.microsoft.com/office/drawing/2014/main" id="{D0283AF2-903B-4915-AF58-C6B7D2219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707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4" name="Text Box 34">
              <a:extLst>
                <a:ext uri="{FF2B5EF4-FFF2-40B4-BE49-F238E27FC236}">
                  <a16:creationId xmlns:a16="http://schemas.microsoft.com/office/drawing/2014/main" id="{C47B1806-E843-479A-B27A-EC682FBC0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160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F32667B7-C37B-4536-B4AB-AD19A7D8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75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6" name="Text Box 36">
              <a:extLst>
                <a:ext uri="{FF2B5EF4-FFF2-40B4-BE49-F238E27FC236}">
                  <a16:creationId xmlns:a16="http://schemas.microsoft.com/office/drawing/2014/main" id="{FC478D25-85D2-4E5B-AB22-90DFEB76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981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4357D65D-DFF8-490C-A565-691E7E110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935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8" name="Line 38">
              <a:extLst>
                <a:ext uri="{FF2B5EF4-FFF2-40B4-BE49-F238E27FC236}">
                  <a16:creationId xmlns:a16="http://schemas.microsoft.com/office/drawing/2014/main" id="{D6F1F0BD-02BC-4B85-87DA-6B32F9AFF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9" y="890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9" name="Line 39">
              <a:extLst>
                <a:ext uri="{FF2B5EF4-FFF2-40B4-BE49-F238E27FC236}">
                  <a16:creationId xmlns:a16="http://schemas.microsoft.com/office/drawing/2014/main" id="{DDAFD1D5-1490-4F0F-8F29-B346D1BA9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2" y="1026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20" name="Text Box 40">
              <a:extLst>
                <a:ext uri="{FF2B5EF4-FFF2-40B4-BE49-F238E27FC236}">
                  <a16:creationId xmlns:a16="http://schemas.microsoft.com/office/drawing/2014/main" id="{AB6DC04F-8258-4A77-A49F-87E5F40D5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799"/>
              <a:ext cx="596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chemeClr val="bg2"/>
                  </a:solidFill>
                  <a:latin typeface="Arial" panose="020B0604020202020204" pitchFamily="34" charset="0"/>
                </a:rPr>
                <a:t>哲学家编号</a:t>
              </a:r>
            </a:p>
          </p:txBody>
        </p:sp>
        <p:sp>
          <p:nvSpPr>
            <p:cNvPr id="121" name="Text Box 41">
              <a:extLst>
                <a:ext uri="{FF2B5EF4-FFF2-40B4-BE49-F238E27FC236}">
                  <a16:creationId xmlns:a16="http://schemas.microsoft.com/office/drawing/2014/main" id="{7C3F67A4-C610-4DFB-B5BB-4CB819F8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935"/>
              <a:ext cx="5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 dirty="0">
                  <a:solidFill>
                    <a:schemeClr val="bg2"/>
                  </a:solidFill>
                  <a:latin typeface="Arial" panose="020B0604020202020204" pitchFamily="34" charset="0"/>
                </a:rPr>
                <a:t>筷子编号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3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0B1270-D023-4C57-8E83-C89F5839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703A3-1889-4D5A-B002-82B1611E7DF6}" type="datetime1">
              <a:rPr lang="zh-CN" altLang="en-US" smtClean="0"/>
              <a:pPr>
                <a:defRPr/>
              </a:pPr>
              <a:t>2021/9/29</a:t>
            </a:fld>
            <a:endParaRPr lang="en-US" altLang="zh-CN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130ADCF-4082-4F49-84E9-B1CE9E81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(2)</a:t>
            </a:r>
            <a:r>
              <a:rPr lang="zh-CN" altLang="en-US" sz="2800" b="1" dirty="0">
                <a:solidFill>
                  <a:schemeClr val="bg2"/>
                </a:solidFill>
              </a:rPr>
              <a:t>保证两个相邻哲学家不会同时拿同一根筷子；</a:t>
            </a:r>
            <a:r>
              <a:rPr lang="zh-CN" altLang="en-US" sz="2800" b="1" dirty="0">
                <a:solidFill>
                  <a:srgbClr val="C00000"/>
                </a:solidFill>
              </a:rPr>
              <a:t>并且没有人饿死。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787939E-6E73-46EC-BB81-7777173D5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5981"/>
            <a:ext cx="8675687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方法</a:t>
            </a: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：奇数号的哲学家先取右手边的筷子，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              偶数号的哲学家先取左手边的筷子。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0FA9BA9C-8EBC-4159-A58D-A645A1334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85938"/>
            <a:ext cx="4752975" cy="526297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philosopher(</a:t>
            </a:r>
            <a:r>
              <a:rPr kumimoji="0" lang="en-US" altLang="zh-CN" sz="2400" b="1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400" b="1" dirty="0">
                <a:solidFill>
                  <a:srgbClr val="000000"/>
                </a:solidFill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while(TRUE)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  {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think(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00"/>
                </a:solidFill>
              </a:rPr>
              <a:t>    if(</a:t>
            </a:r>
            <a:r>
              <a:rPr kumimoji="0" lang="en-US" altLang="zh-CN" sz="2000" b="1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 mod 2==0) then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00"/>
                </a:solidFill>
              </a:rPr>
              <a:t>    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00"/>
                </a:solidFill>
              </a:rPr>
              <a:t>	</a:t>
            </a: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P(chopstick[</a:t>
            </a:r>
            <a:r>
              <a:rPr kumimoji="0"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   	 P(chopstick[(i+1) mod 5)];}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00"/>
                </a:solidFill>
              </a:rPr>
              <a:t>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00"/>
                </a:solidFill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              P(chopstick[(i+1) mod 5)];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	 P(chopstick[</a:t>
            </a:r>
            <a:r>
              <a:rPr kumimoji="0"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]);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00"/>
                </a:solidFill>
              </a:rPr>
              <a:t>    eat(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   V(chopstick[</a:t>
            </a:r>
            <a:r>
              <a:rPr kumimoji="0"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   V(chopstick[(i+1) mod 5)];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00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3" name="Text Box 81">
            <a:extLst>
              <a:ext uri="{FF2B5EF4-FFF2-40B4-BE49-F238E27FC236}">
                <a16:creationId xmlns:a16="http://schemas.microsoft.com/office/drawing/2014/main" id="{3AA11BB9-C676-4C2E-BE8A-5585EEC6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013325"/>
            <a:ext cx="5400675" cy="830997"/>
          </a:xfrm>
          <a:prstGeom prst="rect">
            <a:avLst/>
          </a:prstGeom>
          <a:solidFill>
            <a:srgbClr val="C8D2F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任何一个哲学家拿到一支筷子，他邻座的</a:t>
            </a:r>
            <a:r>
              <a:rPr lang="zh-CN" altLang="en-US" sz="2400" b="1" dirty="0">
                <a:solidFill>
                  <a:srgbClr val="7A007A"/>
                </a:solidFill>
              </a:rPr>
              <a:t>一个</a:t>
            </a:r>
            <a:r>
              <a:rPr lang="zh-CN" altLang="en-US" sz="2400" b="1" dirty="0">
                <a:solidFill>
                  <a:schemeClr val="bg2"/>
                </a:solidFill>
              </a:rPr>
              <a:t>哲学家就一支筷子也拿不到。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grpSp>
        <p:nvGrpSpPr>
          <p:cNvPr id="45" name="Group 6">
            <a:extLst>
              <a:ext uri="{FF2B5EF4-FFF2-40B4-BE49-F238E27FC236}">
                <a16:creationId xmlns:a16="http://schemas.microsoft.com/office/drawing/2014/main" id="{158D638B-E131-4256-88AD-BB6F22C9256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258888"/>
            <a:ext cx="2882900" cy="2474912"/>
            <a:chOff x="3832" y="793"/>
            <a:chExt cx="1816" cy="1559"/>
          </a:xfrm>
        </p:grpSpPr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D4114C2A-BDD5-46E0-A7B4-FD2DCCC7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026"/>
              <a:ext cx="1179" cy="11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EB541C67-E470-41CB-9D55-95CED3B16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1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5971653D-6D47-44B3-A4AE-550FDEC8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072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3AB6CA32-CD3A-4C2D-B55E-EE4ABA45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72C0653-CA34-4162-81BB-489FB4FE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1EB63578-26E8-4AF1-BE91-4687E028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389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E4EC4DCD-8680-47C1-ADAB-3DF76DB74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344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2917CDD1-6D2E-4911-82DA-F89F487E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4" name="Oval 15">
              <a:extLst>
                <a:ext uri="{FF2B5EF4-FFF2-40B4-BE49-F238E27FC236}">
                  <a16:creationId xmlns:a16="http://schemas.microsoft.com/office/drawing/2014/main" id="{437BFFA7-AB17-4D40-B8B3-4D6C873F6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5" name="Oval 16">
              <a:extLst>
                <a:ext uri="{FF2B5EF4-FFF2-40B4-BE49-F238E27FC236}">
                  <a16:creationId xmlns:a16="http://schemas.microsoft.com/office/drawing/2014/main" id="{54577BA6-48DA-4A9B-ACE0-80DA4DD3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842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D93A0DC2-EC69-4E6F-B207-011415E4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797"/>
              <a:ext cx="227" cy="22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57" name="Line 18">
              <a:extLst>
                <a:ext uri="{FF2B5EF4-FFF2-40B4-BE49-F238E27FC236}">
                  <a16:creationId xmlns:a16="http://schemas.microsoft.com/office/drawing/2014/main" id="{58425C26-701A-43AE-8C15-1AA3B5A2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208"/>
              <a:ext cx="137" cy="1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" name="Line 19">
              <a:extLst>
                <a:ext uri="{FF2B5EF4-FFF2-40B4-BE49-F238E27FC236}">
                  <a16:creationId xmlns:a16="http://schemas.microsoft.com/office/drawing/2014/main" id="{D19AD067-AF3E-4BCB-9FF0-98C7830A3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661"/>
              <a:ext cx="181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9" name="Line 20">
              <a:extLst>
                <a:ext uri="{FF2B5EF4-FFF2-40B4-BE49-F238E27FC236}">
                  <a16:creationId xmlns:a16="http://schemas.microsoft.com/office/drawing/2014/main" id="{EB097238-E052-4D0F-96E8-2E9FDD812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843"/>
              <a:ext cx="0" cy="22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0" name="Line 21">
              <a:extLst>
                <a:ext uri="{FF2B5EF4-FFF2-40B4-BE49-F238E27FC236}">
                  <a16:creationId xmlns:a16="http://schemas.microsoft.com/office/drawing/2014/main" id="{B1BDA290-627D-4889-918E-D60E848A9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1661"/>
              <a:ext cx="182" cy="9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" name="Line 22">
              <a:extLst>
                <a:ext uri="{FF2B5EF4-FFF2-40B4-BE49-F238E27FC236}">
                  <a16:creationId xmlns:a16="http://schemas.microsoft.com/office/drawing/2014/main" id="{45B293F6-8EAF-469F-8535-B700A4546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0" y="1208"/>
              <a:ext cx="91" cy="18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3B5AAC1D-DC40-4708-8444-773F23D2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79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3" name="Text Box 24">
              <a:extLst>
                <a:ext uri="{FF2B5EF4-FFF2-40B4-BE49-F238E27FC236}">
                  <a16:creationId xmlns:a16="http://schemas.microsoft.com/office/drawing/2014/main" id="{FDDBDC03-F8D1-4932-8F08-DFEE6BAD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793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4DE5D176-77F4-48A2-8F81-8A324196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208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5" name="Text Box 26">
              <a:extLst>
                <a:ext uri="{FF2B5EF4-FFF2-40B4-BE49-F238E27FC236}">
                  <a16:creationId xmlns:a16="http://schemas.microsoft.com/office/drawing/2014/main" id="{0E1727A8-67D9-4D8B-8DBF-F92AAC5F1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1202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9DC89EBF-E852-45D0-B9D5-1FAF06BE8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2069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7" name="Text Box 28">
              <a:extLst>
                <a:ext uri="{FF2B5EF4-FFF2-40B4-BE49-F238E27FC236}">
                  <a16:creationId xmlns:a16="http://schemas.microsoft.com/office/drawing/2014/main" id="{E8D83BF5-ADE9-48AD-9E01-3A2451E1C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069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683C86E9-6B08-439C-A05C-78150E3D5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482AE14C-506B-4563-ACD5-01D7E2455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2156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0" name="Rectangle 31">
              <a:extLst>
                <a:ext uri="{FF2B5EF4-FFF2-40B4-BE49-F238E27FC236}">
                  <a16:creationId xmlns:a16="http://schemas.microsoft.com/office/drawing/2014/main" id="{D7389430-0848-4FEC-BDB5-06F80BBDA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53"/>
              <a:ext cx="181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32DA978A-B938-4272-B4D1-469FC794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1247"/>
              <a:ext cx="172" cy="19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8A8ED534-86E5-4A6B-80C5-ED6B39F7D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707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947489B8-306D-44DF-8D15-5FAA41E40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160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A9A84316-9DBC-4A55-9B97-6AD155C16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75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0F1A6182-5D66-403E-9A16-787E1D33C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981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4E7E7E0A-FE0C-4D34-99D1-3924F3B2B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935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77" name="Line 38">
              <a:extLst>
                <a:ext uri="{FF2B5EF4-FFF2-40B4-BE49-F238E27FC236}">
                  <a16:creationId xmlns:a16="http://schemas.microsoft.com/office/drawing/2014/main" id="{4E2E48F8-8087-456C-B277-B2B8B460E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9" y="890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8" name="Line 39">
              <a:extLst>
                <a:ext uri="{FF2B5EF4-FFF2-40B4-BE49-F238E27FC236}">
                  <a16:creationId xmlns:a16="http://schemas.microsoft.com/office/drawing/2014/main" id="{2F41CDCE-95DB-4051-AD5F-C7D09D125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2" y="1026"/>
              <a:ext cx="9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9" name="Text Box 40">
              <a:extLst>
                <a:ext uri="{FF2B5EF4-FFF2-40B4-BE49-F238E27FC236}">
                  <a16:creationId xmlns:a16="http://schemas.microsoft.com/office/drawing/2014/main" id="{895C17F9-F29E-47ED-9F07-AFEE5E6FC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799"/>
              <a:ext cx="596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chemeClr val="bg2"/>
                  </a:solidFill>
                  <a:latin typeface="Arial" panose="020B0604020202020204" pitchFamily="34" charset="0"/>
                </a:rPr>
                <a:t>哲学家编号</a:t>
              </a:r>
            </a:p>
          </p:txBody>
        </p:sp>
        <p:sp>
          <p:nvSpPr>
            <p:cNvPr id="80" name="Text Box 41">
              <a:extLst>
                <a:ext uri="{FF2B5EF4-FFF2-40B4-BE49-F238E27FC236}">
                  <a16:creationId xmlns:a16="http://schemas.microsoft.com/office/drawing/2014/main" id="{DB2B1C3F-0FEA-4C89-9D65-59FB2EE2B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935"/>
              <a:ext cx="5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 dirty="0">
                  <a:solidFill>
                    <a:schemeClr val="bg2"/>
                  </a:solidFill>
                  <a:latin typeface="Arial" panose="020B0604020202020204" pitchFamily="34" charset="0"/>
                </a:rPr>
                <a:t>筷子编号</a:t>
              </a:r>
            </a:p>
          </p:txBody>
        </p:sp>
      </p:grpSp>
      <p:sp>
        <p:nvSpPr>
          <p:cNvPr id="44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071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B314C665-F80E-439E-AAD4-EC8E5757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16113"/>
            <a:ext cx="52927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设置一个初值为</a:t>
            </a:r>
            <a:r>
              <a:rPr lang="en-US" altLang="zh-CN" sz="2800" dirty="0">
                <a:solidFill>
                  <a:schemeClr val="bg2"/>
                </a:solidFill>
              </a:rPr>
              <a:t>4</a:t>
            </a:r>
            <a:r>
              <a:rPr lang="zh-CN" altLang="en-US" sz="2800" dirty="0">
                <a:solidFill>
                  <a:schemeClr val="bg2"/>
                </a:solidFill>
              </a:rPr>
              <a:t>的信息量</a:t>
            </a:r>
            <a:r>
              <a:rPr lang="en-US" altLang="zh-CN" sz="2800" dirty="0">
                <a:solidFill>
                  <a:schemeClr val="bg2"/>
                </a:solidFill>
              </a:rPr>
              <a:t>seat</a:t>
            </a:r>
            <a:r>
              <a:rPr lang="zh-CN" altLang="en-US" sz="2800" dirty="0">
                <a:solidFill>
                  <a:schemeClr val="bg2"/>
                </a:solidFill>
              </a:rPr>
              <a:t>来管理</a:t>
            </a:r>
            <a:r>
              <a:rPr lang="en-US" altLang="zh-CN" sz="2800" dirty="0">
                <a:solidFill>
                  <a:schemeClr val="bg2"/>
                </a:solidFill>
              </a:rPr>
              <a:t>4</a:t>
            </a:r>
            <a:r>
              <a:rPr lang="zh-CN" altLang="en-US" sz="2800" dirty="0">
                <a:solidFill>
                  <a:schemeClr val="bg2"/>
                </a:solidFill>
              </a:rPr>
              <a:t>个座位</a:t>
            </a: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zh-CN" altLang="en-US" sz="2800" dirty="0">
                <a:solidFill>
                  <a:schemeClr val="bg2"/>
                </a:solidFill>
              </a:rPr>
              <a:t>即是拥有的资源数</a:t>
            </a:r>
            <a:r>
              <a:rPr lang="en-US" altLang="zh-CN" sz="2800" dirty="0">
                <a:solidFill>
                  <a:schemeClr val="bg2"/>
                </a:solidFill>
              </a:rPr>
              <a:t>)</a:t>
            </a:r>
            <a:r>
              <a:rPr lang="zh-CN" altLang="en-US" sz="2800" dirty="0">
                <a:solidFill>
                  <a:schemeClr val="bg2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哲学家进入餐厅时，必须先</a:t>
            </a:r>
            <a:r>
              <a:rPr lang="en-US" altLang="zh-CN" sz="2800" dirty="0">
                <a:solidFill>
                  <a:schemeClr val="bg2"/>
                </a:solidFill>
              </a:rPr>
              <a:t>P(seat)</a:t>
            </a:r>
            <a:r>
              <a:rPr lang="zh-CN" altLang="en-US" sz="2800" dirty="0">
                <a:solidFill>
                  <a:schemeClr val="bg2"/>
                </a:solidFill>
              </a:rPr>
              <a:t>申请到一个座位，才能够去拿筷子；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退出餐厅时，必须先归还筷子，然后做</a:t>
            </a:r>
            <a:r>
              <a:rPr lang="en-US" altLang="zh-CN" sz="2800" dirty="0">
                <a:solidFill>
                  <a:schemeClr val="bg2"/>
                </a:solidFill>
              </a:rPr>
              <a:t>V(seat)</a:t>
            </a:r>
            <a:r>
              <a:rPr lang="zh-CN" altLang="en-US" sz="2800" dirty="0">
                <a:solidFill>
                  <a:schemeClr val="bg2"/>
                </a:solidFill>
              </a:rPr>
              <a:t>退席。 </a:t>
            </a: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0497D1CC-300D-4D26-A67C-F331DD32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" y="-25400"/>
            <a:ext cx="9142742" cy="954088"/>
          </a:xfrm>
          <a:prstGeom prst="rect">
            <a:avLst/>
          </a:prstGeom>
          <a:solidFill>
            <a:srgbClr val="BDCD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(2)</a:t>
            </a:r>
            <a:r>
              <a:rPr lang="zh-CN" altLang="en-US" sz="2800" b="1" dirty="0">
                <a:solidFill>
                  <a:schemeClr val="bg2"/>
                </a:solidFill>
              </a:rPr>
              <a:t>保证两个相邻哲学家不会同时拿同一根筷子；并且没有人饿死。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52376FF0-A34B-4D2A-A5B1-F5200D0A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28688"/>
            <a:ext cx="8782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方法</a:t>
            </a:r>
            <a:r>
              <a:rPr lang="en-US" altLang="zh-CN" sz="2800" dirty="0">
                <a:solidFill>
                  <a:schemeClr val="bg2"/>
                </a:solidFill>
              </a:rPr>
              <a:t>2</a:t>
            </a:r>
            <a:r>
              <a:rPr lang="zh-CN" altLang="en-US" sz="2800" dirty="0">
                <a:solidFill>
                  <a:schemeClr val="bg2"/>
                </a:solidFill>
              </a:rPr>
              <a:t>：规定只允许 </a:t>
            </a:r>
            <a:r>
              <a:rPr lang="en-US" altLang="zh-CN" sz="2800" dirty="0">
                <a:solidFill>
                  <a:schemeClr val="bg2"/>
                </a:solidFill>
              </a:rPr>
              <a:t>4 </a:t>
            </a:r>
            <a:r>
              <a:rPr lang="zh-CN" altLang="en-US" sz="2800" dirty="0">
                <a:solidFill>
                  <a:schemeClr val="bg2"/>
                </a:solidFill>
              </a:rPr>
              <a:t>位哲学家进入餐厅，第</a:t>
            </a:r>
            <a:r>
              <a:rPr lang="en-US" altLang="zh-CN" sz="2800" dirty="0">
                <a:solidFill>
                  <a:schemeClr val="bg2"/>
                </a:solidFill>
              </a:rPr>
              <a:t>5</a:t>
            </a:r>
            <a:r>
              <a:rPr lang="zh-CN" altLang="en-US" sz="2800" dirty="0">
                <a:solidFill>
                  <a:schemeClr val="bg2"/>
                </a:solidFill>
              </a:rPr>
              <a:t>位只有在已进入就餐的一位哲学家退席后，才能去就餐。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739F57B1-D3B1-456F-AF90-27DE7E5D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194" y="1882776"/>
            <a:ext cx="3384550" cy="43592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philosopher(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i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while(TRUE)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  think(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7A007A"/>
                </a:solidFill>
              </a:rPr>
              <a:t>    P(seat);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  P(chopstick[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i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  P(chopstick[(i+1) mod 5)];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  eat(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  V(chopstick[</a:t>
            </a:r>
            <a:r>
              <a:rPr kumimoji="0" lang="en-US" altLang="zh-CN" sz="2000" b="1" dirty="0" err="1">
                <a:solidFill>
                  <a:schemeClr val="bg2"/>
                </a:solidFill>
              </a:rPr>
              <a:t>i</a:t>
            </a:r>
            <a:r>
              <a:rPr kumimoji="0" lang="en-US" altLang="zh-CN" sz="2000" b="1" dirty="0">
                <a:solidFill>
                  <a:schemeClr val="bg2"/>
                </a:solidFill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  V(chopstick[(i+1) mod 5)];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  </a:t>
            </a:r>
            <a:r>
              <a:rPr kumimoji="0" lang="en-US" altLang="zh-CN" sz="2000" b="1" dirty="0">
                <a:solidFill>
                  <a:srgbClr val="7A007A"/>
                </a:solidFill>
              </a:rPr>
              <a:t>V(seat);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51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EDCA936-C81F-4296-88B2-7703B9E5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916113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539CC4-C015-41DD-9CE9-4CCCCAAD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0002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kern="0" dirty="0">
                <a:solidFill>
                  <a:schemeClr val="bg2"/>
                </a:solidFill>
              </a:rPr>
              <a:t> [</a:t>
            </a:r>
            <a:r>
              <a:rPr lang="zh-CN" altLang="en-US" sz="2800" kern="0" dirty="0">
                <a:solidFill>
                  <a:schemeClr val="bg2"/>
                </a:solidFill>
              </a:rPr>
              <a:t>例</a:t>
            </a:r>
            <a:r>
              <a:rPr lang="en-US" altLang="zh-CN" sz="2800" kern="0" dirty="0">
                <a:solidFill>
                  <a:schemeClr val="bg2"/>
                </a:solidFill>
              </a:rPr>
              <a:t>5.6] </a:t>
            </a:r>
            <a:r>
              <a:rPr lang="en-US" altLang="zh-CN" sz="2800" b="1" dirty="0">
                <a:solidFill>
                  <a:schemeClr val="bg2"/>
                </a:solidFill>
              </a:rPr>
              <a:t>“</a:t>
            </a:r>
            <a:r>
              <a:rPr lang="zh-CN" altLang="en-US" sz="2800" b="1" dirty="0">
                <a:solidFill>
                  <a:schemeClr val="bg2"/>
                </a:solidFill>
              </a:rPr>
              <a:t>读者写者问题</a:t>
            </a:r>
            <a:r>
              <a:rPr lang="en-US" altLang="zh-CN" sz="2800" b="1" dirty="0">
                <a:solidFill>
                  <a:schemeClr val="bg2"/>
                </a:solidFill>
              </a:rPr>
              <a:t>”</a:t>
            </a:r>
            <a:r>
              <a:rPr lang="zh-CN" altLang="en-US" sz="2400" b="1" dirty="0">
                <a:solidFill>
                  <a:schemeClr val="bg2"/>
                </a:solidFill>
              </a:rPr>
              <a:t>多个进程共享一个文件，只读文件的称为读者，只修改文件的称为写者。读者可以同时读，但写者只能独立的写。读者和写者不能同时操作。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en-US" sz="2400" b="1" dirty="0">
                <a:solidFill>
                  <a:schemeClr val="bg2"/>
                </a:solidFill>
              </a:rPr>
              <a:t>说明进程间的相互制约关系，应设那些信号量？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2. </a:t>
            </a:r>
            <a:r>
              <a:rPr lang="zh-CN" altLang="en-US" sz="2400" b="1" dirty="0">
                <a:solidFill>
                  <a:schemeClr val="bg2"/>
                </a:solidFill>
              </a:rPr>
              <a:t>用</a:t>
            </a: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zh-CN" altLang="en-US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V</a:t>
            </a:r>
            <a:r>
              <a:rPr lang="zh-CN" altLang="en-US" sz="2400" b="1" dirty="0">
                <a:solidFill>
                  <a:schemeClr val="bg2"/>
                </a:solidFill>
              </a:rPr>
              <a:t>操作写出其同步算法。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A6B7FAFE-806B-493C-BEB7-0C0798E8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89138"/>
            <a:ext cx="4176712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FD60BBDD-82C2-457C-BDBA-C3F93294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33600"/>
            <a:ext cx="4752975" cy="27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chemeClr val="bg2"/>
                </a:solidFill>
              </a:rPr>
              <a:t>问题描述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写者向数据区放数据，读者从数据区获取数据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多个读者可同时读取数据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多个写者不能同时写数据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solidFill>
                  <a:schemeClr val="bg2"/>
                </a:solidFill>
              </a:rPr>
              <a:t>读者和写者不能同时操作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75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86B541E4-71D4-46D3-9F59-E962D5023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如果读者来：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）无读者、写者</a:t>
            </a:r>
            <a:r>
              <a:rPr lang="en-US" altLang="zh-CN" sz="2800" dirty="0">
                <a:solidFill>
                  <a:schemeClr val="bg2"/>
                </a:solidFill>
              </a:rPr>
              <a:t>: </a:t>
            </a:r>
            <a:r>
              <a:rPr lang="zh-CN" altLang="en-US" sz="2800" dirty="0">
                <a:solidFill>
                  <a:schemeClr val="bg2"/>
                </a:solidFill>
              </a:rPr>
              <a:t>新读者可以读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2</a:t>
            </a:r>
            <a:r>
              <a:rPr lang="zh-CN" altLang="en-US" sz="2800" dirty="0">
                <a:solidFill>
                  <a:schemeClr val="bg2"/>
                </a:solidFill>
              </a:rPr>
              <a:t>）有其它读者正在读：则新读者也可以读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3</a:t>
            </a:r>
            <a:r>
              <a:rPr lang="zh-CN" altLang="en-US" sz="2800" dirty="0">
                <a:solidFill>
                  <a:schemeClr val="bg2"/>
                </a:solidFill>
              </a:rPr>
              <a:t>）有写者写，新读者等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如果写者来：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1</a:t>
            </a:r>
            <a:r>
              <a:rPr lang="zh-CN" altLang="en-US" sz="2800" dirty="0">
                <a:solidFill>
                  <a:schemeClr val="bg2"/>
                </a:solidFill>
              </a:rPr>
              <a:t>）无读者、写者</a:t>
            </a:r>
            <a:r>
              <a:rPr lang="en-US" altLang="zh-CN" sz="2800" dirty="0">
                <a:solidFill>
                  <a:schemeClr val="bg2"/>
                </a:solidFill>
              </a:rPr>
              <a:t>: </a:t>
            </a:r>
            <a:r>
              <a:rPr lang="zh-CN" altLang="en-US" sz="2800" dirty="0">
                <a:solidFill>
                  <a:schemeClr val="bg2"/>
                </a:solidFill>
              </a:rPr>
              <a:t>新写者可以写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2</a:t>
            </a:r>
            <a:r>
              <a:rPr lang="zh-CN" altLang="en-US" sz="2800" dirty="0">
                <a:solidFill>
                  <a:schemeClr val="bg2"/>
                </a:solidFill>
              </a:rPr>
              <a:t>）有读者</a:t>
            </a:r>
            <a:r>
              <a:rPr lang="en-US" altLang="zh-CN" sz="2800" dirty="0">
                <a:solidFill>
                  <a:schemeClr val="bg2"/>
                </a:solidFill>
              </a:rPr>
              <a:t>: </a:t>
            </a:r>
            <a:r>
              <a:rPr lang="zh-CN" altLang="en-US" sz="2800" dirty="0">
                <a:solidFill>
                  <a:schemeClr val="bg2"/>
                </a:solidFill>
              </a:rPr>
              <a:t>新写者等待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3</a:t>
            </a:r>
            <a:r>
              <a:rPr lang="zh-CN" altLang="en-US" sz="2800" dirty="0">
                <a:solidFill>
                  <a:schemeClr val="bg2"/>
                </a:solidFill>
              </a:rPr>
              <a:t>）有其它写者</a:t>
            </a:r>
            <a:r>
              <a:rPr lang="en-US" altLang="zh-CN" sz="2800" dirty="0">
                <a:solidFill>
                  <a:schemeClr val="bg2"/>
                </a:solidFill>
              </a:rPr>
              <a:t>: </a:t>
            </a:r>
            <a:r>
              <a:rPr lang="zh-CN" altLang="en-US" sz="2800" dirty="0">
                <a:solidFill>
                  <a:schemeClr val="bg2"/>
                </a:solidFill>
              </a:rPr>
              <a:t>新写者等待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85A64D0-E154-49D6-9014-C20028357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0002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“</a:t>
            </a:r>
            <a:r>
              <a:rPr lang="zh-CN" altLang="en-US" sz="2800" b="1" dirty="0">
                <a:solidFill>
                  <a:schemeClr val="bg2"/>
                </a:solidFill>
              </a:rPr>
              <a:t>读者写者问题</a:t>
            </a:r>
            <a:r>
              <a:rPr lang="en-US" altLang="zh-CN" sz="2800" b="1" dirty="0">
                <a:solidFill>
                  <a:schemeClr val="bg2"/>
                </a:solidFill>
              </a:rPr>
              <a:t>”</a:t>
            </a:r>
            <a:r>
              <a:rPr lang="zh-CN" altLang="en-US" sz="2400" b="1" dirty="0">
                <a:solidFill>
                  <a:schemeClr val="bg2"/>
                </a:solidFill>
              </a:rPr>
              <a:t>多个进程共享一个文件，其中只读文件的称为读者，只修改文件的称为写者。读者可以同时读，但写者只能独立的写，读者和写者不能同时操作</a:t>
            </a:r>
            <a:r>
              <a:rPr lang="en-US" altLang="zh-CN" sz="2400" b="1" dirty="0">
                <a:solidFill>
                  <a:schemeClr val="bg2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en-US" sz="2400" b="1" dirty="0">
                <a:solidFill>
                  <a:schemeClr val="bg2"/>
                </a:solidFill>
              </a:rPr>
              <a:t>说明进程间的相互制约关系，应设那些信号量？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2. </a:t>
            </a:r>
            <a:r>
              <a:rPr lang="zh-CN" altLang="en-US" sz="2400" b="1" dirty="0">
                <a:solidFill>
                  <a:schemeClr val="bg2"/>
                </a:solidFill>
              </a:rPr>
              <a:t>用</a:t>
            </a:r>
            <a:r>
              <a:rPr lang="en-US" altLang="zh-CN" sz="2400" b="1" dirty="0">
                <a:solidFill>
                  <a:schemeClr val="bg2"/>
                </a:solidFill>
              </a:rPr>
              <a:t>P</a:t>
            </a:r>
            <a:r>
              <a:rPr lang="zh-CN" altLang="en-US" sz="2400" b="1" dirty="0">
                <a:solidFill>
                  <a:schemeClr val="bg2"/>
                </a:solidFill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</a:rPr>
              <a:t>V</a:t>
            </a:r>
            <a:r>
              <a:rPr lang="zh-CN" altLang="en-US" sz="2400" b="1" dirty="0">
                <a:solidFill>
                  <a:schemeClr val="bg2"/>
                </a:solidFill>
              </a:rPr>
              <a:t>操作写出其同步算法。</a:t>
            </a: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1131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E89E845-5140-46E8-A145-7DA200A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916113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bg2"/>
              </a:solidFill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8643C234-140E-416C-A743-14FC95F4D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6763"/>
            <a:ext cx="9144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3525" indent="-263525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进程间的相互制约关系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</a:rPr>
              <a:t>读者写者之间、写者写者之间互斥写。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2"/>
                </a:solidFill>
              </a:rPr>
              <a:t>写互斥信号量：</a:t>
            </a:r>
            <a:r>
              <a:rPr lang="en-US" altLang="zh-CN" dirty="0" err="1">
                <a:solidFill>
                  <a:schemeClr val="bg2"/>
                </a:solidFill>
              </a:rPr>
              <a:t>mutexW</a:t>
            </a:r>
            <a:r>
              <a:rPr lang="en-US" altLang="zh-CN" dirty="0">
                <a:solidFill>
                  <a:schemeClr val="bg2"/>
                </a:solidFill>
              </a:rPr>
              <a:t>:=1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423883E-859C-45CB-9EF6-0BEF51A54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51" y="0"/>
            <a:ext cx="4953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读者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/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写者问题的解法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5716A3-257D-4DB9-8D32-0ADEF5517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71750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3525" indent="-263525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读者之间允许同时读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变量 </a:t>
            </a:r>
            <a:r>
              <a:rPr lang="en-US" altLang="zh-CN" sz="2800" dirty="0" err="1">
                <a:solidFill>
                  <a:schemeClr val="bg2"/>
                </a:solidFill>
              </a:rPr>
              <a:t>readCount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zh-CN" altLang="en-US" sz="2800" dirty="0">
                <a:solidFill>
                  <a:schemeClr val="bg2"/>
                </a:solidFill>
              </a:rPr>
              <a:t>：当前在读的读者个数，所有读者共享， 它的互斥信号量： </a:t>
            </a:r>
            <a:r>
              <a:rPr lang="en-US" altLang="zh-CN" sz="2800" dirty="0" err="1">
                <a:solidFill>
                  <a:schemeClr val="bg2"/>
                </a:solidFill>
              </a:rPr>
              <a:t>mutexCount</a:t>
            </a:r>
            <a:r>
              <a:rPr lang="en-US" altLang="zh-CN" sz="2800" dirty="0">
                <a:solidFill>
                  <a:schemeClr val="bg2"/>
                </a:solidFill>
              </a:rPr>
              <a:t>:=1</a:t>
            </a:r>
          </a:p>
          <a:p>
            <a:pPr lvl="1" eaLnBrk="1" hangingPunct="1">
              <a:buFontTx/>
              <a:buChar char="•"/>
            </a:pPr>
            <a:r>
              <a:rPr lang="zh-CN" altLang="en-US" sz="2400" dirty="0">
                <a:solidFill>
                  <a:schemeClr val="bg2"/>
                </a:solidFill>
              </a:rPr>
              <a:t>当读者进程进入时：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  <a:ea typeface="楷体_GB2312" pitchFamily="49" charset="-122"/>
              </a:rPr>
              <a:t>readCount</a:t>
            </a:r>
            <a:r>
              <a:rPr lang="en-US" altLang="zh-CN" sz="2400" b="1" dirty="0">
                <a:solidFill>
                  <a:schemeClr val="bg2"/>
                </a:solidFill>
                <a:ea typeface="楷体_GB2312" pitchFamily="49" charset="-122"/>
              </a:rPr>
              <a:t> = readCount+1</a:t>
            </a:r>
          </a:p>
          <a:p>
            <a:pPr lvl="2" eaLnBrk="1" hangingPunct="1"/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0-&gt;1</a:t>
            </a:r>
            <a:r>
              <a:rPr lang="zh-CN" altLang="en-US" dirty="0">
                <a:solidFill>
                  <a:schemeClr val="bg2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</a:rPr>
              <a:t>第一个读者进程进入</a:t>
            </a: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， 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P(</a:t>
            </a:r>
            <a:r>
              <a:rPr lang="en-US" altLang="zh-CN" b="1" dirty="0" err="1">
                <a:solidFill>
                  <a:schemeClr val="bg2"/>
                </a:solidFill>
                <a:ea typeface="楷体_GB2312" pitchFamily="49" charset="-122"/>
              </a:rPr>
              <a:t>mutexW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；</a:t>
            </a:r>
          </a:p>
          <a:p>
            <a:pPr lvl="2" eaLnBrk="1" hangingPunct="1"/>
            <a:r>
              <a:rPr lang="zh-CN" altLang="en-US" dirty="0">
                <a:solidFill>
                  <a:schemeClr val="bg2"/>
                </a:solidFill>
              </a:rPr>
              <a:t>非</a:t>
            </a:r>
            <a:r>
              <a:rPr lang="en-US" altLang="zh-CN" dirty="0">
                <a:solidFill>
                  <a:schemeClr val="bg2"/>
                </a:solidFill>
              </a:rPr>
              <a:t>0</a:t>
            </a:r>
            <a:r>
              <a:rPr lang="zh-CN" altLang="en-US" dirty="0">
                <a:solidFill>
                  <a:schemeClr val="bg2"/>
                </a:solidFill>
              </a:rPr>
              <a:t>值增加：不是第一个读者进程，不需要再次对</a:t>
            </a:r>
            <a:r>
              <a:rPr lang="en-US" altLang="zh-CN" dirty="0" err="1">
                <a:solidFill>
                  <a:schemeClr val="bg2"/>
                </a:solidFill>
              </a:rPr>
              <a:t>mutexW</a:t>
            </a:r>
            <a:r>
              <a:rPr lang="en-US" altLang="zh-CN" dirty="0">
                <a:solidFill>
                  <a:schemeClr val="bg2"/>
                </a:solidFill>
              </a:rPr>
              <a:t>   	            </a:t>
            </a:r>
            <a:r>
              <a:rPr lang="zh-CN" altLang="en-US" dirty="0">
                <a:solidFill>
                  <a:schemeClr val="bg2"/>
                </a:solidFill>
              </a:rPr>
              <a:t>进 </a:t>
            </a:r>
            <a:r>
              <a:rPr lang="en-US" altLang="zh-CN" dirty="0">
                <a:solidFill>
                  <a:schemeClr val="bg2"/>
                </a:solidFill>
              </a:rPr>
              <a:t>P</a:t>
            </a:r>
            <a:r>
              <a:rPr lang="zh-CN" altLang="en-US" dirty="0">
                <a:solidFill>
                  <a:schemeClr val="bg2"/>
                </a:solidFill>
              </a:rPr>
              <a:t>操作。</a:t>
            </a:r>
          </a:p>
          <a:p>
            <a:pPr lvl="1" eaLnBrk="1" hangingPunct="1">
              <a:buFontTx/>
              <a:buChar char="•"/>
            </a:pPr>
            <a:r>
              <a:rPr lang="zh-CN" altLang="en-US" sz="2400" dirty="0">
                <a:solidFill>
                  <a:schemeClr val="bg2"/>
                </a:solidFill>
              </a:rPr>
              <a:t>当读者进程退出时： </a:t>
            </a:r>
            <a:r>
              <a:rPr lang="en-US" altLang="zh-CN" sz="2400" b="1" dirty="0" err="1">
                <a:solidFill>
                  <a:schemeClr val="bg2"/>
                </a:solidFill>
                <a:ea typeface="楷体_GB2312" pitchFamily="49" charset="-122"/>
              </a:rPr>
              <a:t>readCount</a:t>
            </a:r>
            <a:r>
              <a:rPr lang="en-US" altLang="zh-CN" sz="2400" b="1" dirty="0">
                <a:solidFill>
                  <a:schemeClr val="bg2"/>
                </a:solidFill>
                <a:ea typeface="楷体_GB2312" pitchFamily="49" charset="-122"/>
              </a:rPr>
              <a:t> = readCount-1</a:t>
            </a: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。</a:t>
            </a:r>
          </a:p>
          <a:p>
            <a:pPr lvl="2" eaLnBrk="1" hangingPunct="1">
              <a:buFontTx/>
              <a:buNone/>
            </a:pPr>
            <a:r>
              <a:rPr lang="zh-CN" altLang="en-US" dirty="0">
                <a:solidFill>
                  <a:schemeClr val="bg2"/>
                </a:solidFill>
              </a:rPr>
              <a:t>如</a:t>
            </a:r>
            <a:r>
              <a:rPr lang="en-US" altLang="zh-CN" dirty="0" err="1">
                <a:solidFill>
                  <a:schemeClr val="bg2"/>
                </a:solidFill>
              </a:rPr>
              <a:t>readCount</a:t>
            </a:r>
            <a:r>
              <a:rPr lang="en-US" altLang="zh-CN" dirty="0">
                <a:solidFill>
                  <a:schemeClr val="bg2"/>
                </a:solidFill>
              </a:rPr>
              <a:t>==0</a:t>
            </a:r>
            <a:r>
              <a:rPr lang="zh-CN" altLang="en-US" dirty="0">
                <a:solidFill>
                  <a:schemeClr val="bg2"/>
                </a:solidFill>
              </a:rPr>
              <a:t>：最后一个读者进程退出，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V (</a:t>
            </a:r>
            <a:r>
              <a:rPr lang="en-US" altLang="zh-CN" b="1" dirty="0" err="1">
                <a:solidFill>
                  <a:schemeClr val="bg2"/>
                </a:solidFill>
                <a:ea typeface="楷体_GB2312" pitchFamily="49" charset="-122"/>
              </a:rPr>
              <a:t>mutexW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531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91652B82-6021-4F4A-8D23-818A5E29BC65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792566"/>
            <a:ext cx="5184775" cy="525621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effectLst/>
              </a:rPr>
              <a:t>Reader: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0" kern="0" dirty="0">
                <a:solidFill>
                  <a:schemeClr val="bg2"/>
                </a:solidFill>
                <a:effectLst/>
              </a:rPr>
              <a:t>BEGIN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P(</a:t>
            </a:r>
            <a:r>
              <a:rPr lang="en-US" altLang="zh-CN" sz="2000" b="1" kern="0" dirty="0" err="1">
                <a:solidFill>
                  <a:schemeClr val="bg2"/>
                </a:solidFill>
                <a:effectLst/>
              </a:rPr>
              <a:t>mutexCount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);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0" kern="0" dirty="0" err="1">
                <a:solidFill>
                  <a:schemeClr val="bg2"/>
                </a:solidFill>
                <a:effectLst/>
              </a:rPr>
              <a:t>readCount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:= </a:t>
            </a:r>
            <a:r>
              <a:rPr lang="en-US" altLang="zh-CN" sz="2000" b="0" kern="0" dirty="0" err="1">
                <a:solidFill>
                  <a:schemeClr val="bg2"/>
                </a:solidFill>
                <a:effectLst/>
              </a:rPr>
              <a:t>readCount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 +1;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IF </a:t>
            </a:r>
            <a:r>
              <a:rPr lang="en-US" altLang="zh-CN" sz="2000" b="0" kern="0" dirty="0" err="1">
                <a:solidFill>
                  <a:schemeClr val="bg2"/>
                </a:solidFill>
                <a:effectLst/>
              </a:rPr>
              <a:t>readCount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= =1 THEN</a:t>
            </a:r>
            <a:r>
              <a:rPr lang="en-US" altLang="zh-CN" sz="2400" b="0" kern="0" dirty="0">
                <a:solidFill>
                  <a:schemeClr val="bg2"/>
                </a:solidFill>
                <a:effectLst/>
              </a:rPr>
              <a:t>   </a:t>
            </a:r>
            <a:r>
              <a:rPr lang="en-US" altLang="zh-CN" sz="2000" b="1" kern="0" dirty="0">
                <a:solidFill>
                  <a:schemeClr val="bg2"/>
                </a:solidFill>
                <a:effectLst/>
              </a:rPr>
              <a:t>P(</a:t>
            </a:r>
            <a:r>
              <a:rPr lang="en-US" altLang="zh-CN" sz="2000" b="1" kern="0" dirty="0" err="1">
                <a:solidFill>
                  <a:schemeClr val="bg2"/>
                </a:solidFill>
                <a:effectLst/>
              </a:rPr>
              <a:t>mutexW</a:t>
            </a:r>
            <a:r>
              <a:rPr lang="en-US" altLang="zh-CN" sz="2000" b="1" kern="0" dirty="0">
                <a:solidFill>
                  <a:schemeClr val="bg2"/>
                </a:solidFill>
                <a:effectLst/>
              </a:rPr>
              <a:t>);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V(</a:t>
            </a:r>
            <a:r>
              <a:rPr lang="en-US" altLang="zh-CN" sz="2000" b="1" kern="0" dirty="0" err="1">
                <a:solidFill>
                  <a:schemeClr val="bg2"/>
                </a:solidFill>
                <a:effectLst/>
              </a:rPr>
              <a:t>mutexCount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 );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4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Read the file;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P(</a:t>
            </a:r>
            <a:r>
              <a:rPr lang="en-US" altLang="zh-CN" sz="2000" b="1" kern="0" dirty="0" err="1">
                <a:solidFill>
                  <a:schemeClr val="bg2"/>
                </a:solidFill>
                <a:effectLst/>
              </a:rPr>
              <a:t>mutexCount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);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0" kern="0" dirty="0" err="1">
                <a:solidFill>
                  <a:schemeClr val="bg2"/>
                </a:solidFill>
                <a:effectLst/>
              </a:rPr>
              <a:t>readCount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:= </a:t>
            </a:r>
            <a:r>
              <a:rPr lang="en-US" altLang="zh-CN" sz="2000" b="0" kern="0" dirty="0" err="1">
                <a:solidFill>
                  <a:schemeClr val="bg2"/>
                </a:solidFill>
                <a:effectLst/>
              </a:rPr>
              <a:t>readCount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 -1;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IF </a:t>
            </a:r>
            <a:r>
              <a:rPr lang="en-US" altLang="zh-CN" sz="2000" b="0" kern="0" dirty="0" err="1">
                <a:solidFill>
                  <a:schemeClr val="bg2"/>
                </a:solidFill>
                <a:effectLst/>
              </a:rPr>
              <a:t>readCount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= =0 THEN </a:t>
            </a:r>
            <a:r>
              <a:rPr lang="en-US" altLang="zh-CN" sz="2000" b="1" kern="0" dirty="0">
                <a:solidFill>
                  <a:schemeClr val="bg2"/>
                </a:solidFill>
                <a:effectLst/>
              </a:rPr>
              <a:t>V(</a:t>
            </a:r>
            <a:r>
              <a:rPr lang="en-US" altLang="zh-CN" sz="2000" b="1" kern="0" dirty="0" err="1">
                <a:solidFill>
                  <a:schemeClr val="bg2"/>
                </a:solidFill>
                <a:effectLst/>
              </a:rPr>
              <a:t>mutexW</a:t>
            </a:r>
            <a:r>
              <a:rPr lang="en-US" altLang="zh-CN" sz="2000" b="1" kern="0" dirty="0">
                <a:solidFill>
                  <a:schemeClr val="bg2"/>
                </a:solidFill>
                <a:effectLst/>
              </a:rPr>
              <a:t>);</a:t>
            </a:r>
          </a:p>
          <a:p>
            <a:pPr marL="866775" lvl="1" indent="-344488" eaLnBrk="1" hangingPunct="1">
              <a:buFontTx/>
              <a:buNone/>
            </a:pPr>
            <a:r>
              <a:rPr lang="en-US" altLang="zh-CN" sz="2000" b="1" kern="0" dirty="0">
                <a:solidFill>
                  <a:schemeClr val="bg2"/>
                </a:solidFill>
                <a:effectLst/>
              </a:rPr>
              <a:t>V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(</a:t>
            </a:r>
            <a:r>
              <a:rPr lang="en-US" altLang="zh-CN" sz="2000" b="1" kern="0" dirty="0" err="1">
                <a:solidFill>
                  <a:schemeClr val="bg2"/>
                </a:solidFill>
                <a:effectLst/>
              </a:rPr>
              <a:t>mutexCount</a:t>
            </a:r>
            <a:r>
              <a:rPr lang="en-US" altLang="zh-CN" sz="2000" b="0" kern="0" dirty="0">
                <a:solidFill>
                  <a:schemeClr val="bg2"/>
                </a:solidFill>
                <a:effectLst/>
              </a:rPr>
              <a:t>);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b="0" kern="0" dirty="0">
                <a:solidFill>
                  <a:schemeClr val="bg2"/>
                </a:solidFill>
                <a:effectLst/>
              </a:rPr>
              <a:t>ENG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0672016C-1C2B-4E07-96D8-AF6CA942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75" y="-42133"/>
            <a:ext cx="77041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Integer 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mutexW</a:t>
            </a:r>
            <a:r>
              <a:rPr lang="en-US" altLang="zh-CN" sz="2400" b="1" dirty="0">
                <a:solidFill>
                  <a:schemeClr val="bg2"/>
                </a:solidFill>
              </a:rPr>
              <a:t>, </a:t>
            </a:r>
            <a:r>
              <a:rPr lang="en-US" altLang="zh-CN" sz="2400" b="1" dirty="0" err="1">
                <a:solidFill>
                  <a:schemeClr val="bg2"/>
                </a:solidFill>
              </a:rPr>
              <a:t>readCount</a:t>
            </a:r>
            <a:r>
              <a:rPr lang="en-US" altLang="zh-CN" sz="2400" b="1" dirty="0">
                <a:solidFill>
                  <a:schemeClr val="bg2"/>
                </a:solidFill>
              </a:rPr>
              <a:t>,  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mutexCount</a:t>
            </a:r>
            <a:r>
              <a:rPr lang="en-US" altLang="zh-CN" sz="2400" b="1" dirty="0">
                <a:solidFill>
                  <a:schemeClr val="bg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mutexW</a:t>
            </a:r>
            <a:r>
              <a:rPr lang="en-US" altLang="zh-CN" sz="2400" b="1" dirty="0">
                <a:solidFill>
                  <a:schemeClr val="bg2"/>
                </a:solidFill>
              </a:rPr>
              <a:t> :=1; </a:t>
            </a:r>
            <a:r>
              <a:rPr lang="en-US" altLang="zh-CN" sz="2400" b="1" dirty="0" err="1">
                <a:solidFill>
                  <a:schemeClr val="bg2"/>
                </a:solidFill>
              </a:rPr>
              <a:t>readCount</a:t>
            </a:r>
            <a:r>
              <a:rPr lang="en-US" altLang="zh-CN" sz="2400" b="1" dirty="0">
                <a:solidFill>
                  <a:schemeClr val="bg2"/>
                </a:solidFill>
              </a:rPr>
              <a:t>:=0; </a:t>
            </a:r>
            <a:r>
              <a:rPr lang="en-US" altLang="zh-CN" sz="2400" b="1" dirty="0" err="1">
                <a:solidFill>
                  <a:schemeClr val="bg2"/>
                </a:solidFill>
              </a:rPr>
              <a:t>mutexCount</a:t>
            </a:r>
            <a:r>
              <a:rPr lang="en-US" altLang="zh-CN" sz="2400" b="1" dirty="0">
                <a:solidFill>
                  <a:schemeClr val="bg2"/>
                </a:solidFill>
              </a:rPr>
              <a:t> :=1;  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9E1C0EB-218D-4203-94EF-89C2C56D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1295804"/>
            <a:ext cx="3455987" cy="286232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Writer: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BEGIN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P(</a:t>
            </a:r>
            <a:r>
              <a:rPr lang="en-US" altLang="zh-CN" sz="2000" b="1" dirty="0" err="1">
                <a:solidFill>
                  <a:schemeClr val="bg2"/>
                </a:solidFill>
              </a:rPr>
              <a:t>mutexW</a:t>
            </a:r>
            <a:r>
              <a:rPr lang="en-US" altLang="zh-CN" sz="2000" b="1" dirty="0">
                <a:solidFill>
                  <a:schemeClr val="bg2"/>
                </a:solidFill>
              </a:rPr>
              <a:t>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Write  the file;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V(</a:t>
            </a:r>
            <a:r>
              <a:rPr lang="en-US" altLang="zh-CN" sz="2000" b="1" dirty="0" err="1">
                <a:solidFill>
                  <a:schemeClr val="bg2"/>
                </a:solidFill>
              </a:rPr>
              <a:t>mutexW</a:t>
            </a:r>
            <a:r>
              <a:rPr lang="en-US" altLang="zh-CN" sz="2000" b="1" dirty="0">
                <a:solidFill>
                  <a:schemeClr val="bg2"/>
                </a:solidFill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END 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3F52102B-7DAD-447B-BFE1-8194071E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079904"/>
            <a:ext cx="2447925" cy="576262"/>
          </a:xfrm>
          <a:prstGeom prst="wedgeRoundRectCallout">
            <a:avLst>
              <a:gd name="adj1" fmla="val -71792"/>
              <a:gd name="adj2" fmla="val 233194"/>
              <a:gd name="adj3" fmla="val 16667"/>
            </a:avLst>
          </a:prstGeom>
          <a:solidFill>
            <a:srgbClr val="D6FDFE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个读者进入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D399D114-6156-4CAD-930A-ED11CE05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401079"/>
            <a:ext cx="2881313" cy="433387"/>
          </a:xfrm>
          <a:prstGeom prst="wedgeRoundRectCallout">
            <a:avLst>
              <a:gd name="adj1" fmla="val -63940"/>
              <a:gd name="adj2" fmla="val -193588"/>
              <a:gd name="adj3" fmla="val 16667"/>
            </a:avLst>
          </a:prstGeom>
          <a:solidFill>
            <a:srgbClr val="D6FDFE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最后一个读者退出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15DF3D-7234-4438-84B4-24B84E478834}"/>
              </a:ext>
            </a:extLst>
          </p:cNvPr>
          <p:cNvSpPr txBox="1"/>
          <p:nvPr/>
        </p:nvSpPr>
        <p:spPr>
          <a:xfrm>
            <a:off x="554088" y="6158028"/>
            <a:ext cx="8208912" cy="584775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如果一直有读者在读，写者没有机会写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710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28A193F-9E9B-4F12-ACCD-C15CE7BE6A9A}"/>
              </a:ext>
            </a:extLst>
          </p:cNvPr>
          <p:cNvSpPr txBox="1">
            <a:spLocks noChangeArrowheads="1"/>
          </p:cNvSpPr>
          <p:nvPr/>
        </p:nvSpPr>
        <p:spPr>
          <a:xfrm>
            <a:off x="690309" y="782638"/>
            <a:ext cx="7524750" cy="936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为提高写者的优先级，增加一个信号量 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marL="0" indent="0"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在写进程到达时封锁后续的读者进程。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08F393-ABFB-42DB-BED5-8F5B745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" y="-53975"/>
            <a:ext cx="9144000" cy="865188"/>
          </a:xfrm>
          <a:prstGeom prst="rect">
            <a:avLst/>
          </a:prstGeom>
          <a:solidFill>
            <a:srgbClr val="BDCDFF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修改算法：对写者优先，即一旦有写者到达，后续的读者都必须等待，而无论是否有读者在读文件。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8EFCE0-F09C-42CD-A351-DEE6954F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21" y="1719263"/>
            <a:ext cx="4968875" cy="49418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6775" indent="-3444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Reader:</a:t>
            </a:r>
          </a:p>
          <a:p>
            <a:pPr eaLnBrk="1" hangingPunct="1">
              <a:spcBef>
                <a:spcPct val="25000"/>
              </a:spcBef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BEGIN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P(</a:t>
            </a:r>
            <a:r>
              <a:rPr lang="en-US" altLang="zh-CN" sz="1800" b="1" dirty="0" err="1">
                <a:solidFill>
                  <a:schemeClr val="bg2"/>
                </a:solidFill>
              </a:rPr>
              <a:t>mutexCount</a:t>
            </a:r>
            <a:r>
              <a:rPr lang="en-US" altLang="zh-CN" sz="1800" dirty="0">
                <a:solidFill>
                  <a:schemeClr val="bg2"/>
                </a:solidFill>
              </a:rPr>
              <a:t>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err="1">
                <a:solidFill>
                  <a:schemeClr val="bg2"/>
                </a:solidFill>
              </a:rPr>
              <a:t>readCount</a:t>
            </a:r>
            <a:r>
              <a:rPr lang="en-US" altLang="zh-CN" sz="1800" dirty="0">
                <a:solidFill>
                  <a:schemeClr val="bg2"/>
                </a:solidFill>
              </a:rPr>
              <a:t>:= </a:t>
            </a:r>
            <a:r>
              <a:rPr lang="en-US" altLang="zh-CN" sz="1800" dirty="0" err="1">
                <a:solidFill>
                  <a:schemeClr val="bg2"/>
                </a:solidFill>
              </a:rPr>
              <a:t>readCount</a:t>
            </a:r>
            <a:r>
              <a:rPr lang="en-US" altLang="zh-CN" sz="1800" dirty="0">
                <a:solidFill>
                  <a:schemeClr val="bg2"/>
                </a:solidFill>
              </a:rPr>
              <a:t> +1;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IF </a:t>
            </a:r>
            <a:r>
              <a:rPr lang="en-US" altLang="zh-CN" sz="1800" dirty="0" err="1">
                <a:solidFill>
                  <a:schemeClr val="bg2"/>
                </a:solidFill>
              </a:rPr>
              <a:t>readCount</a:t>
            </a:r>
            <a:r>
              <a:rPr lang="en-US" altLang="zh-CN" sz="1800" dirty="0">
                <a:solidFill>
                  <a:schemeClr val="bg2"/>
                </a:solidFill>
              </a:rPr>
              <a:t>= =1 THEN   </a:t>
            </a:r>
            <a:r>
              <a:rPr lang="en-US" altLang="zh-CN" sz="1800" b="1" dirty="0">
                <a:solidFill>
                  <a:schemeClr val="bg2"/>
                </a:solidFill>
              </a:rPr>
              <a:t>P(</a:t>
            </a:r>
            <a:r>
              <a:rPr lang="en-US" altLang="zh-CN" sz="1800" b="1" dirty="0" err="1">
                <a:solidFill>
                  <a:schemeClr val="bg2"/>
                </a:solidFill>
              </a:rPr>
              <a:t>mutexW</a:t>
            </a:r>
            <a:r>
              <a:rPr lang="en-US" altLang="zh-CN" sz="1800" b="1" dirty="0">
                <a:solidFill>
                  <a:schemeClr val="bg2"/>
                </a:solidFill>
              </a:rPr>
              <a:t>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V(</a:t>
            </a:r>
            <a:r>
              <a:rPr lang="en-US" altLang="zh-CN" sz="1800" b="1" dirty="0" err="1">
                <a:solidFill>
                  <a:schemeClr val="bg2"/>
                </a:solidFill>
              </a:rPr>
              <a:t>mutexCount</a:t>
            </a:r>
            <a:r>
              <a:rPr lang="en-US" altLang="zh-CN" sz="1800" dirty="0">
                <a:solidFill>
                  <a:schemeClr val="bg2"/>
                </a:solidFill>
              </a:rPr>
              <a:t> );</a:t>
            </a:r>
          </a:p>
          <a:p>
            <a:pPr lvl="1" eaLnBrk="1" hangingPunct="1">
              <a:spcBef>
                <a:spcPts val="2400"/>
              </a:spcBef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 Narrow" panose="020B0606020202030204" pitchFamily="34" charset="0"/>
              </a:rPr>
              <a:t>Reading the file;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P(</a:t>
            </a:r>
            <a:r>
              <a:rPr lang="en-US" altLang="zh-CN" sz="1800" b="1" dirty="0" err="1">
                <a:solidFill>
                  <a:schemeClr val="bg2"/>
                </a:solidFill>
              </a:rPr>
              <a:t>mutexCount</a:t>
            </a:r>
            <a:r>
              <a:rPr lang="en-US" altLang="zh-CN" sz="1800" dirty="0">
                <a:solidFill>
                  <a:schemeClr val="bg2"/>
                </a:solidFill>
              </a:rPr>
              <a:t>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err="1">
                <a:solidFill>
                  <a:schemeClr val="bg2"/>
                </a:solidFill>
              </a:rPr>
              <a:t>readCount</a:t>
            </a:r>
            <a:r>
              <a:rPr lang="en-US" altLang="zh-CN" sz="1800" dirty="0">
                <a:solidFill>
                  <a:schemeClr val="bg2"/>
                </a:solidFill>
              </a:rPr>
              <a:t>:= </a:t>
            </a:r>
            <a:r>
              <a:rPr lang="en-US" altLang="zh-CN" sz="1800" dirty="0" err="1">
                <a:solidFill>
                  <a:schemeClr val="bg2"/>
                </a:solidFill>
              </a:rPr>
              <a:t>readCount</a:t>
            </a:r>
            <a:r>
              <a:rPr lang="en-US" altLang="zh-CN" sz="1800" dirty="0">
                <a:solidFill>
                  <a:schemeClr val="bg2"/>
                </a:solidFill>
              </a:rPr>
              <a:t> -1;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IF </a:t>
            </a:r>
            <a:r>
              <a:rPr lang="en-US" altLang="zh-CN" sz="1800" dirty="0" err="1">
                <a:solidFill>
                  <a:schemeClr val="bg2"/>
                </a:solidFill>
              </a:rPr>
              <a:t>readCount</a:t>
            </a:r>
            <a:r>
              <a:rPr lang="en-US" altLang="zh-CN" sz="1800" dirty="0">
                <a:solidFill>
                  <a:schemeClr val="bg2"/>
                </a:solidFill>
              </a:rPr>
              <a:t>= =0 THEN </a:t>
            </a:r>
            <a:r>
              <a:rPr lang="en-US" altLang="zh-CN" sz="1800" b="1" dirty="0">
                <a:solidFill>
                  <a:schemeClr val="bg2"/>
                </a:solidFill>
              </a:rPr>
              <a:t>V(</a:t>
            </a:r>
            <a:r>
              <a:rPr lang="en-US" altLang="zh-CN" sz="1800" b="1" dirty="0" err="1">
                <a:solidFill>
                  <a:schemeClr val="bg2"/>
                </a:solidFill>
              </a:rPr>
              <a:t>mutexW</a:t>
            </a:r>
            <a:r>
              <a:rPr lang="en-US" altLang="zh-CN" sz="1800" b="1" dirty="0">
                <a:solidFill>
                  <a:schemeClr val="bg2"/>
                </a:solidFill>
              </a:rPr>
              <a:t>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V(</a:t>
            </a:r>
            <a:r>
              <a:rPr lang="en-US" altLang="zh-CN" sz="1800" b="1" dirty="0" err="1">
                <a:solidFill>
                  <a:schemeClr val="bg2"/>
                </a:solidFill>
              </a:rPr>
              <a:t>mutexCount</a:t>
            </a:r>
            <a:r>
              <a:rPr lang="en-US" altLang="zh-CN" sz="18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spcBef>
                <a:spcPct val="25000"/>
              </a:spcBef>
              <a:buFont typeface="Symbol" panose="05050102010706020507" pitchFamily="18" charset="2"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EC0AD8A-DC49-4568-A3D3-F5BA6E83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6" y="2222500"/>
            <a:ext cx="84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P(W)</a:t>
            </a:r>
            <a:r>
              <a:rPr lang="en-US" altLang="zh-CN" sz="2000" b="1" dirty="0">
                <a:solidFill>
                  <a:schemeClr val="bg2"/>
                </a:solidFill>
              </a:rPr>
              <a:t>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1D7B15B-9DFE-41CB-9668-054CEA06A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09" y="4017963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V(W);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49956C8-E14E-4B9D-96E9-8622AF66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696" y="2654300"/>
            <a:ext cx="3384550" cy="352096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Writer: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BEGIN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2"/>
              </a:solidFill>
            </a:endParaRPr>
          </a:p>
          <a:p>
            <a:pPr lvl="2" eaLnBrk="1" hangingPunct="1"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P(</a:t>
            </a:r>
            <a:r>
              <a:rPr lang="en-US" altLang="zh-CN" sz="2000" b="1" dirty="0" err="1">
                <a:solidFill>
                  <a:schemeClr val="bg2"/>
                </a:solidFill>
              </a:rPr>
              <a:t>mutexW</a:t>
            </a:r>
            <a:r>
              <a:rPr lang="en-US" altLang="zh-CN" sz="2000" b="1" dirty="0">
                <a:solidFill>
                  <a:schemeClr val="bg2"/>
                </a:solidFill>
              </a:rPr>
              <a:t>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chemeClr val="bg2"/>
                </a:solidFill>
                <a:latin typeface="Arial Narrow" panose="020B0606020202030204" pitchFamily="34" charset="0"/>
              </a:rPr>
              <a:t>Wrinter</a:t>
            </a:r>
            <a:r>
              <a:rPr lang="en-US" altLang="zh-CN" b="1" dirty="0">
                <a:solidFill>
                  <a:schemeClr val="bg2"/>
                </a:solidFill>
                <a:latin typeface="Arial Narrow" panose="020B0606020202030204" pitchFamily="34" charset="0"/>
              </a:rPr>
              <a:t> the file;</a:t>
            </a:r>
          </a:p>
          <a:p>
            <a:pPr lvl="2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</a:rPr>
              <a:t>V(</a:t>
            </a:r>
            <a:r>
              <a:rPr lang="en-US" altLang="zh-CN" sz="2000" b="1" dirty="0" err="1">
                <a:solidFill>
                  <a:schemeClr val="bg2"/>
                </a:solidFill>
              </a:rPr>
              <a:t>mutexW</a:t>
            </a:r>
            <a:r>
              <a:rPr lang="en-US" altLang="zh-CN" sz="2000" b="1" dirty="0">
                <a:solidFill>
                  <a:schemeClr val="bg2"/>
                </a:solidFill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chemeClr val="bg2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END 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08E62-4C39-426E-99F9-E87D3BBB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321" y="3446463"/>
            <a:ext cx="84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P(W);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DF3BDDD-821B-492C-89CF-844F4DE9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759" y="5391150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V(W);</a:t>
            </a:r>
          </a:p>
        </p:txBody>
      </p:sp>
      <p:sp>
        <p:nvSpPr>
          <p:cNvPr id="1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089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280ECC-3E8D-4332-BD76-043C8B8BF0AD}"/>
              </a:ext>
            </a:extLst>
          </p:cNvPr>
          <p:cNvSpPr txBox="1">
            <a:spLocks noChangeArrowheads="1"/>
          </p:cNvSpPr>
          <p:nvPr/>
        </p:nvSpPr>
        <p:spPr>
          <a:xfrm>
            <a:off x="2391792" y="30062"/>
            <a:ext cx="4648200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信号量的优缺点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69E8F9-2DE2-4030-B76F-511CD81ACBE0}"/>
              </a:ext>
            </a:extLst>
          </p:cNvPr>
          <p:cNvSpPr txBox="1">
            <a:spLocks noChangeArrowheads="1"/>
          </p:cNvSpPr>
          <p:nvPr/>
        </p:nvSpPr>
        <p:spPr>
          <a:xfrm>
            <a:off x="241833" y="908720"/>
            <a:ext cx="8641208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优点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简单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表达能力强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: 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用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V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操作可解决任何同步互斥问题</a:t>
            </a: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缺点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不够安全。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V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操作使用不当会出现死锁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遇到复杂同步互斥问题时实现复杂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4F9BC-6472-4F87-8655-50CB1C581236}"/>
              </a:ext>
            </a:extLst>
          </p:cNvPr>
          <p:cNvSpPr txBox="1"/>
          <p:nvPr/>
        </p:nvSpPr>
        <p:spPr>
          <a:xfrm>
            <a:off x="241832" y="4788932"/>
            <a:ext cx="8434623" cy="978729"/>
          </a:xfrm>
          <a:prstGeom prst="rect">
            <a:avLst/>
          </a:prstGeom>
          <a:solidFill>
            <a:srgbClr val="DBDBDB"/>
          </a:solidFill>
        </p:spPr>
        <p:txBody>
          <a:bodyPr wrap="square" rtlCol="0">
            <a:spAutoFit/>
          </a:bodyPr>
          <a:lstStyle/>
          <a:p>
            <a:pPr marL="457200" lvl="3" defTabSz="355600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将共享数据、同步互斥操作集中隐藏起来，由辅助工具负责展开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—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管程</a:t>
            </a:r>
          </a:p>
        </p:txBody>
      </p:sp>
      <p:sp>
        <p:nvSpPr>
          <p:cNvPr id="9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92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601B3C5-1748-409E-817A-4BDA1956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39" y="576545"/>
            <a:ext cx="7921625" cy="69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indent="0" algn="ctr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None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将共享数据、同步互斥等封装起来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04A34D-6A47-4441-BC1F-2BF30CC7C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04" y="1297493"/>
            <a:ext cx="3819524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5600" lvl="3" indent="-355600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管程里的数据只能通过其中的操作访问</a:t>
            </a:r>
            <a:endParaRPr lang="zh-CN" altLang="en-US" sz="2800" dirty="0">
              <a:solidFill>
                <a:schemeClr val="bg2"/>
              </a:solidFill>
              <a:latin typeface="+mn-lt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14A4A3B3-DFE0-46B7-B041-7DF3FDEE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4" y="2413742"/>
            <a:ext cx="401034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5600" lvl="3" indent="-355600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操作一次只允许一个进程调用 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互斥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)</a:t>
            </a:r>
            <a:endParaRPr lang="en-US" altLang="zh-CN" sz="2800" dirty="0">
              <a:solidFill>
                <a:schemeClr val="bg2"/>
              </a:solidFill>
              <a:latin typeface="+mn-lt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2B5331A-BFBA-4E70-B77F-49A298E52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04" y="3733678"/>
            <a:ext cx="410183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5600" lvl="3" indent="-355600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条件变量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(condition)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关联一个队列（同步）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7680B05-3328-401F-AE57-994BAEBFBFCD}"/>
              </a:ext>
            </a:extLst>
          </p:cNvPr>
          <p:cNvGrpSpPr/>
          <p:nvPr/>
        </p:nvGrpSpPr>
        <p:grpSpPr>
          <a:xfrm>
            <a:off x="-62759" y="1193521"/>
            <a:ext cx="930409" cy="2268376"/>
            <a:chOff x="41142" y="1418377"/>
            <a:chExt cx="930409" cy="2268376"/>
          </a:xfrm>
        </p:grpSpPr>
        <p:sp>
          <p:nvSpPr>
            <p:cNvPr id="27" name="AutoShape 25">
              <a:extLst>
                <a:ext uri="{FF2B5EF4-FFF2-40B4-BE49-F238E27FC236}">
                  <a16:creationId xmlns:a16="http://schemas.microsoft.com/office/drawing/2014/main" id="{A12BFBEA-9B0D-49EF-818C-B54BC7A12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1" y="1534100"/>
              <a:ext cx="438150" cy="2062160"/>
            </a:xfrm>
            <a:prstGeom prst="leftBrace">
              <a:avLst>
                <a:gd name="adj1" fmla="val 55556"/>
                <a:gd name="adj2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87EA65D-CA10-4EF3-AC11-5B2E4D590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2" y="1418377"/>
              <a:ext cx="553998" cy="22683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楷体" panose="02010609060101010101" pitchFamily="49" charset="-122"/>
                </a:rPr>
                <a:t>隐式实现互斥</a:t>
              </a:r>
            </a:p>
          </p:txBody>
        </p:sp>
      </p:grpSp>
      <p:sp>
        <p:nvSpPr>
          <p:cNvPr id="30" name="Rectangle 28">
            <a:extLst>
              <a:ext uri="{FF2B5EF4-FFF2-40B4-BE49-F238E27FC236}">
                <a16:creationId xmlns:a16="http://schemas.microsoft.com/office/drawing/2014/main" id="{6ECDFFEC-9E89-480E-93E5-4D6F40F4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23" y="4775143"/>
            <a:ext cx="423396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5600" lvl="3" indent="-355600" defTabSz="355600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条件变量上的操作只有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wait(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即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P)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signal(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即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V)</a:t>
            </a:r>
            <a:endParaRPr lang="en-US" altLang="zh-CN" sz="2800" dirty="0">
              <a:solidFill>
                <a:schemeClr val="bg2"/>
              </a:solidFill>
              <a:latin typeface="+mn-lt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85B36F4-3BEA-4766-9A73-063963503D6E}"/>
              </a:ext>
            </a:extLst>
          </p:cNvPr>
          <p:cNvGrpSpPr/>
          <p:nvPr/>
        </p:nvGrpSpPr>
        <p:grpSpPr>
          <a:xfrm>
            <a:off x="-77530" y="3519709"/>
            <a:ext cx="930409" cy="2268376"/>
            <a:chOff x="41142" y="1418377"/>
            <a:chExt cx="930409" cy="2268376"/>
          </a:xfrm>
        </p:grpSpPr>
        <p:sp>
          <p:nvSpPr>
            <p:cNvPr id="57" name="AutoShape 25">
              <a:extLst>
                <a:ext uri="{FF2B5EF4-FFF2-40B4-BE49-F238E27FC236}">
                  <a16:creationId xmlns:a16="http://schemas.microsoft.com/office/drawing/2014/main" id="{68E394CC-DBB5-408D-8E6C-0F01A07A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1" y="1534100"/>
              <a:ext cx="438150" cy="2062160"/>
            </a:xfrm>
            <a:prstGeom prst="leftBrace">
              <a:avLst>
                <a:gd name="adj1" fmla="val 55556"/>
                <a:gd name="adj2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D92FF951-117B-4C6D-95BA-21E0227CD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2" y="1418377"/>
              <a:ext cx="553998" cy="22683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楷体" panose="02010609060101010101" pitchFamily="49" charset="-122"/>
                </a:rPr>
                <a:t>隐式实现同步</a:t>
              </a:r>
            </a:p>
          </p:txBody>
        </p:sp>
      </p:grpSp>
      <p:pic>
        <p:nvPicPr>
          <p:cNvPr id="59" name="Picture 4" descr="6">
            <a:extLst>
              <a:ext uri="{FF2B5EF4-FFF2-40B4-BE49-F238E27FC236}">
                <a16:creationId xmlns:a16="http://schemas.microsoft.com/office/drawing/2014/main" id="{6DB701B2-CCFF-4A6B-A0BB-12F48748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94" y="1115633"/>
            <a:ext cx="4321490" cy="298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4BEEBB1-FBF9-4EB8-B57D-5628A98C23CA}"/>
              </a:ext>
            </a:extLst>
          </p:cNvPr>
          <p:cNvSpPr txBox="1"/>
          <p:nvPr/>
        </p:nvSpPr>
        <p:spPr>
          <a:xfrm>
            <a:off x="5095811" y="4326348"/>
            <a:ext cx="365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5-17 </a:t>
            </a:r>
            <a:r>
              <a:rPr lang="zh-CN" altLang="en-US" sz="2000" dirty="0">
                <a:solidFill>
                  <a:schemeClr val="bg2"/>
                </a:solidFill>
              </a:rPr>
              <a:t>具有条件变量的管程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F73F66E-5AE6-4E33-8F47-D3B82DA63E69}"/>
              </a:ext>
            </a:extLst>
          </p:cNvPr>
          <p:cNvSpPr txBox="1"/>
          <p:nvPr/>
        </p:nvSpPr>
        <p:spPr>
          <a:xfrm>
            <a:off x="0" y="5639926"/>
            <a:ext cx="9144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操作系统本身并不支持，是编译器的工作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algn="ctr"/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Java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C#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采用管程的思想</a:t>
            </a:r>
          </a:p>
        </p:txBody>
      </p:sp>
      <p:sp>
        <p:nvSpPr>
          <p:cNvPr id="1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5264F5-5C3B-47AC-BFB5-8BEFB9441544}"/>
              </a:ext>
            </a:extLst>
          </p:cNvPr>
          <p:cNvSpPr/>
          <p:nvPr/>
        </p:nvSpPr>
        <p:spPr>
          <a:xfrm>
            <a:off x="2522836" y="-51576"/>
            <a:ext cx="4048015" cy="812530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5.8 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管   程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30" grpId="0"/>
      <p:bldP spid="61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BA5CB8-475A-4BCC-829E-54D88800CC7E}"/>
              </a:ext>
            </a:extLst>
          </p:cNvPr>
          <p:cNvSpPr/>
          <p:nvPr/>
        </p:nvSpPr>
        <p:spPr>
          <a:xfrm>
            <a:off x="2699790" y="-40046"/>
            <a:ext cx="4392489" cy="768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5.2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临 界 区 问 题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68552C-14AE-45F8-9A77-C13124BFDF0B}"/>
              </a:ext>
            </a:extLst>
          </p:cNvPr>
          <p:cNvSpPr txBox="1"/>
          <p:nvPr/>
        </p:nvSpPr>
        <p:spPr>
          <a:xfrm>
            <a:off x="-2192" y="776906"/>
            <a:ext cx="9145016" cy="1200329"/>
          </a:xfrm>
          <a:prstGeom prst="rect">
            <a:avLst/>
          </a:prstGeom>
          <a:solidFill>
            <a:srgbClr val="30D2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临界资源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次仅允许一个进程访问的资源。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BBF6DD-2181-48DE-BDD5-4BD6E5E50135}"/>
              </a:ext>
            </a:extLst>
          </p:cNvPr>
          <p:cNvSpPr txBox="1"/>
          <p:nvPr/>
        </p:nvSpPr>
        <p:spPr>
          <a:xfrm>
            <a:off x="0" y="2228671"/>
            <a:ext cx="9145016" cy="1200329"/>
          </a:xfrm>
          <a:prstGeom prst="rect">
            <a:avLst/>
          </a:prstGeom>
          <a:solidFill>
            <a:srgbClr val="30D2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临界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区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进程中访问临界资源的那段代码。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DB59B52F-989A-4844-A295-CB2BE048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793" y="4440475"/>
            <a:ext cx="1925861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counter--;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832B094D-410D-4ABF-90B4-167C55B1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059" y="3906099"/>
            <a:ext cx="1295555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消费者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F7362B67-219B-4E2F-BDDA-4E460D07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193" y="4440476"/>
            <a:ext cx="2123727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counter++;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B287B0ED-1B43-4408-A03C-ABD0D7BC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688" y="3829899"/>
            <a:ext cx="1181550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生产者</a:t>
            </a:r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2902804A-D61E-49A9-AB29-A68D60A90B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1751" y="5117072"/>
            <a:ext cx="22098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99FA316B-A803-42D3-9041-CB509D32A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8406" y="5036406"/>
            <a:ext cx="1258915" cy="76646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97B0C9D1-33BE-469F-91B7-3C5559E4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877272"/>
            <a:ext cx="1692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临界区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145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8A8BC08-3202-4864-9890-16E96060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11" y="3480523"/>
            <a:ext cx="6549959" cy="6858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Disable </a:t>
            </a:r>
            <a:r>
              <a:rPr lang="en-US" altLang="zh-CN" sz="2400" dirty="0" err="1">
                <a:solidFill>
                  <a:schemeClr val="bg2"/>
                </a:solidFill>
              </a:rPr>
              <a:t>Ints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TestAndSet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DE973A2-7878-4E23-909C-14D4A440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11" y="2032723"/>
            <a:ext cx="6549975" cy="1447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管程</a:t>
            </a:r>
            <a:r>
              <a:rPr lang="en-US" altLang="zh-CN" sz="2400" dirty="0">
                <a:solidFill>
                  <a:schemeClr val="bg2"/>
                </a:solidFill>
              </a:rPr>
              <a:t>(monitors)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信号量</a:t>
            </a:r>
            <a:r>
              <a:rPr lang="en-US" altLang="zh-CN" sz="2400" dirty="0">
                <a:solidFill>
                  <a:schemeClr val="bg2"/>
                </a:solidFill>
              </a:rPr>
              <a:t>(semaphores)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锁</a:t>
            </a:r>
            <a:r>
              <a:rPr lang="en-US" altLang="zh-CN" sz="2400" dirty="0">
                <a:solidFill>
                  <a:schemeClr val="bg2"/>
                </a:solidFill>
              </a:rPr>
              <a:t>(locks)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0E51136-9171-443A-B6D0-9A4954FE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508" y="1194523"/>
            <a:ext cx="6321070" cy="838200"/>
          </a:xfrm>
          <a:prstGeom prst="rect">
            <a:avLst/>
          </a:prstGeom>
          <a:solidFill>
            <a:srgbClr val="BDCDFF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</a:rPr>
              <a:t>应用程序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BF929FEE-E4AF-4556-9355-6B155BB8A08E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1192142"/>
            <a:ext cx="7665988" cy="2971800"/>
            <a:chOff x="144" y="480"/>
            <a:chExt cx="5472" cy="1872"/>
          </a:xfrm>
          <a:solidFill>
            <a:srgbClr val="BDCDFF"/>
          </a:solidFill>
        </p:grpSpPr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C37BCBAC-2A8B-4189-903B-5F44ED436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  <a:grpFill/>
          </p:grpSpPr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7DA54215-6B78-4A6D-AAED-E06E39C8F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chemeClr val="bg2"/>
                    </a:solidFill>
                  </a:rPr>
                  <a:t>硬件</a:t>
                </a:r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DD07AC2F-5AD5-432F-82F4-AF235A4F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chemeClr val="bg2"/>
                    </a:solidFill>
                  </a:rPr>
                  <a:t>高层</a:t>
                </a:r>
              </a:p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chemeClr val="bg2"/>
                    </a:solidFill>
                  </a:rPr>
                  <a:t>工具</a:t>
                </a:r>
              </a:p>
            </p:txBody>
          </p:sp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D41718AE-5338-4398-B232-D8C2EF2CE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grp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chemeClr val="bg2"/>
                    </a:solidFill>
                  </a:rPr>
                  <a:t>用户</a:t>
                </a:r>
              </a:p>
            </p:txBody>
          </p:sp>
        </p:grp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E699BB40-148A-41DD-8821-7206FB0A6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grpFill/>
            <a:ln w="28575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1A8D9E75-0A7E-4F6B-8693-7F6A785A1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B249367-DF08-4053-96A3-B0D105396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D59608AD-053E-4C6C-9B7A-EBFDB27E9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grpFill/>
            <a:ln w="28575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B18A037-D37C-4649-9EBF-0B081F063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grpFill/>
            <a:ln w="28575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E95D5B0-BB0C-4C62-942E-F4725B9D4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grp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647B00A-3622-41DC-BEFD-D6B57BE70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grpFill/>
            <a:ln w="28575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22" name="Rectangle 20">
            <a:extLst>
              <a:ext uri="{FF2B5EF4-FFF2-40B4-BE49-F238E27FC236}">
                <a16:creationId xmlns:a16="http://schemas.microsoft.com/office/drawing/2014/main" id="{1A571C28-81F6-43A5-9D5A-2E75565A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19" y="4847361"/>
            <a:ext cx="8224351" cy="15731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ts val="5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锁、信号量、管程是</a:t>
            </a: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OS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和编译器提供给普通用户开发并发程序的高级工具。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841C31-350C-4373-99AD-4945C669D946}"/>
              </a:ext>
            </a:extLst>
          </p:cNvPr>
          <p:cNvSpPr/>
          <p:nvPr/>
        </p:nvSpPr>
        <p:spPr>
          <a:xfrm>
            <a:off x="2423016" y="22294"/>
            <a:ext cx="4297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进程同步工具比较</a:t>
            </a:r>
          </a:p>
        </p:txBody>
      </p:sp>
      <p:sp>
        <p:nvSpPr>
          <p:cNvPr id="25" name="AutoShap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4229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0ACA60B-04F8-4B56-81A5-1EEE1454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-10906"/>
            <a:ext cx="8530084" cy="94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5.9 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实际操作系统同步工具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6AE8B5-8AAB-45EA-AFFB-D9191C13A21C}"/>
              </a:ext>
            </a:extLst>
          </p:cNvPr>
          <p:cNvSpPr txBox="1">
            <a:spLocks noChangeArrowheads="1"/>
          </p:cNvSpPr>
          <p:nvPr/>
        </p:nvSpPr>
        <p:spPr>
          <a:xfrm>
            <a:off x="59734" y="931222"/>
            <a:ext cx="9036050" cy="54695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Windows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内核采用自旋锁保护短代码段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mutex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（互斥锁）、</a:t>
            </a:r>
            <a:r>
              <a:rPr lang="zh-CN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critical sections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（临界区）、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semaphores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（信号量）、</a:t>
            </a:r>
            <a:r>
              <a:rPr lang="zh-CN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event objects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（事件对象）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Linux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原子操作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atomic_t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spinlock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semaphore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rwlock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rw_semaphore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  <a:sym typeface="Symbol" panose="05050102010706020507" pitchFamily="18" charset="2"/>
              </a:rPr>
              <a:t>……</a:t>
            </a:r>
            <a:endParaRPr lang="en-US" altLang="zh-CN" sz="3200" dirty="0">
              <a:solidFill>
                <a:schemeClr val="bg1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Pthreads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OS-independent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mutex locks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condition variable</a:t>
            </a:r>
            <a:endParaRPr lang="en-US" altLang="zh-CN" sz="3200" dirty="0">
              <a:solidFill>
                <a:schemeClr val="bg1"/>
              </a:solidFill>
              <a:effectLst/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33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C6B378-5450-49BD-B925-0C4FC45F8D2B}"/>
              </a:ext>
            </a:extLst>
          </p:cNvPr>
          <p:cNvSpPr/>
          <p:nvPr/>
        </p:nvSpPr>
        <p:spPr>
          <a:xfrm>
            <a:off x="791580" y="15116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defTabSz="355600" eaLnBrk="1" hangingPunct="1">
              <a:lnSpc>
                <a:spcPct val="90000"/>
              </a:lnSpc>
              <a:buClr>
                <a:schemeClr val="bg1"/>
              </a:buClr>
              <a:buSzPct val="80000"/>
              <a:defRPr/>
            </a:pP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Windows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同步实例 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—— 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临界区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0F5BA8-4F3A-40EC-9868-811C721069B4}"/>
              </a:ext>
            </a:extLst>
          </p:cNvPr>
          <p:cNvSpPr/>
          <p:nvPr/>
        </p:nvSpPr>
        <p:spPr>
          <a:xfrm>
            <a:off x="279326" y="2641498"/>
            <a:ext cx="7821066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sz="2400" kern="1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InitializeCriticalSection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(&amp;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cs_Screen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);	// </a:t>
            </a:r>
            <a:r>
              <a:rPr lang="zh-CN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初始化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29A7E0-98CF-42F2-B1DD-FB7DA848A99B}"/>
              </a:ext>
            </a:extLst>
          </p:cNvPr>
          <p:cNvSpPr/>
          <p:nvPr/>
        </p:nvSpPr>
        <p:spPr>
          <a:xfrm>
            <a:off x="304506" y="5598840"/>
            <a:ext cx="7795885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sz="2400" kern="1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LeaveCriticalSection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(&amp;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cs_Screen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); / /</a:t>
            </a:r>
            <a:r>
              <a:rPr lang="zh-CN" altLang="en-US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退出</a:t>
            </a:r>
            <a:r>
              <a:rPr lang="zh-CN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临界区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  <a:endParaRPr lang="zh-CN" altLang="zh-CN" sz="2400" kern="1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5C79C6-841E-491E-B003-8DB294C21263}"/>
              </a:ext>
            </a:extLst>
          </p:cNvPr>
          <p:cNvSpPr/>
          <p:nvPr/>
        </p:nvSpPr>
        <p:spPr>
          <a:xfrm>
            <a:off x="251725" y="1732732"/>
            <a:ext cx="8864674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CRITICAL_SECTION 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cs_Screen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;  //</a:t>
            </a:r>
            <a:r>
              <a:rPr lang="zh-CN" altLang="en-US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临界区变量</a:t>
            </a:r>
            <a:r>
              <a:rPr lang="zh-CN" altLang="en-US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，对应</a:t>
            </a:r>
            <a:r>
              <a:rPr lang="zh-CN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屏幕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92717E-1456-4F5B-9D16-B961914B3FBA}"/>
              </a:ext>
            </a:extLst>
          </p:cNvPr>
          <p:cNvSpPr/>
          <p:nvPr/>
        </p:nvSpPr>
        <p:spPr>
          <a:xfrm>
            <a:off x="304506" y="3412518"/>
            <a:ext cx="7795886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sz="2400" kern="1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EnterCriticalSection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(&amp;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cs_Screen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); // </a:t>
            </a:r>
            <a:r>
              <a:rPr lang="zh-CN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进入临界区</a:t>
            </a:r>
            <a:endParaRPr lang="zh-CN" altLang="en-US" sz="2400" kern="1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4C5C3F-46BD-43B2-900E-D8EB17D9573F}"/>
              </a:ext>
            </a:extLst>
          </p:cNvPr>
          <p:cNvSpPr txBox="1"/>
          <p:nvPr/>
        </p:nvSpPr>
        <p:spPr>
          <a:xfrm>
            <a:off x="304506" y="4562851"/>
            <a:ext cx="7795886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66700" indent="-266700" algn="just">
              <a:spcAft>
                <a:spcPts val="0"/>
              </a:spcAft>
            </a:pPr>
            <a:r>
              <a:rPr lang="en-US" altLang="zh-CN" sz="2400" kern="1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&lt;&lt;</a:t>
            </a:r>
            <a:r>
              <a:rPr lang="zh-CN" altLang="en-US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 …………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&lt;&lt;</a:t>
            </a:r>
            <a:r>
              <a:rPr lang="en-US" altLang="zh-CN" sz="2400" kern="1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; // </a:t>
            </a:r>
            <a:r>
              <a:rPr lang="zh-CN" altLang="zh-CN" sz="2400" kern="100" dirty="0">
                <a:solidFill>
                  <a:schemeClr val="bg2"/>
                </a:solidFill>
                <a:latin typeface="Times New Roman" panose="02020603050405020304" pitchFamily="18" charset="0"/>
              </a:rPr>
              <a:t>临界区</a:t>
            </a:r>
            <a:endParaRPr lang="zh-CN" altLang="en-US" sz="2400" kern="1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950427-5E04-468C-B3D4-C7695F1FC618}"/>
              </a:ext>
            </a:extLst>
          </p:cNvPr>
          <p:cNvSpPr txBox="1"/>
          <p:nvPr/>
        </p:nvSpPr>
        <p:spPr>
          <a:xfrm>
            <a:off x="791580" y="856933"/>
            <a:ext cx="7560839" cy="584775"/>
          </a:xfrm>
          <a:prstGeom prst="rect">
            <a:avLst/>
          </a:prstGeom>
          <a:solidFill>
            <a:srgbClr val="9CB3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>
                <a:solidFill>
                  <a:schemeClr val="bg2"/>
                </a:solidFill>
              </a:rPr>
              <a:t>多线程竞争屏幕，</a:t>
            </a:r>
            <a:r>
              <a:rPr lang="zh-CN" altLang="en-US" dirty="0">
                <a:solidFill>
                  <a:schemeClr val="bg2"/>
                </a:solidFill>
              </a:rPr>
              <a:t>定义</a:t>
            </a:r>
            <a:r>
              <a:rPr lang="zh-CN" altLang="zh-CN" dirty="0">
                <a:solidFill>
                  <a:schemeClr val="bg2"/>
                </a:solidFill>
              </a:rPr>
              <a:t>临界区控制变量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988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4CBAC914-3A3E-4397-BC4F-8EAD442B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142875"/>
            <a:ext cx="7143750" cy="120032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Windows</a:t>
            </a: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多线程的创建</a:t>
            </a:r>
            <a:endParaRPr lang="en-US" altLang="zh-C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和临界资源的互斥访问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B0864F4-B0C6-4F4B-A569-38E6120D7BB1}"/>
              </a:ext>
            </a:extLst>
          </p:cNvPr>
          <p:cNvSpPr txBox="1"/>
          <p:nvPr/>
        </p:nvSpPr>
        <p:spPr>
          <a:xfrm>
            <a:off x="179512" y="1834653"/>
            <a:ext cx="8784976" cy="314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ts val="4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编写程序，创建多线程在处理机上并发执行。</a:t>
            </a:r>
            <a:endParaRPr lang="en-US" altLang="zh-CN" b="1" dirty="0">
              <a:solidFill>
                <a:schemeClr val="bg2"/>
              </a:solidFill>
              <a:latin typeface="+mn-lt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ts val="4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Win32</a:t>
            </a: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程序中利用</a:t>
            </a:r>
            <a:r>
              <a:rPr lang="en-US" altLang="zh-CN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提供的</a:t>
            </a:r>
            <a:r>
              <a:rPr 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创建线程，通过线程的运行获得关于多线程并发的感性认识；</a:t>
            </a:r>
            <a:endParaRPr lang="en-US" altLang="zh-CN" b="1" dirty="0">
              <a:solidFill>
                <a:schemeClr val="bg2"/>
              </a:solidFill>
              <a:latin typeface="+mn-lt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ts val="4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加深对临界资源</a:t>
            </a:r>
            <a:r>
              <a:rPr 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屏幕</a:t>
            </a:r>
            <a:r>
              <a:rPr 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互斥访问的理解。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976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3496E4-0DB7-4AD6-B34E-91F8E5E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44</a:t>
            </a:fld>
            <a:r>
              <a:rPr lang="zh-CN" altLang="en-US"/>
              <a:t> 页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23ADCB9F-82B7-4FE1-B0C8-896AB11C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958" y="0"/>
            <a:ext cx="3270447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程序总体框架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5D88DE5-F230-4F52-ACAF-CA96A305D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714375"/>
            <a:ext cx="8643938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程序启动时由系统创建一个进程来执行程序，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只包含一个主线程，执行程序的</a:t>
            </a:r>
            <a:r>
              <a:rPr lang="en-US" altLang="zh-CN" sz="2800" b="1" dirty="0">
                <a:solidFill>
                  <a:schemeClr val="bg2"/>
                </a:solidFill>
              </a:rPr>
              <a:t>main</a:t>
            </a:r>
            <a:r>
              <a:rPr lang="zh-CN" altLang="en-US" sz="2800" b="1" dirty="0">
                <a:solidFill>
                  <a:schemeClr val="bg2"/>
                </a:solidFill>
              </a:rPr>
              <a:t>代码。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46C6B-4D89-4D56-AAFB-1394E8BD9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428875"/>
            <a:ext cx="9001125" cy="3990836"/>
          </a:xfrm>
          <a:prstGeom prst="rect">
            <a:avLst/>
          </a:prstGeom>
          <a:solidFill>
            <a:srgbClr val="DBDBDB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ts val="38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</a:rPr>
              <a:t>等待用户键入要创建的线程数</a:t>
            </a:r>
            <a:r>
              <a:rPr lang="en-US" altLang="zh-CN" sz="2800" b="1" dirty="0">
                <a:solidFill>
                  <a:schemeClr val="bg2"/>
                </a:solidFill>
              </a:rPr>
              <a:t>(</a:t>
            </a:r>
            <a:r>
              <a:rPr lang="en-US" altLang="zh-CN" sz="2800" b="1" dirty="0" err="1">
                <a:solidFill>
                  <a:schemeClr val="bg2"/>
                </a:solidFill>
              </a:rPr>
              <a:t>iThread</a:t>
            </a:r>
            <a:r>
              <a:rPr lang="en-US" altLang="zh-CN" sz="2800" b="1" dirty="0">
                <a:solidFill>
                  <a:schemeClr val="bg2"/>
                </a:solidFill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</a:rPr>
              <a:t>、每个线程运行的秒数 </a:t>
            </a:r>
            <a:r>
              <a:rPr lang="en-US" altLang="zh-CN" sz="2800" b="1" dirty="0">
                <a:solidFill>
                  <a:schemeClr val="bg2"/>
                </a:solidFill>
              </a:rPr>
              <a:t>(</a:t>
            </a:r>
            <a:r>
              <a:rPr lang="en-US" altLang="zh-CN" sz="2800" b="1" dirty="0" err="1">
                <a:solidFill>
                  <a:schemeClr val="bg2"/>
                </a:solidFill>
              </a:rPr>
              <a:t>wRunTime</a:t>
            </a:r>
            <a:r>
              <a:rPr lang="en-US" altLang="zh-CN" sz="2800" b="1" dirty="0">
                <a:solidFill>
                  <a:schemeClr val="bg2"/>
                </a:solidFill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</a:rPr>
              <a:t>；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lnSpc>
                <a:spcPts val="38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</a:rPr>
              <a:t>调用</a:t>
            </a:r>
            <a:r>
              <a:rPr lang="en-US" altLang="zh-CN" sz="2800" b="1" dirty="0" err="1">
                <a:solidFill>
                  <a:schemeClr val="bg2"/>
                </a:solidFill>
              </a:rPr>
              <a:t>GetSystemTime</a:t>
            </a:r>
            <a:r>
              <a:rPr lang="en-US" altLang="zh-CN" sz="2800" b="1" dirty="0">
                <a:solidFill>
                  <a:schemeClr val="bg2"/>
                </a:solidFill>
              </a:rPr>
              <a:t>( )</a:t>
            </a:r>
            <a:r>
              <a:rPr lang="zh-CN" altLang="en-US" sz="2800" b="1" dirty="0">
                <a:solidFill>
                  <a:schemeClr val="bg2"/>
                </a:solidFill>
              </a:rPr>
              <a:t>获得当前系统时间，计算出新线程的生命结束点时间；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lnSpc>
                <a:spcPts val="38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</a:rPr>
              <a:t>循环调用函数</a:t>
            </a:r>
            <a:r>
              <a:rPr lang="en-US" altLang="zh-CN" sz="2800" b="1" dirty="0" err="1">
                <a:solidFill>
                  <a:schemeClr val="bg1"/>
                </a:solidFill>
              </a:rPr>
              <a:t>CreateThread</a:t>
            </a:r>
            <a:r>
              <a:rPr lang="en-US" altLang="zh-CN" sz="2800" b="1" dirty="0">
                <a:solidFill>
                  <a:schemeClr val="bg1"/>
                </a:solidFill>
              </a:rPr>
              <a:t>( )</a:t>
            </a:r>
            <a:r>
              <a:rPr lang="zh-CN" altLang="en-US" sz="2800" b="1" dirty="0">
                <a:solidFill>
                  <a:schemeClr val="bg2"/>
                </a:solidFill>
              </a:rPr>
              <a:t>创建</a:t>
            </a:r>
            <a:r>
              <a:rPr lang="en-US" altLang="zh-CN" sz="2800" b="1" dirty="0" err="1">
                <a:solidFill>
                  <a:schemeClr val="bg2"/>
                </a:solidFill>
              </a:rPr>
              <a:t>iThread</a:t>
            </a:r>
            <a:r>
              <a:rPr lang="zh-CN" altLang="en-US" sz="2800" b="1" dirty="0">
                <a:solidFill>
                  <a:schemeClr val="bg2"/>
                </a:solidFill>
              </a:rPr>
              <a:t>个子线程，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914400" lvl="1" indent="-457200" eaLnBrk="1" hangingPunct="1">
              <a:lnSpc>
                <a:spcPts val="38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bg2"/>
                </a:solidFill>
              </a:rPr>
              <a:t>执行同一段代码</a:t>
            </a:r>
            <a:r>
              <a:rPr lang="en-US" altLang="zh-CN" b="1" dirty="0">
                <a:solidFill>
                  <a:schemeClr val="bg1"/>
                </a:solidFill>
              </a:rPr>
              <a:t>threadwork</a:t>
            </a:r>
            <a:r>
              <a:rPr lang="en-US" altLang="zh-CN" b="1" dirty="0">
                <a:solidFill>
                  <a:schemeClr val="bg2"/>
                </a:solidFill>
              </a:rPr>
              <a:t>( )</a:t>
            </a:r>
            <a:r>
              <a:rPr lang="zh-CN" altLang="en-US" b="1" dirty="0">
                <a:solidFill>
                  <a:schemeClr val="bg2"/>
                </a:solidFill>
              </a:rPr>
              <a:t> ；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457200" indent="-457200" eaLnBrk="1" hangingPunct="1">
              <a:lnSpc>
                <a:spcPts val="38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2"/>
                </a:solidFill>
              </a:rPr>
              <a:t>根据系统时间判断子线程的生命周期是否结束，当到达子线程结束时刻，则关</a:t>
            </a:r>
            <a:r>
              <a:rPr lang="en-US" altLang="zh-CN" sz="2800" b="1" dirty="0" err="1">
                <a:solidFill>
                  <a:srgbClr val="FF00FF"/>
                </a:solidFill>
              </a:rPr>
              <a:t>runFlag</a:t>
            </a:r>
            <a:r>
              <a:rPr lang="en-US" altLang="zh-CN" sz="2800" b="1" dirty="0">
                <a:solidFill>
                  <a:schemeClr val="bg2"/>
                </a:solidFill>
              </a:rPr>
              <a:t>(</a:t>
            </a:r>
            <a:r>
              <a:rPr lang="zh-CN" altLang="en-US" sz="2800" b="1" dirty="0">
                <a:solidFill>
                  <a:schemeClr val="bg2"/>
                </a:solidFill>
              </a:rPr>
              <a:t>全局变量</a:t>
            </a:r>
            <a:r>
              <a:rPr lang="en-US" altLang="zh-CN" sz="2800" b="1" dirty="0">
                <a:solidFill>
                  <a:schemeClr val="bg2"/>
                </a:solidFill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828E-6C0A-4EAC-9F94-04DFF201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958" y="1762186"/>
            <a:ext cx="3000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主线程</a:t>
            </a:r>
          </a:p>
        </p:txBody>
      </p:sp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61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5C5BCD-DF7D-4E11-829B-D4D658CA6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8750"/>
            <a:ext cx="9144000" cy="3934410"/>
          </a:xfrm>
          <a:prstGeom prst="rect">
            <a:avLst/>
          </a:prstGeom>
          <a:solidFill>
            <a:srgbClr val="DBDBDB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71463" indent="-271463" eaLnBrk="1" hangingPunct="1">
              <a:lnSpc>
                <a:spcPts val="38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bg2"/>
                </a:solidFill>
              </a:rPr>
              <a:t>给出本线程开始运行的提示信息</a:t>
            </a:r>
            <a:r>
              <a:rPr lang="zh-CN" altLang="en-US" sz="28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线程号、循环控制变量</a:t>
            </a:r>
            <a:r>
              <a:rPr lang="en-US" altLang="zh-CN" sz="2800" b="1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的值”</a:t>
            </a:r>
            <a:r>
              <a:rPr lang="zh-CN" alt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1463" indent="-271463" eaLnBrk="1" hangingPunct="1">
              <a:lnSpc>
                <a:spcPts val="38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bg2"/>
                </a:solidFill>
              </a:rPr>
              <a:t>循环判断</a:t>
            </a:r>
            <a:r>
              <a:rPr lang="en-US" altLang="zh-CN" b="1" dirty="0" err="1">
                <a:solidFill>
                  <a:srgbClr val="FF00FF"/>
                </a:solidFill>
              </a:rPr>
              <a:t>runFlag</a:t>
            </a:r>
            <a:r>
              <a:rPr lang="zh-CN" altLang="en-US" b="1" dirty="0">
                <a:solidFill>
                  <a:schemeClr val="bg2"/>
                </a:solidFill>
              </a:rPr>
              <a:t>是否被主线程关闭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1074738" lvl="1" indent="-331788" eaLnBrk="1" hangingPunct="1">
              <a:lnSpc>
                <a:spcPts val="38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</a:rPr>
              <a:t>未关闭</a:t>
            </a:r>
            <a:r>
              <a:rPr lang="zh-CN" altLang="en-US" b="1" dirty="0">
                <a:solidFill>
                  <a:schemeClr val="bg2"/>
                </a:solidFill>
              </a:rPr>
              <a:t>：显示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x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zh-CN" alt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次被调度运行”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：子线程编号，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是某个自然数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solidFill>
                  <a:schemeClr val="bg2"/>
                </a:solidFill>
              </a:rPr>
              <a:t>，睡眠一段随机时间；</a:t>
            </a:r>
            <a:endParaRPr lang="en-US" altLang="zh-CN" b="1" dirty="0">
              <a:solidFill>
                <a:schemeClr val="bg2"/>
              </a:solidFill>
            </a:endParaRPr>
          </a:p>
          <a:p>
            <a:pPr marL="1074738" lvl="1" indent="-331788" eaLnBrk="1" hangingPunct="1">
              <a:lnSpc>
                <a:spcPts val="38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</a:rPr>
              <a:t>关闭：</a:t>
            </a:r>
            <a:r>
              <a:rPr lang="zh-CN" altLang="en-US" b="1" dirty="0">
                <a:solidFill>
                  <a:schemeClr val="bg2"/>
                </a:solidFill>
              </a:rPr>
              <a:t>结束循环，显示</a:t>
            </a:r>
            <a:r>
              <a:rPr lang="zh-CN" altLang="en-US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号线程已结束” </a:t>
            </a:r>
            <a:r>
              <a:rPr lang="zh-CN" altLang="en-US" b="1" dirty="0">
                <a:solidFill>
                  <a:schemeClr val="bg2"/>
                </a:solidFill>
              </a:rPr>
              <a:t>，调用</a:t>
            </a:r>
            <a:r>
              <a:rPr lang="en-US" altLang="zh-CN" b="1" dirty="0">
                <a:solidFill>
                  <a:schemeClr val="bg2"/>
                </a:solidFill>
              </a:rPr>
              <a:t>return</a:t>
            </a:r>
            <a:r>
              <a:rPr lang="zh-CN" altLang="en-US" b="1" dirty="0">
                <a:solidFill>
                  <a:schemeClr val="bg2"/>
                </a:solidFill>
              </a:rPr>
              <a:t>结束本线程。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EBA9FF3-3AB7-43EB-92A9-AACB120EA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969" y="0"/>
            <a:ext cx="50720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子线程函数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threadwork( )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9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767AA7-072F-46FD-AC1B-723E14242E58}"/>
              </a:ext>
            </a:extLst>
          </p:cNvPr>
          <p:cNvSpPr/>
          <p:nvPr/>
        </p:nvSpPr>
        <p:spPr>
          <a:xfrm>
            <a:off x="827584" y="18864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defTabSz="355600" eaLnBrk="1" hangingPunct="1">
              <a:lnSpc>
                <a:spcPct val="90000"/>
              </a:lnSpc>
              <a:buClr>
                <a:schemeClr val="bg1"/>
              </a:buClr>
              <a:buSzPct val="80000"/>
              <a:defRPr/>
            </a:pPr>
            <a:r>
              <a:rPr lang="en-US" altLang="zh-CN" sz="4000" dirty="0" err="1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Pthread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同步实例 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 —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互斥对象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79E90A-5C02-45C6-9289-CB6E94E14A98}"/>
              </a:ext>
            </a:extLst>
          </p:cNvPr>
          <p:cNvSpPr txBox="1"/>
          <p:nvPr/>
        </p:nvSpPr>
        <p:spPr>
          <a:xfrm>
            <a:off x="2699792" y="1556792"/>
            <a:ext cx="49685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对变量的访问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914400" lvl="1" indent="-4572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无互斥锁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914400" lvl="1" indent="-4572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利用互斥锁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885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8187"/>
            <a:ext cx="9144000" cy="2308324"/>
          </a:xfrm>
          <a:prstGeom prst="rect">
            <a:avLst/>
          </a:prstGeom>
          <a:solidFill>
            <a:srgbClr val="F0EF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#include &lt;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stdio.h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&gt;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#include &lt;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pthread.h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&gt;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#include &lt;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unistd.h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&gt;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#define STEP 1000000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long value;  long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parent_value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long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;    void *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adder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(void *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5" y="2326511"/>
            <a:ext cx="9143675" cy="4524315"/>
          </a:xfrm>
          <a:prstGeom prst="rect">
            <a:avLst/>
          </a:prstGeom>
          <a:solidFill>
            <a:srgbClr val="DBDBDB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main(void)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{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pthread_t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tid_adder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4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pthread_create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tid_adder,NULL,</a:t>
            </a:r>
            <a:r>
              <a:rPr lang="en-US" altLang="zh-CN" sz="24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adder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,NULL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for(;;)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{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value++;          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</a:rPr>
              <a:t>parent_value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++;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if(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value%STEP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==0)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 {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("V:%ld, P:%ld, C:%ld, ", 	 				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value,parent_value,child_value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("Diff: %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ld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\n",(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parent_value+child_value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)-value);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	 } 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}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650952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  <a:cs typeface="Meiryo UI" panose="020B0604030504040204" pitchFamily="34" charset="-128"/>
              </a:rPr>
              <a:t>孙志岗   操作系统讲义     哈尔滨工业大学</a:t>
            </a:r>
          </a:p>
        </p:txBody>
      </p:sp>
    </p:spTree>
    <p:extLst>
      <p:ext uri="{BB962C8B-B14F-4D97-AF65-F5344CB8AC3E}">
        <p14:creationId xmlns:p14="http://schemas.microsoft.com/office/powerpoint/2010/main" val="1934669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7504" y="45380"/>
            <a:ext cx="8712968" cy="4893647"/>
          </a:xfrm>
          <a:prstGeom prst="rect">
            <a:avLst/>
          </a:prstGeom>
          <a:solidFill>
            <a:srgbClr val="DBDBDB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main(void)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……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pthread_create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tid_adder,NULL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, </a:t>
            </a:r>
            <a:r>
              <a:rPr lang="en-US" altLang="zh-CN" sz="24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adder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,NULL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for(;;)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{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value++;   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</a:rPr>
              <a:t>parent_value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++;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if(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value%STEP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==0)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(“...", value,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parent_value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,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(“…",(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parent_value+child_value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)-value);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}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4614" y="419249"/>
            <a:ext cx="4247403" cy="2308324"/>
          </a:xfrm>
          <a:prstGeom prst="rect">
            <a:avLst/>
          </a:prstGeom>
          <a:solidFill>
            <a:srgbClr val="CBDAF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void *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adder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(void *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{for(;;)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       value++; 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</a:rPr>
              <a:t>child_value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++;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}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7" y="2727573"/>
            <a:ext cx="4346511" cy="40850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695572"/>
            <a:ext cx="4521008" cy="40210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3669" y="5608624"/>
            <a:ext cx="5976664" cy="523220"/>
          </a:xfrm>
          <a:prstGeom prst="rect">
            <a:avLst/>
          </a:prstGeom>
          <a:solidFill>
            <a:srgbClr val="F0E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Diff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值</a:t>
            </a:r>
            <a:r>
              <a:rPr lang="zh-CN" altLang="en-US" sz="2800" b="1" dirty="0">
                <a:solidFill>
                  <a:schemeClr val="bg2"/>
                </a:solidFill>
              </a:rPr>
              <a:t>越来越大</a:t>
            </a:r>
            <a:r>
              <a:rPr lang="en-US" altLang="zh-CN" sz="2800" b="1" dirty="0">
                <a:solidFill>
                  <a:schemeClr val="bg2"/>
                </a:solidFill>
              </a:rPr>
              <a:t>?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497" y="6191875"/>
            <a:ext cx="8977503" cy="584775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两个线程对临界资源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value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的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访问没有互斥控制！</a:t>
            </a:r>
          </a:p>
        </p:txBody>
      </p:sp>
    </p:spTree>
    <p:extLst>
      <p:ext uri="{BB962C8B-B14F-4D97-AF65-F5344CB8AC3E}">
        <p14:creationId xmlns:p14="http://schemas.microsoft.com/office/powerpoint/2010/main" val="133050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878338"/>
            <a:ext cx="7272808" cy="646331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“互斥锁”的相关系统调用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1772816"/>
            <a:ext cx="8496944" cy="1077218"/>
          </a:xfrm>
          <a:prstGeom prst="rect">
            <a:avLst/>
          </a:prstGeom>
          <a:solidFill>
            <a:srgbClr val="CBDAFD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pthread_mutex_t</a:t>
            </a:r>
            <a:r>
              <a:rPr lang="en-US" altLang="zh-CN" sz="3200" b="1" dirty="0">
                <a:solidFill>
                  <a:schemeClr val="bg2"/>
                </a:solidFill>
                <a:latin typeface="+mn-lt"/>
              </a:rPr>
              <a:t>   </a:t>
            </a:r>
            <a:r>
              <a:rPr lang="en-US" altLang="zh-CN" sz="3200" b="1" dirty="0" err="1">
                <a:solidFill>
                  <a:schemeClr val="bg2"/>
                </a:solidFill>
                <a:latin typeface="+mn-lt"/>
              </a:rPr>
              <a:t>mutex</a:t>
            </a:r>
            <a:r>
              <a:rPr lang="en-US" altLang="zh-CN" sz="3200" b="1" dirty="0">
                <a:solidFill>
                  <a:schemeClr val="bg2"/>
                </a:solidFill>
                <a:latin typeface="+mn-lt"/>
              </a:rPr>
              <a:t>= PTHREAD_MUTEX_INITIALIZER;//</a:t>
            </a:r>
            <a:r>
              <a:rPr lang="zh-CN" altLang="en-US" sz="3200" b="1" dirty="0">
                <a:solidFill>
                  <a:schemeClr val="bg2"/>
                </a:solidFill>
                <a:latin typeface="+mn-lt"/>
              </a:rPr>
              <a:t>定义锁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3539894"/>
            <a:ext cx="7488832" cy="584775"/>
          </a:xfrm>
          <a:prstGeom prst="rect">
            <a:avLst/>
          </a:prstGeom>
          <a:solidFill>
            <a:srgbClr val="CBDAFD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pthread_mutex_lock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(&amp;mutex);//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加锁</a:t>
            </a:r>
          </a:p>
        </p:txBody>
      </p:sp>
      <p:sp>
        <p:nvSpPr>
          <p:cNvPr id="9" name="矩形 8"/>
          <p:cNvSpPr/>
          <p:nvPr/>
        </p:nvSpPr>
        <p:spPr>
          <a:xfrm>
            <a:off x="878537" y="4620962"/>
            <a:ext cx="7488832" cy="584775"/>
          </a:xfrm>
          <a:prstGeom prst="rect">
            <a:avLst/>
          </a:prstGeom>
          <a:solidFill>
            <a:srgbClr val="CBDAFD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pthread_mutex_unlock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(&amp;mutex);//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解锁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F70627-FC85-45D4-832D-F68BB90799F3}"/>
              </a:ext>
            </a:extLst>
          </p:cNvPr>
          <p:cNvSpPr/>
          <p:nvPr/>
        </p:nvSpPr>
        <p:spPr>
          <a:xfrm>
            <a:off x="3707478" y="45416"/>
            <a:ext cx="22413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互斥对象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022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3A711E1E-1F0F-4EC1-97F4-04C92FD9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60" y="1196752"/>
            <a:ext cx="53147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90760D8-B3D7-43CA-A885-CFC9B9E2595A}"/>
              </a:ext>
            </a:extLst>
          </p:cNvPr>
          <p:cNvSpPr txBox="1"/>
          <p:nvPr/>
        </p:nvSpPr>
        <p:spPr>
          <a:xfrm>
            <a:off x="2228434" y="5365045"/>
            <a:ext cx="451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5-1 </a:t>
            </a:r>
            <a:r>
              <a:rPr lang="zh-CN" altLang="en-US" sz="2000" dirty="0">
                <a:solidFill>
                  <a:schemeClr val="bg2"/>
                </a:solidFill>
              </a:rPr>
              <a:t>进程访问临界区的程序结构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169174-F863-417A-90DF-986C8810A703}"/>
              </a:ext>
            </a:extLst>
          </p:cNvPr>
          <p:cNvSpPr/>
          <p:nvPr/>
        </p:nvSpPr>
        <p:spPr>
          <a:xfrm>
            <a:off x="1403648" y="0"/>
            <a:ext cx="6555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进程访问临界区的程序结构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A2C0892B-9A6B-4E31-AB3C-DC804ACC3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492896"/>
            <a:ext cx="2339994" cy="457200"/>
          </a:xfrm>
          <a:prstGeom prst="rect">
            <a:avLst/>
          </a:prstGeom>
          <a:solidFill>
            <a:srgbClr val="FF00FF">
              <a:alpha val="40000"/>
            </a:srgb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638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2486" y="477075"/>
            <a:ext cx="8496944" cy="54014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for(;;)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{</a:t>
            </a:r>
          </a:p>
          <a:p>
            <a:endParaRPr lang="en-US" altLang="zh-CN" sz="2400" b="1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value++;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       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</a:rPr>
              <a:t>parent_value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++;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 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if(</a:t>
            </a:r>
            <a:r>
              <a:rPr lang="en-US" altLang="zh-CN" sz="28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value%STEP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==0)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(“…… ",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value,parent_value,child_value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(“……",(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parent_value+child_value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)-value);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altLang="zh-CN" sz="2800" dirty="0">
              <a:solidFill>
                <a:schemeClr val="bg2"/>
              </a:solidFill>
              <a:latin typeface="+mn-lt"/>
            </a:endParaRPr>
          </a:p>
          <a:p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766553" y="4845166"/>
            <a:ext cx="5454606" cy="523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mutex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);</a:t>
            </a:r>
          </a:p>
        </p:txBody>
      </p:sp>
      <p:sp>
        <p:nvSpPr>
          <p:cNvPr id="9" name="矩形 8"/>
          <p:cNvSpPr/>
          <p:nvPr/>
        </p:nvSpPr>
        <p:spPr>
          <a:xfrm>
            <a:off x="760883" y="1285678"/>
            <a:ext cx="5364596" cy="523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(&amp;mutex);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07904" y="2010663"/>
            <a:ext cx="5436096" cy="4031873"/>
          </a:xfrm>
          <a:prstGeom prst="rect">
            <a:avLst/>
          </a:prstGeom>
          <a:solidFill>
            <a:srgbClr val="CBDAF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void *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adder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(void *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{for(;;)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+mn-lt"/>
              </a:rPr>
              <a:t>       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      value++;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      </a:t>
            </a:r>
            <a:r>
              <a:rPr lang="en-US" altLang="zh-CN" sz="2400" dirty="0" err="1">
                <a:solidFill>
                  <a:srgbClr val="C00000"/>
                </a:solidFill>
                <a:latin typeface="+mn-lt"/>
              </a:rPr>
              <a:t>child_value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++;</a:t>
            </a:r>
          </a:p>
          <a:p>
            <a:endParaRPr lang="en-US" altLang="zh-CN" b="1" dirty="0">
              <a:solidFill>
                <a:schemeClr val="bg2"/>
              </a:solidFill>
              <a:latin typeface="+mn-lt"/>
            </a:endParaRP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……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}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89623" y="3137006"/>
            <a:ext cx="4573377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(&amp;mutex);</a:t>
            </a:r>
          </a:p>
        </p:txBody>
      </p:sp>
      <p:sp>
        <p:nvSpPr>
          <p:cNvPr id="13" name="矩形 12"/>
          <p:cNvSpPr/>
          <p:nvPr/>
        </p:nvSpPr>
        <p:spPr>
          <a:xfrm>
            <a:off x="4160368" y="4378476"/>
            <a:ext cx="4699562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4" y="990511"/>
            <a:ext cx="4363051" cy="47753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822" y="990511"/>
            <a:ext cx="4548515" cy="4775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968" y="990511"/>
            <a:ext cx="4570221" cy="48215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6825" y="5754947"/>
            <a:ext cx="8719994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临界区内不能并行执行，执行速度下降</a:t>
            </a:r>
            <a:endParaRPr lang="en-US" altLang="zh-CN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临界区边界的确定：关键</a:t>
            </a:r>
          </a:p>
        </p:txBody>
      </p:sp>
    </p:spTree>
    <p:extLst>
      <p:ext uri="{BB962C8B-B14F-4D97-AF65-F5344CB8AC3E}">
        <p14:creationId xmlns:p14="http://schemas.microsoft.com/office/powerpoint/2010/main" val="30965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2486" y="477075"/>
            <a:ext cx="8496944" cy="62324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for(;;)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{</a:t>
            </a:r>
          </a:p>
          <a:p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value++;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       </a:t>
            </a:r>
            <a:r>
              <a:rPr lang="en-US" altLang="zh-CN" sz="2400" b="1" dirty="0" err="1">
                <a:solidFill>
                  <a:srgbClr val="C00000"/>
                </a:solidFill>
                <a:latin typeface="+mn-lt"/>
              </a:rPr>
              <a:t>parent_value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++;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</a:t>
            </a:r>
          </a:p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</a:t>
            </a:r>
          </a:p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if(</a:t>
            </a:r>
            <a:r>
              <a:rPr lang="en-US" altLang="zh-CN" sz="28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value%STEP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==0)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(“…… ",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value,parent_value,child_value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(“……",(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parent_value+child_value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)-value);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    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03349" y="5229200"/>
            <a:ext cx="5454606" cy="523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mutex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);</a:t>
            </a:r>
          </a:p>
        </p:txBody>
      </p:sp>
      <p:sp>
        <p:nvSpPr>
          <p:cNvPr id="7" name="矩形 6"/>
          <p:cNvSpPr/>
          <p:nvPr/>
        </p:nvSpPr>
        <p:spPr>
          <a:xfrm>
            <a:off x="766553" y="1388781"/>
            <a:ext cx="5364596" cy="523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(&amp;mutex);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66" y="608932"/>
            <a:ext cx="4335630" cy="46202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45" y="1105580"/>
            <a:ext cx="4335630" cy="4736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169" y="1473581"/>
            <a:ext cx="4346959" cy="4962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53" y="1942615"/>
            <a:ext cx="4239455" cy="4453047"/>
          </a:xfrm>
          <a:prstGeom prst="rect">
            <a:avLst/>
          </a:prstGeom>
        </p:spPr>
      </p:pic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83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00225 -0.3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2486" y="477075"/>
            <a:ext cx="8496944" cy="60478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for(;;)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{</a:t>
            </a:r>
          </a:p>
          <a:p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value++;</a:t>
            </a:r>
          </a:p>
          <a:p>
            <a:pPr>
              <a:spcBef>
                <a:spcPts val="600"/>
              </a:spcBef>
            </a:pPr>
            <a:endParaRPr lang="en-US" altLang="zh-CN" b="1" dirty="0">
              <a:solidFill>
                <a:schemeClr val="bg2"/>
              </a:solidFill>
              <a:latin typeface="+mn-lt"/>
            </a:endParaRPr>
          </a:p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        </a:t>
            </a:r>
            <a:r>
              <a:rPr lang="en-US" altLang="zh-CN" b="1" dirty="0" err="1">
                <a:solidFill>
                  <a:schemeClr val="bg2"/>
                </a:solidFill>
                <a:latin typeface="+mn-lt"/>
              </a:rPr>
              <a:t>parent_value</a:t>
            </a:r>
            <a:r>
              <a:rPr lang="en-US" altLang="zh-CN" b="1" dirty="0">
                <a:solidFill>
                  <a:schemeClr val="bg2"/>
                </a:solidFill>
                <a:latin typeface="+mn-lt"/>
              </a:rPr>
              <a:t>++;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        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if(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</a:rPr>
              <a:t>value%STEP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==0)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(“…… ",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value,parent_value,child_value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(“……",(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parent_value+child_value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)-value);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}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8470" y="3412948"/>
            <a:ext cx="5537591" cy="523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mutex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593558" y="1327226"/>
            <a:ext cx="5364596" cy="584775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mutex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45572" y="2276872"/>
            <a:ext cx="5093804" cy="4770537"/>
          </a:xfrm>
          <a:prstGeom prst="rect">
            <a:avLst/>
          </a:prstGeom>
          <a:solidFill>
            <a:srgbClr val="CBDAFD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void *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adder</a:t>
            </a:r>
            <a:r>
              <a:rPr lang="en-US" altLang="zh-CN" b="1" dirty="0">
                <a:solidFill>
                  <a:schemeClr val="bg2"/>
                </a:solidFill>
                <a:latin typeface="+mn-lt"/>
              </a:rPr>
              <a:t>(void * </a:t>
            </a:r>
            <a:r>
              <a:rPr lang="en-US" altLang="zh-CN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b="1" dirty="0">
                <a:solidFill>
                  <a:schemeClr val="bg2"/>
                </a:solidFill>
                <a:latin typeface="+mn-lt"/>
              </a:rPr>
              <a:t>)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{for(;;)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   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    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value++;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+mn-lt"/>
              </a:rPr>
              <a:t>      </a:t>
            </a:r>
          </a:p>
          <a:p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child_value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++;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altLang="zh-CN" b="1" dirty="0">
                <a:solidFill>
                  <a:schemeClr val="bg2"/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2074" y="3757972"/>
            <a:ext cx="4540017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(&amp;mutex);</a:t>
            </a:r>
          </a:p>
        </p:txBody>
      </p:sp>
      <p:sp>
        <p:nvSpPr>
          <p:cNvPr id="11" name="矩形 10"/>
          <p:cNvSpPr/>
          <p:nvPr/>
        </p:nvSpPr>
        <p:spPr>
          <a:xfrm>
            <a:off x="4420206" y="5505132"/>
            <a:ext cx="471917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mutex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9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00018 -0.15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00504 -0.13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4400550" cy="489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836712"/>
            <a:ext cx="4638675" cy="492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800" y="1495425"/>
            <a:ext cx="4714875" cy="4905375"/>
          </a:xfrm>
          <a:prstGeom prst="rect">
            <a:avLst/>
          </a:prstGeom>
        </p:spPr>
      </p:pic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9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2" action="ppaction://hlinksldjump"/>
            <a:extLst>
              <a:ext uri="{FF2B5EF4-FFF2-40B4-BE49-F238E27FC236}">
                <a16:creationId xmlns:a16="http://schemas.microsoft.com/office/drawing/2014/main" id="{63302C3C-F05B-40A8-9EFE-5A6758F74D7D}"/>
              </a:ext>
            </a:extLst>
          </p:cNvPr>
          <p:cNvSpPr/>
          <p:nvPr/>
        </p:nvSpPr>
        <p:spPr>
          <a:xfrm>
            <a:off x="2915816" y="12526"/>
            <a:ext cx="331236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5.10 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死  锁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9A6F77D-A82D-4A39-9A32-AFA661549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1412776"/>
            <a:ext cx="5597525" cy="367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死锁例子</a:t>
            </a: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死锁概述</a:t>
            </a: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死锁的避免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j-cs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死锁的检测和解除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</a:t>
            </a:r>
            <a:r>
              <a:rPr lang="zh-CN" alt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17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3528" y="680848"/>
            <a:ext cx="8496944" cy="569386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#include &lt;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stdio.h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&gt;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#include &lt;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pthread.h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&gt;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#include &lt;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unistd.h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&gt;</a:t>
            </a:r>
          </a:p>
          <a:p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pthread_mutex_t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mutex1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=PTHREAD_MUTEX_INITIALIZER;</a:t>
            </a:r>
          </a:p>
          <a:p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pthread_mutex_t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mutex2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=PTHREAD_MUTEX_INITIALIZER;</a:t>
            </a:r>
          </a:p>
          <a:p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unsigned long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value1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=0;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unsigned long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value2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=0;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void *thread1(void *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void *thread2(void *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);</a:t>
            </a:r>
            <a:endParaRPr lang="zh-CN" altLang="en-US" sz="2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8B835A7-FEB7-4770-AD1A-06EF0BF9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-215885"/>
            <a:ext cx="5597525" cy="90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</a:rPr>
              <a:t>死 锁 例 子</a:t>
            </a:r>
          </a:p>
        </p:txBody>
      </p:sp>
    </p:spTree>
    <p:extLst>
      <p:ext uri="{BB962C8B-B14F-4D97-AF65-F5344CB8AC3E}">
        <p14:creationId xmlns:p14="http://schemas.microsoft.com/office/powerpoint/2010/main" val="29650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504" y="982176"/>
            <a:ext cx="8946740" cy="489364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main(void){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pthread_t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tid1, tid2;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pthread_create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(&amp;tid1,NULL,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thread1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,NULL);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altLang="zh-CN" sz="2800" b="1" dirty="0" err="1">
                <a:solidFill>
                  <a:schemeClr val="bg2"/>
                </a:solidFill>
                <a:latin typeface="+mn-lt"/>
              </a:rPr>
              <a:t>pthread_create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(&amp;tid2,NULL,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thread2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,NULL);</a:t>
            </a:r>
          </a:p>
          <a:p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for(; ;){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</a:t>
            </a:r>
            <a:r>
              <a:rPr lang="en-US" altLang="zh-CN" sz="28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printf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("value1=%</a:t>
            </a:r>
            <a:r>
              <a:rPr lang="en-US" altLang="zh-CN" sz="28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lu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value2=%</a:t>
            </a:r>
            <a:r>
              <a:rPr lang="en-US" altLang="zh-CN" sz="2800" b="1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lu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\n",value1,value2);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sleep(1);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        }       </a:t>
            </a:r>
          </a:p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0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328" y="58846"/>
            <a:ext cx="5796136" cy="67403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void *thread1(void *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for(; ;){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&amp;mutex1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&amp;mutex2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value1=1+value2++; 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value2=1+value1++;    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(&amp;mutex1);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(&amp;mutex2);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}}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void *thread2(void *param){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for(; ;){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&amp;mutex2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&amp;mutex1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value1=1+value2++;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value2=1+value1++;    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(&amp;mutex2);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pthread_mutex_unlock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(&amp;mutex1);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}}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A24EA78-5518-4773-886D-5280ED2D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28" y="2035880"/>
            <a:ext cx="2520950" cy="1631216"/>
          </a:xfrm>
          <a:prstGeom prst="rect">
            <a:avLst/>
          </a:prstGeom>
          <a:solidFill>
            <a:srgbClr val="C8D5F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thread2 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……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lock(&amp;mutex2);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191E613-83D6-4A62-944B-9473ED9F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28" y="404664"/>
            <a:ext cx="252095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thread1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         ……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lock(&amp;mutex1);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5D3B553-0592-40FA-8F23-FD9014A5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28" y="3702774"/>
            <a:ext cx="252095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thread1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lock(&amp;mutex2);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06109F1-1837-447A-9274-0CC48A1BF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28" y="4779992"/>
            <a:ext cx="2520950" cy="1077218"/>
          </a:xfrm>
          <a:prstGeom prst="rect">
            <a:avLst/>
          </a:prstGeom>
          <a:solidFill>
            <a:srgbClr val="C8D5F8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thread2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lock(&amp;mutex1);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023E122C-ECBC-40E5-AE4E-9E33AD03BDB2}"/>
              </a:ext>
            </a:extLst>
          </p:cNvPr>
          <p:cNvSpPr/>
          <p:nvPr/>
        </p:nvSpPr>
        <p:spPr bwMode="auto">
          <a:xfrm>
            <a:off x="7190616" y="3911298"/>
            <a:ext cx="1953384" cy="527055"/>
          </a:xfrm>
          <a:prstGeom prst="wedgeRectCallout">
            <a:avLst>
              <a:gd name="adj1" fmla="val -68724"/>
              <a:gd name="adj2" fmla="val 56290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thread1</a:t>
            </a:r>
            <a:r>
              <a: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+mn-lt"/>
                <a:ea typeface="宋体" pitchFamily="2" charset="-122"/>
              </a:rPr>
              <a:t>阻塞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28EAFBC3-06C8-43E6-BC30-7E55527E4642}"/>
              </a:ext>
            </a:extLst>
          </p:cNvPr>
          <p:cNvSpPr/>
          <p:nvPr/>
        </p:nvSpPr>
        <p:spPr bwMode="auto">
          <a:xfrm>
            <a:off x="7149725" y="6064654"/>
            <a:ext cx="1953384" cy="527055"/>
          </a:xfrm>
          <a:prstGeom prst="wedgeRectCallout">
            <a:avLst>
              <a:gd name="adj1" fmla="val -57356"/>
              <a:gd name="adj2" fmla="val -124638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thread2</a:t>
            </a:r>
            <a:r>
              <a: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+mn-lt"/>
                <a:ea typeface="宋体" pitchFamily="2" charset="-122"/>
              </a:rPr>
              <a:t>阻塞</a:t>
            </a:r>
          </a:p>
        </p:txBody>
      </p:sp>
    </p:spTree>
    <p:extLst>
      <p:ext uri="{BB962C8B-B14F-4D97-AF65-F5344CB8AC3E}">
        <p14:creationId xmlns:p14="http://schemas.microsoft.com/office/powerpoint/2010/main" val="34343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2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" y="666830"/>
            <a:ext cx="3607341" cy="51646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92" y="682849"/>
            <a:ext cx="3325025" cy="51646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93" y="686798"/>
            <a:ext cx="3325025" cy="5188608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99EEB7FD-1BFB-42C9-9360-CCF94677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692" y="-21088"/>
            <a:ext cx="434926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发生死锁的运行截图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0E8B00-8763-4640-A402-963B5EA8CE30}"/>
              </a:ext>
            </a:extLst>
          </p:cNvPr>
          <p:cNvSpPr txBox="1"/>
          <p:nvPr/>
        </p:nvSpPr>
        <p:spPr>
          <a:xfrm>
            <a:off x="236850" y="5256342"/>
            <a:ext cx="8568952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多线程竞争共享资源，多线程程序容易死锁。</a:t>
            </a:r>
            <a:endParaRPr lang="en-US" altLang="zh-CN" dirty="0">
              <a:solidFill>
                <a:schemeClr val="bg2"/>
              </a:solidFill>
            </a:endParaRPr>
          </a:p>
          <a:p>
            <a:pPr algn="ctr"/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死锁的识别和检测是有难度的，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它们只是在某些调度情况下才有可能发生。</a:t>
            </a: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93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7724" y="1095406"/>
            <a:ext cx="7848872" cy="563231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void *thread1(void *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for(; ;){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(&amp;mutex1);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(&amp;mutex2);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 value1=1+value2++;   value2=1+value1++;     	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</a:rPr>
              <a:t>。   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	……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void *thread2(void *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param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for(; ;){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&amp;mutex1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        </a:t>
            </a:r>
            <a:r>
              <a:rPr lang="en-US" altLang="zh-CN" sz="2400" b="1" dirty="0" err="1">
                <a:solidFill>
                  <a:schemeClr val="bg2"/>
                </a:solidFill>
                <a:latin typeface="+mn-lt"/>
              </a:rPr>
              <a:t>pthread_mutex_lock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&amp;mutex2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);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    	 value1=1+value2++;  value2=1+value1++;     	    	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……</a:t>
            </a:r>
          </a:p>
          <a:p>
            <a:r>
              <a:rPr lang="en-US" altLang="zh-CN" sz="2400" b="1" dirty="0">
                <a:solidFill>
                  <a:schemeClr val="bg2"/>
                </a:solidFill>
                <a:latin typeface="+mn-lt"/>
              </a:rPr>
              <a:t>}}</a:t>
            </a:r>
            <a:endParaRPr lang="zh-CN" altLang="en-US" sz="24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D8883B-C4D3-4770-B186-C3A4AF2E57F1}"/>
              </a:ext>
            </a:extLst>
          </p:cNvPr>
          <p:cNvSpPr/>
          <p:nvPr/>
        </p:nvSpPr>
        <p:spPr bwMode="auto">
          <a:xfrm>
            <a:off x="1619672" y="4797152"/>
            <a:ext cx="4608512" cy="720080"/>
          </a:xfrm>
          <a:prstGeom prst="rect">
            <a:avLst/>
          </a:prstGeom>
          <a:solidFill>
            <a:srgbClr val="FFFF00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EB6FD-5943-47AC-B7B6-670B37651497}"/>
              </a:ext>
            </a:extLst>
          </p:cNvPr>
          <p:cNvSpPr txBox="1"/>
          <p:nvPr/>
        </p:nvSpPr>
        <p:spPr>
          <a:xfrm>
            <a:off x="1003748" y="449075"/>
            <a:ext cx="741682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改变</a:t>
            </a: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thread2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中两个互斥操作的顺序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42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54C5DD9-F717-49C8-A713-32B90E00F8C7}"/>
              </a:ext>
            </a:extLst>
          </p:cNvPr>
          <p:cNvSpPr txBox="1">
            <a:spLocks noChangeArrowheads="1"/>
          </p:cNvSpPr>
          <p:nvPr/>
        </p:nvSpPr>
        <p:spPr>
          <a:xfrm>
            <a:off x="2285814" y="116632"/>
            <a:ext cx="4572372" cy="7957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临界区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  <a:sym typeface="Symbol" panose="05050102010706020507" pitchFamily="18" charset="2"/>
              </a:rPr>
              <a:t>进入原则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5430EE-C175-4CD3-9952-BC609F13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24744"/>
            <a:ext cx="9145016" cy="438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互斥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(mutual exclusion)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如果一个进程在临界区中执行，则其它进程不允许进入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有空让进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(progress)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若干进程要求进入空闲临界区时，应尽快使一个进程进入</a:t>
            </a:r>
            <a:endParaRPr lang="en-US" altLang="zh-CN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有限等待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(bounded waiting)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从进程发出请求到允许进入，不能无限等待</a:t>
            </a:r>
          </a:p>
        </p:txBody>
      </p:sp>
      <p:sp>
        <p:nvSpPr>
          <p:cNvPr id="7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34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" y="779860"/>
            <a:ext cx="3457575" cy="505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758577"/>
            <a:ext cx="3533775" cy="503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25" y="775097"/>
            <a:ext cx="3419475" cy="5067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588A0FD-1A2F-4E0B-9784-DDA5E41A58AC}"/>
              </a:ext>
            </a:extLst>
          </p:cNvPr>
          <p:cNvSpPr txBox="1"/>
          <p:nvPr/>
        </p:nvSpPr>
        <p:spPr>
          <a:xfrm>
            <a:off x="785246" y="128766"/>
            <a:ext cx="741682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消除死锁后的运行截图</a:t>
            </a: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19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2304256" y="-130935"/>
            <a:ext cx="4535487" cy="9596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pPr marL="0" lvl="1" algn="ctr" eaLnBrk="1" hangingPunct="1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死 锁 概 述</a:t>
            </a:r>
          </a:p>
        </p:txBody>
      </p:sp>
      <p:sp>
        <p:nvSpPr>
          <p:cNvPr id="10246" name="矩形 9"/>
          <p:cNvSpPr>
            <a:spLocks noChangeArrowheads="1"/>
          </p:cNvSpPr>
          <p:nvPr/>
        </p:nvSpPr>
        <p:spPr bwMode="auto">
          <a:xfrm>
            <a:off x="71436" y="1458931"/>
            <a:ext cx="9001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“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死锁</a:t>
            </a:r>
            <a:r>
              <a:rPr lang="zh-CN" altLang="en-US" b="1" dirty="0">
                <a:solidFill>
                  <a:schemeClr val="bg2"/>
                </a:solidFill>
              </a:rPr>
              <a:t>”（</a:t>
            </a:r>
            <a:r>
              <a:rPr lang="en-US" altLang="zh-CN" b="1" dirty="0">
                <a:solidFill>
                  <a:schemeClr val="bg2"/>
                </a:solidFill>
              </a:rPr>
              <a:t>deadlock</a:t>
            </a:r>
            <a:r>
              <a:rPr lang="zh-CN" altLang="en-US" b="1" dirty="0">
                <a:solidFill>
                  <a:schemeClr val="bg2"/>
                </a:solidFill>
              </a:rPr>
              <a:t>）</a:t>
            </a:r>
            <a:r>
              <a:rPr lang="en-US" altLang="zh-CN" b="1" dirty="0">
                <a:solidFill>
                  <a:schemeClr val="bg2"/>
                </a:solidFill>
              </a:rPr>
              <a:t>: </a:t>
            </a:r>
            <a:r>
              <a:rPr lang="zh-CN" altLang="en-US" b="1" dirty="0">
                <a:solidFill>
                  <a:schemeClr val="bg2"/>
                </a:solidFill>
              </a:rPr>
              <a:t>事情无法进展下去的情形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EF44F5-CE2C-4864-860A-E2D8E1672F84}"/>
              </a:ext>
            </a:extLst>
          </p:cNvPr>
          <p:cNvSpPr/>
          <p:nvPr/>
        </p:nvSpPr>
        <p:spPr>
          <a:xfrm>
            <a:off x="3203848" y="735666"/>
            <a:ext cx="2497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/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死锁的定义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D79272D-3BBF-4849-BA23-033704F2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6" y="2353832"/>
            <a:ext cx="8967807" cy="1804999"/>
          </a:xfrm>
          <a:prstGeom prst="rect">
            <a:avLst/>
          </a:prstGeom>
          <a:solidFill>
            <a:schemeClr val="tx1">
              <a:lumMod val="85000"/>
            </a:schemeClr>
          </a:solidFill>
          <a:ln w="57150">
            <a:pattFill prst="sphere">
              <a:fgClr>
                <a:schemeClr val="hlink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一组并发进程彼此互相等待对方所拥有的资源，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在得到对方的资源之前不释放自己所拥有的资源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若无外力驱动，各进程不能向前推进的僵死状态。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A932465-F139-4EAD-8A96-05B47D74E302}"/>
              </a:ext>
            </a:extLst>
          </p:cNvPr>
          <p:cNvSpPr txBox="1">
            <a:spLocks noChangeArrowheads="1"/>
          </p:cNvSpPr>
          <p:nvPr/>
        </p:nvSpPr>
        <p:spPr>
          <a:xfrm>
            <a:off x="107949" y="4725144"/>
            <a:ext cx="8964612" cy="129614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2" indent="0" algn="ctr" defTabSz="35560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buNone/>
              <a:defRPr/>
            </a:pP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饥饿（</a:t>
            </a: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starvation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）</a:t>
            </a: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/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无限阻塞</a:t>
            </a:r>
            <a:endParaRPr lang="en-US" altLang="zh-CN" sz="36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457200" lvl="3" indent="0" algn="ctr" defTabSz="355600">
              <a:lnSpc>
                <a:spcPts val="3840"/>
              </a:lnSpc>
              <a:spcBef>
                <a:spcPts val="600"/>
              </a:spcBef>
              <a:buClr>
                <a:schemeClr val="bg2"/>
              </a:buClr>
              <a:buSzPct val="70000"/>
              <a:buNone/>
              <a:defRPr/>
            </a:pPr>
            <a:r>
              <a:rPr lang="zh-CN" altLang="en-US" sz="32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某个进程可能永远在信号量的阻塞队列中</a:t>
            </a:r>
            <a:endParaRPr lang="en-US" altLang="zh-CN" sz="32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740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2" grpId="0"/>
      <p:bldP spid="7" grpId="0" build="p" animBg="1"/>
      <p:bldP spid="8" grpId="0" bldLvl="2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4360863" cy="692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死锁的原因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736"/>
            <a:ext cx="9144000" cy="52565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并发进程的资源竞争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系统中资源不足以同时满足并发进程的需要</a:t>
            </a:r>
            <a:endParaRPr lang="en-US" altLang="zh-CN" sz="3200" b="1" kern="1200" dirty="0">
              <a:solidFill>
                <a:schemeClr val="bg2"/>
              </a:solidFill>
              <a:effectLst/>
              <a:ea typeface="楷体" panose="02010609060101010101" pitchFamily="49" charset="-122"/>
              <a:cs typeface="+mn-cs"/>
            </a:endParaRPr>
          </a:p>
          <a:p>
            <a:pPr marL="1270000" lvl="4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可抢占的资源</a:t>
            </a:r>
            <a:r>
              <a:rPr lang="zh-CN" altLang="en-US" sz="28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：一个进程正在使用某资源时，把它拿走而不会对该进程造成不良的影响。如：</a:t>
            </a:r>
            <a:r>
              <a:rPr lang="en-US" altLang="zh-CN" sz="28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CPU</a:t>
            </a:r>
            <a:r>
              <a:rPr lang="zh-CN" altLang="en-US" sz="28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、内存。</a:t>
            </a:r>
          </a:p>
          <a:p>
            <a:pPr marL="1270000" lvl="4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不可抢占的资源</a:t>
            </a:r>
            <a:r>
              <a:rPr lang="zh-CN" altLang="en-US" sz="28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：一个进程正在使用某资源时，如果强行把它拿走，将会导致该进程运行失败。例如：光盘刻录机。</a:t>
            </a:r>
            <a:endParaRPr lang="en-US" altLang="zh-CN" sz="2800" b="1" kern="1200" dirty="0">
              <a:solidFill>
                <a:schemeClr val="bg2"/>
              </a:solidFill>
              <a:effectLst/>
              <a:ea typeface="楷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b="1" dirty="0">
              <a:solidFill>
                <a:srgbClr val="FFCCFF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进程推进顺序不当</a:t>
            </a: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进程请求和释放资源的顺序不当</a:t>
            </a:r>
          </a:p>
        </p:txBody>
      </p:sp>
      <p:sp>
        <p:nvSpPr>
          <p:cNvPr id="4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633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6737350" cy="82073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进程推进顺序不当引起死锁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838200"/>
            <a:ext cx="85042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57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968" y="404391"/>
            <a:ext cx="8532812" cy="604921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互斥条件</a:t>
            </a:r>
          </a:p>
          <a:p>
            <a:pPr lvl="1" eaLnBrk="1" hangingPunct="1"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涉及的资源是临界性。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不可抢占条件</a:t>
            </a:r>
          </a:p>
          <a:p>
            <a:pPr lvl="1" eaLnBrk="1" hangingPunct="1"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进程占用的资源，不会被强制性拿走，必须由该进程主动释放。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部分分配（请求和保持条件）</a:t>
            </a:r>
          </a:p>
          <a:p>
            <a:pPr lvl="1" eaLnBrk="1" hangingPunct="1"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进程在等待一新资源时继续占有已分配的资源。</a:t>
            </a:r>
            <a:endParaRPr lang="en-US" altLang="zh-CN" sz="3200" b="1" kern="1200" dirty="0">
              <a:solidFill>
                <a:schemeClr val="bg2"/>
              </a:solidFill>
              <a:effectLst/>
              <a:ea typeface="楷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环路等待条件</a:t>
            </a:r>
          </a:p>
          <a:p>
            <a:pPr lvl="1" eaLnBrk="1" hangingPunct="1"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存在一种进程的循环链，链中的每一个进程已获得的资源同时被下一个进程所请求。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2893799" y="-17774"/>
            <a:ext cx="3786614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死锁的必要条件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95950" y="3573016"/>
            <a:ext cx="2941638" cy="1873250"/>
            <a:chOff x="1889" y="2795"/>
            <a:chExt cx="1853" cy="1180"/>
          </a:xfrm>
        </p:grpSpPr>
        <p:sp>
          <p:nvSpPr>
            <p:cNvPr id="92167" name="Oval 9"/>
            <p:cNvSpPr>
              <a:spLocks noChangeArrowheads="1"/>
            </p:cNvSpPr>
            <p:nvPr/>
          </p:nvSpPr>
          <p:spPr bwMode="auto">
            <a:xfrm>
              <a:off x="2563" y="2795"/>
              <a:ext cx="363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bg2"/>
                  </a:solidFill>
                  <a:latin typeface="+mj-lt"/>
                </a:rPr>
                <a:t>p</a:t>
              </a:r>
              <a:r>
                <a:rPr lang="en-US" altLang="zh-CN" sz="2000" b="1" dirty="0">
                  <a:solidFill>
                    <a:schemeClr val="bg2"/>
                  </a:solidFill>
                  <a:latin typeface="+mj-lt"/>
                </a:rPr>
                <a:t>1</a:t>
              </a:r>
            </a:p>
          </p:txBody>
        </p:sp>
        <p:sp>
          <p:nvSpPr>
            <p:cNvPr id="92168" name="Oval 10"/>
            <p:cNvSpPr>
              <a:spLocks noChangeArrowheads="1"/>
            </p:cNvSpPr>
            <p:nvPr/>
          </p:nvSpPr>
          <p:spPr bwMode="auto">
            <a:xfrm>
              <a:off x="2563" y="3612"/>
              <a:ext cx="363" cy="36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bg2"/>
                  </a:solidFill>
                  <a:latin typeface="+mj-lt"/>
                </a:rPr>
                <a:t>p</a:t>
              </a:r>
              <a:r>
                <a:rPr lang="en-US" altLang="zh-CN" sz="2000" b="1" dirty="0">
                  <a:solidFill>
                    <a:schemeClr val="bg2"/>
                  </a:solidFill>
                  <a:latin typeface="+mj-lt"/>
                </a:rPr>
                <a:t>2</a:t>
              </a:r>
            </a:p>
          </p:txBody>
        </p:sp>
        <p:sp>
          <p:nvSpPr>
            <p:cNvPr id="92169" name="Rectangle 11"/>
            <p:cNvSpPr>
              <a:spLocks noChangeArrowheads="1"/>
            </p:cNvSpPr>
            <p:nvPr/>
          </p:nvSpPr>
          <p:spPr bwMode="auto">
            <a:xfrm>
              <a:off x="1889" y="3255"/>
              <a:ext cx="408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bg2"/>
                  </a:solidFill>
                  <a:latin typeface="+mj-lt"/>
                </a:rPr>
                <a:t>R</a:t>
              </a:r>
              <a:r>
                <a:rPr lang="en-US" altLang="zh-CN" sz="2000" b="1" dirty="0">
                  <a:solidFill>
                    <a:schemeClr val="bg2"/>
                  </a:solidFill>
                  <a:latin typeface="+mj-lt"/>
                </a:rPr>
                <a:t>1</a:t>
              </a:r>
            </a:p>
          </p:txBody>
        </p:sp>
        <p:sp>
          <p:nvSpPr>
            <p:cNvPr id="92170" name="Rectangle 12"/>
            <p:cNvSpPr>
              <a:spLocks noChangeArrowheads="1"/>
            </p:cNvSpPr>
            <p:nvPr/>
          </p:nvSpPr>
          <p:spPr bwMode="auto">
            <a:xfrm>
              <a:off x="3334" y="3294"/>
              <a:ext cx="408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chemeClr val="bg2"/>
                  </a:solidFill>
                  <a:latin typeface="+mj-lt"/>
                </a:rPr>
                <a:t>R</a:t>
              </a:r>
              <a:r>
                <a:rPr lang="en-US" altLang="zh-CN" sz="2000" b="1" dirty="0">
                  <a:solidFill>
                    <a:schemeClr val="bg2"/>
                  </a:solidFill>
                  <a:latin typeface="+mj-lt"/>
                </a:rPr>
                <a:t>2</a:t>
              </a:r>
            </a:p>
          </p:txBody>
        </p:sp>
        <p:sp>
          <p:nvSpPr>
            <p:cNvPr id="16395" name="Line 13"/>
            <p:cNvSpPr>
              <a:spLocks noChangeShapeType="1"/>
            </p:cNvSpPr>
            <p:nvPr/>
          </p:nvSpPr>
          <p:spPr bwMode="auto">
            <a:xfrm flipH="1" flipV="1">
              <a:off x="2109" y="3566"/>
              <a:ext cx="454" cy="2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Line 14"/>
            <p:cNvSpPr>
              <a:spLocks noChangeShapeType="1"/>
            </p:cNvSpPr>
            <p:nvPr/>
          </p:nvSpPr>
          <p:spPr bwMode="auto">
            <a:xfrm flipV="1">
              <a:off x="2155" y="3022"/>
              <a:ext cx="408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Line 15"/>
            <p:cNvSpPr>
              <a:spLocks noChangeShapeType="1"/>
            </p:cNvSpPr>
            <p:nvPr/>
          </p:nvSpPr>
          <p:spPr bwMode="auto">
            <a:xfrm flipH="1">
              <a:off x="2926" y="3566"/>
              <a:ext cx="454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Line 16"/>
            <p:cNvSpPr>
              <a:spLocks noChangeShapeType="1"/>
            </p:cNvSpPr>
            <p:nvPr/>
          </p:nvSpPr>
          <p:spPr bwMode="auto">
            <a:xfrm>
              <a:off x="2971" y="2976"/>
              <a:ext cx="363" cy="27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2513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0" y="0"/>
            <a:ext cx="5140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死锁的处理方法（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1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）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7858125" y="214313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P231</a:t>
            </a:r>
            <a:endParaRPr lang="zh-CN" altLang="en-US" sz="2400"/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16141" y="1447126"/>
            <a:ext cx="9144000" cy="292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0250" indent="-2730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死锁预防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：</a:t>
            </a:r>
            <a:r>
              <a:rPr lang="zh-CN" altLang="en-US" sz="3600" dirty="0">
                <a:solidFill>
                  <a:schemeClr val="bg2"/>
                </a:solidFill>
                <a:latin typeface="+mj-lt"/>
                <a:ea typeface="楷体" panose="02010609060101010101" pitchFamily="49" charset="-122"/>
              </a:rPr>
              <a:t>破坏死锁的必要条件</a:t>
            </a:r>
            <a:endParaRPr lang="en-US" altLang="zh-CN" sz="3600" dirty="0">
              <a:solidFill>
                <a:schemeClr val="bg2"/>
              </a:solidFill>
              <a:latin typeface="+mj-lt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限制并发进程对资源的请求 。</a:t>
            </a:r>
            <a:endParaRPr lang="en-US" altLang="zh-CN" sz="32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可能导致系统资源利用率和系统吞吐量的降低。</a:t>
            </a:r>
          </a:p>
          <a:p>
            <a:pPr eaLnBrk="1" hangingPunct="1"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动态避免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死锁有发生的可能，要发生的一瞬间，不让它发生</a:t>
            </a:r>
            <a:endParaRPr lang="en-US" altLang="zh-CN" sz="32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41" y="5113182"/>
            <a:ext cx="79208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检测并恢复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742950" lvl="1" indent="-285750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当死锁发生时采取应对措施</a:t>
            </a:r>
            <a:endParaRPr lang="en-US" altLang="zh-CN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27784" y="707684"/>
            <a:ext cx="3884612" cy="646331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不让死锁发生</a:t>
            </a:r>
            <a:endParaRPr lang="zh-CN" altLang="en-US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627784" y="4348662"/>
            <a:ext cx="3672408" cy="646331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让死锁发生</a:t>
            </a:r>
            <a:endParaRPr lang="zh-CN" altLang="en-US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3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1268760"/>
            <a:ext cx="9134061" cy="231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0250" indent="-2730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buClr>
                <a:schemeClr val="bg1"/>
              </a:buClr>
              <a:buSzPct val="80000"/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“无为而治”“鸵鸟政策”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84138" lvl="1" indent="373063" eaLnBrk="1" hangingPunct="1">
              <a:lnSpc>
                <a:spcPts val="3000"/>
              </a:lnSpc>
              <a:spcBef>
                <a:spcPts val="6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装作没看见，假装在系统中不会出现死锁现象。</a:t>
            </a:r>
            <a:endParaRPr lang="en-US" altLang="zh-CN" sz="32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  <a:p>
            <a:pPr marL="541338" lvl="3" indent="373063" eaLnBrk="1" hangingPunct="1">
              <a:lnSpc>
                <a:spcPts val="3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原因：进一步则代价高昂，退一步则影响不大。</a:t>
            </a:r>
            <a:endParaRPr lang="en-US" altLang="zh-CN" sz="28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  <a:p>
            <a:pPr marL="84138" lvl="1" indent="373063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交给程序设计人员处理</a:t>
            </a:r>
            <a:endParaRPr lang="en-US" altLang="zh-CN" sz="32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  <a:p>
            <a:pPr marL="84138" lvl="1" indent="373063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绝大多数操作系统，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Unix</a:t>
            </a: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 Linux </a:t>
            </a: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 	Windows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0" y="0"/>
            <a:ext cx="5140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死锁的处理方法（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2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566" y="5229200"/>
            <a:ext cx="835292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程序开发者怎样保证自己的程序不发生死锁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75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123728" y="2016824"/>
            <a:ext cx="3884612" cy="641350"/>
          </a:xfrm>
          <a:prstGeom prst="rect">
            <a:avLst/>
          </a:prstGeom>
          <a:gradFill rotWithShape="0">
            <a:gsLst>
              <a:gs pos="0">
                <a:srgbClr val="ADE7EB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dirty="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" y="3003781"/>
            <a:ext cx="8953500" cy="16527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76250" indent="-47625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自身不存在死锁问题；</a:t>
            </a:r>
          </a:p>
          <a:p>
            <a:pPr lvl="1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存在着某种调度顺序：即使在最坏的情况下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（所有的进程请求它们最大数目的资源），</a:t>
            </a:r>
            <a:r>
              <a:rPr lang="zh-CN" altLang="en-US" sz="32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每一个进程都能够顺利地运行结束。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7193" y="744844"/>
            <a:ext cx="8432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2"/>
                </a:solidFill>
              </a:rPr>
              <a:t>在进程提出资源请求的时候判断：</a:t>
            </a:r>
            <a:endParaRPr lang="en-US" altLang="zh-CN" sz="3200" b="1" dirty="0">
              <a:solidFill>
                <a:schemeClr val="bg2"/>
              </a:solidFill>
            </a:endParaRPr>
          </a:p>
          <a:p>
            <a:r>
              <a:rPr lang="zh-CN" altLang="en-US" sz="3200" b="1" dirty="0">
                <a:solidFill>
                  <a:schemeClr val="bg2"/>
                </a:solidFill>
              </a:rPr>
              <a:t>        如果满足请求，系统会不死锁？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85875" y="0"/>
            <a:ext cx="7215188" cy="708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30000"/>
              </a:spcBef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死 锁 的 避 免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BC3FA9D-1E06-4750-92FD-551CE687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109224"/>
            <a:ext cx="3884612" cy="646331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3600" dirty="0">
                <a:solidFill>
                  <a:schemeClr val="bg2"/>
                </a:solidFill>
                <a:ea typeface="黑体" panose="02010609060101010101" pitchFamily="49" charset="-122"/>
              </a:rPr>
              <a:t>安 全 状 态</a:t>
            </a:r>
            <a:endParaRPr lang="zh-CN" altLang="en-US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48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65462" y="27782"/>
            <a:ext cx="34507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安全状态例子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14313" y="642938"/>
            <a:ext cx="862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只有一种资源，个数为</a:t>
            </a:r>
            <a:r>
              <a:rPr lang="en-US" altLang="zh-CN" sz="2800" b="1" dirty="0">
                <a:solidFill>
                  <a:schemeClr val="bg2"/>
                </a:solidFill>
              </a:rPr>
              <a:t>10</a:t>
            </a:r>
            <a:r>
              <a:rPr lang="zh-CN" altLang="en-US" sz="2800" b="1" dirty="0">
                <a:solidFill>
                  <a:schemeClr val="bg2"/>
                </a:solidFill>
              </a:rPr>
              <a:t>。进程有三个，即</a:t>
            </a:r>
            <a:r>
              <a:rPr lang="en-US" altLang="zh-CN" sz="2800" b="1" dirty="0">
                <a:solidFill>
                  <a:schemeClr val="bg2"/>
                </a:solidFill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</a:rPr>
              <a:t>。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56420" y="1414962"/>
            <a:ext cx="2198687" cy="2703513"/>
            <a:chOff x="201" y="1332"/>
            <a:chExt cx="1385" cy="1703"/>
          </a:xfrm>
        </p:grpSpPr>
        <p:sp>
          <p:nvSpPr>
            <p:cNvPr id="25694" name="Rectangle 5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5695" name="Rectangle 6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5696" name="Rectangle 7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5697" name="Rectangle 8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5698" name="Rectangle 9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5699" name="Rectangle 10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5700" name="Rectangle 11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5701" name="Rectangle 12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702" name="Rectangle 13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5703" name="Line 14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04" name="Line 15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05" name="Line 16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06" name="Line 17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07" name="Line 18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08" name="Line 19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09" name="Line 20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10" name="Line 21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711" name="Text Box 22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5712" name="Text Box 23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5713" name="Text Box 24"/>
            <p:cNvSpPr txBox="1">
              <a:spLocks noChangeArrowheads="1"/>
            </p:cNvSpPr>
            <p:nvPr/>
          </p:nvSpPr>
          <p:spPr bwMode="auto">
            <a:xfrm>
              <a:off x="201" y="2744"/>
              <a:ext cx="10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尚余：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3</a:t>
              </a:r>
              <a:r>
                <a:rPr lang="zh-CN" altLang="en-US" sz="2400" b="1" dirty="0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35350" y="1395413"/>
            <a:ext cx="2198688" cy="2703512"/>
            <a:chOff x="201" y="1332"/>
            <a:chExt cx="1385" cy="1703"/>
          </a:xfrm>
        </p:grpSpPr>
        <p:sp>
          <p:nvSpPr>
            <p:cNvPr id="25674" name="Rectangle 26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5675" name="Rectangle 27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5676" name="Rectangle 28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5677" name="Rectangle 29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678" name="Rectangle 30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5679" name="Rectangle 31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5680" name="Rectangle 32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5681" name="Rectangle 33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682" name="Rectangle 34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5683" name="Line 35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84" name="Line 36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85" name="Line 37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86" name="Line 38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87" name="Line 39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88" name="Line 40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89" name="Line 41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90" name="Line 42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91" name="Text Box 43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5692" name="Text Box 44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5693" name="Text Box 45"/>
            <p:cNvSpPr txBox="1">
              <a:spLocks noChangeArrowheads="1"/>
            </p:cNvSpPr>
            <p:nvPr/>
          </p:nvSpPr>
          <p:spPr bwMode="auto">
            <a:xfrm>
              <a:off x="201" y="2744"/>
              <a:ext cx="10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尚余：</a:t>
              </a: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  <a:r>
                <a:rPr lang="zh-CN" altLang="en-US" sz="2400" b="1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425635" y="1395412"/>
            <a:ext cx="2198688" cy="2703513"/>
            <a:chOff x="201" y="1332"/>
            <a:chExt cx="1385" cy="1703"/>
          </a:xfrm>
        </p:grpSpPr>
        <p:sp>
          <p:nvSpPr>
            <p:cNvPr id="25654" name="Rectangle 47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5655" name="Rectangle 48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5656" name="Rectangle 49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5657" name="Rectangle 50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400" dirty="0">
                <a:solidFill>
                  <a:schemeClr val="bg2"/>
                </a:solidFill>
              </a:endParaRPr>
            </a:p>
          </p:txBody>
        </p:sp>
        <p:sp>
          <p:nvSpPr>
            <p:cNvPr id="25658" name="Rectangle 51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400" dirty="0">
                <a:solidFill>
                  <a:schemeClr val="bg2"/>
                </a:solidFill>
              </a:endParaRPr>
            </a:p>
          </p:txBody>
        </p:sp>
        <p:sp>
          <p:nvSpPr>
            <p:cNvPr id="25659" name="Rectangle 52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5660" name="Rectangle 53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5661" name="Rectangle 54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662" name="Rectangle 55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5663" name="Line 56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64" name="Line 57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65" name="Line 58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66" name="Line 59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67" name="Line 60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68" name="Line 61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69" name="Line 62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70" name="Line 63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71" name="Text Box 64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5672" name="Text Box 65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5673" name="Text Box 66"/>
            <p:cNvSpPr txBox="1">
              <a:spLocks noChangeArrowheads="1"/>
            </p:cNvSpPr>
            <p:nvPr/>
          </p:nvSpPr>
          <p:spPr bwMode="auto">
            <a:xfrm>
              <a:off x="201" y="2744"/>
              <a:ext cx="10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尚余：</a:t>
              </a:r>
              <a:r>
                <a:rPr lang="en-US" altLang="zh-CN" sz="2400" b="1">
                  <a:solidFill>
                    <a:schemeClr val="bg2"/>
                  </a:solidFill>
                </a:rPr>
                <a:t>5</a:t>
              </a:r>
              <a:r>
                <a:rPr lang="zh-CN" altLang="en-US" sz="2400" b="1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81297" y="4062413"/>
            <a:ext cx="2198688" cy="2703513"/>
            <a:chOff x="201" y="1332"/>
            <a:chExt cx="1385" cy="1703"/>
          </a:xfrm>
        </p:grpSpPr>
        <p:sp>
          <p:nvSpPr>
            <p:cNvPr id="25634" name="Rectangle 68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5635" name="Rectangle 69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25636" name="Rectangle 70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5637" name="Rectangle 71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5638" name="Rectangle 72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400" dirty="0">
                <a:solidFill>
                  <a:schemeClr val="bg2"/>
                </a:solidFill>
              </a:endParaRPr>
            </a:p>
          </p:txBody>
        </p:sp>
        <p:sp>
          <p:nvSpPr>
            <p:cNvPr id="25639" name="Rectangle 73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5640" name="Rectangle 74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5641" name="Rectangle 75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642" name="Rectangle 76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5643" name="Line 77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44" name="Line 78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45" name="Line 79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46" name="Line 80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47" name="Line 81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48" name="Line 82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49" name="Line 83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50" name="Line 84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51" name="Text Box 85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已</a:t>
              </a:r>
              <a:r>
                <a:rPr lang="zh-CN" altLang="en-US" sz="2400" b="1">
                  <a:solidFill>
                    <a:schemeClr val="bg2"/>
                  </a:solidFill>
                </a:rPr>
                <a:t>占</a:t>
              </a:r>
            </a:p>
          </p:txBody>
        </p:sp>
        <p:sp>
          <p:nvSpPr>
            <p:cNvPr id="25652" name="Text Box 86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5653" name="Text Box 87"/>
            <p:cNvSpPr txBox="1">
              <a:spLocks noChangeArrowheads="1"/>
            </p:cNvSpPr>
            <p:nvPr/>
          </p:nvSpPr>
          <p:spPr bwMode="auto">
            <a:xfrm>
              <a:off x="201" y="2744"/>
              <a:ext cx="10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尚余</a:t>
              </a:r>
              <a:r>
                <a:rPr lang="zh-CN" altLang="en-US" sz="2400">
                  <a:solidFill>
                    <a:schemeClr val="bg2"/>
                  </a:solidFill>
                </a:rPr>
                <a:t>：</a:t>
              </a:r>
              <a:r>
                <a:rPr lang="en-US" altLang="zh-CN" sz="2400" b="1">
                  <a:solidFill>
                    <a:schemeClr val="bg2"/>
                  </a:solidFill>
                </a:rPr>
                <a:t>0</a:t>
              </a:r>
              <a:r>
                <a:rPr lang="zh-CN" altLang="en-US" sz="2400" b="1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435350" y="4062413"/>
            <a:ext cx="2198688" cy="2703512"/>
            <a:chOff x="201" y="1332"/>
            <a:chExt cx="1385" cy="1703"/>
          </a:xfrm>
        </p:grpSpPr>
        <p:sp>
          <p:nvSpPr>
            <p:cNvPr id="25614" name="Rectangle 89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5615" name="Rectangle 90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5616" name="Rectangle 91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5617" name="Rectangle 92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5618" name="Rectangle 93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400" dirty="0">
                <a:solidFill>
                  <a:schemeClr val="bg2"/>
                </a:solidFill>
              </a:endParaRPr>
            </a:p>
          </p:txBody>
        </p:sp>
        <p:sp>
          <p:nvSpPr>
            <p:cNvPr id="25619" name="Rectangle 94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5620" name="Rectangle 95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5621" name="Rectangle 96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622" name="Rectangle 97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5623" name="Line 98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24" name="Line 99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25" name="Line 100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26" name="Line 101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27" name="Line 102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28" name="Line 103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29" name="Line 104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30" name="Line 105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31" name="Text Box 106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5632" name="Text Box 107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5633" name="Text Box 108"/>
            <p:cNvSpPr txBox="1">
              <a:spLocks noChangeArrowheads="1"/>
            </p:cNvSpPr>
            <p:nvPr/>
          </p:nvSpPr>
          <p:spPr bwMode="auto">
            <a:xfrm>
              <a:off x="201" y="2744"/>
              <a:ext cx="10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尚余：</a:t>
              </a:r>
              <a:r>
                <a:rPr lang="en-US" altLang="zh-CN" sz="2400" b="1">
                  <a:solidFill>
                    <a:schemeClr val="bg2"/>
                  </a:solidFill>
                </a:rPr>
                <a:t>7</a:t>
              </a:r>
              <a:r>
                <a:rPr lang="zh-CN" altLang="en-US" sz="2400" b="1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361113" y="4870451"/>
            <a:ext cx="2330450" cy="917575"/>
            <a:chOff x="4043" y="3068"/>
            <a:chExt cx="1468" cy="578"/>
          </a:xfrm>
        </p:grpSpPr>
        <p:sp>
          <p:nvSpPr>
            <p:cNvPr id="25612" name="AutoShape 110"/>
            <p:cNvSpPr>
              <a:spLocks noChangeArrowheads="1"/>
            </p:cNvSpPr>
            <p:nvPr/>
          </p:nvSpPr>
          <p:spPr bwMode="auto">
            <a:xfrm>
              <a:off x="4043" y="3068"/>
              <a:ext cx="148" cy="578"/>
            </a:xfrm>
            <a:prstGeom prst="rightArrow">
              <a:avLst>
                <a:gd name="adj1" fmla="val 50000"/>
                <a:gd name="adj2" fmla="val 43021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25613" name="Text Box 111"/>
            <p:cNvSpPr txBox="1">
              <a:spLocks noChangeArrowheads="1"/>
            </p:cNvSpPr>
            <p:nvPr/>
          </p:nvSpPr>
          <p:spPr bwMode="auto">
            <a:xfrm>
              <a:off x="4528" y="3119"/>
              <a:ext cx="98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solidFill>
                    <a:schemeClr val="bg2"/>
                  </a:solidFill>
                </a:rPr>
                <a:t>安全！</a:t>
              </a:r>
            </a:p>
          </p:txBody>
        </p:sp>
      </p:grpSp>
      <p:sp>
        <p:nvSpPr>
          <p:cNvPr id="11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762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490538" y="871538"/>
            <a:ext cx="2198687" cy="2703512"/>
            <a:chOff x="201" y="1332"/>
            <a:chExt cx="1385" cy="1703"/>
          </a:xfrm>
        </p:grpSpPr>
        <p:sp>
          <p:nvSpPr>
            <p:cNvPr id="26698" name="Rectangle 4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699" name="Rectangle 5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700" name="Rectangle 6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6701" name="Rectangle 7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702" name="Rectangle 8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703" name="Rectangle 9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704" name="Rectangle 10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6705" name="Rectangle 11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6706" name="Rectangle 12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6707" name="Line 13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08" name="Line 14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09" name="Line 15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10" name="Line 16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11" name="Line 17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12" name="Line 18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13" name="Line 19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14" name="Line 20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715" name="Text Box 21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6716" name="Text Box 22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6717" name="Text Box 23"/>
            <p:cNvSpPr txBox="1">
              <a:spLocks noChangeArrowheads="1"/>
            </p:cNvSpPr>
            <p:nvPr/>
          </p:nvSpPr>
          <p:spPr bwMode="auto">
            <a:xfrm>
              <a:off x="201" y="2744"/>
              <a:ext cx="9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尚余</a:t>
              </a:r>
              <a:r>
                <a:rPr lang="en-US" altLang="zh-CN" sz="2400" b="1">
                  <a:solidFill>
                    <a:schemeClr val="bg2"/>
                  </a:solidFill>
                </a:rPr>
                <a:t>: 3</a:t>
              </a:r>
              <a:r>
                <a:rPr lang="zh-CN" altLang="en-US" sz="2400" b="1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26628" name="Group 24"/>
          <p:cNvGrpSpPr>
            <a:grpSpLocks/>
          </p:cNvGrpSpPr>
          <p:nvPr/>
        </p:nvGrpSpPr>
        <p:grpSpPr bwMode="auto">
          <a:xfrm>
            <a:off x="3435350" y="866775"/>
            <a:ext cx="2198688" cy="2703513"/>
            <a:chOff x="201" y="1332"/>
            <a:chExt cx="1385" cy="1703"/>
          </a:xfrm>
        </p:grpSpPr>
        <p:sp>
          <p:nvSpPr>
            <p:cNvPr id="26678" name="Rectangle 25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679" name="Rectangle 26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680" name="Rectangle 27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6681" name="Rectangle 28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682" name="Rectangle 29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683" name="Rectangle 30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684" name="Rectangle 31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685" name="Rectangle 32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6686" name="Rectangle 33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6687" name="Line 34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88" name="Line 35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89" name="Line 36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90" name="Line 37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91" name="Line 38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92" name="Line 39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93" name="Line 40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94" name="Line 41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95" name="Text Box 42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6696" name="Text Box 43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6697" name="Text Box 44"/>
            <p:cNvSpPr txBox="1">
              <a:spLocks noChangeArrowheads="1"/>
            </p:cNvSpPr>
            <p:nvPr/>
          </p:nvSpPr>
          <p:spPr bwMode="auto">
            <a:xfrm>
              <a:off x="201" y="2744"/>
              <a:ext cx="9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尚余</a:t>
              </a:r>
              <a:r>
                <a:rPr lang="en-US" altLang="zh-CN" sz="2400" b="1">
                  <a:solidFill>
                    <a:schemeClr val="bg2"/>
                  </a:solidFill>
                </a:rPr>
                <a:t>: 2</a:t>
              </a:r>
              <a:r>
                <a:rPr lang="zh-CN" altLang="en-US" sz="2400" b="1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381750" y="862013"/>
            <a:ext cx="2198688" cy="2703512"/>
            <a:chOff x="201" y="1332"/>
            <a:chExt cx="1385" cy="1703"/>
          </a:xfrm>
        </p:grpSpPr>
        <p:sp>
          <p:nvSpPr>
            <p:cNvPr id="26658" name="Rectangle 46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659" name="Rectangle 47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660" name="Rectangle 48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6661" name="Rectangle 49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26662" name="Rectangle 50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6663" name="Rectangle 51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664" name="Rectangle 52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665" name="Rectangle 53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6666" name="Rectangle 54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6667" name="Line 55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68" name="Line 56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69" name="Line 57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70" name="Line 58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71" name="Line 59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72" name="Line 60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73" name="Line 61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74" name="Line 62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75" name="Text Box 63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6676" name="Text Box 64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6677" name="Text Box 65"/>
            <p:cNvSpPr txBox="1">
              <a:spLocks noChangeArrowheads="1"/>
            </p:cNvSpPr>
            <p:nvPr/>
          </p:nvSpPr>
          <p:spPr bwMode="auto">
            <a:xfrm>
              <a:off x="201" y="2744"/>
              <a:ext cx="9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尚余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: 0</a:t>
              </a:r>
              <a:r>
                <a:rPr lang="zh-CN" altLang="en-US" sz="2400" b="1" dirty="0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0" y="3786188"/>
            <a:ext cx="2198688" cy="2703512"/>
            <a:chOff x="201" y="1332"/>
            <a:chExt cx="1385" cy="1703"/>
          </a:xfrm>
        </p:grpSpPr>
        <p:sp>
          <p:nvSpPr>
            <p:cNvPr id="26638" name="Rectangle 67"/>
            <p:cNvSpPr>
              <a:spLocks noChangeArrowheads="1"/>
            </p:cNvSpPr>
            <p:nvPr/>
          </p:nvSpPr>
          <p:spPr bwMode="auto">
            <a:xfrm>
              <a:off x="1119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639" name="Rectangle 68"/>
            <p:cNvSpPr>
              <a:spLocks noChangeArrowheads="1"/>
            </p:cNvSpPr>
            <p:nvPr/>
          </p:nvSpPr>
          <p:spPr bwMode="auto">
            <a:xfrm>
              <a:off x="677" y="2393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6640" name="Rectangle 69"/>
            <p:cNvSpPr>
              <a:spLocks noChangeArrowheads="1"/>
            </p:cNvSpPr>
            <p:nvPr/>
          </p:nvSpPr>
          <p:spPr bwMode="auto">
            <a:xfrm>
              <a:off x="233" y="2393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6641" name="Rectangle 70"/>
            <p:cNvSpPr>
              <a:spLocks noChangeArrowheads="1"/>
            </p:cNvSpPr>
            <p:nvPr/>
          </p:nvSpPr>
          <p:spPr bwMode="auto">
            <a:xfrm>
              <a:off x="1119" y="2013"/>
              <a:ext cx="444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6642" name="Rectangle 71"/>
            <p:cNvSpPr>
              <a:spLocks noChangeArrowheads="1"/>
            </p:cNvSpPr>
            <p:nvPr/>
          </p:nvSpPr>
          <p:spPr bwMode="auto">
            <a:xfrm>
              <a:off x="677" y="2013"/>
              <a:ext cx="442" cy="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6643" name="Rectangle 72"/>
            <p:cNvSpPr>
              <a:spLocks noChangeArrowheads="1"/>
            </p:cNvSpPr>
            <p:nvPr/>
          </p:nvSpPr>
          <p:spPr bwMode="auto">
            <a:xfrm>
              <a:off x="233" y="2013"/>
              <a:ext cx="444" cy="3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6644" name="Rectangle 73"/>
            <p:cNvSpPr>
              <a:spLocks noChangeArrowheads="1"/>
            </p:cNvSpPr>
            <p:nvPr/>
          </p:nvSpPr>
          <p:spPr bwMode="auto">
            <a:xfrm>
              <a:off x="1119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6645" name="Rectangle 74"/>
            <p:cNvSpPr>
              <a:spLocks noChangeArrowheads="1"/>
            </p:cNvSpPr>
            <p:nvPr/>
          </p:nvSpPr>
          <p:spPr bwMode="auto">
            <a:xfrm>
              <a:off x="677" y="1635"/>
              <a:ext cx="442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6646" name="Rectangle 75"/>
            <p:cNvSpPr>
              <a:spLocks noChangeArrowheads="1"/>
            </p:cNvSpPr>
            <p:nvPr/>
          </p:nvSpPr>
          <p:spPr bwMode="auto">
            <a:xfrm>
              <a:off x="233" y="1635"/>
              <a:ext cx="444" cy="3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6647" name="Line 76"/>
            <p:cNvSpPr>
              <a:spLocks noChangeShapeType="1"/>
            </p:cNvSpPr>
            <p:nvPr/>
          </p:nvSpPr>
          <p:spPr bwMode="auto">
            <a:xfrm>
              <a:off x="233" y="1635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48" name="Line 77"/>
            <p:cNvSpPr>
              <a:spLocks noChangeShapeType="1"/>
            </p:cNvSpPr>
            <p:nvPr/>
          </p:nvSpPr>
          <p:spPr bwMode="auto">
            <a:xfrm>
              <a:off x="233" y="201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49" name="Line 78"/>
            <p:cNvSpPr>
              <a:spLocks noChangeShapeType="1"/>
            </p:cNvSpPr>
            <p:nvPr/>
          </p:nvSpPr>
          <p:spPr bwMode="auto">
            <a:xfrm>
              <a:off x="233" y="2393"/>
              <a:ext cx="133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50" name="Line 79"/>
            <p:cNvSpPr>
              <a:spLocks noChangeShapeType="1"/>
            </p:cNvSpPr>
            <p:nvPr/>
          </p:nvSpPr>
          <p:spPr bwMode="auto">
            <a:xfrm>
              <a:off x="233" y="2771"/>
              <a:ext cx="133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51" name="Line 80"/>
            <p:cNvSpPr>
              <a:spLocks noChangeShapeType="1"/>
            </p:cNvSpPr>
            <p:nvPr/>
          </p:nvSpPr>
          <p:spPr bwMode="auto">
            <a:xfrm>
              <a:off x="23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52" name="Line 81"/>
            <p:cNvSpPr>
              <a:spLocks noChangeShapeType="1"/>
            </p:cNvSpPr>
            <p:nvPr/>
          </p:nvSpPr>
          <p:spPr bwMode="auto">
            <a:xfrm>
              <a:off x="1119" y="1635"/>
              <a:ext cx="0" cy="1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53" name="Line 82"/>
            <p:cNvSpPr>
              <a:spLocks noChangeShapeType="1"/>
            </p:cNvSpPr>
            <p:nvPr/>
          </p:nvSpPr>
          <p:spPr bwMode="auto">
            <a:xfrm>
              <a:off x="1563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54" name="Line 83"/>
            <p:cNvSpPr>
              <a:spLocks noChangeShapeType="1"/>
            </p:cNvSpPr>
            <p:nvPr/>
          </p:nvSpPr>
          <p:spPr bwMode="auto">
            <a:xfrm>
              <a:off x="677" y="1635"/>
              <a:ext cx="0" cy="11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6655" name="Text Box 84"/>
            <p:cNvSpPr txBox="1">
              <a:spLocks noChangeArrowheads="1"/>
            </p:cNvSpPr>
            <p:nvPr/>
          </p:nvSpPr>
          <p:spPr bwMode="auto">
            <a:xfrm>
              <a:off x="646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已占</a:t>
              </a:r>
            </a:p>
          </p:txBody>
        </p:sp>
        <p:sp>
          <p:nvSpPr>
            <p:cNvPr id="26656" name="Text Box 85"/>
            <p:cNvSpPr txBox="1">
              <a:spLocks noChangeArrowheads="1"/>
            </p:cNvSpPr>
            <p:nvPr/>
          </p:nvSpPr>
          <p:spPr bwMode="auto">
            <a:xfrm>
              <a:off x="1084" y="13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尚需</a:t>
              </a:r>
            </a:p>
          </p:txBody>
        </p:sp>
        <p:sp>
          <p:nvSpPr>
            <p:cNvPr id="26657" name="Text Box 86"/>
            <p:cNvSpPr txBox="1">
              <a:spLocks noChangeArrowheads="1"/>
            </p:cNvSpPr>
            <p:nvPr/>
          </p:nvSpPr>
          <p:spPr bwMode="auto">
            <a:xfrm>
              <a:off x="201" y="2744"/>
              <a:ext cx="10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尚余：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4</a:t>
              </a:r>
              <a:r>
                <a:rPr lang="zh-CN" altLang="en-US" sz="2400" b="1" dirty="0">
                  <a:solidFill>
                    <a:schemeClr val="bg2"/>
                  </a:solidFill>
                </a:rPr>
                <a:t>个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2332038" y="4589463"/>
            <a:ext cx="2789237" cy="917575"/>
            <a:chOff x="4043" y="3068"/>
            <a:chExt cx="1757" cy="578"/>
          </a:xfrm>
        </p:grpSpPr>
        <p:sp>
          <p:nvSpPr>
            <p:cNvPr id="26636" name="AutoShape 88"/>
            <p:cNvSpPr>
              <a:spLocks noChangeArrowheads="1"/>
            </p:cNvSpPr>
            <p:nvPr/>
          </p:nvSpPr>
          <p:spPr bwMode="auto">
            <a:xfrm>
              <a:off x="4043" y="3068"/>
              <a:ext cx="148" cy="578"/>
            </a:xfrm>
            <a:prstGeom prst="rightArrow">
              <a:avLst>
                <a:gd name="adj1" fmla="val 50000"/>
                <a:gd name="adj2" fmla="val 43021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26637" name="Text Box 89"/>
            <p:cNvSpPr txBox="1">
              <a:spLocks noChangeArrowheads="1"/>
            </p:cNvSpPr>
            <p:nvPr/>
          </p:nvSpPr>
          <p:spPr bwMode="auto">
            <a:xfrm>
              <a:off x="4528" y="3119"/>
              <a:ext cx="1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solidFill>
                    <a:schemeClr val="bg2"/>
                  </a:solidFill>
                </a:rPr>
                <a:t>不安全！</a:t>
              </a:r>
            </a:p>
          </p:txBody>
        </p:sp>
      </p:grpSp>
      <p:sp>
        <p:nvSpPr>
          <p:cNvPr id="92" name="Text Box 90"/>
          <p:cNvSpPr txBox="1">
            <a:spLocks noChangeArrowheads="1"/>
          </p:cNvSpPr>
          <p:nvPr/>
        </p:nvSpPr>
        <p:spPr bwMode="auto">
          <a:xfrm>
            <a:off x="2357438" y="5357813"/>
            <a:ext cx="67865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不安全状态并不意味着一定会导致死锁。</a:t>
            </a:r>
            <a:br>
              <a:rPr lang="zh-CN" altLang="en-US" sz="2400" b="1" dirty="0">
                <a:solidFill>
                  <a:schemeClr val="bg2"/>
                </a:solidFill>
              </a:rPr>
            </a:br>
            <a:r>
              <a:rPr lang="zh-CN" altLang="en-US" sz="2400" b="1" dirty="0">
                <a:solidFill>
                  <a:schemeClr val="bg2"/>
                </a:solidFill>
              </a:rPr>
              <a:t>从安全状态出发，能保证所有进程都能运行结束；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从不安全状态出发，没有保证。</a:t>
            </a:r>
          </a:p>
        </p:txBody>
      </p:sp>
      <p:sp>
        <p:nvSpPr>
          <p:cNvPr id="26633" name="Text Box 2"/>
          <p:cNvSpPr txBox="1">
            <a:spLocks noChangeArrowheads="1"/>
          </p:cNvSpPr>
          <p:nvPr/>
        </p:nvSpPr>
        <p:spPr bwMode="auto">
          <a:xfrm>
            <a:off x="2243931" y="127000"/>
            <a:ext cx="406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不安全状态例子</a:t>
            </a:r>
          </a:p>
        </p:txBody>
      </p:sp>
      <p:sp>
        <p:nvSpPr>
          <p:cNvPr id="94" name="AutoShape 13"/>
          <p:cNvSpPr>
            <a:spLocks noChangeArrowheads="1"/>
          </p:cNvSpPr>
          <p:nvPr/>
        </p:nvSpPr>
        <p:spPr bwMode="auto">
          <a:xfrm>
            <a:off x="5400675" y="246063"/>
            <a:ext cx="2771775" cy="781050"/>
          </a:xfrm>
          <a:prstGeom prst="wedgeEllipseCallout">
            <a:avLst>
              <a:gd name="adj1" fmla="val -86014"/>
              <a:gd name="adj2" fmla="val 106810"/>
            </a:avLst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不安全状态</a:t>
            </a:r>
          </a:p>
        </p:txBody>
      </p:sp>
      <p:sp>
        <p:nvSpPr>
          <p:cNvPr id="93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64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94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3B13801B-E251-4A49-8E4D-FF454E8ED73E}"/>
              </a:ext>
            </a:extLst>
          </p:cNvPr>
          <p:cNvSpPr/>
          <p:nvPr/>
        </p:nvSpPr>
        <p:spPr>
          <a:xfrm>
            <a:off x="2525630" y="-112920"/>
            <a:ext cx="4092467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5.3  Peterson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方 案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8053" y="557830"/>
            <a:ext cx="8064896" cy="1077218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两个进程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交替访问临界区的软件方法，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结合了标记法和轮转法</a:t>
            </a:r>
            <a:endParaRPr lang="zh-CN" alt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6029" y="3377259"/>
            <a:ext cx="4331583" cy="2569374"/>
            <a:chOff x="146418" y="4075475"/>
            <a:chExt cx="4331583" cy="2569374"/>
          </a:xfrm>
        </p:grpSpPr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BEF080DD-F5F6-4BB0-968C-859CEC7EF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4112333"/>
              <a:ext cx="4198939" cy="2313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8" name="Text Box 29">
              <a:extLst>
                <a:ext uri="{FF2B5EF4-FFF2-40B4-BE49-F238E27FC236}">
                  <a16:creationId xmlns:a16="http://schemas.microsoft.com/office/drawing/2014/main" id="{3B9CE865-7AA0-4114-97CA-373C4E3AB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63" y="4075475"/>
              <a:ext cx="4198938" cy="120032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+mn-lt"/>
                </a:rPr>
                <a:t>flag[0] = true;</a:t>
              </a:r>
            </a:p>
            <a:p>
              <a:pPr>
                <a:spcBef>
                  <a:spcPts val="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+mn-lt"/>
                </a:rPr>
                <a:t>turn = 1;</a:t>
              </a:r>
            </a:p>
            <a:p>
              <a:pPr>
                <a:spcBef>
                  <a:spcPts val="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+mn-lt"/>
                </a:rPr>
                <a:t>while (flag[1] &amp;&amp; turn == 1) ;</a:t>
              </a:r>
            </a:p>
          </p:txBody>
        </p:sp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5D62647B-F595-4D33-B895-46EEB3400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49" y="5290984"/>
              <a:ext cx="2171898" cy="369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bg2"/>
                  </a:solidFill>
                </a:rPr>
                <a:t>临界区</a:t>
              </a:r>
            </a:p>
          </p:txBody>
        </p:sp>
        <p:sp>
          <p:nvSpPr>
            <p:cNvPr id="10" name="Text Box 31">
              <a:extLst>
                <a:ext uri="{FF2B5EF4-FFF2-40B4-BE49-F238E27FC236}">
                  <a16:creationId xmlns:a16="http://schemas.microsoft.com/office/drawing/2014/main" id="{5B728801-C564-43DC-AE7D-37CF01CA0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03" y="5653636"/>
              <a:ext cx="2171898" cy="3693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  <a:latin typeface="+mn-lt"/>
                </a:rPr>
                <a:t>flag[0] = false;</a:t>
              </a:r>
            </a:p>
          </p:txBody>
        </p:sp>
        <p:sp>
          <p:nvSpPr>
            <p:cNvPr id="11" name="Text Box 32">
              <a:extLst>
                <a:ext uri="{FF2B5EF4-FFF2-40B4-BE49-F238E27FC236}">
                  <a16:creationId xmlns:a16="http://schemas.microsoft.com/office/drawing/2014/main" id="{E9842811-6BE5-4873-BB99-EEDDC574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18" y="5968346"/>
              <a:ext cx="1619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7A007A"/>
                  </a:solidFill>
                </a:rPr>
                <a:t>剩余区</a:t>
              </a: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367C2FE0-CFE8-4073-9AB0-8CB8BDF6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21" y="6187649"/>
              <a:ext cx="1989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/>
                  </a:solidFill>
                </a:rPr>
                <a:t>进程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30712" y="3368056"/>
            <a:ext cx="4226480" cy="2647449"/>
            <a:chOff x="4691204" y="4051946"/>
            <a:chExt cx="4226480" cy="2647449"/>
          </a:xfrm>
        </p:grpSpPr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B0A02771-4048-4CAA-BFE4-C6920322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746" y="4075475"/>
              <a:ext cx="4198938" cy="2273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B6B868E2-9E3F-425E-BA78-0EAA1A571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746" y="4051946"/>
              <a:ext cx="4198938" cy="120032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2400" dirty="0">
                  <a:solidFill>
                    <a:schemeClr val="bg2"/>
                  </a:solidFill>
                  <a:latin typeface="+mn-lt"/>
                </a:rPr>
                <a:t>flag[1] = true;</a:t>
              </a:r>
            </a:p>
            <a:p>
              <a:pPr>
                <a:spcBef>
                  <a:spcPts val="0"/>
                </a:spcBef>
              </a:pPr>
              <a:r>
                <a:rPr lang="en-US" altLang="zh-CN" sz="2400" dirty="0">
                  <a:solidFill>
                    <a:schemeClr val="bg2"/>
                  </a:solidFill>
                  <a:latin typeface="+mn-lt"/>
                </a:rPr>
                <a:t>turn = 0;</a:t>
              </a:r>
            </a:p>
            <a:p>
              <a:pPr>
                <a:spcBef>
                  <a:spcPts val="0"/>
                </a:spcBef>
              </a:pPr>
              <a:r>
                <a:rPr lang="en-US" altLang="zh-CN" sz="2400" dirty="0">
                  <a:solidFill>
                    <a:schemeClr val="bg2"/>
                  </a:solidFill>
                  <a:latin typeface="+mn-lt"/>
                </a:rPr>
                <a:t>while (flag[0] &amp;&amp; turn == 0) ;</a:t>
              </a:r>
            </a:p>
          </p:txBody>
        </p:sp>
        <p:sp>
          <p:nvSpPr>
            <p:cNvPr id="15" name="Text Box 36">
              <a:extLst>
                <a:ext uri="{FF2B5EF4-FFF2-40B4-BE49-F238E27FC236}">
                  <a16:creationId xmlns:a16="http://schemas.microsoft.com/office/drawing/2014/main" id="{96B8FCFE-625E-455C-AB1C-2D9F2DF37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769" y="5261478"/>
              <a:ext cx="2142589" cy="369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临界区</a:t>
              </a:r>
            </a:p>
          </p:txBody>
        </p:sp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BD331511-6E94-4A55-B42E-64E064CA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488" y="5653636"/>
              <a:ext cx="2142589" cy="36933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  <a:latin typeface="+mn-lt"/>
                </a:rPr>
                <a:t>flag[1] = false;</a:t>
              </a:r>
            </a:p>
          </p:txBody>
        </p:sp>
        <p:sp>
          <p:nvSpPr>
            <p:cNvPr id="17" name="Text Box 38">
              <a:extLst>
                <a:ext uri="{FF2B5EF4-FFF2-40B4-BE49-F238E27FC236}">
                  <a16:creationId xmlns:a16="http://schemas.microsoft.com/office/drawing/2014/main" id="{312DBCFB-5C72-4FE7-839D-BD93572B8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204" y="5974185"/>
              <a:ext cx="1619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7A007A"/>
                  </a:solidFill>
                </a:rPr>
                <a:t>剩余区</a:t>
              </a: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BF82650E-FA21-4340-AB6F-DE9D6AB00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313" y="6242195"/>
              <a:ext cx="1989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/>
                  </a:solidFill>
                </a:rPr>
                <a:t>进程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P</a:t>
              </a:r>
              <a:r>
                <a:rPr lang="en-US" altLang="zh-CN" sz="2400" b="1" baseline="-25000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sp>
        <p:nvSpPr>
          <p:cNvPr id="25" name="矩形 24"/>
          <p:cNvSpPr/>
          <p:nvPr/>
        </p:nvSpPr>
        <p:spPr bwMode="auto">
          <a:xfrm>
            <a:off x="5615478" y="1995384"/>
            <a:ext cx="3361054" cy="17229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575090" y="3115701"/>
            <a:ext cx="4353444" cy="29400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80947" y="3737726"/>
            <a:ext cx="417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可以优先让对方进入临界区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30070" y="3322152"/>
            <a:ext cx="402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表示自己想进入临界区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253404" y="4127926"/>
            <a:ext cx="47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对方想进，自己就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循环等待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50506" y="4917485"/>
            <a:ext cx="4803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表示自己已经不想访问临界区了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C3A762-C4AD-4F7B-AF25-D7AA2120B603}"/>
              </a:ext>
            </a:extLst>
          </p:cNvPr>
          <p:cNvSpPr/>
          <p:nvPr/>
        </p:nvSpPr>
        <p:spPr>
          <a:xfrm>
            <a:off x="158674" y="1950346"/>
            <a:ext cx="2658213" cy="8679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 indent="-457200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800" dirty="0">
                <a:solidFill>
                  <a:schemeClr val="bg2"/>
                </a:solidFill>
                <a:latin typeface="+mn-lt"/>
              </a:rPr>
              <a:t>int turn; </a:t>
            </a:r>
          </a:p>
          <a:p>
            <a:pPr lvl="1" indent="-457200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800" dirty="0" err="1">
                <a:solidFill>
                  <a:schemeClr val="bg2"/>
                </a:solidFill>
                <a:latin typeface="+mn-lt"/>
              </a:rPr>
              <a:t>boolean</a:t>
            </a:r>
            <a:r>
              <a:rPr lang="en-US" altLang="en-US" sz="2800" dirty="0">
                <a:solidFill>
                  <a:schemeClr val="bg2"/>
                </a:solidFill>
                <a:latin typeface="+mn-lt"/>
              </a:rPr>
              <a:t> flag[2]</a:t>
            </a:r>
          </a:p>
        </p:txBody>
      </p:sp>
      <p:sp>
        <p:nvSpPr>
          <p:cNvPr id="28" name="线形标注 1 13">
            <a:extLst>
              <a:ext uri="{FF2B5EF4-FFF2-40B4-BE49-F238E27FC236}">
                <a16:creationId xmlns:a16="http://schemas.microsoft.com/office/drawing/2014/main" id="{C136262E-B1B1-4009-B8B8-051EF0DC68C5}"/>
              </a:ext>
            </a:extLst>
          </p:cNvPr>
          <p:cNvSpPr>
            <a:spLocks/>
          </p:cNvSpPr>
          <p:nvPr/>
        </p:nvSpPr>
        <p:spPr bwMode="auto">
          <a:xfrm>
            <a:off x="1777763" y="1634829"/>
            <a:ext cx="3509105" cy="360510"/>
          </a:xfrm>
          <a:prstGeom prst="borderCallout1">
            <a:avLst>
              <a:gd name="adj1" fmla="val 71792"/>
              <a:gd name="adj2" fmla="val -2057"/>
              <a:gd name="adj3" fmla="val 124684"/>
              <a:gd name="adj4" fmla="val -20743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 tIns="0" bIns="0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轮到哪个进程进入临界区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9" name="线形标注 1 13">
            <a:extLst>
              <a:ext uri="{FF2B5EF4-FFF2-40B4-BE49-F238E27FC236}">
                <a16:creationId xmlns:a16="http://schemas.microsoft.com/office/drawing/2014/main" id="{17209740-86F8-41AB-8668-1036C5A4F033}"/>
              </a:ext>
            </a:extLst>
          </p:cNvPr>
          <p:cNvSpPr>
            <a:spLocks/>
          </p:cNvSpPr>
          <p:nvPr/>
        </p:nvSpPr>
        <p:spPr bwMode="auto">
          <a:xfrm>
            <a:off x="1840373" y="2888157"/>
            <a:ext cx="3536656" cy="421848"/>
          </a:xfrm>
          <a:prstGeom prst="borderCallout1">
            <a:avLst>
              <a:gd name="adj1" fmla="val 71792"/>
              <a:gd name="adj2" fmla="val -2057"/>
              <a:gd name="adj3" fmla="val -50018"/>
              <a:gd name="adj4" fmla="val -3777"/>
            </a:avLst>
          </a:prstGeom>
          <a:solidFill>
            <a:srgbClr val="00B0F0"/>
          </a:solidFill>
          <a:ln w="38100" cap="sq" algn="ctr">
            <a:solidFill>
              <a:srgbClr val="00B0F0"/>
            </a:solidFill>
            <a:round/>
            <a:headEnd type="none" w="sm" len="sm"/>
            <a:tailEnd type="none" w="sm" len="sm"/>
          </a:ln>
        </p:spPr>
        <p:txBody>
          <a:bodyPr wrap="none" tIns="0" bIns="0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true:</a:t>
            </a:r>
            <a:r>
              <a:rPr lang="zh-CN" altLang="en-US" sz="2400" dirty="0">
                <a:solidFill>
                  <a:schemeClr val="bg2"/>
                </a:solidFill>
              </a:rPr>
              <a:t>进程准备进入临界区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910" y="6173374"/>
            <a:ext cx="89841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 defTabSz="355600">
              <a:lnSpc>
                <a:spcPct val="90000"/>
              </a:lnSpc>
              <a:buClr>
                <a:schemeClr val="bg1"/>
              </a:buClr>
              <a:buSzPct val="80000"/>
              <a:defRPr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满足“互斥”、“有空让进”、“有限等待”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32" name="AutoShape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C9C3690-7A52-47BF-AF8A-820048CA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Home">
            <a:avLst/>
          </a:prstGeom>
          <a:solidFill>
            <a:schemeClr val="tx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765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/>
      <p:bldP spid="19" grpId="0"/>
      <p:bldP spid="21" grpId="0"/>
      <p:bldP spid="22" grpId="0"/>
      <p:bldP spid="27" grpId="0" animBg="1"/>
      <p:bldP spid="28" grpId="0" animBg="1"/>
      <p:bldP spid="29" grpId="0" animBg="1"/>
      <p:bldP spid="3" grpId="0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91"/>
          <p:cNvSpPr>
            <a:spLocks noChangeArrowheads="1"/>
          </p:cNvSpPr>
          <p:nvPr/>
        </p:nvSpPr>
        <p:spPr bwMode="auto">
          <a:xfrm>
            <a:off x="1014413" y="41275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>
                <a:solidFill>
                  <a:schemeClr val="bg2"/>
                </a:solidFill>
              </a:rPr>
              <a:t>Safe, Unsafe , Deadlock State </a:t>
            </a:r>
          </a:p>
        </p:txBody>
      </p:sp>
      <p:pic>
        <p:nvPicPr>
          <p:cNvPr id="28676" name="Picture 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 t="1381" r="10387" b="829"/>
          <a:stretch>
            <a:fillRect/>
          </a:stretch>
        </p:blipFill>
        <p:spPr bwMode="auto">
          <a:xfrm>
            <a:off x="2301875" y="1484784"/>
            <a:ext cx="4540250" cy="4495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4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0"/>
            <a:ext cx="6944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死锁避免的方法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-</a:t>
            </a:r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银行家算法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5913" y="1484784"/>
            <a:ext cx="8828087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1965</a:t>
            </a:r>
            <a:r>
              <a:rPr lang="zh-CN" altLang="en-US" sz="2800" b="1" dirty="0">
                <a:solidFill>
                  <a:schemeClr val="bg2"/>
                </a:solidFill>
              </a:rPr>
              <a:t>年由</a:t>
            </a:r>
            <a:r>
              <a:rPr lang="en-US" altLang="zh-CN" sz="2800" b="1" dirty="0" err="1">
                <a:solidFill>
                  <a:schemeClr val="bg2"/>
                </a:solidFill>
              </a:rPr>
              <a:t>Dijkstra</a:t>
            </a:r>
            <a:r>
              <a:rPr lang="zh-CN" altLang="en-US" sz="2800" b="1" dirty="0">
                <a:solidFill>
                  <a:schemeClr val="bg2"/>
                </a:solidFill>
              </a:rPr>
              <a:t>提出的。</a:t>
            </a: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在小镇上，有一位银行家和一些需要贷款服务的客户。银行家根据每一位客户的背景情况，设定了相应的最高贷款限额。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7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当某个客户提出了一个贷款申请时，判断如果批准了这个申请，是否会导致一种不安全的状态，“是”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</a:rPr>
              <a:t>就拒绝该申请；“否”，就批准该申请。</a:t>
            </a:r>
          </a:p>
        </p:txBody>
      </p:sp>
    </p:spTree>
    <p:extLst>
      <p:ext uri="{BB962C8B-B14F-4D97-AF65-F5344CB8AC3E}">
        <p14:creationId xmlns:p14="http://schemas.microsoft.com/office/powerpoint/2010/main" val="42372127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000250" y="0"/>
            <a:ext cx="573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银行家算法例子（</a:t>
            </a:r>
            <a:r>
              <a:rPr lang="en-US" altLang="zh-CN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1</a:t>
            </a:r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）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46088" y="904875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四个客户</a:t>
            </a:r>
            <a:r>
              <a:rPr lang="en-US" altLang="zh-CN" sz="2800" b="1" dirty="0">
                <a:solidFill>
                  <a:schemeClr val="bg2"/>
                </a:solidFill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</a:rPr>
              <a:t>，每个客户都有一个最高贷款</a:t>
            </a:r>
            <a:br>
              <a:rPr lang="zh-CN" altLang="en-US" sz="2800" b="1" dirty="0">
                <a:solidFill>
                  <a:schemeClr val="bg2"/>
                </a:solidFill>
              </a:rPr>
            </a:br>
            <a:r>
              <a:rPr lang="zh-CN" altLang="en-US" sz="2800" b="1" dirty="0">
                <a:solidFill>
                  <a:schemeClr val="bg2"/>
                </a:solidFill>
              </a:rPr>
              <a:t>限额，初始时，银行家手里只保留</a:t>
            </a:r>
            <a:r>
              <a:rPr lang="en-US" altLang="zh-CN" sz="2800" b="1" dirty="0">
                <a:solidFill>
                  <a:schemeClr val="bg2"/>
                </a:solidFill>
              </a:rPr>
              <a:t>10K</a:t>
            </a:r>
            <a:r>
              <a:rPr lang="zh-CN" altLang="en-US" sz="2800" b="1" dirty="0">
                <a:solidFill>
                  <a:schemeClr val="bg2"/>
                </a:solidFill>
              </a:rPr>
              <a:t>美元。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155950" y="2171700"/>
            <a:ext cx="2697163" cy="3808413"/>
            <a:chOff x="1988" y="1296"/>
            <a:chExt cx="1699" cy="2399"/>
          </a:xfrm>
        </p:grpSpPr>
        <p:grpSp>
          <p:nvGrpSpPr>
            <p:cNvPr id="29755" name="Group 31"/>
            <p:cNvGrpSpPr>
              <a:grpSpLocks/>
            </p:cNvGrpSpPr>
            <p:nvPr/>
          </p:nvGrpSpPr>
          <p:grpSpPr bwMode="auto">
            <a:xfrm>
              <a:off x="1988" y="1296"/>
              <a:ext cx="1699" cy="2051"/>
              <a:chOff x="1988" y="1296"/>
              <a:chExt cx="1699" cy="2051"/>
            </a:xfrm>
          </p:grpSpPr>
          <p:sp>
            <p:nvSpPr>
              <p:cNvPr id="29757" name="Rectangle 32"/>
              <p:cNvSpPr>
                <a:spLocks noChangeArrowheads="1"/>
              </p:cNvSpPr>
              <p:nvPr/>
            </p:nvSpPr>
            <p:spPr bwMode="auto">
              <a:xfrm>
                <a:off x="3177" y="2691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7</a:t>
                </a:r>
              </a:p>
            </p:txBody>
          </p:sp>
          <p:sp>
            <p:nvSpPr>
              <p:cNvPr id="29758" name="Rectangle 33"/>
              <p:cNvSpPr>
                <a:spLocks noChangeArrowheads="1"/>
              </p:cNvSpPr>
              <p:nvPr/>
            </p:nvSpPr>
            <p:spPr bwMode="auto">
              <a:xfrm>
                <a:off x="2668" y="2691"/>
                <a:ext cx="509" cy="3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29759" name="Rectangle 34"/>
              <p:cNvSpPr>
                <a:spLocks noChangeArrowheads="1"/>
              </p:cNvSpPr>
              <p:nvPr/>
            </p:nvSpPr>
            <p:spPr bwMode="auto">
              <a:xfrm>
                <a:off x="2158" y="2691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D</a:t>
                </a:r>
              </a:p>
            </p:txBody>
          </p:sp>
          <p:sp>
            <p:nvSpPr>
              <p:cNvPr id="29760" name="Rectangle 35"/>
              <p:cNvSpPr>
                <a:spLocks noChangeArrowheads="1"/>
              </p:cNvSpPr>
              <p:nvPr/>
            </p:nvSpPr>
            <p:spPr bwMode="auto">
              <a:xfrm>
                <a:off x="3177" y="2326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29761" name="Rectangle 36"/>
              <p:cNvSpPr>
                <a:spLocks noChangeArrowheads="1"/>
              </p:cNvSpPr>
              <p:nvPr/>
            </p:nvSpPr>
            <p:spPr bwMode="auto">
              <a:xfrm>
                <a:off x="2668" y="2326"/>
                <a:ext cx="509" cy="3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9762" name="Rectangle 37"/>
              <p:cNvSpPr>
                <a:spLocks noChangeArrowheads="1"/>
              </p:cNvSpPr>
              <p:nvPr/>
            </p:nvSpPr>
            <p:spPr bwMode="auto">
              <a:xfrm>
                <a:off x="2158" y="2326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C</a:t>
                </a:r>
              </a:p>
            </p:txBody>
          </p:sp>
          <p:sp>
            <p:nvSpPr>
              <p:cNvPr id="29763" name="Rectangle 38"/>
              <p:cNvSpPr>
                <a:spLocks noChangeArrowheads="1"/>
              </p:cNvSpPr>
              <p:nvPr/>
            </p:nvSpPr>
            <p:spPr bwMode="auto">
              <a:xfrm>
                <a:off x="3177" y="1960"/>
                <a:ext cx="510" cy="36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29764" name="Rectangle 39"/>
              <p:cNvSpPr>
                <a:spLocks noChangeArrowheads="1"/>
              </p:cNvSpPr>
              <p:nvPr/>
            </p:nvSpPr>
            <p:spPr bwMode="auto">
              <a:xfrm>
                <a:off x="2668" y="1960"/>
                <a:ext cx="509" cy="3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9765" name="Rectangle 40"/>
              <p:cNvSpPr>
                <a:spLocks noChangeArrowheads="1"/>
              </p:cNvSpPr>
              <p:nvPr/>
            </p:nvSpPr>
            <p:spPr bwMode="auto">
              <a:xfrm>
                <a:off x="2158" y="1960"/>
                <a:ext cx="510" cy="36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29766" name="Rectangle 41"/>
              <p:cNvSpPr>
                <a:spLocks noChangeArrowheads="1"/>
              </p:cNvSpPr>
              <p:nvPr/>
            </p:nvSpPr>
            <p:spPr bwMode="auto">
              <a:xfrm>
                <a:off x="3177" y="1595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6</a:t>
                </a:r>
              </a:p>
            </p:txBody>
          </p:sp>
          <p:sp>
            <p:nvSpPr>
              <p:cNvPr id="29767" name="Rectangle 42"/>
              <p:cNvSpPr>
                <a:spLocks noChangeArrowheads="1"/>
              </p:cNvSpPr>
              <p:nvPr/>
            </p:nvSpPr>
            <p:spPr bwMode="auto">
              <a:xfrm>
                <a:off x="2668" y="1595"/>
                <a:ext cx="509" cy="3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29768" name="Rectangle 43"/>
              <p:cNvSpPr>
                <a:spLocks noChangeArrowheads="1"/>
              </p:cNvSpPr>
              <p:nvPr/>
            </p:nvSpPr>
            <p:spPr bwMode="auto">
              <a:xfrm>
                <a:off x="2158" y="1595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29769" name="Line 44"/>
              <p:cNvSpPr>
                <a:spLocks noChangeShapeType="1"/>
              </p:cNvSpPr>
              <p:nvPr/>
            </p:nvSpPr>
            <p:spPr bwMode="auto">
              <a:xfrm>
                <a:off x="2158" y="1595"/>
                <a:ext cx="1529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0" name="Line 45"/>
              <p:cNvSpPr>
                <a:spLocks noChangeShapeType="1"/>
              </p:cNvSpPr>
              <p:nvPr/>
            </p:nvSpPr>
            <p:spPr bwMode="auto">
              <a:xfrm>
                <a:off x="2158" y="1960"/>
                <a:ext cx="1529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1" name="Line 46"/>
              <p:cNvSpPr>
                <a:spLocks noChangeShapeType="1"/>
              </p:cNvSpPr>
              <p:nvPr/>
            </p:nvSpPr>
            <p:spPr bwMode="auto">
              <a:xfrm>
                <a:off x="2158" y="2326"/>
                <a:ext cx="1529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2" name="Line 47"/>
              <p:cNvSpPr>
                <a:spLocks noChangeShapeType="1"/>
              </p:cNvSpPr>
              <p:nvPr/>
            </p:nvSpPr>
            <p:spPr bwMode="auto">
              <a:xfrm>
                <a:off x="2158" y="2691"/>
                <a:ext cx="1529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3" name="Line 48"/>
              <p:cNvSpPr>
                <a:spLocks noChangeShapeType="1"/>
              </p:cNvSpPr>
              <p:nvPr/>
            </p:nvSpPr>
            <p:spPr bwMode="auto">
              <a:xfrm>
                <a:off x="2158" y="3056"/>
                <a:ext cx="1529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4" name="Line 49"/>
              <p:cNvSpPr>
                <a:spLocks noChangeShapeType="1"/>
              </p:cNvSpPr>
              <p:nvPr/>
            </p:nvSpPr>
            <p:spPr bwMode="auto">
              <a:xfrm>
                <a:off x="2158" y="1595"/>
                <a:ext cx="0" cy="146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5" name="Line 50"/>
              <p:cNvSpPr>
                <a:spLocks noChangeShapeType="1"/>
              </p:cNvSpPr>
              <p:nvPr/>
            </p:nvSpPr>
            <p:spPr bwMode="auto">
              <a:xfrm>
                <a:off x="3177" y="1595"/>
                <a:ext cx="0" cy="146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6" name="Line 51"/>
              <p:cNvSpPr>
                <a:spLocks noChangeShapeType="1"/>
              </p:cNvSpPr>
              <p:nvPr/>
            </p:nvSpPr>
            <p:spPr bwMode="auto">
              <a:xfrm>
                <a:off x="3687" y="1595"/>
                <a:ext cx="0" cy="146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7" name="Line 52"/>
              <p:cNvSpPr>
                <a:spLocks noChangeShapeType="1"/>
              </p:cNvSpPr>
              <p:nvPr/>
            </p:nvSpPr>
            <p:spPr bwMode="auto">
              <a:xfrm>
                <a:off x="2668" y="1595"/>
                <a:ext cx="0" cy="146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778" name="Rectangle 53"/>
              <p:cNvSpPr>
                <a:spLocks noChangeArrowheads="1"/>
              </p:cNvSpPr>
              <p:nvPr/>
            </p:nvSpPr>
            <p:spPr bwMode="auto">
              <a:xfrm>
                <a:off x="2657" y="1296"/>
                <a:ext cx="5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chemeClr val="bg2"/>
                    </a:solidFill>
                  </a:rPr>
                  <a:t>已贷</a:t>
                </a:r>
              </a:p>
            </p:txBody>
          </p:sp>
          <p:sp>
            <p:nvSpPr>
              <p:cNvPr id="29779" name="Rectangle 54"/>
              <p:cNvSpPr>
                <a:spLocks noChangeArrowheads="1"/>
              </p:cNvSpPr>
              <p:nvPr/>
            </p:nvSpPr>
            <p:spPr bwMode="auto">
              <a:xfrm>
                <a:off x="3167" y="1296"/>
                <a:ext cx="5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chemeClr val="bg2"/>
                    </a:solidFill>
                  </a:rPr>
                  <a:t>限额</a:t>
                </a:r>
              </a:p>
            </p:txBody>
          </p:sp>
          <p:sp>
            <p:nvSpPr>
              <p:cNvPr id="29780" name="Rectangle 55"/>
              <p:cNvSpPr>
                <a:spLocks noChangeArrowheads="1"/>
              </p:cNvSpPr>
              <p:nvPr/>
            </p:nvSpPr>
            <p:spPr bwMode="auto">
              <a:xfrm>
                <a:off x="1988" y="3056"/>
                <a:ext cx="119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chemeClr val="bg2"/>
                    </a:solidFill>
                  </a:rPr>
                  <a:t>银行家： </a:t>
                </a:r>
                <a:r>
                  <a:rPr lang="en-US" altLang="zh-CN" sz="2400" b="1" dirty="0">
                    <a:solidFill>
                      <a:schemeClr val="bg2"/>
                    </a:solidFill>
                  </a:rPr>
                  <a:t>2K</a:t>
                </a:r>
              </a:p>
            </p:txBody>
          </p:sp>
        </p:grpSp>
        <p:sp>
          <p:nvSpPr>
            <p:cNvPr id="29756" name="Text Box 56"/>
            <p:cNvSpPr txBox="1">
              <a:spLocks noChangeArrowheads="1"/>
            </p:cNvSpPr>
            <p:nvPr/>
          </p:nvSpPr>
          <p:spPr bwMode="auto">
            <a:xfrm>
              <a:off x="2448" y="3404"/>
              <a:ext cx="1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安全状态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056313" y="2171700"/>
            <a:ext cx="2697162" cy="3808413"/>
            <a:chOff x="3815" y="1296"/>
            <a:chExt cx="1699" cy="2399"/>
          </a:xfrm>
        </p:grpSpPr>
        <p:sp>
          <p:nvSpPr>
            <p:cNvPr id="29730" name="Rectangle 58"/>
            <p:cNvSpPr>
              <a:spLocks noChangeArrowheads="1"/>
            </p:cNvSpPr>
            <p:nvPr/>
          </p:nvSpPr>
          <p:spPr bwMode="auto">
            <a:xfrm>
              <a:off x="5004" y="2691"/>
              <a:ext cx="510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29731" name="Rectangle 59"/>
            <p:cNvSpPr>
              <a:spLocks noChangeArrowheads="1"/>
            </p:cNvSpPr>
            <p:nvPr/>
          </p:nvSpPr>
          <p:spPr bwMode="auto">
            <a:xfrm>
              <a:off x="4495" y="2691"/>
              <a:ext cx="509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9732" name="Rectangle 60"/>
            <p:cNvSpPr>
              <a:spLocks noChangeArrowheads="1"/>
            </p:cNvSpPr>
            <p:nvPr/>
          </p:nvSpPr>
          <p:spPr bwMode="auto">
            <a:xfrm>
              <a:off x="3985" y="2691"/>
              <a:ext cx="510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29733" name="Rectangle 61"/>
            <p:cNvSpPr>
              <a:spLocks noChangeArrowheads="1"/>
            </p:cNvSpPr>
            <p:nvPr/>
          </p:nvSpPr>
          <p:spPr bwMode="auto">
            <a:xfrm>
              <a:off x="5004" y="2326"/>
              <a:ext cx="510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9734" name="Rectangle 62"/>
            <p:cNvSpPr>
              <a:spLocks noChangeArrowheads="1"/>
            </p:cNvSpPr>
            <p:nvPr/>
          </p:nvSpPr>
          <p:spPr bwMode="auto">
            <a:xfrm>
              <a:off x="4495" y="2326"/>
              <a:ext cx="509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9735" name="Rectangle 63"/>
            <p:cNvSpPr>
              <a:spLocks noChangeArrowheads="1"/>
            </p:cNvSpPr>
            <p:nvPr/>
          </p:nvSpPr>
          <p:spPr bwMode="auto">
            <a:xfrm>
              <a:off x="3985" y="2326"/>
              <a:ext cx="510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9736" name="Rectangle 64"/>
            <p:cNvSpPr>
              <a:spLocks noChangeArrowheads="1"/>
            </p:cNvSpPr>
            <p:nvPr/>
          </p:nvSpPr>
          <p:spPr bwMode="auto">
            <a:xfrm>
              <a:off x="5004" y="1960"/>
              <a:ext cx="510" cy="3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9737" name="Rectangle 65"/>
            <p:cNvSpPr>
              <a:spLocks noChangeArrowheads="1"/>
            </p:cNvSpPr>
            <p:nvPr/>
          </p:nvSpPr>
          <p:spPr bwMode="auto">
            <a:xfrm>
              <a:off x="4495" y="1960"/>
              <a:ext cx="509" cy="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9738" name="Rectangle 66"/>
            <p:cNvSpPr>
              <a:spLocks noChangeArrowheads="1"/>
            </p:cNvSpPr>
            <p:nvPr/>
          </p:nvSpPr>
          <p:spPr bwMode="auto">
            <a:xfrm>
              <a:off x="3985" y="1960"/>
              <a:ext cx="510" cy="3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9739" name="Rectangle 67"/>
            <p:cNvSpPr>
              <a:spLocks noChangeArrowheads="1"/>
            </p:cNvSpPr>
            <p:nvPr/>
          </p:nvSpPr>
          <p:spPr bwMode="auto">
            <a:xfrm>
              <a:off x="5004" y="1595"/>
              <a:ext cx="510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9740" name="Rectangle 68"/>
            <p:cNvSpPr>
              <a:spLocks noChangeArrowheads="1"/>
            </p:cNvSpPr>
            <p:nvPr/>
          </p:nvSpPr>
          <p:spPr bwMode="auto">
            <a:xfrm>
              <a:off x="4495" y="1595"/>
              <a:ext cx="509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41" name="Rectangle 69"/>
            <p:cNvSpPr>
              <a:spLocks noChangeArrowheads="1"/>
            </p:cNvSpPr>
            <p:nvPr/>
          </p:nvSpPr>
          <p:spPr bwMode="auto">
            <a:xfrm>
              <a:off x="3985" y="1595"/>
              <a:ext cx="510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9742" name="Line 70"/>
            <p:cNvSpPr>
              <a:spLocks noChangeShapeType="1"/>
            </p:cNvSpPr>
            <p:nvPr/>
          </p:nvSpPr>
          <p:spPr bwMode="auto">
            <a:xfrm>
              <a:off x="3985" y="1595"/>
              <a:ext cx="1529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43" name="Line 71"/>
            <p:cNvSpPr>
              <a:spLocks noChangeShapeType="1"/>
            </p:cNvSpPr>
            <p:nvPr/>
          </p:nvSpPr>
          <p:spPr bwMode="auto">
            <a:xfrm>
              <a:off x="3985" y="1960"/>
              <a:ext cx="152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44" name="Line 72"/>
            <p:cNvSpPr>
              <a:spLocks noChangeShapeType="1"/>
            </p:cNvSpPr>
            <p:nvPr/>
          </p:nvSpPr>
          <p:spPr bwMode="auto">
            <a:xfrm>
              <a:off x="3985" y="2326"/>
              <a:ext cx="152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45" name="Line 73"/>
            <p:cNvSpPr>
              <a:spLocks noChangeShapeType="1"/>
            </p:cNvSpPr>
            <p:nvPr/>
          </p:nvSpPr>
          <p:spPr bwMode="auto">
            <a:xfrm>
              <a:off x="3985" y="2691"/>
              <a:ext cx="1529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46" name="Line 74"/>
            <p:cNvSpPr>
              <a:spLocks noChangeShapeType="1"/>
            </p:cNvSpPr>
            <p:nvPr/>
          </p:nvSpPr>
          <p:spPr bwMode="auto">
            <a:xfrm>
              <a:off x="3985" y="3056"/>
              <a:ext cx="1529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47" name="Line 75"/>
            <p:cNvSpPr>
              <a:spLocks noChangeShapeType="1"/>
            </p:cNvSpPr>
            <p:nvPr/>
          </p:nvSpPr>
          <p:spPr bwMode="auto">
            <a:xfrm>
              <a:off x="3985" y="1595"/>
              <a:ext cx="0" cy="146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48" name="Line 76"/>
            <p:cNvSpPr>
              <a:spLocks noChangeShapeType="1"/>
            </p:cNvSpPr>
            <p:nvPr/>
          </p:nvSpPr>
          <p:spPr bwMode="auto">
            <a:xfrm>
              <a:off x="5004" y="1595"/>
              <a:ext cx="0" cy="146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49" name="Line 77"/>
            <p:cNvSpPr>
              <a:spLocks noChangeShapeType="1"/>
            </p:cNvSpPr>
            <p:nvPr/>
          </p:nvSpPr>
          <p:spPr bwMode="auto">
            <a:xfrm>
              <a:off x="5514" y="1595"/>
              <a:ext cx="0" cy="146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50" name="Line 78"/>
            <p:cNvSpPr>
              <a:spLocks noChangeShapeType="1"/>
            </p:cNvSpPr>
            <p:nvPr/>
          </p:nvSpPr>
          <p:spPr bwMode="auto">
            <a:xfrm>
              <a:off x="4495" y="1595"/>
              <a:ext cx="0" cy="146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9751" name="Rectangle 79"/>
            <p:cNvSpPr>
              <a:spLocks noChangeArrowheads="1"/>
            </p:cNvSpPr>
            <p:nvPr/>
          </p:nvSpPr>
          <p:spPr bwMode="auto">
            <a:xfrm>
              <a:off x="4484" y="129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已贷</a:t>
              </a:r>
            </a:p>
          </p:txBody>
        </p:sp>
        <p:sp>
          <p:nvSpPr>
            <p:cNvPr id="29752" name="Rectangle 80"/>
            <p:cNvSpPr>
              <a:spLocks noChangeArrowheads="1"/>
            </p:cNvSpPr>
            <p:nvPr/>
          </p:nvSpPr>
          <p:spPr bwMode="auto">
            <a:xfrm>
              <a:off x="4994" y="129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限额</a:t>
              </a:r>
            </a:p>
          </p:txBody>
        </p:sp>
        <p:sp>
          <p:nvSpPr>
            <p:cNvPr id="29753" name="Rectangle 81"/>
            <p:cNvSpPr>
              <a:spLocks noChangeArrowheads="1"/>
            </p:cNvSpPr>
            <p:nvPr/>
          </p:nvSpPr>
          <p:spPr bwMode="auto">
            <a:xfrm>
              <a:off x="3815" y="3056"/>
              <a:ext cx="11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2"/>
                  </a:solidFill>
                </a:rPr>
                <a:t>银行家： </a:t>
              </a:r>
              <a:r>
                <a:rPr lang="en-US" altLang="zh-CN" sz="2400" b="1" dirty="0">
                  <a:solidFill>
                    <a:schemeClr val="bg2"/>
                  </a:solidFill>
                </a:rPr>
                <a:t>1K</a:t>
              </a:r>
            </a:p>
          </p:txBody>
        </p:sp>
        <p:sp>
          <p:nvSpPr>
            <p:cNvPr id="29754" name="Text Box 82"/>
            <p:cNvSpPr txBox="1">
              <a:spLocks noChangeArrowheads="1"/>
            </p:cNvSpPr>
            <p:nvPr/>
          </p:nvSpPr>
          <p:spPr bwMode="auto">
            <a:xfrm>
              <a:off x="4179" y="3404"/>
              <a:ext cx="12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不安全状态</a:t>
              </a:r>
            </a:p>
          </p:txBody>
        </p: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3591782E-5CF3-42FF-9225-0CAD057FB1FE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2188595"/>
            <a:ext cx="2697163" cy="3763963"/>
            <a:chOff x="1988" y="1296"/>
            <a:chExt cx="1699" cy="2371"/>
          </a:xfrm>
        </p:grpSpPr>
        <p:grpSp>
          <p:nvGrpSpPr>
            <p:cNvPr id="65" name="Group 31">
              <a:extLst>
                <a:ext uri="{FF2B5EF4-FFF2-40B4-BE49-F238E27FC236}">
                  <a16:creationId xmlns:a16="http://schemas.microsoft.com/office/drawing/2014/main" id="{6E40D7B2-A85D-4767-B283-5A73DCE3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8" y="1296"/>
              <a:ext cx="1699" cy="2051"/>
              <a:chOff x="1988" y="1296"/>
              <a:chExt cx="1699" cy="2051"/>
            </a:xfrm>
          </p:grpSpPr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9E7233B4-D4D8-4D64-9336-E9DA6D4EF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2691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7</a:t>
                </a:r>
              </a:p>
            </p:txBody>
          </p:sp>
          <p:sp>
            <p:nvSpPr>
              <p:cNvPr id="68" name="Rectangle 33">
                <a:extLst>
                  <a:ext uri="{FF2B5EF4-FFF2-40B4-BE49-F238E27FC236}">
                    <a16:creationId xmlns:a16="http://schemas.microsoft.com/office/drawing/2014/main" id="{4D5D6D42-98E7-413C-BBD1-073D462C3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691"/>
                <a:ext cx="509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69" name="Rectangle 34">
                <a:extLst>
                  <a:ext uri="{FF2B5EF4-FFF2-40B4-BE49-F238E27FC236}">
                    <a16:creationId xmlns:a16="http://schemas.microsoft.com/office/drawing/2014/main" id="{D8E9F44B-DA23-496C-A0F3-4EA98C849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2691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D</a:t>
                </a:r>
              </a:p>
            </p:txBody>
          </p:sp>
          <p:sp>
            <p:nvSpPr>
              <p:cNvPr id="70" name="Rectangle 35">
                <a:extLst>
                  <a:ext uri="{FF2B5EF4-FFF2-40B4-BE49-F238E27FC236}">
                    <a16:creationId xmlns:a16="http://schemas.microsoft.com/office/drawing/2014/main" id="{202689B3-9472-4D77-AFB5-82251682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2326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71" name="Rectangle 36">
                <a:extLst>
                  <a:ext uri="{FF2B5EF4-FFF2-40B4-BE49-F238E27FC236}">
                    <a16:creationId xmlns:a16="http://schemas.microsoft.com/office/drawing/2014/main" id="{739D68F0-8E47-4F22-B9FC-2F0B8DF2B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2326"/>
                <a:ext cx="509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72" name="Rectangle 37">
                <a:extLst>
                  <a:ext uri="{FF2B5EF4-FFF2-40B4-BE49-F238E27FC236}">
                    <a16:creationId xmlns:a16="http://schemas.microsoft.com/office/drawing/2014/main" id="{C50114CD-0A74-49B8-AC7D-C9DC46DCE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2326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C</a:t>
                </a:r>
              </a:p>
            </p:txBody>
          </p:sp>
          <p:sp>
            <p:nvSpPr>
              <p:cNvPr id="73" name="Rectangle 38">
                <a:extLst>
                  <a:ext uri="{FF2B5EF4-FFF2-40B4-BE49-F238E27FC236}">
                    <a16:creationId xmlns:a16="http://schemas.microsoft.com/office/drawing/2014/main" id="{C281B7EB-0948-4F4D-AB9C-3FA26DEC9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960"/>
                <a:ext cx="510" cy="36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74" name="Rectangle 39">
                <a:extLst>
                  <a:ext uri="{FF2B5EF4-FFF2-40B4-BE49-F238E27FC236}">
                    <a16:creationId xmlns:a16="http://schemas.microsoft.com/office/drawing/2014/main" id="{0F3B4F3D-8D57-4F05-9948-48A2A5B42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1960"/>
                <a:ext cx="509" cy="36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75" name="Rectangle 40">
                <a:extLst>
                  <a:ext uri="{FF2B5EF4-FFF2-40B4-BE49-F238E27FC236}">
                    <a16:creationId xmlns:a16="http://schemas.microsoft.com/office/drawing/2014/main" id="{72C2E325-55AD-45B2-886D-F9650EB6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1960"/>
                <a:ext cx="510" cy="36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76" name="Rectangle 41">
                <a:extLst>
                  <a:ext uri="{FF2B5EF4-FFF2-40B4-BE49-F238E27FC236}">
                    <a16:creationId xmlns:a16="http://schemas.microsoft.com/office/drawing/2014/main" id="{F6251FB7-26C5-4F0B-8A48-A1C05E7EA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595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6</a:t>
                </a:r>
              </a:p>
            </p:txBody>
          </p:sp>
          <p:sp>
            <p:nvSpPr>
              <p:cNvPr id="77" name="Rectangle 42">
                <a:extLst>
                  <a:ext uri="{FF2B5EF4-FFF2-40B4-BE49-F238E27FC236}">
                    <a16:creationId xmlns:a16="http://schemas.microsoft.com/office/drawing/2014/main" id="{5D963CA2-C761-47D7-8E0B-877DC4AF8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1595"/>
                <a:ext cx="509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bg2"/>
                    </a:solidFill>
                  </a:rPr>
                  <a:t>0</a:t>
                </a:r>
              </a:p>
            </p:txBody>
          </p:sp>
          <p:sp>
            <p:nvSpPr>
              <p:cNvPr id="78" name="Rectangle 43">
                <a:extLst>
                  <a:ext uri="{FF2B5EF4-FFF2-40B4-BE49-F238E27FC236}">
                    <a16:creationId xmlns:a16="http://schemas.microsoft.com/office/drawing/2014/main" id="{A58404A0-81AB-43CF-AE9A-CA2D5728F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1595"/>
                <a:ext cx="510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79" name="Line 44">
                <a:extLst>
                  <a:ext uri="{FF2B5EF4-FFF2-40B4-BE49-F238E27FC236}">
                    <a16:creationId xmlns:a16="http://schemas.microsoft.com/office/drawing/2014/main" id="{FFE46557-8D04-4756-9C21-397C3BEE5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1595"/>
                <a:ext cx="1529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0" name="Line 45">
                <a:extLst>
                  <a:ext uri="{FF2B5EF4-FFF2-40B4-BE49-F238E27FC236}">
                    <a16:creationId xmlns:a16="http://schemas.microsoft.com/office/drawing/2014/main" id="{9B1DE8AE-1A33-468B-8B07-137B3C895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1960"/>
                <a:ext cx="1529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1" name="Line 46">
                <a:extLst>
                  <a:ext uri="{FF2B5EF4-FFF2-40B4-BE49-F238E27FC236}">
                    <a16:creationId xmlns:a16="http://schemas.microsoft.com/office/drawing/2014/main" id="{48F7DEB3-C131-4F55-9071-23DFAC1B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2326"/>
                <a:ext cx="1529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2" name="Line 47">
                <a:extLst>
                  <a:ext uri="{FF2B5EF4-FFF2-40B4-BE49-F238E27FC236}">
                    <a16:creationId xmlns:a16="http://schemas.microsoft.com/office/drawing/2014/main" id="{054F61FC-0A74-4D79-9091-C1AD9EFB2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2691"/>
                <a:ext cx="1529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3" name="Line 48">
                <a:extLst>
                  <a:ext uri="{FF2B5EF4-FFF2-40B4-BE49-F238E27FC236}">
                    <a16:creationId xmlns:a16="http://schemas.microsoft.com/office/drawing/2014/main" id="{D871F433-EA1F-41B0-A818-DE73599A3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3056"/>
                <a:ext cx="1529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4" name="Line 49">
                <a:extLst>
                  <a:ext uri="{FF2B5EF4-FFF2-40B4-BE49-F238E27FC236}">
                    <a16:creationId xmlns:a16="http://schemas.microsoft.com/office/drawing/2014/main" id="{E336C767-1A1F-42FD-9225-9B1636E56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8" y="1595"/>
                <a:ext cx="0" cy="146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5" name="Line 50">
                <a:extLst>
                  <a:ext uri="{FF2B5EF4-FFF2-40B4-BE49-F238E27FC236}">
                    <a16:creationId xmlns:a16="http://schemas.microsoft.com/office/drawing/2014/main" id="{147E2BD9-F8BE-43CD-9160-0146EE472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7" y="1595"/>
                <a:ext cx="0" cy="146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6" name="Line 51">
                <a:extLst>
                  <a:ext uri="{FF2B5EF4-FFF2-40B4-BE49-F238E27FC236}">
                    <a16:creationId xmlns:a16="http://schemas.microsoft.com/office/drawing/2014/main" id="{7C16A29D-5177-47F2-8DEC-E521E8B77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1595"/>
                <a:ext cx="0" cy="146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7" name="Line 52">
                <a:extLst>
                  <a:ext uri="{FF2B5EF4-FFF2-40B4-BE49-F238E27FC236}">
                    <a16:creationId xmlns:a16="http://schemas.microsoft.com/office/drawing/2014/main" id="{6E5FD254-02CA-4575-9450-FA77C26FD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1595"/>
                <a:ext cx="0" cy="1461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8" name="Rectangle 53">
                <a:extLst>
                  <a:ext uri="{FF2B5EF4-FFF2-40B4-BE49-F238E27FC236}">
                    <a16:creationId xmlns:a16="http://schemas.microsoft.com/office/drawing/2014/main" id="{A10D49D9-BAC2-4646-9B11-B2E18C847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96"/>
                <a:ext cx="5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chemeClr val="bg2"/>
                    </a:solidFill>
                  </a:rPr>
                  <a:t>已贷</a:t>
                </a:r>
              </a:p>
            </p:txBody>
          </p:sp>
          <p:sp>
            <p:nvSpPr>
              <p:cNvPr id="89" name="Rectangle 54">
                <a:extLst>
                  <a:ext uri="{FF2B5EF4-FFF2-40B4-BE49-F238E27FC236}">
                    <a16:creationId xmlns:a16="http://schemas.microsoft.com/office/drawing/2014/main" id="{5314D703-E270-4CB6-9BA6-BEF418BF5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1296"/>
                <a:ext cx="5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chemeClr val="bg2"/>
                    </a:solidFill>
                  </a:rPr>
                  <a:t>限额</a:t>
                </a:r>
              </a:p>
            </p:txBody>
          </p:sp>
          <p:sp>
            <p:nvSpPr>
              <p:cNvPr id="90" name="Rectangle 55">
                <a:extLst>
                  <a:ext uri="{FF2B5EF4-FFF2-40B4-BE49-F238E27FC236}">
                    <a16:creationId xmlns:a16="http://schemas.microsoft.com/office/drawing/2014/main" id="{8E6E0BA5-6F76-4C2A-BB7F-979337E75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3056"/>
                <a:ext cx="14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chemeClr val="bg2"/>
                    </a:solidFill>
                  </a:rPr>
                  <a:t>银行家： </a:t>
                </a:r>
                <a:r>
                  <a:rPr lang="en-US" altLang="zh-CN" sz="2400" b="1" dirty="0">
                    <a:solidFill>
                      <a:schemeClr val="bg2"/>
                    </a:solidFill>
                  </a:rPr>
                  <a:t>10K</a:t>
                </a:r>
              </a:p>
            </p:txBody>
          </p:sp>
        </p:grpSp>
        <p:sp>
          <p:nvSpPr>
            <p:cNvPr id="66" name="Text Box 56">
              <a:extLst>
                <a:ext uri="{FF2B5EF4-FFF2-40B4-BE49-F238E27FC236}">
                  <a16:creationId xmlns:a16="http://schemas.microsoft.com/office/drawing/2014/main" id="{938EB1ED-AB41-4417-8D64-D157DBB59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3376"/>
              <a:ext cx="1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安全状态</a:t>
              </a:r>
            </a:p>
          </p:txBody>
        </p:sp>
      </p:grpSp>
      <p:sp>
        <p:nvSpPr>
          <p:cNvPr id="91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09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00896"/>
              </p:ext>
            </p:extLst>
          </p:nvPr>
        </p:nvGraphicFramePr>
        <p:xfrm>
          <a:off x="528602" y="2118007"/>
          <a:ext cx="4043362" cy="289877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832842" y="5171836"/>
            <a:ext cx="3643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当前分配矩阵 </a:t>
            </a:r>
            <a:r>
              <a:rPr lang="en-US" altLang="zh-CN" sz="2400" b="1" dirty="0">
                <a:solidFill>
                  <a:schemeClr val="bg2"/>
                </a:solidFill>
              </a:rPr>
              <a:t>Allocation</a:t>
            </a:r>
          </a:p>
        </p:txBody>
      </p:sp>
      <p:graphicFrame>
        <p:nvGraphicFramePr>
          <p:cNvPr id="7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11582"/>
              </p:ext>
            </p:extLst>
          </p:nvPr>
        </p:nvGraphicFramePr>
        <p:xfrm>
          <a:off x="5001889" y="2117483"/>
          <a:ext cx="4043363" cy="289877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anose="05050102010706020507" pitchFamily="18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5933480" y="5171836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请求矩阵 </a:t>
            </a:r>
            <a:r>
              <a:rPr lang="en-US" altLang="zh-CN" sz="2400" b="1" dirty="0">
                <a:solidFill>
                  <a:schemeClr val="bg2"/>
                </a:solidFill>
              </a:rPr>
              <a:t>Request</a:t>
            </a:r>
          </a:p>
        </p:txBody>
      </p:sp>
      <p:sp>
        <p:nvSpPr>
          <p:cNvPr id="30801" name="Text Box 81"/>
          <p:cNvSpPr txBox="1">
            <a:spLocks noChangeArrowheads="1"/>
          </p:cNvSpPr>
          <p:nvPr/>
        </p:nvSpPr>
        <p:spPr bwMode="auto">
          <a:xfrm>
            <a:off x="1828195" y="513377"/>
            <a:ext cx="5680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总的资源向量 </a:t>
            </a:r>
            <a:r>
              <a:rPr lang="en-US" altLang="zh-CN" sz="2400" b="1" dirty="0">
                <a:solidFill>
                  <a:schemeClr val="bg2"/>
                </a:solidFill>
              </a:rPr>
              <a:t>E </a:t>
            </a:r>
            <a:r>
              <a:rPr lang="zh-CN" altLang="en-US" sz="2400" b="1" dirty="0">
                <a:solidFill>
                  <a:schemeClr val="bg2"/>
                </a:solidFill>
              </a:rPr>
              <a:t>＝（                      ）</a:t>
            </a:r>
          </a:p>
        </p:txBody>
      </p:sp>
      <p:sp>
        <p:nvSpPr>
          <p:cNvPr id="30802" name="Text Box 82"/>
          <p:cNvSpPr txBox="1">
            <a:spLocks noChangeArrowheads="1"/>
          </p:cNvSpPr>
          <p:nvPr/>
        </p:nvSpPr>
        <p:spPr bwMode="auto">
          <a:xfrm>
            <a:off x="1804393" y="958342"/>
            <a:ext cx="6229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空闲资源向量 </a:t>
            </a:r>
            <a:r>
              <a:rPr lang="en-US" altLang="zh-CN" sz="2400" b="1" dirty="0">
                <a:solidFill>
                  <a:schemeClr val="bg2"/>
                </a:solidFill>
              </a:rPr>
              <a:t>A </a:t>
            </a:r>
            <a:r>
              <a:rPr lang="zh-CN" altLang="en-US" sz="2400" b="1" dirty="0">
                <a:solidFill>
                  <a:schemeClr val="bg2"/>
                </a:solidFill>
              </a:rPr>
              <a:t>＝ （                        ）</a:t>
            </a:r>
          </a:p>
        </p:txBody>
      </p:sp>
      <p:grpSp>
        <p:nvGrpSpPr>
          <p:cNvPr id="30803" name="Group 83"/>
          <p:cNvGrpSpPr>
            <a:grpSpLocks/>
          </p:cNvGrpSpPr>
          <p:nvPr/>
        </p:nvGrpSpPr>
        <p:grpSpPr bwMode="auto">
          <a:xfrm>
            <a:off x="4628545" y="499886"/>
            <a:ext cx="1757362" cy="461962"/>
            <a:chOff x="2874" y="643"/>
            <a:chExt cx="1107" cy="291"/>
          </a:xfrm>
        </p:grpSpPr>
        <p:sp>
          <p:nvSpPr>
            <p:cNvPr id="30861" name="Rectangle 84"/>
            <p:cNvSpPr>
              <a:spLocks noChangeArrowheads="1"/>
            </p:cNvSpPr>
            <p:nvPr/>
          </p:nvSpPr>
          <p:spPr bwMode="auto">
            <a:xfrm>
              <a:off x="2874" y="643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0862" name="Rectangle 85"/>
            <p:cNvSpPr>
              <a:spLocks noChangeArrowheads="1"/>
            </p:cNvSpPr>
            <p:nvPr/>
          </p:nvSpPr>
          <p:spPr bwMode="auto">
            <a:xfrm>
              <a:off x="3167" y="643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0863" name="Rectangle 86"/>
            <p:cNvSpPr>
              <a:spLocks noChangeArrowheads="1"/>
            </p:cNvSpPr>
            <p:nvPr/>
          </p:nvSpPr>
          <p:spPr bwMode="auto">
            <a:xfrm>
              <a:off x="3460" y="643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0864" name="Rectangle 87"/>
            <p:cNvSpPr>
              <a:spLocks noChangeArrowheads="1"/>
            </p:cNvSpPr>
            <p:nvPr/>
          </p:nvSpPr>
          <p:spPr bwMode="auto">
            <a:xfrm>
              <a:off x="3753" y="643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  </a:t>
              </a:r>
            </a:p>
          </p:txBody>
        </p:sp>
      </p:grpSp>
      <p:grpSp>
        <p:nvGrpSpPr>
          <p:cNvPr id="30804" name="Group 88"/>
          <p:cNvGrpSpPr>
            <a:grpSpLocks/>
          </p:cNvGrpSpPr>
          <p:nvPr/>
        </p:nvGrpSpPr>
        <p:grpSpPr bwMode="auto">
          <a:xfrm>
            <a:off x="4833341" y="982424"/>
            <a:ext cx="1695450" cy="477837"/>
            <a:chOff x="2880" y="963"/>
            <a:chExt cx="1068" cy="301"/>
          </a:xfrm>
        </p:grpSpPr>
        <p:sp>
          <p:nvSpPr>
            <p:cNvPr id="30857" name="Rectangle 89"/>
            <p:cNvSpPr>
              <a:spLocks noChangeArrowheads="1"/>
            </p:cNvSpPr>
            <p:nvPr/>
          </p:nvSpPr>
          <p:spPr bwMode="auto">
            <a:xfrm>
              <a:off x="2880" y="97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0858" name="Rectangle 90"/>
            <p:cNvSpPr>
              <a:spLocks noChangeArrowheads="1"/>
            </p:cNvSpPr>
            <p:nvPr/>
          </p:nvSpPr>
          <p:spPr bwMode="auto">
            <a:xfrm>
              <a:off x="3173" y="97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0859" name="Rectangle 91"/>
            <p:cNvSpPr>
              <a:spLocks noChangeArrowheads="1"/>
            </p:cNvSpPr>
            <p:nvPr/>
          </p:nvSpPr>
          <p:spPr bwMode="auto">
            <a:xfrm>
              <a:off x="3466" y="97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0860" name="Rectangle 92"/>
            <p:cNvSpPr>
              <a:spLocks noChangeArrowheads="1"/>
            </p:cNvSpPr>
            <p:nvPr/>
          </p:nvSpPr>
          <p:spPr bwMode="auto">
            <a:xfrm>
              <a:off x="3735" y="9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0</a:t>
              </a:r>
            </a:p>
          </p:txBody>
        </p:sp>
      </p:grpSp>
      <p:sp>
        <p:nvSpPr>
          <p:cNvPr id="30805" name="Text Box 93"/>
          <p:cNvSpPr txBox="1">
            <a:spLocks noChangeArrowheads="1"/>
          </p:cNvSpPr>
          <p:nvPr/>
        </p:nvSpPr>
        <p:spPr bwMode="auto">
          <a:xfrm>
            <a:off x="442317" y="1682511"/>
            <a:ext cx="746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</a:rPr>
              <a:t>进程</a:t>
            </a:r>
          </a:p>
        </p:txBody>
      </p:sp>
      <p:sp>
        <p:nvSpPr>
          <p:cNvPr id="30806" name="Text Box 94"/>
          <p:cNvSpPr txBox="1">
            <a:spLocks noChangeArrowheads="1"/>
          </p:cNvSpPr>
          <p:nvPr/>
        </p:nvSpPr>
        <p:spPr bwMode="auto">
          <a:xfrm>
            <a:off x="1101130" y="1682511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</a:rPr>
              <a:t>磁带机</a:t>
            </a:r>
          </a:p>
        </p:txBody>
      </p:sp>
      <p:sp>
        <p:nvSpPr>
          <p:cNvPr id="30807" name="Text Box 95"/>
          <p:cNvSpPr txBox="1">
            <a:spLocks noChangeArrowheads="1"/>
          </p:cNvSpPr>
          <p:nvPr/>
        </p:nvSpPr>
        <p:spPr bwMode="auto">
          <a:xfrm>
            <a:off x="1994892" y="1682511"/>
            <a:ext cx="1027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chemeClr val="bg2"/>
                </a:solidFill>
              </a:rPr>
              <a:t>绘图仪</a:t>
            </a:r>
          </a:p>
        </p:txBody>
      </p:sp>
      <p:sp>
        <p:nvSpPr>
          <p:cNvPr id="30808" name="Text Box 96"/>
          <p:cNvSpPr txBox="1">
            <a:spLocks noChangeArrowheads="1"/>
          </p:cNvSpPr>
          <p:nvPr/>
        </p:nvSpPr>
        <p:spPr bwMode="auto">
          <a:xfrm>
            <a:off x="2902942" y="1682511"/>
            <a:ext cx="1027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chemeClr val="bg2"/>
                </a:solidFill>
              </a:rPr>
              <a:t>打印机</a:t>
            </a:r>
          </a:p>
        </p:txBody>
      </p:sp>
      <p:sp>
        <p:nvSpPr>
          <p:cNvPr id="30809" name="Text Box 97"/>
          <p:cNvSpPr txBox="1">
            <a:spLocks noChangeArrowheads="1"/>
          </p:cNvSpPr>
          <p:nvPr/>
        </p:nvSpPr>
        <p:spPr bwMode="auto">
          <a:xfrm>
            <a:off x="3782417" y="1682511"/>
            <a:ext cx="746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</a:rPr>
              <a:t>光驱</a:t>
            </a:r>
          </a:p>
        </p:txBody>
      </p:sp>
      <p:sp>
        <p:nvSpPr>
          <p:cNvPr id="30810" name="Text Box 98"/>
          <p:cNvSpPr txBox="1">
            <a:spLocks noChangeArrowheads="1"/>
          </p:cNvSpPr>
          <p:nvPr/>
        </p:nvSpPr>
        <p:spPr bwMode="auto">
          <a:xfrm>
            <a:off x="4880967" y="1677749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</a:rPr>
              <a:t>进程</a:t>
            </a:r>
          </a:p>
        </p:txBody>
      </p:sp>
      <p:sp>
        <p:nvSpPr>
          <p:cNvPr id="30811" name="Text Box 99"/>
          <p:cNvSpPr txBox="1">
            <a:spLocks noChangeArrowheads="1"/>
          </p:cNvSpPr>
          <p:nvPr/>
        </p:nvSpPr>
        <p:spPr bwMode="auto">
          <a:xfrm>
            <a:off x="5539780" y="1677749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chemeClr val="bg2"/>
                </a:solidFill>
              </a:rPr>
              <a:t>磁带机</a:t>
            </a:r>
          </a:p>
        </p:txBody>
      </p:sp>
      <p:sp>
        <p:nvSpPr>
          <p:cNvPr id="30812" name="Text Box 100"/>
          <p:cNvSpPr txBox="1">
            <a:spLocks noChangeArrowheads="1"/>
          </p:cNvSpPr>
          <p:nvPr/>
        </p:nvSpPr>
        <p:spPr bwMode="auto">
          <a:xfrm>
            <a:off x="6433542" y="1677749"/>
            <a:ext cx="1027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</a:rPr>
              <a:t>绘图仪</a:t>
            </a:r>
          </a:p>
        </p:txBody>
      </p:sp>
      <p:sp>
        <p:nvSpPr>
          <p:cNvPr id="30813" name="Text Box 101"/>
          <p:cNvSpPr txBox="1">
            <a:spLocks noChangeArrowheads="1"/>
          </p:cNvSpPr>
          <p:nvPr/>
        </p:nvSpPr>
        <p:spPr bwMode="auto">
          <a:xfrm>
            <a:off x="7341592" y="1677749"/>
            <a:ext cx="1027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</a:rPr>
              <a:t>打印机</a:t>
            </a:r>
          </a:p>
        </p:txBody>
      </p:sp>
      <p:sp>
        <p:nvSpPr>
          <p:cNvPr id="30814" name="Text Box 102"/>
          <p:cNvSpPr txBox="1">
            <a:spLocks noChangeArrowheads="1"/>
          </p:cNvSpPr>
          <p:nvPr/>
        </p:nvSpPr>
        <p:spPr bwMode="auto">
          <a:xfrm>
            <a:off x="8221067" y="1677749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chemeClr val="bg2"/>
                </a:solidFill>
              </a:rPr>
              <a:t>光驱</a:t>
            </a:r>
          </a:p>
        </p:txBody>
      </p:sp>
      <p:sp>
        <p:nvSpPr>
          <p:cNvPr id="31" name="Text Box 103"/>
          <p:cNvSpPr txBox="1">
            <a:spLocks noChangeArrowheads="1"/>
          </p:cNvSpPr>
          <p:nvPr/>
        </p:nvSpPr>
        <p:spPr bwMode="auto">
          <a:xfrm>
            <a:off x="1418166" y="5685909"/>
            <a:ext cx="7275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假设进程</a:t>
            </a:r>
            <a:r>
              <a:rPr lang="en-US" altLang="zh-CN" sz="2800" b="1" dirty="0">
                <a:solidFill>
                  <a:schemeClr val="bg1"/>
                </a:solidFill>
              </a:rPr>
              <a:t>P2</a:t>
            </a:r>
            <a:r>
              <a:rPr lang="zh-CN" altLang="en-US" sz="2800" b="1" dirty="0">
                <a:solidFill>
                  <a:schemeClr val="bg1"/>
                </a:solidFill>
              </a:rPr>
              <a:t>现在请求一个打印机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zh-CN" altLang="en-US" sz="2800" dirty="0">
                <a:solidFill>
                  <a:schemeClr val="bg1"/>
                </a:solidFill>
              </a:rPr>
              <a:t>可否分配？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 useBgFill="1">
        <p:nvSpPr>
          <p:cNvPr id="32" name="Rectangle 104"/>
          <p:cNvSpPr>
            <a:spLocks noChangeArrowheads="1"/>
          </p:cNvSpPr>
          <p:nvPr/>
        </p:nvSpPr>
        <p:spPr bwMode="auto">
          <a:xfrm>
            <a:off x="3107730" y="2716496"/>
            <a:ext cx="361950" cy="5191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 useBgFill="1">
        <p:nvSpPr>
          <p:cNvPr id="33" name="Rectangle 105"/>
          <p:cNvSpPr>
            <a:spLocks noChangeArrowheads="1"/>
          </p:cNvSpPr>
          <p:nvPr/>
        </p:nvSpPr>
        <p:spPr bwMode="auto">
          <a:xfrm>
            <a:off x="5781080" y="1009411"/>
            <a:ext cx="361950" cy="51911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sp useBgFill="1">
        <p:nvSpPr>
          <p:cNvPr id="34" name="Rectangle 106"/>
          <p:cNvSpPr>
            <a:spLocks noChangeArrowheads="1"/>
          </p:cNvSpPr>
          <p:nvPr/>
        </p:nvSpPr>
        <p:spPr bwMode="auto">
          <a:xfrm>
            <a:off x="7590923" y="2746179"/>
            <a:ext cx="361950" cy="5191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821" name="Text Box 2"/>
          <p:cNvSpPr txBox="1">
            <a:spLocks noChangeArrowheads="1"/>
          </p:cNvSpPr>
          <p:nvPr/>
        </p:nvSpPr>
        <p:spPr bwMode="auto">
          <a:xfrm>
            <a:off x="1691680" y="0"/>
            <a:ext cx="573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银行家算法例子（</a:t>
            </a:r>
            <a:r>
              <a:rPr lang="en-US" altLang="zh-CN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2</a:t>
            </a:r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）</a:t>
            </a: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1510705" y="921379"/>
            <a:ext cx="7245350" cy="3521075"/>
            <a:chOff x="864" y="829"/>
            <a:chExt cx="4564" cy="2218"/>
          </a:xfrm>
        </p:grpSpPr>
        <p:grpSp>
          <p:nvGrpSpPr>
            <p:cNvPr id="30839" name="Group 108"/>
            <p:cNvGrpSpPr>
              <a:grpSpLocks/>
            </p:cNvGrpSpPr>
            <p:nvPr/>
          </p:nvGrpSpPr>
          <p:grpSpPr bwMode="auto">
            <a:xfrm>
              <a:off x="864" y="2720"/>
              <a:ext cx="1756" cy="327"/>
              <a:chOff x="864" y="2720"/>
              <a:chExt cx="1756" cy="327"/>
            </a:xfrm>
          </p:grpSpPr>
          <p:sp useBgFill="1">
            <p:nvSpPr>
              <p:cNvPr id="30853" name="Rectangle 109"/>
              <p:cNvSpPr>
                <a:spLocks noChangeArrowheads="1"/>
              </p:cNvSpPr>
              <p:nvPr/>
            </p:nvSpPr>
            <p:spPr bwMode="auto">
              <a:xfrm>
                <a:off x="864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 useBgFill="1">
            <p:nvSpPr>
              <p:cNvPr id="30854" name="Rectangle 110"/>
              <p:cNvSpPr>
                <a:spLocks noChangeArrowheads="1"/>
              </p:cNvSpPr>
              <p:nvPr/>
            </p:nvSpPr>
            <p:spPr bwMode="auto">
              <a:xfrm>
                <a:off x="1370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 useBgFill="1">
            <p:nvSpPr>
              <p:cNvPr id="30855" name="Rectangle 111"/>
              <p:cNvSpPr>
                <a:spLocks noChangeArrowheads="1"/>
              </p:cNvSpPr>
              <p:nvPr/>
            </p:nvSpPr>
            <p:spPr bwMode="auto">
              <a:xfrm>
                <a:off x="1883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 useBgFill="1">
            <p:nvSpPr>
              <p:cNvPr id="30856" name="Rectangle 112"/>
              <p:cNvSpPr>
                <a:spLocks noChangeArrowheads="1"/>
              </p:cNvSpPr>
              <p:nvPr/>
            </p:nvSpPr>
            <p:spPr bwMode="auto">
              <a:xfrm>
                <a:off x="2392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  <p:grpSp>
          <p:nvGrpSpPr>
            <p:cNvPr id="30840" name="Group 113"/>
            <p:cNvGrpSpPr>
              <a:grpSpLocks/>
            </p:cNvGrpSpPr>
            <p:nvPr/>
          </p:nvGrpSpPr>
          <p:grpSpPr bwMode="auto">
            <a:xfrm>
              <a:off x="3672" y="2709"/>
              <a:ext cx="1756" cy="327"/>
              <a:chOff x="864" y="2720"/>
              <a:chExt cx="1756" cy="327"/>
            </a:xfrm>
          </p:grpSpPr>
          <p:sp useBgFill="1">
            <p:nvSpPr>
              <p:cNvPr id="30849" name="Rectangle 114"/>
              <p:cNvSpPr>
                <a:spLocks noChangeArrowheads="1"/>
              </p:cNvSpPr>
              <p:nvPr/>
            </p:nvSpPr>
            <p:spPr bwMode="auto">
              <a:xfrm>
                <a:off x="864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–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p:sp useBgFill="1">
            <p:nvSpPr>
              <p:cNvPr id="30850" name="Rectangle 115"/>
              <p:cNvSpPr>
                <a:spLocks noChangeArrowheads="1"/>
              </p:cNvSpPr>
              <p:nvPr/>
            </p:nvSpPr>
            <p:spPr bwMode="auto">
              <a:xfrm>
                <a:off x="1370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–</a:t>
                </a:r>
              </a:p>
            </p:txBody>
          </p:sp>
          <p:sp useBgFill="1">
            <p:nvSpPr>
              <p:cNvPr id="30851" name="Rectangle 116"/>
              <p:cNvSpPr>
                <a:spLocks noChangeArrowheads="1"/>
              </p:cNvSpPr>
              <p:nvPr/>
            </p:nvSpPr>
            <p:spPr bwMode="auto">
              <a:xfrm>
                <a:off x="1883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–</a:t>
                </a:r>
              </a:p>
            </p:txBody>
          </p:sp>
          <p:sp useBgFill="1">
            <p:nvSpPr>
              <p:cNvPr id="30852" name="Rectangle 117"/>
              <p:cNvSpPr>
                <a:spLocks noChangeArrowheads="1"/>
              </p:cNvSpPr>
              <p:nvPr/>
            </p:nvSpPr>
            <p:spPr bwMode="auto">
              <a:xfrm>
                <a:off x="2392" y="2720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–</a:t>
                </a:r>
              </a:p>
            </p:txBody>
          </p:sp>
        </p:grpSp>
        <p:grpSp>
          <p:nvGrpSpPr>
            <p:cNvPr id="30841" name="Group 118"/>
            <p:cNvGrpSpPr>
              <a:grpSpLocks/>
            </p:cNvGrpSpPr>
            <p:nvPr/>
          </p:nvGrpSpPr>
          <p:grpSpPr bwMode="auto">
            <a:xfrm>
              <a:off x="2961" y="829"/>
              <a:ext cx="1001" cy="327"/>
              <a:chOff x="2874" y="643"/>
              <a:chExt cx="1001" cy="327"/>
            </a:xfrm>
          </p:grpSpPr>
          <p:sp useBgFill="1">
            <p:nvSpPr>
              <p:cNvPr id="30845" name="Rectangle 119"/>
              <p:cNvSpPr>
                <a:spLocks noChangeArrowheads="1"/>
              </p:cNvSpPr>
              <p:nvPr/>
            </p:nvSpPr>
            <p:spPr bwMode="auto">
              <a:xfrm>
                <a:off x="2874" y="643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 useBgFill="1">
            <p:nvSpPr>
              <p:cNvPr id="30846" name="Rectangle 120"/>
              <p:cNvSpPr>
                <a:spLocks noChangeArrowheads="1"/>
              </p:cNvSpPr>
              <p:nvPr/>
            </p:nvSpPr>
            <p:spPr bwMode="auto">
              <a:xfrm>
                <a:off x="3167" y="643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 useBgFill="1">
            <p:nvSpPr>
              <p:cNvPr id="30847" name="Rectangle 121"/>
              <p:cNvSpPr>
                <a:spLocks noChangeArrowheads="1"/>
              </p:cNvSpPr>
              <p:nvPr/>
            </p:nvSpPr>
            <p:spPr bwMode="auto">
              <a:xfrm>
                <a:off x="3460" y="643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 useBgFill="1">
            <p:nvSpPr>
              <p:cNvPr id="30848" name="Rectangle 122"/>
              <p:cNvSpPr>
                <a:spLocks noChangeArrowheads="1"/>
              </p:cNvSpPr>
              <p:nvPr/>
            </p:nvSpPr>
            <p:spPr bwMode="auto">
              <a:xfrm>
                <a:off x="3706" y="643"/>
                <a:ext cx="169" cy="291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30842" name="Group 123"/>
            <p:cNvGrpSpPr>
              <a:grpSpLocks/>
            </p:cNvGrpSpPr>
            <p:nvPr/>
          </p:nvGrpSpPr>
          <p:grpSpPr bwMode="auto">
            <a:xfrm>
              <a:off x="1880" y="1987"/>
              <a:ext cx="3017" cy="327"/>
              <a:chOff x="1880" y="1987"/>
              <a:chExt cx="3017" cy="327"/>
            </a:xfrm>
          </p:grpSpPr>
          <p:sp>
            <p:nvSpPr>
              <p:cNvPr id="30843" name="Rectangle 124"/>
              <p:cNvSpPr>
                <a:spLocks noChangeArrowheads="1"/>
              </p:cNvSpPr>
              <p:nvPr/>
            </p:nvSpPr>
            <p:spPr bwMode="auto">
              <a:xfrm>
                <a:off x="1880" y="1987"/>
                <a:ext cx="228" cy="3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30844" name="Rectangle 125"/>
              <p:cNvSpPr>
                <a:spLocks noChangeArrowheads="1"/>
              </p:cNvSpPr>
              <p:nvPr/>
            </p:nvSpPr>
            <p:spPr bwMode="auto">
              <a:xfrm>
                <a:off x="4684" y="1987"/>
                <a:ext cx="213" cy="2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536105" y="913027"/>
            <a:ext cx="7219950" cy="1798637"/>
            <a:chOff x="1268" y="808"/>
            <a:chExt cx="4548" cy="1133"/>
          </a:xfrm>
        </p:grpSpPr>
        <p:grpSp>
          <p:nvGrpSpPr>
            <p:cNvPr id="30823" name="Group 127"/>
            <p:cNvGrpSpPr>
              <a:grpSpLocks/>
            </p:cNvGrpSpPr>
            <p:nvPr/>
          </p:nvGrpSpPr>
          <p:grpSpPr bwMode="auto">
            <a:xfrm>
              <a:off x="1268" y="1603"/>
              <a:ext cx="4548" cy="338"/>
              <a:chOff x="-163" y="2062"/>
              <a:chExt cx="4548" cy="338"/>
            </a:xfrm>
          </p:grpSpPr>
          <p:grpSp>
            <p:nvGrpSpPr>
              <p:cNvPr id="30829" name="Group 128"/>
              <p:cNvGrpSpPr>
                <a:grpSpLocks/>
              </p:cNvGrpSpPr>
              <p:nvPr/>
            </p:nvGrpSpPr>
            <p:grpSpPr bwMode="auto">
              <a:xfrm>
                <a:off x="-163" y="2062"/>
                <a:ext cx="1758" cy="327"/>
                <a:chOff x="1269" y="2699"/>
                <a:chExt cx="1758" cy="327"/>
              </a:xfrm>
            </p:grpSpPr>
            <p:sp useBgFill="1">
              <p:nvSpPr>
                <p:cNvPr id="3083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269" y="2699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 useBgFill="1">
              <p:nvSpPr>
                <p:cNvPr id="3083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809" y="2699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 useBgFill="1">
              <p:nvSpPr>
                <p:cNvPr id="30837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14" y="2699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 useBgFill="1">
              <p:nvSpPr>
                <p:cNvPr id="30838" name="Rectangle 132"/>
                <p:cNvSpPr>
                  <a:spLocks noChangeArrowheads="1"/>
                </p:cNvSpPr>
                <p:nvPr/>
              </p:nvSpPr>
              <p:spPr bwMode="auto">
                <a:xfrm>
                  <a:off x="2799" y="2699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0830" name="Group 133"/>
              <p:cNvGrpSpPr>
                <a:grpSpLocks/>
              </p:cNvGrpSpPr>
              <p:nvPr/>
            </p:nvGrpSpPr>
            <p:grpSpPr bwMode="auto">
              <a:xfrm>
                <a:off x="2672" y="2062"/>
                <a:ext cx="1713" cy="338"/>
                <a:chOff x="1296" y="2710"/>
                <a:chExt cx="1713" cy="338"/>
              </a:xfrm>
            </p:grpSpPr>
            <p:sp useBgFill="1">
              <p:nvSpPr>
                <p:cNvPr id="30831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96" y="2710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–</a:t>
                  </a:r>
                  <a:endParaRPr lang="en-US" altLang="zh-CN" sz="2400">
                    <a:solidFill>
                      <a:srgbClr val="FF0000"/>
                    </a:solidFill>
                  </a:endParaRPr>
                </a:p>
              </p:txBody>
            </p:sp>
            <p:sp useBgFill="1">
              <p:nvSpPr>
                <p:cNvPr id="30832" name="Rectangle 135"/>
                <p:cNvSpPr>
                  <a:spLocks noChangeArrowheads="1"/>
                </p:cNvSpPr>
                <p:nvPr/>
              </p:nvSpPr>
              <p:spPr bwMode="auto">
                <a:xfrm>
                  <a:off x="1749" y="2721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  <p:sp useBgFill="1">
              <p:nvSpPr>
                <p:cNvPr id="30833" name="Rectangle 136"/>
                <p:cNvSpPr>
                  <a:spLocks noChangeArrowheads="1"/>
                </p:cNvSpPr>
                <p:nvPr/>
              </p:nvSpPr>
              <p:spPr bwMode="auto">
                <a:xfrm>
                  <a:off x="2286" y="2710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  <p:sp useBgFill="1">
              <p:nvSpPr>
                <p:cNvPr id="30834" name="Rectangle 137"/>
                <p:cNvSpPr>
                  <a:spLocks noChangeArrowheads="1"/>
                </p:cNvSpPr>
                <p:nvPr/>
              </p:nvSpPr>
              <p:spPr bwMode="auto">
                <a:xfrm>
                  <a:off x="2781" y="2710"/>
                  <a:ext cx="228" cy="327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90000"/>
                    <a:buFont typeface="Symbol" panose="05050102010706020507" pitchFamily="18" charset="2"/>
                    <a:buChar char="¨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</p:grpSp>
        </p:grpSp>
        <p:grpSp>
          <p:nvGrpSpPr>
            <p:cNvPr id="30824" name="Group 138"/>
            <p:cNvGrpSpPr>
              <a:grpSpLocks/>
            </p:cNvGrpSpPr>
            <p:nvPr/>
          </p:nvGrpSpPr>
          <p:grpSpPr bwMode="auto">
            <a:xfrm>
              <a:off x="3382" y="808"/>
              <a:ext cx="1067" cy="345"/>
              <a:chOff x="3303" y="613"/>
              <a:chExt cx="1067" cy="345"/>
            </a:xfrm>
          </p:grpSpPr>
          <p:sp useBgFill="1">
            <p:nvSpPr>
              <p:cNvPr id="30825" name="Rectangle 139"/>
              <p:cNvSpPr>
                <a:spLocks noChangeArrowheads="1"/>
              </p:cNvSpPr>
              <p:nvPr/>
            </p:nvSpPr>
            <p:spPr bwMode="auto">
              <a:xfrm>
                <a:off x="3303" y="613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 useBgFill="1">
            <p:nvSpPr>
              <p:cNvPr id="30826" name="Rectangle 140"/>
              <p:cNvSpPr>
                <a:spLocks noChangeArrowheads="1"/>
              </p:cNvSpPr>
              <p:nvPr/>
            </p:nvSpPr>
            <p:spPr bwMode="auto">
              <a:xfrm>
                <a:off x="3596" y="619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 useBgFill="1">
            <p:nvSpPr>
              <p:cNvPr id="30827" name="Rectangle 141"/>
              <p:cNvSpPr>
                <a:spLocks noChangeArrowheads="1"/>
              </p:cNvSpPr>
              <p:nvPr/>
            </p:nvSpPr>
            <p:spPr bwMode="auto">
              <a:xfrm>
                <a:off x="3889" y="631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 useBgFill="1">
            <p:nvSpPr>
              <p:cNvPr id="30828" name="Rectangle 142"/>
              <p:cNvSpPr>
                <a:spLocks noChangeArrowheads="1"/>
              </p:cNvSpPr>
              <p:nvPr/>
            </p:nvSpPr>
            <p:spPr bwMode="auto">
              <a:xfrm>
                <a:off x="4142" y="618"/>
                <a:ext cx="228" cy="327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860DFBD-49E0-4AF8-AFBC-0453222EAEF4}"/>
              </a:ext>
            </a:extLst>
          </p:cNvPr>
          <p:cNvSpPr/>
          <p:nvPr/>
        </p:nvSpPr>
        <p:spPr bwMode="auto">
          <a:xfrm>
            <a:off x="541679" y="3869889"/>
            <a:ext cx="779463" cy="530847"/>
          </a:xfrm>
          <a:prstGeom prst="rect">
            <a:avLst/>
          </a:prstGeom>
          <a:solidFill>
            <a:srgbClr val="FF3300">
              <a:alpha val="2196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BAB41A8-D5ED-4C63-B5F9-7FA092688B93}"/>
              </a:ext>
            </a:extLst>
          </p:cNvPr>
          <p:cNvSpPr/>
          <p:nvPr/>
        </p:nvSpPr>
        <p:spPr bwMode="auto">
          <a:xfrm>
            <a:off x="5055956" y="2157413"/>
            <a:ext cx="779463" cy="530847"/>
          </a:xfrm>
          <a:prstGeom prst="rect">
            <a:avLst/>
          </a:prstGeom>
          <a:solidFill>
            <a:srgbClr val="FF3300">
              <a:alpha val="2196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61E4029-B4A8-4DF2-A9AA-CA2AFCCFB041}"/>
              </a:ext>
            </a:extLst>
          </p:cNvPr>
          <p:cNvSpPr/>
          <p:nvPr/>
        </p:nvSpPr>
        <p:spPr bwMode="auto">
          <a:xfrm>
            <a:off x="5020668" y="3889886"/>
            <a:ext cx="779463" cy="530847"/>
          </a:xfrm>
          <a:prstGeom prst="rect">
            <a:avLst/>
          </a:prstGeom>
          <a:solidFill>
            <a:srgbClr val="FF3300">
              <a:alpha val="2196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AD9DD7A-F21B-477B-AF88-E956031836E7}"/>
              </a:ext>
            </a:extLst>
          </p:cNvPr>
          <p:cNvSpPr/>
          <p:nvPr/>
        </p:nvSpPr>
        <p:spPr bwMode="auto">
          <a:xfrm>
            <a:off x="541679" y="2175404"/>
            <a:ext cx="779463" cy="530847"/>
          </a:xfrm>
          <a:prstGeom prst="rect">
            <a:avLst/>
          </a:prstGeom>
          <a:solidFill>
            <a:srgbClr val="FF3300">
              <a:alpha val="2196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663538" y="619069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分配后的状态是安全状态，可以分！</a:t>
            </a:r>
          </a:p>
        </p:txBody>
      </p:sp>
      <p:sp>
        <p:nvSpPr>
          <p:cNvPr id="7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25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nimBg="1" autoUpdateAnimBg="0"/>
      <p:bldP spid="33" grpId="0" animBg="1" autoUpdateAnimBg="0"/>
      <p:bldP spid="34" grpId="0" animBg="1" autoUpdateAnimBg="0"/>
      <p:bldP spid="2" grpId="0" animBg="1"/>
      <p:bldP spid="72" grpId="0" animBg="1"/>
      <p:bldP spid="73" grpId="0" animBg="1"/>
      <p:bldP spid="74" grpId="0" animBg="1"/>
      <p:bldP spid="75" grpId="0"/>
      <p:bldP spid="7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6376988" cy="7477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银行家算法的数据结构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058" y="1446213"/>
            <a:ext cx="8748713" cy="4215035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marL="0" lvl="1" indent="457200" eaLnBrk="1" hangingPunct="1">
              <a:lnSpc>
                <a:spcPts val="4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可利用资源向量</a:t>
            </a:r>
            <a:r>
              <a:rPr lang="en-US" altLang="zh-CN" sz="3200" b="1" kern="1200" dirty="0">
                <a:solidFill>
                  <a:schemeClr val="bg1">
                    <a:lumMod val="75000"/>
                  </a:schemeClr>
                </a:solidFill>
                <a:effectLst/>
                <a:cs typeface="+mn-cs"/>
              </a:rPr>
              <a:t>Available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。含有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m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个元素的数组，每个元素代表一类可利用资源的数目。</a:t>
            </a:r>
          </a:p>
          <a:p>
            <a:pPr marL="0" lvl="1" indent="457200" eaLnBrk="1" hangingPunct="1">
              <a:lnSpc>
                <a:spcPts val="4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最大需求矩阵</a:t>
            </a:r>
            <a:r>
              <a:rPr lang="en-US" altLang="zh-CN" sz="3200" b="1" kern="1200" dirty="0">
                <a:solidFill>
                  <a:schemeClr val="bg1">
                    <a:lumMod val="75000"/>
                  </a:schemeClr>
                </a:solidFill>
                <a:effectLst/>
                <a:cs typeface="+mn-cs"/>
              </a:rPr>
              <a:t>Max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。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n*m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矩阵，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n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个进程的每一个对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m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类资源的最大需求。</a:t>
            </a:r>
          </a:p>
          <a:p>
            <a:pPr marL="0" lvl="1" indent="457200" eaLnBrk="1" hangingPunct="1">
              <a:lnSpc>
                <a:spcPts val="4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已分配矩阵</a:t>
            </a:r>
            <a:r>
              <a:rPr lang="en-US" altLang="zh-CN" sz="3200" b="1" kern="1200" dirty="0">
                <a:solidFill>
                  <a:schemeClr val="bg1">
                    <a:lumMod val="75000"/>
                  </a:schemeClr>
                </a:solidFill>
                <a:effectLst/>
                <a:cs typeface="+mn-cs"/>
              </a:rPr>
              <a:t>Allocation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 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。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n*m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矩阵，每个进程已分配的每类资源的数目。</a:t>
            </a:r>
          </a:p>
          <a:p>
            <a:pPr marL="0" lvl="1" indent="457200" eaLnBrk="1" hangingPunct="1">
              <a:lnSpc>
                <a:spcPts val="4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需求矩阵</a:t>
            </a:r>
            <a:r>
              <a:rPr lang="en-US" altLang="zh-CN" sz="3200" b="1" kern="1200" dirty="0">
                <a:solidFill>
                  <a:schemeClr val="bg1">
                    <a:lumMod val="75000"/>
                  </a:schemeClr>
                </a:solidFill>
                <a:effectLst/>
                <a:cs typeface="+mn-cs"/>
              </a:rPr>
              <a:t>Need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 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。</a:t>
            </a:r>
            <a:r>
              <a:rPr lang="en-US" altLang="zh-CN" sz="3200" b="1" kern="1200" dirty="0">
                <a:solidFill>
                  <a:schemeClr val="bg2"/>
                </a:solidFill>
                <a:effectLst/>
                <a:cs typeface="+mn-cs"/>
              </a:rPr>
              <a:t>n*m</a:t>
            </a:r>
            <a:r>
              <a:rPr lang="zh-CN" altLang="en-US" sz="3200" b="1" kern="1200" dirty="0">
                <a:solidFill>
                  <a:schemeClr val="bg2"/>
                </a:solidFill>
                <a:effectLst/>
                <a:cs typeface="+mn-cs"/>
              </a:rPr>
              <a:t>矩阵，每个进程还需要各类资源数。</a:t>
            </a:r>
            <a:endParaRPr lang="en-US" altLang="zh-CN" sz="3200" b="1" kern="1200" dirty="0">
              <a:solidFill>
                <a:schemeClr val="bg2"/>
              </a:solidFill>
              <a:effectLst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5781" y="6084024"/>
            <a:ext cx="5572125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Need[</a:t>
            </a:r>
            <a:r>
              <a:rPr lang="en-US" altLang="zh-CN" sz="2400" b="1" dirty="0" err="1">
                <a:solidFill>
                  <a:schemeClr val="bg2"/>
                </a:solidFill>
              </a:rPr>
              <a:t>i,j</a:t>
            </a:r>
            <a:r>
              <a:rPr lang="en-US" altLang="zh-CN" sz="2400" b="1" dirty="0">
                <a:solidFill>
                  <a:schemeClr val="bg2"/>
                </a:solidFill>
              </a:rPr>
              <a:t>]= Max[</a:t>
            </a:r>
            <a:r>
              <a:rPr lang="en-US" altLang="zh-CN" sz="2400" b="1" dirty="0" err="1">
                <a:solidFill>
                  <a:schemeClr val="bg2"/>
                </a:solidFill>
              </a:rPr>
              <a:t>i,j</a:t>
            </a:r>
            <a:r>
              <a:rPr lang="en-US" altLang="zh-CN" sz="2400" b="1" dirty="0">
                <a:solidFill>
                  <a:schemeClr val="bg2"/>
                </a:solidFill>
              </a:rPr>
              <a:t>]- Allocation[</a:t>
            </a:r>
            <a:r>
              <a:rPr lang="en-US" altLang="zh-CN" sz="2400" b="1" dirty="0" err="1">
                <a:solidFill>
                  <a:schemeClr val="bg2"/>
                </a:solidFill>
              </a:rPr>
              <a:t>i,j</a:t>
            </a:r>
            <a:r>
              <a:rPr lang="en-US" altLang="zh-CN" sz="2400" b="1" dirty="0">
                <a:solidFill>
                  <a:schemeClr val="bg2"/>
                </a:solidFill>
              </a:rPr>
              <a:t>]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2500313" y="857250"/>
            <a:ext cx="4429125" cy="523875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假设有</a:t>
            </a:r>
            <a:r>
              <a:rPr lang="en-US" altLang="zh-CN" sz="2800" b="1" dirty="0">
                <a:solidFill>
                  <a:schemeClr val="bg2"/>
                </a:solidFill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</a:rPr>
              <a:t>个进程，</a:t>
            </a:r>
            <a:r>
              <a:rPr lang="en-US" altLang="zh-CN" sz="2800" b="1" dirty="0">
                <a:solidFill>
                  <a:schemeClr val="bg2"/>
                </a:solidFill>
              </a:rPr>
              <a:t>m</a:t>
            </a:r>
            <a:r>
              <a:rPr lang="zh-CN" altLang="en-US" sz="2800" b="1" dirty="0">
                <a:solidFill>
                  <a:schemeClr val="bg2"/>
                </a:solidFill>
              </a:rPr>
              <a:t>个资源</a:t>
            </a: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79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00820"/>
            <a:ext cx="9023499" cy="498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）若</a:t>
            </a:r>
            <a:r>
              <a:rPr lang="en-US" altLang="zh-CN" sz="2800" dirty="0" err="1">
                <a:solidFill>
                  <a:schemeClr val="tx1">
                    <a:lumMod val="10000"/>
                  </a:schemeClr>
                </a:solidFill>
              </a:rPr>
              <a:t>Requesti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[j]≤Need[</a:t>
            </a:r>
            <a:r>
              <a:rPr lang="en-US" altLang="zh-CN" sz="2800" dirty="0" err="1">
                <a:solidFill>
                  <a:schemeClr val="tx1">
                    <a:lumMod val="10000"/>
                  </a:schemeClr>
                </a:solidFill>
              </a:rPr>
              <a:t>i,j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],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转（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）；否则错误返回；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）若</a:t>
            </a:r>
            <a:r>
              <a:rPr lang="en-US" altLang="zh-CN" sz="2800" dirty="0" err="1">
                <a:solidFill>
                  <a:schemeClr val="tx1">
                    <a:lumMod val="10000"/>
                  </a:schemeClr>
                </a:solidFill>
              </a:rPr>
              <a:t>Requesti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[j] ≤Available[j], 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转（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）；否则进程 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等待；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）假设系统分配了资源（试分配），则有新状态：</a:t>
            </a:r>
          </a:p>
          <a:p>
            <a:pPr marL="822325" lvl="1" eaLnBrk="1" hangingPunct="1"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Available [j] :=Available[j] -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</a:rPr>
              <a:t>Requesti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[j];</a:t>
            </a:r>
          </a:p>
          <a:p>
            <a:pPr marL="822325" lvl="1" eaLnBrk="1" hangingPunct="1"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Allocation[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</a:rPr>
              <a:t>i,j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] :=Allocation[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</a:rPr>
              <a:t>i,j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]+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</a:rPr>
              <a:t>Requesti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[j];</a:t>
            </a:r>
          </a:p>
          <a:p>
            <a:pPr marL="822325" lvl="1" eaLnBrk="1" hangingPunct="1"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Need[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</a:rPr>
              <a:t>i,j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] :=Need[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</a:rPr>
              <a:t>i,j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]-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</a:rPr>
              <a:t>Requesti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</a:rPr>
              <a:t>[j]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）执行安全性算法，新状态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</a:endParaRPr>
          </a:p>
          <a:p>
            <a:pPr marL="1347788" lvl="2" indent="-354013" eaLnBrk="1" hangingPunct="1"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</a:rPr>
              <a:t>安全：分配完成；</a:t>
            </a:r>
          </a:p>
          <a:p>
            <a:pPr marL="1347788" lvl="2" indent="-354013" eaLnBrk="1" hangingPunct="1"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不安全：恢复原状态，进程等待。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39752" y="591748"/>
            <a:ext cx="4153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FF"/>
                </a:solidFill>
                <a:latin typeface="+mn-ea"/>
                <a:ea typeface="+mn-ea"/>
              </a:rPr>
              <a:t>当进程</a:t>
            </a:r>
            <a:r>
              <a:rPr lang="en-US" altLang="zh-CN" sz="2800" dirty="0">
                <a:solidFill>
                  <a:srgbClr val="FF00FF"/>
                </a:solidFill>
                <a:latin typeface="+mn-ea"/>
                <a:ea typeface="+mn-ea"/>
              </a:rPr>
              <a:t>Pi</a:t>
            </a:r>
            <a:r>
              <a:rPr lang="zh-CN" altLang="en-US" sz="2800" dirty="0">
                <a:solidFill>
                  <a:srgbClr val="FF00FF"/>
                </a:solidFill>
                <a:latin typeface="+mn-ea"/>
                <a:ea typeface="+mn-ea"/>
              </a:rPr>
              <a:t>提出资源申请时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800" y="4869160"/>
            <a:ext cx="9066200" cy="187743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安全性算法</a:t>
            </a:r>
            <a:endParaRPr lang="en-US" altLang="zh-CN" sz="3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新状态下，在其余的进程中寻找一个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执行序列：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使得每个进程的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最大资源需求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得到满足。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若能找到，此次分配时安全的。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163" y="0"/>
            <a:ext cx="4289425" cy="7477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银行家算法描述</a:t>
            </a:r>
          </a:p>
        </p:txBody>
      </p:sp>
    </p:spTree>
    <p:extLst>
      <p:ext uri="{BB962C8B-B14F-4D97-AF65-F5344CB8AC3E}">
        <p14:creationId xmlns:p14="http://schemas.microsoft.com/office/powerpoint/2010/main" val="40785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0"/>
            <a:ext cx="4360862" cy="82073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安全性算法步骤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9138"/>
            <a:ext cx="9127244" cy="4608512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(1) </a:t>
            </a:r>
            <a:r>
              <a:rPr lang="en-US" altLang="zh-CN" sz="2800" b="1" kern="1200" dirty="0">
                <a:solidFill>
                  <a:srgbClr val="996633"/>
                </a:solidFill>
                <a:effectLst/>
              </a:rPr>
              <a:t>Work[j]:=Available[j];        Finish[</a:t>
            </a:r>
            <a:r>
              <a:rPr lang="en-US" altLang="zh-CN" sz="2800" b="1" kern="1200" dirty="0" err="1">
                <a:solidFill>
                  <a:srgbClr val="996633"/>
                </a:solidFill>
                <a:effectLst/>
              </a:rPr>
              <a:t>i</a:t>
            </a:r>
            <a:r>
              <a:rPr lang="en-US" altLang="zh-CN" sz="2800" b="1" kern="1200" dirty="0">
                <a:solidFill>
                  <a:srgbClr val="996633"/>
                </a:solidFill>
                <a:effectLst/>
              </a:rPr>
              <a:t>]:=false;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(2) </a:t>
            </a:r>
            <a:r>
              <a:rPr lang="zh-CN" altLang="en-US" sz="2800" b="1" kern="1200" dirty="0">
                <a:solidFill>
                  <a:srgbClr val="996633"/>
                </a:solidFill>
                <a:effectLst/>
              </a:rPr>
              <a:t>寻找满足条件的进程 </a:t>
            </a:r>
            <a:r>
              <a:rPr lang="en-US" altLang="zh-CN" sz="2800" b="1" kern="1200" dirty="0" err="1">
                <a:solidFill>
                  <a:srgbClr val="996633"/>
                </a:solidFill>
                <a:effectLst/>
              </a:rPr>
              <a:t>i</a:t>
            </a:r>
            <a:r>
              <a:rPr lang="en-US" altLang="zh-CN" sz="2800" b="1" kern="1200" dirty="0">
                <a:solidFill>
                  <a:srgbClr val="996633"/>
                </a:solidFill>
                <a:effectLst/>
              </a:rPr>
              <a:t> </a:t>
            </a:r>
            <a:r>
              <a:rPr lang="zh-CN" altLang="en-US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kern="1200" dirty="0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a). Finish[</a:t>
            </a:r>
            <a:r>
              <a:rPr lang="en-US" altLang="zh-CN" b="1" kern="1200" dirty="0" err="1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i</a:t>
            </a:r>
            <a:r>
              <a:rPr lang="en-US" altLang="zh-CN" b="1" kern="1200" dirty="0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]=false;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kern="1200" dirty="0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b). Need[</a:t>
            </a:r>
            <a:r>
              <a:rPr lang="en-US" altLang="zh-CN" b="1" kern="1200" dirty="0" err="1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i,j</a:t>
            </a:r>
            <a:r>
              <a:rPr lang="en-US" altLang="zh-CN" b="1" kern="1200" dirty="0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]≤Work[j];(</a:t>
            </a:r>
            <a:r>
              <a:rPr lang="zh-CN" altLang="en-US" b="1" kern="1200" dirty="0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需求小于动态可分配资源</a:t>
            </a:r>
            <a:r>
              <a:rPr lang="en-US" altLang="zh-CN" b="1" kern="1200" dirty="0">
                <a:solidFill>
                  <a:schemeClr val="tx1">
                    <a:lumMod val="10000"/>
                  </a:schemeClr>
                </a:solidFill>
                <a:effectLst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      </a:t>
            </a:r>
            <a:r>
              <a:rPr lang="zh-CN" altLang="en-US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如果不存在，则转</a:t>
            </a: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(4)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(3) </a:t>
            </a:r>
            <a:r>
              <a:rPr lang="zh-CN" altLang="en-US" sz="2800" b="1" kern="1200" dirty="0">
                <a:solidFill>
                  <a:srgbClr val="996633"/>
                </a:solidFill>
                <a:effectLst/>
              </a:rPr>
              <a:t>进程 </a:t>
            </a:r>
            <a:r>
              <a:rPr lang="en-US" altLang="zh-CN" sz="2800" b="1" kern="1200" dirty="0" err="1">
                <a:solidFill>
                  <a:srgbClr val="996633"/>
                </a:solidFill>
                <a:effectLst/>
              </a:rPr>
              <a:t>i</a:t>
            </a:r>
            <a:r>
              <a:rPr lang="en-US" altLang="zh-CN" sz="2800" b="1" kern="1200" dirty="0">
                <a:solidFill>
                  <a:srgbClr val="996633"/>
                </a:solidFill>
                <a:effectLst/>
              </a:rPr>
              <a:t> </a:t>
            </a:r>
            <a:r>
              <a:rPr lang="zh-CN" altLang="en-US" sz="2800" b="1" kern="1200" dirty="0">
                <a:solidFill>
                  <a:srgbClr val="996633"/>
                </a:solidFill>
                <a:effectLst/>
              </a:rPr>
              <a:t>获取资源，执行完毕，并释放资源：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      </a:t>
            </a: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Work[j] :=Work[j]+Allocation[</a:t>
            </a:r>
            <a:r>
              <a:rPr lang="en-US" altLang="zh-CN" sz="2800" b="1" kern="1200" dirty="0" err="1">
                <a:solidFill>
                  <a:schemeClr val="tx1">
                    <a:lumMod val="10000"/>
                  </a:schemeClr>
                </a:solidFill>
                <a:effectLst/>
              </a:rPr>
              <a:t>i,j</a:t>
            </a: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];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      Finish[</a:t>
            </a:r>
            <a:r>
              <a:rPr lang="en-US" altLang="zh-CN" sz="2800" b="1" kern="1200" dirty="0" err="1">
                <a:solidFill>
                  <a:schemeClr val="tx1">
                    <a:lumMod val="10000"/>
                  </a:schemeClr>
                </a:solidFill>
                <a:effectLst/>
              </a:rPr>
              <a:t>i</a:t>
            </a: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]:=true;        </a:t>
            </a:r>
            <a:r>
              <a:rPr lang="zh-CN" altLang="en-US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转</a:t>
            </a: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(2)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(4) </a:t>
            </a:r>
            <a:r>
              <a:rPr lang="zh-CN" altLang="en-US" sz="2800" b="1" kern="1200" dirty="0">
                <a:solidFill>
                  <a:srgbClr val="996633"/>
                </a:solidFill>
                <a:effectLst/>
              </a:rPr>
              <a:t>若对所有 </a:t>
            </a:r>
            <a:r>
              <a:rPr lang="en-US" altLang="zh-CN" sz="2800" b="1" kern="1200" dirty="0" err="1">
                <a:solidFill>
                  <a:srgbClr val="996633"/>
                </a:solidFill>
                <a:effectLst/>
              </a:rPr>
              <a:t>i</a:t>
            </a:r>
            <a:r>
              <a:rPr lang="en-US" altLang="zh-CN" sz="2800" b="1" kern="1200" dirty="0">
                <a:solidFill>
                  <a:srgbClr val="996633"/>
                </a:solidFill>
                <a:effectLst/>
              </a:rPr>
              <a:t> , Finish[</a:t>
            </a:r>
            <a:r>
              <a:rPr lang="en-US" altLang="zh-CN" sz="2800" b="1" kern="1200" dirty="0" err="1">
                <a:solidFill>
                  <a:srgbClr val="996633"/>
                </a:solidFill>
                <a:effectLst/>
              </a:rPr>
              <a:t>i</a:t>
            </a:r>
            <a:r>
              <a:rPr lang="en-US" altLang="zh-CN" sz="2800" b="1" kern="1200" dirty="0">
                <a:solidFill>
                  <a:srgbClr val="996633"/>
                </a:solidFill>
                <a:effectLst/>
              </a:rPr>
              <a:t>]=true</a:t>
            </a: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, </a:t>
            </a:r>
            <a:r>
              <a:rPr lang="zh-CN" altLang="en-US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则系统处于安全状态</a:t>
            </a:r>
            <a:r>
              <a:rPr lang="en-US" altLang="zh-CN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; </a:t>
            </a:r>
            <a:r>
              <a:rPr lang="zh-CN" altLang="en-US" sz="2800" b="1" kern="1200" dirty="0">
                <a:solidFill>
                  <a:schemeClr val="tx1">
                    <a:lumMod val="10000"/>
                  </a:schemeClr>
                </a:solidFill>
                <a:effectLst/>
              </a:rPr>
              <a:t>否则处于不安全状态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08791" y="619713"/>
            <a:ext cx="8456394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Work: ARRAY[0..m-1] of integer;(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动态可分配资源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buNone/>
              <a:defRPr/>
            </a:pP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Finish: ARRAY[0..n-1] of Boolean;(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标识符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buNone/>
              <a:defRPr/>
            </a:pP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             m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代表资源种类数，</a:t>
            </a:r>
            <a:r>
              <a:rPr lang="en-US" altLang="zh-CN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+mn-lt"/>
                <a:ea typeface="华文楷体" panose="02010600040101010101" pitchFamily="2" charset="-122"/>
              </a:rPr>
              <a:t>代表进程的数量</a:t>
            </a:r>
          </a:p>
        </p:txBody>
      </p:sp>
      <p:sp>
        <p:nvSpPr>
          <p:cNvPr id="5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2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20713"/>
            <a:ext cx="8352928" cy="2879725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资源</a:t>
            </a:r>
            <a:r>
              <a:rPr lang="zh-CN" altLang="en-US" sz="36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：用方框表示</a:t>
            </a:r>
          </a:p>
          <a:p>
            <a:pPr lvl="2" eaLnBrk="1" hangingPunct="1">
              <a:lnSpc>
                <a:spcPts val="3000"/>
              </a:lnSpc>
              <a:spcBef>
                <a:spcPct val="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个数：用方框中的黑圆点（圈）表示</a:t>
            </a:r>
          </a:p>
          <a:p>
            <a:pPr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进程</a:t>
            </a:r>
            <a:r>
              <a:rPr lang="zh-CN" altLang="en-US" sz="36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：用圆圈中加进程名表示</a:t>
            </a:r>
          </a:p>
          <a:p>
            <a:pPr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分配边</a:t>
            </a:r>
          </a:p>
          <a:p>
            <a:pPr lvl="1" eaLnBrk="1" hangingPunct="1">
              <a:lnSpc>
                <a:spcPts val="3000"/>
              </a:lnSpc>
              <a:spcBef>
                <a:spcPct val="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资源→进程的一条有向边</a:t>
            </a:r>
          </a:p>
          <a:p>
            <a:pPr marL="342900" lvl="2" indent="-342900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申请边</a:t>
            </a:r>
            <a:endParaRPr lang="en-US" altLang="zh-CN" sz="36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+mn-cs"/>
            </a:endParaRPr>
          </a:p>
          <a:p>
            <a:pPr marL="800100" lvl="3" indent="-342900" eaLnBrk="1" hangingPunct="1">
              <a:lnSpc>
                <a:spcPts val="3000"/>
              </a:lnSpc>
              <a:spcBef>
                <a:spcPct val="500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1200" dirty="0">
                <a:solidFill>
                  <a:schemeClr val="bg2"/>
                </a:solidFill>
                <a:effectLst/>
                <a:ea typeface="楷体" panose="02010609060101010101" pitchFamily="49" charset="-122"/>
                <a:cs typeface="+mn-cs"/>
              </a:rPr>
              <a:t>进程→资源类的一条有向边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1425"/>
            <a:ext cx="51847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42773" y="-70797"/>
            <a:ext cx="6944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eaLnBrk="1" hangingPunct="1">
              <a:defRPr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死锁避免的方法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-</a:t>
            </a:r>
            <a:r>
              <a:rPr lang="zh-CN" altLang="en-US" sz="36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资源分配图</a:t>
            </a:r>
          </a:p>
        </p:txBody>
      </p:sp>
      <p:sp>
        <p:nvSpPr>
          <p:cNvPr id="5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38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95650" y="4956"/>
            <a:ext cx="2624138" cy="892175"/>
          </a:xfrm>
          <a:noFill/>
        </p:spPr>
        <p:txBody>
          <a:bodyPr/>
          <a:lstStyle/>
          <a:p>
            <a:pPr algn="ctr" eaLnBrk="1" hangingPunct="1"/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死锁定理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856662" cy="593725"/>
          </a:xfrm>
          <a:solidFill>
            <a:srgbClr val="CCFFCC"/>
          </a:solidFill>
        </p:spPr>
        <p:txBody>
          <a:bodyPr/>
          <a:lstStyle/>
          <a:p>
            <a:pPr marL="711200" indent="-711200" eaLnBrk="1" hangingPunct="1">
              <a:buFont typeface="Symbol" panose="05050102010706020507" pitchFamily="18" charset="2"/>
              <a:buNone/>
            </a:pPr>
            <a:r>
              <a:rPr lang="zh-CN" altLang="en-US" b="1" kern="1200" dirty="0">
                <a:solidFill>
                  <a:schemeClr val="bg2"/>
                </a:solidFill>
                <a:ea typeface="华文楷体" panose="02010600040101010101" pitchFamily="2" charset="-122"/>
              </a:rPr>
              <a:t>死锁状态的充分条件：资源分配图不可完全简化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71437" y="1973069"/>
            <a:ext cx="896461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）找出一个既不阻塞又非孤立的进程结点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Pi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，消去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Pi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所有的请求边和分配边，使之成为孤立结点。</a:t>
            </a:r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 意义：进程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Pi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可获得所需资源并运行完，释放占有的所有资源</a:t>
            </a:r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）循环执行（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  意义：下一个进程在前面的进程释放资源后，可获得资源并执行。</a:t>
            </a:r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） 重复执行，直到所有进程节点都成为孤立结点，则该图是可化简的；否则，存在环，该图不可化简。</a:t>
            </a:r>
          </a:p>
        </p:txBody>
      </p:sp>
      <p:sp>
        <p:nvSpPr>
          <p:cNvPr id="2" name="矩形 1"/>
          <p:cNvSpPr/>
          <p:nvPr/>
        </p:nvSpPr>
        <p:spPr>
          <a:xfrm>
            <a:off x="3130391" y="133022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楷体" panose="02010600040101010101" pitchFamily="2" charset="-122"/>
              </a:rPr>
              <a:t>资源图的化简</a:t>
            </a: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170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1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1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1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build="p" bldLvl="2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0"/>
            <a:ext cx="4648200" cy="836613"/>
          </a:xfrm>
          <a:noFill/>
        </p:spPr>
        <p:txBody>
          <a:bodyPr/>
          <a:lstStyle/>
          <a:p>
            <a:pPr eaLnBrk="1" hangingPunct="1"/>
            <a:r>
              <a:rPr lang="zh-CN" altLang="en-US" sz="36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资源分配图的化简</a:t>
            </a:r>
          </a:p>
        </p:txBody>
      </p:sp>
      <p:pic>
        <p:nvPicPr>
          <p:cNvPr id="3635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3168650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844675"/>
            <a:ext cx="3067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5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357563"/>
            <a:ext cx="2686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8912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96DDF-1D38-44E2-B4E6-A725020AC635}"/>
              </a:ext>
            </a:extLst>
          </p:cNvPr>
          <p:cNvSpPr/>
          <p:nvPr/>
        </p:nvSpPr>
        <p:spPr>
          <a:xfrm>
            <a:off x="2630123" y="-106765"/>
            <a:ext cx="371768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5.4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硬 件 互 斥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43F66B-96E4-45F2-BF35-5D834080DB9E}"/>
              </a:ext>
            </a:extLst>
          </p:cNvPr>
          <p:cNvSpPr/>
          <p:nvPr/>
        </p:nvSpPr>
        <p:spPr>
          <a:xfrm>
            <a:off x="2699792" y="1621715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禁 止 中 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F43D0D-3CDF-4E54-89BA-9B3E24CD90AA}"/>
              </a:ext>
            </a:extLst>
          </p:cNvPr>
          <p:cNvSpPr txBox="1"/>
          <p:nvPr/>
        </p:nvSpPr>
        <p:spPr>
          <a:xfrm>
            <a:off x="2699792" y="2636912"/>
            <a:ext cx="44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74638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硬 件 原 子 指 令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377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 计算机系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5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14313" y="571500"/>
            <a:ext cx="8786812" cy="140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死锁时，有大量的系统资源被占用，可能导致系统崩溃</a:t>
            </a:r>
            <a:endParaRPr lang="en-US" altLang="zh-CN" sz="2800" dirty="0">
              <a:solidFill>
                <a:schemeClr val="bg2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华文楷体" panose="02010600040101010101" pitchFamily="2" charset="-122"/>
              </a:rPr>
              <a:t>定期启动一个软件检测系统的状态，若发现有死锁存在，则采取措施。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8" y="3714750"/>
            <a:ext cx="27146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剥夺资源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进程回滚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撤消进程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64594" y="3138227"/>
            <a:ext cx="6286500" cy="2831544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造成的不良影响的大小，完全取决于该资源自身的性质。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273050" indent="-273050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死锁问题正是由不可抢占资源所引起的，强行剥夺资源必然会影响进程的正常运行。</a:t>
            </a:r>
          </a:p>
          <a:p>
            <a:pPr marL="273050" indent="-273050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野蛮程度：★★★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11364" y="2644579"/>
            <a:ext cx="6764337" cy="420115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定期地把进程的状态信息保存在文件中，分别记载了进程在不同时刻的状态。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730250" lvl="1" indent="-273050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状态：内存映象和所占用的资源。</a:t>
            </a:r>
          </a:p>
          <a:p>
            <a:pPr marL="273050" indent="-273050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检测到死锁时，先查明有哪些资源涉及，把其中一个资源的拥有者（进程）回退到以前的某个时刻（尚未拥有该资源），打破死锁。但该进程从那时刻开始的所有工作都丢失了</a:t>
            </a:r>
          </a:p>
          <a:p>
            <a:pPr marL="273050" indent="-273050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野蛮程度：★。但代价高昂。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335969" y="3342082"/>
            <a:ext cx="6715125" cy="2323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先撤消一个死锁进程（或未死锁但占用了资源的进程），若其它死锁进程能够运行起来，则说明有效；否则继续撤消进程，直到死锁解除。</a:t>
            </a:r>
          </a:p>
          <a:p>
            <a:pPr marL="179388" indent="-179388" defTabSz="476250" eaLnBrk="1" hangingPunct="1">
              <a:spcBef>
                <a:spcPts val="600"/>
              </a:spcBef>
              <a:buSzPct val="50000"/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野蛮程度：★★★★★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86731" y="-97631"/>
            <a:ext cx="6000750" cy="708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30000"/>
              </a:spcBef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死锁的检测和解除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5659" y="1705628"/>
            <a:ext cx="9145587" cy="201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73050" indent="-273050" eaLnBrk="1" hangingPunct="1"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死锁检测算法</a:t>
            </a:r>
            <a:endParaRPr lang="en-US" altLang="zh-CN" sz="3600" dirty="0">
              <a:solidFill>
                <a:schemeClr val="bg1"/>
              </a:solidFill>
              <a:latin typeface="+mj-lt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确定是否存在环路，资源分配图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RAG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华文楷体" panose="02010600040101010101" pitchFamily="2" charset="-122"/>
              </a:rPr>
              <a:t>和死锁定理。</a:t>
            </a:r>
          </a:p>
          <a:p>
            <a:pPr marL="273050" indent="-273050" eaLnBrk="1" hangingPunct="1">
              <a:lnSpc>
                <a:spcPct val="150000"/>
              </a:lnSpc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楷体" panose="02010609060101010101" pitchFamily="49" charset="-122"/>
              </a:rPr>
              <a:t>解除</a:t>
            </a:r>
          </a:p>
        </p:txBody>
      </p:sp>
    </p:spTree>
    <p:extLst>
      <p:ext uri="{BB962C8B-B14F-4D97-AF65-F5344CB8AC3E}">
        <p14:creationId xmlns:p14="http://schemas.microsoft.com/office/powerpoint/2010/main" val="41554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670AF4-4C65-4606-A8D0-9B0AEC2E03AC}"/>
              </a:ext>
            </a:extLst>
          </p:cNvPr>
          <p:cNvSpPr/>
          <p:nvPr/>
        </p:nvSpPr>
        <p:spPr>
          <a:xfrm>
            <a:off x="2987824" y="10061"/>
            <a:ext cx="316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禁 止 中 断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9C22E2-A132-49D8-A8F8-AB602991AAB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789040"/>
            <a:ext cx="9036496" cy="25542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单处理器系统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下在临界区中防止进程调度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857250" lvl="3" indent="-40005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屏蔽中断后时钟中断也被屏蔽、不会引发调度</a:t>
            </a:r>
            <a:endParaRPr lang="en-US" altLang="zh-CN" sz="28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缺点：用户控制系统中断非常危险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55600" lvl="2" indent="-35560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不适合多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CPU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</a:rPr>
              <a:t>系统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812800" lvl="3" indent="-355600" defTabSz="355600">
              <a:lnSpc>
                <a:spcPct val="9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屏蔽中断仅仅对执行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disable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指令的那个</a:t>
            </a:r>
            <a:r>
              <a:rPr lang="en-US" altLang="zh-CN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CPU</a:t>
            </a:r>
            <a:r>
              <a:rPr lang="zh-CN" altLang="en-US" sz="2800" dirty="0">
                <a:solidFill>
                  <a:schemeClr val="bg2"/>
                </a:solidFill>
                <a:effectLst/>
                <a:latin typeface="+mj-lt"/>
                <a:ea typeface="楷体" panose="02010609060101010101" pitchFamily="49" charset="-122"/>
              </a:rPr>
              <a:t>有效</a:t>
            </a:r>
            <a:endParaRPr lang="en-US" altLang="zh-CN" sz="2800" dirty="0">
              <a:solidFill>
                <a:schemeClr val="bg2"/>
              </a:solidFill>
              <a:effectLst/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0ECBC1F-26D1-47B7-BF82-1C500715E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260" y="740309"/>
            <a:ext cx="2952378" cy="255454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进程</a:t>
            </a:r>
            <a:r>
              <a:rPr lang="en-US" altLang="zh-CN" sz="28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Close_INT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Critical_region</a:t>
            </a:r>
            <a:r>
              <a:rPr lang="en-US" altLang="zh-CN" sz="28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Open_INT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A53D717-E71B-4A8C-9642-D2CE1437D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410" y="740309"/>
            <a:ext cx="3187850" cy="255454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进程</a:t>
            </a:r>
            <a:r>
              <a:rPr lang="en-US" altLang="zh-CN" sz="2800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Close_INT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Critical_region</a:t>
            </a:r>
            <a:r>
              <a:rPr lang="en-US" altLang="zh-CN" sz="2800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Open_INT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394128" y="6488668"/>
            <a:ext cx="3343224" cy="369332"/>
          </a:xfrm>
          <a:prstGeom prst="rect">
            <a:avLst/>
          </a:prstGeom>
          <a:solidFill>
            <a:srgbClr val="9CA7F6"/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教材习题 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5.1  5.12   5.13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7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Azure">
  <a:themeElements>
    <a:clrScheme name="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FF66FF"/>
      </a:hlink>
      <a:folHlink>
        <a:srgbClr val="6699FF"/>
      </a:folHlink>
    </a:clrScheme>
    <a:fontScheme name="Az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D:\MSOffice\Template\Presentation Designs\Azure.pot</Template>
  <TotalTime>550753</TotalTime>
  <Words>8052</Words>
  <Application>Microsoft Macintosh PowerPoint</Application>
  <PresentationFormat>全屏显示(4:3)</PresentationFormat>
  <Paragraphs>1346</Paragraphs>
  <Slides>80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8" baseType="lpstr">
      <vt:lpstr>黑体</vt:lpstr>
      <vt:lpstr>华文楷体</vt:lpstr>
      <vt:lpstr>楷体</vt:lpstr>
      <vt:lpstr>楷体_GB2312</vt:lpstr>
      <vt:lpstr>隶书</vt:lpstr>
      <vt:lpstr>宋体</vt:lpstr>
      <vt:lpstr>Meiryo UI</vt:lpstr>
      <vt:lpstr>MS PGothic</vt:lpstr>
      <vt:lpstr>Arial</vt:lpstr>
      <vt:lpstr>Arial Narrow</vt:lpstr>
      <vt:lpstr>Courier New</vt:lpstr>
      <vt:lpstr>Monotype Sorts</vt:lpstr>
      <vt:lpstr>Symbol</vt:lpstr>
      <vt:lpstr>Tahoma</vt:lpstr>
      <vt:lpstr>Times New Roman</vt:lpstr>
      <vt:lpstr>Webdings</vt:lpstr>
      <vt:lpstr>Wingdings</vt:lpstr>
      <vt:lpstr>Azure</vt:lpstr>
      <vt:lpstr>第 5 章  进程同步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死锁的原因</vt:lpstr>
      <vt:lpstr>进程推进顺序不当引起死锁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银行家算法的数据结构</vt:lpstr>
      <vt:lpstr>银行家算法描述</vt:lpstr>
      <vt:lpstr>安全性算法步骤</vt:lpstr>
      <vt:lpstr>PowerPoint 演示文稿</vt:lpstr>
      <vt:lpstr>死锁定理</vt:lpstr>
      <vt:lpstr>资源分配图的化简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subject>第3章</dc:subject>
  <dc:creator>史一民</dc:creator>
  <cp:keywords/>
  <cp:lastModifiedBy>Mi Zetian</cp:lastModifiedBy>
  <cp:revision>2778</cp:revision>
  <dcterms:created xsi:type="dcterms:W3CDTF">1995-06-17T23:31:02Z</dcterms:created>
  <dcterms:modified xsi:type="dcterms:W3CDTF">2021-09-29T08:31:48Z</dcterms:modified>
</cp:coreProperties>
</file>