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64" r:id="rId2"/>
    <p:sldId id="279" r:id="rId3"/>
    <p:sldId id="284" r:id="rId4"/>
    <p:sldId id="283" r:id="rId5"/>
    <p:sldId id="285" r:id="rId6"/>
    <p:sldId id="286" r:id="rId7"/>
    <p:sldId id="287" r:id="rId8"/>
    <p:sldId id="288" r:id="rId9"/>
    <p:sldId id="296" r:id="rId10"/>
    <p:sldId id="291" r:id="rId11"/>
    <p:sldId id="289" r:id="rId12"/>
    <p:sldId id="290" r:id="rId13"/>
    <p:sldId id="292" r:id="rId14"/>
    <p:sldId id="293" r:id="rId15"/>
    <p:sldId id="294" r:id="rId16"/>
    <p:sldId id="295" r:id="rId17"/>
    <p:sldId id="28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D6BBE-DCAF-42DB-B92E-2B143328E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028BBD7-F077-3664-79E9-9DF1CA37F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B8921C-2922-66A9-7E61-79B77196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E775D5-465F-012E-1F00-30B9EE135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C15278-A471-18A6-5BAD-20D628244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3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756B6D-C6F2-9FD0-AE13-21AE34E4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AA1A40-2D42-4BDA-6467-493F34E21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4C6CCA-3CA0-FA17-AC66-9054A9D4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E14647-CCC2-1CF6-B28A-DF5103A0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08D85D-A61A-6D42-F331-0DBEA5CE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46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FBFB124-6ACD-A030-4CF1-96AF0A1CD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15FBA49-02CA-4290-0E7B-C4699EC22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024FF5-CBD8-8087-9415-EEC77881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8153AC-0012-5F3A-2735-31EDD019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E607EC-AB20-F8B1-878C-E5A67B82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57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963795-0F11-448E-44D6-F714C522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698D47-A24F-991A-EB0D-5512AA2CD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D82DDC-01C7-E10D-D9FA-71045DF0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1690ED-210C-4EE9-A85B-C495D92D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D80FC3-8CF9-4A10-318B-F564005D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09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591A96-D298-B9CD-B5BF-0CDE7BDA0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C36EE3-2665-F1E7-EE85-6079F1E24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77CFC9-058B-D489-795D-DDBDEC6A0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A924D9-B423-0AA1-8297-17377BA04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E01AF1-F99B-16F6-D177-171B5E26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23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1DEDA8-2CC8-E6A9-E73C-1F21103B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03159D-30C8-335D-750C-8B26E4AA1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57F354-FB08-BA7B-8EA4-4DDED3B6F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7A2580-44B7-9536-0ECD-06E55B9F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A1C0B1-904A-207E-9BF3-AD5934E2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76B321-8840-488B-792A-78298148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65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0F6505-C10D-A5BE-BD0E-3913CBA7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17ACCE-D05E-EB0A-8987-9D36EB330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5322072-859A-7BAA-E454-7A3614CD3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71F3A6B-CAFC-4761-6878-22B02A452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977D43E-EC76-0C3A-2CA9-E645E2B29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B72D8F4-B36E-4C89-90A3-8B338E92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EDBF459-8927-F954-AB0F-D8D4DFCB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8B9624-910F-E08C-2044-30C95BC21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346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387D01-74A8-BC54-A20B-C5AE2D014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C5CF14C-1875-340A-B6E4-2D95B9DA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34C13E2-7D53-687E-18C8-786FFBEC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43851F-D5F9-DAF0-201D-95BBBDD1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53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736C10-81D4-D0F5-C2E4-56973D0C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D2FF100-5D68-7584-A7E5-1C85BA60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8E0BCB-DF9B-E002-55DF-08C19EF7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818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D67FDB-A165-2125-ED95-6F0F5721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3C7670-1DBA-E884-4266-E5FC1876E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CF0C56D-7322-84DD-E834-C7E09DBAD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79C793-1C62-82AD-04D9-020D178E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F3AEB5-25F5-2B88-59A5-B235CD97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896C10-9E7C-B348-9E4C-A15DEA81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85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677A05-7AF8-D834-6732-DC4A4B06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03E5349-A6F4-9807-BE9D-A90394936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522562-A655-2DD5-5AA6-C8321B7B1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E5FAF4-1880-3251-ECF1-9C631CDA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C71061-E506-D22B-5E24-EC293C91D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1FBE18B-B19A-188E-18C9-AD73579C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23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E596F99-C06D-762B-6BDF-690DC64DD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187FF2-3F0A-4D5F-87E7-7E36E3605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8D6EF7-F44C-01F1-5D4A-69065E4A0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D279E-6BF3-4279-B7EE-764C02BA97D8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A88AE2-9597-1397-9DD9-C7474F81E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D3786A-F4B5-0497-D82A-CC018DD97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83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EB2769-5B36-5A4B-232D-2D3DDAD14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341" y="1600200"/>
            <a:ext cx="9919317" cy="997582"/>
          </a:xfrm>
        </p:spPr>
        <p:txBody>
          <a:bodyPr>
            <a:normAutofit fontScale="90000"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序列傳輸介面處理電路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(STI)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及資料排列控制電路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(DAC)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9C365C-2F58-9CC5-2DC1-43EDA3C20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陳春僥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研究生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陳琪揚</a:t>
            </a:r>
          </a:p>
        </p:txBody>
      </p:sp>
    </p:spTree>
    <p:extLst>
      <p:ext uri="{BB962C8B-B14F-4D97-AF65-F5344CB8AC3E}">
        <p14:creationId xmlns:p14="http://schemas.microsoft.com/office/powerpoint/2010/main" val="3221531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13399"/>
            <a:ext cx="3289917" cy="513763"/>
          </a:xfrm>
        </p:spPr>
        <p:txBody>
          <a:bodyPr>
            <a:normAutofit fontScale="90000"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電路運作原理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569581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ODD_MEM,EVEN_MEM(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兩種記憶體各有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顆共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0AA39F4-8107-4F70-60BB-092A408784E7}"/>
              </a:ext>
            </a:extLst>
          </p:cNvPr>
          <p:cNvSpPr txBox="1"/>
          <p:nvPr/>
        </p:nvSpPr>
        <p:spPr>
          <a:xfrm>
            <a:off x="1479240" y="1453298"/>
            <a:ext cx="10241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圖中每一格數字代表一個記憶體位址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，而每一個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記憶體位址會儲存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 儲存的資料透過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中的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so_data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輸入進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605DAC6-C5A9-9502-B145-64FE18D03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1098"/>
            <a:ext cx="5197421" cy="385439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3EFE7A5-7D9A-A51E-23C9-47EB4A314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381" y="2351098"/>
            <a:ext cx="5197419" cy="385439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D8C78A8-74D3-7EE9-52F4-671E5EA764DC}"/>
              </a:ext>
            </a:extLst>
          </p:cNvPr>
          <p:cNvSpPr txBox="1"/>
          <p:nvPr/>
        </p:nvSpPr>
        <p:spPr>
          <a:xfrm>
            <a:off x="1296142" y="6087628"/>
            <a:ext cx="340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記憶體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10C3D17-B94E-FEA6-8764-4F8E42FBD793}"/>
              </a:ext>
            </a:extLst>
          </p:cNvPr>
          <p:cNvSpPr txBox="1"/>
          <p:nvPr/>
        </p:nvSpPr>
        <p:spPr>
          <a:xfrm>
            <a:off x="6493563" y="6140894"/>
            <a:ext cx="340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記憶體</a:t>
            </a:r>
          </a:p>
        </p:txBody>
      </p:sp>
    </p:spTree>
    <p:extLst>
      <p:ext uri="{BB962C8B-B14F-4D97-AF65-F5344CB8AC3E}">
        <p14:creationId xmlns:p14="http://schemas.microsoft.com/office/powerpoint/2010/main" val="1181442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3467470" cy="513763"/>
          </a:xfrm>
        </p:spPr>
        <p:txBody>
          <a:bodyPr>
            <a:normAutofit fontScale="90000"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電路設計方法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569581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odd_wr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even_wr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設計方式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84F69D-E82B-B9B5-46A4-545C9B528E58}"/>
              </a:ext>
            </a:extLst>
          </p:cNvPr>
          <p:cNvSpPr txBox="1"/>
          <p:nvPr/>
        </p:nvSpPr>
        <p:spPr>
          <a:xfrm>
            <a:off x="1479240" y="1453298"/>
            <a:ext cx="10629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透過三種記數器來設計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400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偶數列的偶數單位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odd_wr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，奇數單位則是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even_wr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400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奇數列的偶數單位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even_wr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，偶數單位則是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odd_wr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400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9">
            <a:extLst>
              <a:ext uri="{FF2B5EF4-FFF2-40B4-BE49-F238E27FC236}">
                <a16:creationId xmlns:a16="http://schemas.microsoft.com/office/drawing/2014/main" id="{2CED0B81-5C31-E6DE-BC1B-578ED39C8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298983"/>
              </p:ext>
            </p:extLst>
          </p:nvPr>
        </p:nvGraphicFramePr>
        <p:xfrm>
          <a:off x="1479240" y="2933286"/>
          <a:ext cx="9874560" cy="311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9223">
                  <a:extLst>
                    <a:ext uri="{9D8B030D-6E8A-4147-A177-3AD203B41FA5}">
                      <a16:colId xmlns:a16="http://schemas.microsoft.com/office/drawing/2014/main" val="3062068515"/>
                    </a:ext>
                  </a:extLst>
                </a:gridCol>
                <a:gridCol w="1244503">
                  <a:extLst>
                    <a:ext uri="{9D8B030D-6E8A-4147-A177-3AD203B41FA5}">
                      <a16:colId xmlns:a16="http://schemas.microsoft.com/office/drawing/2014/main" val="2365152458"/>
                    </a:ext>
                  </a:extLst>
                </a:gridCol>
                <a:gridCol w="5670834">
                  <a:extLst>
                    <a:ext uri="{9D8B030D-6E8A-4147-A177-3AD203B41FA5}">
                      <a16:colId xmlns:a16="http://schemas.microsoft.com/office/drawing/2014/main" val="2173993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記數器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位元寬度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17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 counter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clk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每正緣觸發一次此記數器便會加一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，也作為奇、偶數單位判定，若數到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時為偶數單位數到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時則為奇數單位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9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 address counter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mem counter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每數到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時此記數器便會加一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TW" alt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此記數器用來計算目前是第幾個單位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，總共會從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數到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255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共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256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個單位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71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 address counter 16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mem counter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每數到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時此記數器便會加一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，此記數器用來計算目前是奇數列還是偶數列，當記數器在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之間時表示為</a:t>
                      </a:r>
                      <a:r>
                        <a:rPr lang="zh-TW" alt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偶數列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，當記數器在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時則為</a:t>
                      </a:r>
                      <a:r>
                        <a:rPr lang="zh-TW" alt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奇數列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064258"/>
                  </a:ext>
                </a:extLst>
              </a:tr>
            </a:tbl>
          </a:graphicData>
        </a:graphic>
      </p:graphicFrame>
      <p:pic>
        <p:nvPicPr>
          <p:cNvPr id="11" name="圖片 10">
            <a:extLst>
              <a:ext uri="{FF2B5EF4-FFF2-40B4-BE49-F238E27FC236}">
                <a16:creationId xmlns:a16="http://schemas.microsoft.com/office/drawing/2014/main" id="{BFBD623C-2EF2-E0CF-1252-1194230F3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191" y="608389"/>
            <a:ext cx="4496190" cy="1120237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29DFC778-E19B-A598-ADFC-67883B8110DD}"/>
              </a:ext>
            </a:extLst>
          </p:cNvPr>
          <p:cNvSpPr txBox="1"/>
          <p:nvPr/>
        </p:nvSpPr>
        <p:spPr>
          <a:xfrm>
            <a:off x="6276513" y="608389"/>
            <a:ext cx="45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偶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255A59A-66BB-D6F4-D5C5-D15DF1F12D16}"/>
              </a:ext>
            </a:extLst>
          </p:cNvPr>
          <p:cNvSpPr txBox="1"/>
          <p:nvPr/>
        </p:nvSpPr>
        <p:spPr>
          <a:xfrm>
            <a:off x="6276513" y="1178074"/>
            <a:ext cx="45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奇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3CD2EF7-E8D0-C037-9A31-80CA5ED57067}"/>
              </a:ext>
            </a:extLst>
          </p:cNvPr>
          <p:cNvSpPr txBox="1"/>
          <p:nvPr/>
        </p:nvSpPr>
        <p:spPr>
          <a:xfrm>
            <a:off x="6814720" y="234726"/>
            <a:ext cx="45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偶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7967445-B98E-DF87-4FFF-122FADC3562D}"/>
              </a:ext>
            </a:extLst>
          </p:cNvPr>
          <p:cNvSpPr txBox="1"/>
          <p:nvPr/>
        </p:nvSpPr>
        <p:spPr>
          <a:xfrm>
            <a:off x="7406938" y="229595"/>
            <a:ext cx="45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奇</a:t>
            </a:r>
          </a:p>
        </p:txBody>
      </p:sp>
    </p:spTree>
    <p:extLst>
      <p:ext uri="{BB962C8B-B14F-4D97-AF65-F5344CB8AC3E}">
        <p14:creationId xmlns:p14="http://schemas.microsoft.com/office/powerpoint/2010/main" val="1714438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3467470" cy="513763"/>
          </a:xfrm>
        </p:spPr>
        <p:txBody>
          <a:bodyPr>
            <a:normAutofit fontScale="90000"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電路設計方法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569581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oem_addr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記憶體位址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設計方式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84F69D-E82B-B9B5-46A4-545C9B528E58}"/>
              </a:ext>
            </a:extLst>
          </p:cNvPr>
          <p:cNvSpPr txBox="1"/>
          <p:nvPr/>
        </p:nvSpPr>
        <p:spPr>
          <a:xfrm>
            <a:off x="1479240" y="1453298"/>
            <a:ext cx="10629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 counter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記數器和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delay_counter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記數器來設計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400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9">
            <a:extLst>
              <a:ext uri="{FF2B5EF4-FFF2-40B4-BE49-F238E27FC236}">
                <a16:creationId xmlns:a16="http://schemas.microsoft.com/office/drawing/2014/main" id="{2CED0B81-5C31-E6DE-BC1B-578ED39C8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340934"/>
              </p:ext>
            </p:extLst>
          </p:nvPr>
        </p:nvGraphicFramePr>
        <p:xfrm>
          <a:off x="1479240" y="2143760"/>
          <a:ext cx="9874560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9223">
                  <a:extLst>
                    <a:ext uri="{9D8B030D-6E8A-4147-A177-3AD203B41FA5}">
                      <a16:colId xmlns:a16="http://schemas.microsoft.com/office/drawing/2014/main" val="3062068515"/>
                    </a:ext>
                  </a:extLst>
                </a:gridCol>
                <a:gridCol w="1244503">
                  <a:extLst>
                    <a:ext uri="{9D8B030D-6E8A-4147-A177-3AD203B41FA5}">
                      <a16:colId xmlns:a16="http://schemas.microsoft.com/office/drawing/2014/main" val="2365152458"/>
                    </a:ext>
                  </a:extLst>
                </a:gridCol>
                <a:gridCol w="5670834">
                  <a:extLst>
                    <a:ext uri="{9D8B030D-6E8A-4147-A177-3AD203B41FA5}">
                      <a16:colId xmlns:a16="http://schemas.microsoft.com/office/drawing/2014/main" val="2173993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輸出訊號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位元寬度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17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TW" sz="18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delay_counter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 counter</a:t>
                      </a:r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數到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時此記數器便會加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，總共會從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數到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共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次，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odd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even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記憶體都只能各存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個單位的資料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96021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02E28069-D4DC-94EE-BA8D-5FBC4EED8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499" y="3559891"/>
            <a:ext cx="1850341" cy="329810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37AFF79-B7E5-05A2-216A-32A64BE70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785" y="3559890"/>
            <a:ext cx="1850341" cy="329811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8161441E-4E1D-51B9-E83E-6472F2E09A44}"/>
              </a:ext>
            </a:extLst>
          </p:cNvPr>
          <p:cNvSpPr txBox="1"/>
          <p:nvPr/>
        </p:nvSpPr>
        <p:spPr>
          <a:xfrm>
            <a:off x="8650637" y="4608780"/>
            <a:ext cx="270316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圖片上的數字代表的是存第幾個單位的資料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每個記憶體都是從位址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開始到位址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zh-TW" altLang="en-US" sz="18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147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6308324" cy="513763"/>
          </a:xfrm>
        </p:spPr>
        <p:txBody>
          <a:bodyPr>
            <a:noAutofit/>
          </a:bodyPr>
          <a:lstStyle/>
          <a:p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波形圖</a:t>
            </a:r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9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reset,load,so_valid</a:t>
            </a:r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1504376"/>
          </a:xfrm>
        </p:spPr>
        <p:txBody>
          <a:bodyPr>
            <a:no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Reset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結束後偵測到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load=1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且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正緣觸發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開始做資料轉換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並在結束資料轉換後將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so_valid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設成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並在完成序列輸出後將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so_valid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設成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。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CE6D790-F723-E0EF-BC00-7B7D7436F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2" y="3062796"/>
            <a:ext cx="11887200" cy="168678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2DAD57F-CC8C-7827-18BF-DFEDE079A022}"/>
              </a:ext>
            </a:extLst>
          </p:cNvPr>
          <p:cNvSpPr/>
          <p:nvPr/>
        </p:nvSpPr>
        <p:spPr>
          <a:xfrm>
            <a:off x="106532" y="3613212"/>
            <a:ext cx="11978936" cy="932155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074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6308324" cy="513763"/>
          </a:xfrm>
        </p:spPr>
        <p:txBody>
          <a:bodyPr>
            <a:noAutofit/>
          </a:bodyPr>
          <a:lstStyle/>
          <a:p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波形圖</a:t>
            </a:r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9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pi_end</a:t>
            </a:r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1338773"/>
          </a:xfrm>
        </p:spPr>
        <p:txBody>
          <a:bodyPr>
            <a:no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當偵測到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pi_end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=1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時表示不會再輸入並列資料，但是偵測到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pi_end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=1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前還有資料傳入，所以在</a:t>
            </a:r>
            <a:r>
              <a:rPr lang="zh-TW" altLang="en-US" sz="28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pi_end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=1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so_valid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會再有一次設成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8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5038B03-807B-73A1-388C-4921C4C92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7" y="3083627"/>
            <a:ext cx="11869445" cy="180489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7F1CE12-8900-C174-19CB-24E99FF1C472}"/>
              </a:ext>
            </a:extLst>
          </p:cNvPr>
          <p:cNvSpPr/>
          <p:nvPr/>
        </p:nvSpPr>
        <p:spPr>
          <a:xfrm>
            <a:off x="0" y="3320248"/>
            <a:ext cx="12030722" cy="47051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155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6308324" cy="513763"/>
          </a:xfrm>
        </p:spPr>
        <p:txBody>
          <a:bodyPr>
            <a:noAutofit/>
          </a:bodyPr>
          <a:lstStyle/>
          <a:p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波形圖</a:t>
            </a:r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9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odd_wr</a:t>
            </a:r>
            <a:r>
              <a:rPr lang="zh-TW" altLang="en-US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9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even_wr</a:t>
            </a:r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569581"/>
          </a:xfrm>
        </p:spPr>
        <p:txBody>
          <a:bodyPr>
            <a:no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odd_wr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even_wr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兩種訊號輸出都只會維持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28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C4636BD-C518-8632-9DAE-B64300058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5" y="2326611"/>
            <a:ext cx="12002610" cy="152214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05DA81D-F47C-B00D-B75A-CDEF2CA64C26}"/>
              </a:ext>
            </a:extLst>
          </p:cNvPr>
          <p:cNvSpPr/>
          <p:nvPr/>
        </p:nvSpPr>
        <p:spPr>
          <a:xfrm>
            <a:off x="2317072" y="2254929"/>
            <a:ext cx="257452" cy="16867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967F203-5B3B-C135-4FC3-5F167C8C0A8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445798" y="3941686"/>
            <a:ext cx="670264" cy="6631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A6911188-2F06-2705-59B1-835421483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5" y="4604824"/>
            <a:ext cx="11819138" cy="181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18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6308324" cy="513763"/>
          </a:xfrm>
        </p:spPr>
        <p:txBody>
          <a:bodyPr>
            <a:noAutofit/>
          </a:bodyPr>
          <a:lstStyle/>
          <a:p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波形圖</a:t>
            </a:r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9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oem_addr</a:t>
            </a:r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BDED83D-F646-11A6-BF98-F6158C78B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7" y="3179656"/>
            <a:ext cx="12017406" cy="136571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9E0D92F-C453-E0EE-A821-277085757876}"/>
              </a:ext>
            </a:extLst>
          </p:cNvPr>
          <p:cNvSpPr/>
          <p:nvPr/>
        </p:nvSpPr>
        <p:spPr>
          <a:xfrm>
            <a:off x="2041863" y="2938509"/>
            <a:ext cx="2246051" cy="20862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6F4BE004-9F90-AEDB-B643-F753C4038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909572"/>
          </a:xfrm>
        </p:spPr>
        <p:txBody>
          <a:bodyPr>
            <a:no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oem_addr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=0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時各有一個記憶體的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wr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訊號設成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，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oem_addr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每數一次就會各有一個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wr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訊號設成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6615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BCC32-1497-9EAE-8CDC-40E93F7B7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46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6B28D4-0F78-434F-2BAC-C5057F00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CDEAE4-879F-E965-C98B-02D8F5C1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系統架構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輸入輸出訊號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電路介紹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流程圖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電路介紹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電路設計方式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波形圖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波形圖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764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2783890" cy="513763"/>
          </a:xfrm>
        </p:spPr>
        <p:txBody>
          <a:bodyPr>
            <a:normAutofit fontScale="90000"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系統架構</a:t>
            </a:r>
            <a:endParaRPr lang="zh-TW" altLang="en-US" sz="3200" dirty="0"/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9D95A075-B7CC-FA97-13DB-ABB2D05F1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58" y="1126192"/>
            <a:ext cx="6737683" cy="490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8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2783890" cy="513763"/>
          </a:xfrm>
        </p:spPr>
        <p:txBody>
          <a:bodyPr>
            <a:normAutofit fontScale="90000"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輸入輸出訊號</a:t>
            </a:r>
            <a:endParaRPr lang="zh-TW" altLang="en-US" sz="32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8770725-1219-74D3-C525-E4B1ACE79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028439"/>
              </p:ext>
            </p:extLst>
          </p:nvPr>
        </p:nvGraphicFramePr>
        <p:xfrm>
          <a:off x="2307961" y="1034767"/>
          <a:ext cx="7576078" cy="57066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6993">
                  <a:extLst>
                    <a:ext uri="{9D8B030D-6E8A-4147-A177-3AD203B41FA5}">
                      <a16:colId xmlns:a16="http://schemas.microsoft.com/office/drawing/2014/main" val="2649327186"/>
                    </a:ext>
                  </a:extLst>
                </a:gridCol>
                <a:gridCol w="1315683">
                  <a:extLst>
                    <a:ext uri="{9D8B030D-6E8A-4147-A177-3AD203B41FA5}">
                      <a16:colId xmlns:a16="http://schemas.microsoft.com/office/drawing/2014/main" val="3485195426"/>
                    </a:ext>
                  </a:extLst>
                </a:gridCol>
                <a:gridCol w="5073402">
                  <a:extLst>
                    <a:ext uri="{9D8B030D-6E8A-4147-A177-3AD203B41FA5}">
                      <a16:colId xmlns:a16="http://schemas.microsoft.com/office/drawing/2014/main" val="3224044865"/>
                    </a:ext>
                  </a:extLst>
                </a:gridCol>
              </a:tblGrid>
              <a:tr h="49460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輸入訊號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位元寬度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492603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clk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系統時脈信號。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313166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高位準非同步之系統重置信號。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458793"/>
                  </a:ext>
                </a:extLst>
              </a:tr>
              <a:tr h="83750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讀取控制信號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信號寬度為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個時脈週期，當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load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且經時脈訊號正緣觸發時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表示並列資料輸入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868496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pi_data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位元並列資料輸入埠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214816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pi_msb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序列輸出順序控制訊號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059577"/>
                  </a:ext>
                </a:extLst>
              </a:tr>
              <a:tr h="1340014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pi_length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序列資料輸出長度控制訊號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此訊號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2’b00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時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，序列輸出為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8bits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輸出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此訊號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2’b01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時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，序列輸出為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16bits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輸出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此訊號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2’b10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時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，序列輸出為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24bits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輸出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此訊號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2’b11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時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，序列輸出為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32bits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輸出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819551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pi_fill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序列資料輸出高位元設定訊號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552197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pi_low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序列資料輸出低位元設定訊號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91933"/>
                  </a:ext>
                </a:extLst>
              </a:tr>
              <a:tr h="586256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pi_end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並列資料輸入結束旗標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，當此訊號為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host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端不會再向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STI_DAC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輸入任何資料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329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57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2783890" cy="513763"/>
          </a:xfrm>
        </p:spPr>
        <p:txBody>
          <a:bodyPr>
            <a:normAutofit fontScale="90000"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輸入輸出訊號</a:t>
            </a:r>
            <a:endParaRPr lang="zh-TW" altLang="en-US" sz="3200" dirty="0"/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A1F33108-9A93-5E7D-6203-2ED510E6C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774169"/>
              </p:ext>
            </p:extLst>
          </p:nvPr>
        </p:nvGraphicFramePr>
        <p:xfrm>
          <a:off x="2655904" y="1644190"/>
          <a:ext cx="8105310" cy="41555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7601">
                  <a:extLst>
                    <a:ext uri="{9D8B030D-6E8A-4147-A177-3AD203B41FA5}">
                      <a16:colId xmlns:a16="http://schemas.microsoft.com/office/drawing/2014/main" val="2649327186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3485195426"/>
                    </a:ext>
                  </a:extLst>
                </a:gridCol>
                <a:gridCol w="5396129">
                  <a:extLst>
                    <a:ext uri="{9D8B030D-6E8A-4147-A177-3AD203B41FA5}">
                      <a16:colId xmlns:a16="http://schemas.microsoft.com/office/drawing/2014/main" val="3224044865"/>
                    </a:ext>
                  </a:extLst>
                </a:gridCol>
              </a:tblGrid>
              <a:tr h="57772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輸出訊號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位元寬度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492603"/>
                  </a:ext>
                </a:extLst>
              </a:tr>
              <a:tr h="423421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so_data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序列資料輸出埠。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313166"/>
                  </a:ext>
                </a:extLst>
              </a:tr>
              <a:tr h="423421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so_valid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序列資料輸出致能訊號。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458793"/>
                  </a:ext>
                </a:extLst>
              </a:tr>
              <a:tr h="415887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oem_finish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及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記憶體共用寫入完成只是訊號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，當全部的記憶體完成資料寫入時設為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868496"/>
                  </a:ext>
                </a:extLst>
              </a:tr>
              <a:tr h="423421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oem_addr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及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記憶體共用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8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位元位址埠。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214816"/>
                  </a:ext>
                </a:extLst>
              </a:tr>
              <a:tr h="387315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oem_dataout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及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記憶體共用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8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位元資料埠。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059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odd_wr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ODD_MEM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寫入致能訊號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，共有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個對應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顆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ODD_MEM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記憶體。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819551"/>
                  </a:ext>
                </a:extLst>
              </a:tr>
              <a:tr h="423421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even_wr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EVEN_MEM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寫入致能訊號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，共有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個對應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顆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EVEN_MEM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記憶體。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552197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5E5C8632-0CD9-E20C-8254-9AB01A298F4B}"/>
              </a:ext>
            </a:extLst>
          </p:cNvPr>
          <p:cNvSpPr/>
          <p:nvPr/>
        </p:nvSpPr>
        <p:spPr>
          <a:xfrm>
            <a:off x="2592279" y="2210540"/>
            <a:ext cx="8247355" cy="87318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E0F31E9-13D5-D64B-8862-501DC837E257}"/>
              </a:ext>
            </a:extLst>
          </p:cNvPr>
          <p:cNvSpPr txBox="1"/>
          <p:nvPr/>
        </p:nvSpPr>
        <p:spPr>
          <a:xfrm>
            <a:off x="337351" y="2210540"/>
            <a:ext cx="10150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電路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BDF03D8-A437-5712-7136-57DF5F62A41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52365" y="2395206"/>
            <a:ext cx="1239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436ADE4F-6E6C-055D-EE95-7AA8D6471833}"/>
              </a:ext>
            </a:extLst>
          </p:cNvPr>
          <p:cNvSpPr/>
          <p:nvPr/>
        </p:nvSpPr>
        <p:spPr>
          <a:xfrm>
            <a:off x="2592279" y="3124941"/>
            <a:ext cx="8333173" cy="2747539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2625509-5519-8A8A-575C-A126F5CC8F1D}"/>
              </a:ext>
            </a:extLst>
          </p:cNvPr>
          <p:cNvSpPr txBox="1"/>
          <p:nvPr/>
        </p:nvSpPr>
        <p:spPr>
          <a:xfrm>
            <a:off x="330692" y="3244334"/>
            <a:ext cx="11526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電路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0DEB439-FCF1-7812-3090-117C78E4C84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483359" y="3429000"/>
            <a:ext cx="1108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57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3094608" cy="513763"/>
          </a:xfrm>
        </p:spPr>
        <p:txBody>
          <a:bodyPr>
            <a:normAutofit fontScale="90000"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電路運作原理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569581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pi_msb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方向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DDF97C4-4DB0-F1C8-B659-FBF9D1527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911" y="2853876"/>
            <a:ext cx="7590178" cy="122692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C5C2BD9-E7AC-E248-9A5B-651267972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791" y="4775997"/>
            <a:ext cx="7826418" cy="1257409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F0AA39F4-8107-4F70-60BB-092A408784E7}"/>
              </a:ext>
            </a:extLst>
          </p:cNvPr>
          <p:cNvSpPr txBox="1"/>
          <p:nvPr/>
        </p:nvSpPr>
        <p:spPr>
          <a:xfrm>
            <a:off x="1479240" y="1453298"/>
            <a:ext cx="10241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pi_msb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1’b1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so_data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序列資料輸出由序列輸出緩衝資料的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MSB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開始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pi_msb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1’b0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so_data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序列資料輸出由序列輸出緩衝資料的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LSB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開始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559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3094608" cy="513763"/>
          </a:xfrm>
        </p:spPr>
        <p:txBody>
          <a:bodyPr>
            <a:normAutofit fontScale="90000"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電路運作原理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569581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pi_fill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高位元輸出模式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84F69D-E82B-B9B5-46A4-545C9B528E58}"/>
              </a:ext>
            </a:extLst>
          </p:cNvPr>
          <p:cNvSpPr txBox="1"/>
          <p:nvPr/>
        </p:nvSpPr>
        <p:spPr>
          <a:xfrm>
            <a:off x="1479240" y="1453298"/>
            <a:ext cx="10241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pi_fill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且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pi_length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2’b10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序列資料輸出需要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24bits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pi_data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與序列輸出緩衝資料為由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MSB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對齊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，需要補上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，若是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pi_length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2’b11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序列資料輸出則需要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32bits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，需要補上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7DAFF3-EBA8-7AB9-364A-099938D87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40" y="2653627"/>
            <a:ext cx="9737326" cy="161524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8DFBBBF-8EAA-4B96-FC80-F380DE311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40" y="4886823"/>
            <a:ext cx="10378366" cy="175777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8A13232-4208-D2C1-EF50-E50CB27A72A7}"/>
              </a:ext>
            </a:extLst>
          </p:cNvPr>
          <p:cNvSpPr txBox="1"/>
          <p:nvPr/>
        </p:nvSpPr>
        <p:spPr>
          <a:xfrm>
            <a:off x="1479240" y="4347017"/>
            <a:ext cx="770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pi_fill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序列輸出緩衝資料則為由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LSB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對齊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3497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3094608" cy="513763"/>
          </a:xfrm>
        </p:spPr>
        <p:txBody>
          <a:bodyPr>
            <a:normAutofit fontScale="90000"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電路運作原理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569581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pi_low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低位元輸出模式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pi_length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2’b00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84F69D-E82B-B9B5-46A4-545C9B528E58}"/>
              </a:ext>
            </a:extLst>
          </p:cNvPr>
          <p:cNvSpPr txBox="1"/>
          <p:nvPr/>
        </p:nvSpPr>
        <p:spPr>
          <a:xfrm>
            <a:off x="1479240" y="1453298"/>
            <a:ext cx="10241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pi_low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pi_data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與序列輸出緩衝資料為由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MSB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對齊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，序列資料輸出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pi_data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的高位元組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8bits 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8A13232-4208-D2C1-EF50-E50CB27A72A7}"/>
              </a:ext>
            </a:extLst>
          </p:cNvPr>
          <p:cNvSpPr txBox="1"/>
          <p:nvPr/>
        </p:nvSpPr>
        <p:spPr>
          <a:xfrm>
            <a:off x="1479238" y="4100583"/>
            <a:ext cx="10136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pi_low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pi_data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與序列輸出緩衝資料為由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LSB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對齊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，序列資料輸出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pi_data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的低位元組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8bits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 。</a:t>
            </a:r>
            <a:endParaRPr lang="zh-TW" altLang="en-US" sz="24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DF79C1D-C57D-72F2-D62B-AB220E9AF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40" y="2284295"/>
            <a:ext cx="10136313" cy="174616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D4048DF-A67D-0E31-2B95-CA7F6D85A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39" y="5001702"/>
            <a:ext cx="10136313" cy="174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11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3094608" cy="513763"/>
          </a:xfrm>
        </p:spPr>
        <p:txBody>
          <a:bodyPr>
            <a:normAutofit/>
          </a:bodyPr>
          <a:lstStyle/>
          <a:p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流程圖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0F44E92-3CB1-0108-24A6-49948C67B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648" y="727162"/>
            <a:ext cx="8476703" cy="6041254"/>
          </a:xfrm>
          <a:prstGeom prst="rect">
            <a:avLst/>
          </a:prstGeom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603282C-CE72-61B2-1643-FDCF5571BC08}"/>
              </a:ext>
            </a:extLst>
          </p:cNvPr>
          <p:cNvCxnSpPr>
            <a:cxnSpLocks/>
          </p:cNvCxnSpPr>
          <p:nvPr/>
        </p:nvCxnSpPr>
        <p:spPr>
          <a:xfrm>
            <a:off x="9463596" y="3429000"/>
            <a:ext cx="0" cy="13063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9644AAA-1ABE-5D0C-CD94-9AF9EBC97A5C}"/>
              </a:ext>
            </a:extLst>
          </p:cNvPr>
          <p:cNvSpPr txBox="1"/>
          <p:nvPr/>
        </p:nvSpPr>
        <p:spPr>
          <a:xfrm>
            <a:off x="9211128" y="4746200"/>
            <a:ext cx="2457631" cy="73866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buffer[23:8]=</a:t>
            </a:r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pi_data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[15:0]</a:t>
            </a:r>
            <a:b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buffer[31:24]=8'd0</a:t>
            </a:r>
            <a:b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buffer[7:0]=8'd0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17807F7-432D-C97E-D056-677861BEC0CC}"/>
              </a:ext>
            </a:extLst>
          </p:cNvPr>
          <p:cNvSpPr txBox="1"/>
          <p:nvPr/>
        </p:nvSpPr>
        <p:spPr>
          <a:xfrm>
            <a:off x="6492239" y="4961644"/>
            <a:ext cx="2590798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buffer[31:16]=pi_data[15:0]</a:t>
            </a:r>
            <a:br>
              <a:rPr lang="it-IT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buffer[15:0]=16'd0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1D1D0B01-ECB0-8DBB-4159-03A236538FE8}"/>
              </a:ext>
            </a:extLst>
          </p:cNvPr>
          <p:cNvCxnSpPr>
            <a:cxnSpLocks/>
          </p:cNvCxnSpPr>
          <p:nvPr/>
        </p:nvCxnSpPr>
        <p:spPr>
          <a:xfrm>
            <a:off x="7147116" y="4178564"/>
            <a:ext cx="0" cy="7830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83948C3-0142-3BBD-1F3B-0EE1B35CF540}"/>
              </a:ext>
            </a:extLst>
          </p:cNvPr>
          <p:cNvSpPr txBox="1"/>
          <p:nvPr/>
        </p:nvSpPr>
        <p:spPr>
          <a:xfrm>
            <a:off x="223520" y="1158240"/>
            <a:ext cx="2728401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buffer[31:24]=pi_data[7:0]</a:t>
            </a:r>
            <a:br>
              <a:rPr lang="it-IT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buffer[23:0]=24'd0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C46E11F1-58F8-6045-35E5-49254F09E6E5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1587721" y="1681460"/>
            <a:ext cx="1364200" cy="12852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70EDB09-47FA-69ED-EE1F-1709F55F28E3}"/>
              </a:ext>
            </a:extLst>
          </p:cNvPr>
          <p:cNvSpPr txBox="1"/>
          <p:nvPr/>
        </p:nvSpPr>
        <p:spPr>
          <a:xfrm>
            <a:off x="640080" y="5484864"/>
            <a:ext cx="2728401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buffer[31:24]=pi_data[7:0]</a:t>
            </a:r>
            <a:br>
              <a:rPr lang="it-IT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buffer[23:0]=24'd0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284235B-C276-1D46-3018-A06B3A6AA61B}"/>
              </a:ext>
            </a:extLst>
          </p:cNvPr>
          <p:cNvCxnSpPr>
            <a:cxnSpLocks/>
          </p:cNvCxnSpPr>
          <p:nvPr/>
        </p:nvCxnSpPr>
        <p:spPr>
          <a:xfrm flipH="1">
            <a:off x="1857648" y="3992880"/>
            <a:ext cx="1860738" cy="14919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4681692-3D07-5B50-B0CD-7C4BA76D8A82}"/>
              </a:ext>
            </a:extLst>
          </p:cNvPr>
          <p:cNvSpPr txBox="1"/>
          <p:nvPr/>
        </p:nvSpPr>
        <p:spPr>
          <a:xfrm>
            <a:off x="7147116" y="634651"/>
            <a:ext cx="2728400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altLang="zh-TW" sz="1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data buffer[15:0]=pi_data[15:0]</a:t>
            </a:r>
            <a:br>
              <a:rPr lang="it-IT" altLang="zh-TW" sz="1400" dirty="0"/>
            </a:br>
            <a:r>
              <a:rPr lang="it-IT" altLang="zh-TW" sz="1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data buffer[31:16]=16'd0</a:t>
            </a:r>
            <a:endParaRPr lang="zh-TW" altLang="en-US" sz="1400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D14ABC8-FB60-C60B-8D18-1E7E7D9D04F2}"/>
              </a:ext>
            </a:extLst>
          </p:cNvPr>
          <p:cNvCxnSpPr>
            <a:cxnSpLocks/>
          </p:cNvCxnSpPr>
          <p:nvPr/>
        </p:nvCxnSpPr>
        <p:spPr>
          <a:xfrm flipV="1">
            <a:off x="7787638" y="1157871"/>
            <a:ext cx="0" cy="9655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791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</TotalTime>
  <Words>1282</Words>
  <Application>Microsoft Office PowerPoint</Application>
  <PresentationFormat>寬螢幕</PresentationFormat>
  <Paragraphs>138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標楷體</vt:lpstr>
      <vt:lpstr>Arial</vt:lpstr>
      <vt:lpstr>Calibri</vt:lpstr>
      <vt:lpstr>Calibri Light</vt:lpstr>
      <vt:lpstr>Helvetica</vt:lpstr>
      <vt:lpstr>Times New Roman</vt:lpstr>
      <vt:lpstr>Office 佈景主題</vt:lpstr>
      <vt:lpstr>序列傳輸介面處理電路(STI)及資料排列控制電路(DAC)</vt:lpstr>
      <vt:lpstr>Outline</vt:lpstr>
      <vt:lpstr>系統架構</vt:lpstr>
      <vt:lpstr>輸入輸出訊號</vt:lpstr>
      <vt:lpstr>輸入輸出訊號</vt:lpstr>
      <vt:lpstr>STI電路運作原理</vt:lpstr>
      <vt:lpstr>STI電路運作原理</vt:lpstr>
      <vt:lpstr>STI電路運作原理</vt:lpstr>
      <vt:lpstr>STI流程圖</vt:lpstr>
      <vt:lpstr>DAC電路運作原理</vt:lpstr>
      <vt:lpstr>DAC電路設計方法</vt:lpstr>
      <vt:lpstr>DAC電路設計方法</vt:lpstr>
      <vt:lpstr>STI波形圖(reset,load,so_valid)</vt:lpstr>
      <vt:lpstr>STI波形圖(pi_end)</vt:lpstr>
      <vt:lpstr>DAC波形圖(odd_wr、even_wr)</vt:lpstr>
      <vt:lpstr>DAC波形圖(oem_addr)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陳琪揚</dc:creator>
  <cp:lastModifiedBy>琪揚 陳</cp:lastModifiedBy>
  <cp:revision>17</cp:revision>
  <dcterms:created xsi:type="dcterms:W3CDTF">2023-08-29T10:05:01Z</dcterms:created>
  <dcterms:modified xsi:type="dcterms:W3CDTF">2023-09-12T09:12:05Z</dcterms:modified>
</cp:coreProperties>
</file>