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1.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66" r:id="rId6"/>
    <p:sldId id="263" r:id="rId7"/>
    <p:sldId id="284" r:id="rId8"/>
    <p:sldId id="285" r:id="rId9"/>
    <p:sldId id="286" r:id="rId10"/>
    <p:sldId id="287" r:id="rId11"/>
    <p:sldId id="288" r:id="rId12"/>
    <p:sldId id="283" r:id="rId13"/>
    <p:sldId id="281" r:id="rId14"/>
    <p:sldId id="280" r:id="rId15"/>
    <p:sldId id="279" r:id="rId16"/>
    <p:sldId id="289" r:id="rId17"/>
    <p:sldId id="282" r:id="rId18"/>
    <p:sldId id="276" r:id="rId1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598" autoAdjust="0"/>
  </p:normalViewPr>
  <p:slideViewPr>
    <p:cSldViewPr snapToGrid="0">
      <p:cViewPr>
        <p:scale>
          <a:sx n="84" d="100"/>
          <a:sy n="84" d="100"/>
        </p:scale>
        <p:origin x="1020" y="6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38764CA-45D2-4A98-9B81-593AC250E1BB}" type="datetime1">
              <a:rPr lang="zh-TW" altLang="en-US" smtClean="0">
                <a:latin typeface="Microsoft JhengHei UI" panose="020B0604030504040204" pitchFamily="34" charset="-120"/>
                <a:ea typeface="Microsoft JhengHei UI" panose="020B0604030504040204" pitchFamily="34" charset="-120"/>
              </a:rPr>
              <a:t>2023/11/2</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8D5B6444-9D4A-42B7-9125-F730D3826079}" type="datetime1">
              <a:rPr lang="zh-TW" altLang="en-US" noProof="0" smtClean="0"/>
              <a:t>2023/11/2</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798C5307-140F-447F-BCBA-BB92E3A2906B}" type="slidenum">
              <a:rPr lang="en-US" altLang="zh-TW" noProof="0" smtClean="0"/>
              <a:pPr/>
              <a:t>‹#›</a:t>
            </a:fld>
            <a:endParaRPr lang="zh-TW" altLang="en-US"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8856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50511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11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4933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altLang="zh-TW" sz="1200" b="0" i="0" u="none" strike="noStrike" kern="1200" cap="none" spc="0" normalizeH="0" baseline="0" smtClean="0">
                <a:ln>
                  <a:noFill/>
                </a:ln>
                <a:solidFill>
                  <a:prstClr val="black"/>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a:ln>
                <a:noFill/>
              </a:ln>
              <a:solidFill>
                <a:prstClr val="black"/>
              </a:solidFill>
              <a:effectLst/>
              <a:uLnTx/>
              <a:uFillTx/>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3000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13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874991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14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3415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15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4736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altLang="zh-TW" sz="1200" b="0" i="0" u="none" strike="noStrike" kern="1200" cap="none" spc="0" normalizeH="0" baseline="0" smtClean="0">
                <a:ln>
                  <a:noFill/>
                </a:ln>
                <a:solidFill>
                  <a:prstClr val="black"/>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a:ln>
                <a:noFill/>
              </a:ln>
              <a:solidFill>
                <a:prstClr val="black"/>
              </a:solidFill>
              <a:effectLst/>
              <a:uLnTx/>
              <a:uFillTx/>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altLang="zh-TW" sz="1200" b="0" i="0" u="none" strike="noStrike" kern="1200" cap="none" spc="0" normalizeH="0" baseline="0" smtClean="0">
                <a:ln>
                  <a:noFill/>
                </a:ln>
                <a:solidFill>
                  <a:prstClr val="black"/>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a:ln>
                <a:noFill/>
              </a:ln>
              <a:solidFill>
                <a:prstClr val="black"/>
              </a:solidFill>
              <a:effectLst/>
              <a:uLnTx/>
              <a:uFillTx/>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759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altLang="zh-TW" sz="1200" b="0" i="0" u="none" strike="noStrike" kern="1200" cap="none" spc="0" normalizeH="0" baseline="0" smtClean="0">
                <a:ln>
                  <a:noFill/>
                </a:ln>
                <a:solidFill>
                  <a:prstClr val="black"/>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a:ln>
                <a:noFill/>
              </a:ln>
              <a:solidFill>
                <a:prstClr val="black"/>
              </a:solidFill>
              <a:effectLst/>
              <a:uLnTx/>
              <a:uFillTx/>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43649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21414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572845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altLang="zh-TW" sz="1200" b="0" i="0" u="none" strike="noStrike" kern="1200" cap="none" spc="0" normalizeH="0" baseline="0" smtClean="0">
                <a:ln>
                  <a:noFill/>
                </a:ln>
                <a:solidFill>
                  <a:prstClr val="black"/>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a:ln>
                <a:noFill/>
              </a:ln>
              <a:solidFill>
                <a:prstClr val="black"/>
              </a:solidFill>
              <a:effectLst/>
              <a:uLnTx/>
              <a:uFillTx/>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6329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798C5307-140F-447F-BCBA-BB92E3A2906B}" type="slidenum">
              <a:rPr lang="en-US" altLang="zh-TW" smtClean="0">
                <a:latin typeface="Microsoft JhengHei UI" panose="020B0604030504040204" pitchFamily="34" charset="-120"/>
                <a:ea typeface="Microsoft JhengHei UI" panose="020B0604030504040204" pitchFamily="34" charset="-120"/>
              </a:rPr>
              <a:t>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461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職稱">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矩形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srgbClr val="CAB4C3"/>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0" name="標題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latin typeface="Microsoft JhengHei UI" panose="020B0604030504040204" pitchFamily="34" charset="-120"/>
                <a:ea typeface="Microsoft JhengHei UI" panose="020B0604030504040204" pitchFamily="34" charset="-120"/>
              </a:defRPr>
            </a:lvl1pPr>
          </a:lstStyle>
          <a:p>
            <a:pPr rtl="0"/>
            <a:endParaRPr lang="zh-TW" altLang="en-US" noProof="0" dirty="0"/>
          </a:p>
        </p:txBody>
      </p:sp>
      <p:sp>
        <p:nvSpPr>
          <p:cNvPr id="11" name="副標題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latin typeface="Microsoft JhengHei UI" panose="020B0604030504040204" pitchFamily="34" charset="-120"/>
                <a:ea typeface="Microsoft JhengHei UI" panose="020B0604030504040204" pitchFamily="34" charset="-120"/>
              </a:defRPr>
            </a:lvl1pPr>
          </a:lstStyle>
          <a:p>
            <a:pPr rtl="0"/>
            <a:endParaRPr lang="zh-TW" altLang="en-US" noProof="0" dirty="0"/>
          </a:p>
        </p:txBody>
      </p:sp>
      <p:sp>
        <p:nvSpPr>
          <p:cNvPr id="18" name="圖片版面配置區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dirty="0"/>
              <a:t>按一下以新增相片</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時間表">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0" name="標題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按一下以新增標題</a:t>
            </a:r>
          </a:p>
        </p:txBody>
      </p:sp>
      <p:sp>
        <p:nvSpPr>
          <p:cNvPr id="9" name="內容版面配置區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按一下以新增內容</a:t>
            </a:r>
          </a:p>
        </p:txBody>
      </p:sp>
      <p:sp>
        <p:nvSpPr>
          <p:cNvPr id="4" name="頁尾版面配置區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solidFill>
                  <a:prstClr val="black"/>
                </a:solidFill>
              </a:rPr>
              <a:t>簡報標題</a:t>
            </a:r>
          </a:p>
        </p:txBody>
      </p:sp>
      <p:sp>
        <p:nvSpPr>
          <p:cNvPr id="5" name="日期版面配置區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6" name="投影片編號版面配置區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06B786C7-B8F9-4072-AAAA-17258464D730}" type="slidenum">
              <a:rPr lang="en-US" altLang="zh-TW" noProof="0" smtClean="0">
                <a:solidFill>
                  <a:prstClr val="black"/>
                </a:solidFill>
              </a:rPr>
              <a:pPr>
                <a:defRPr/>
              </a:pPr>
              <a:t>‹#›</a:t>
            </a:fld>
            <a:endParaRPr lang="zh-TW" altLang="en-US" noProof="0">
              <a:solidFill>
                <a:prstClr val="black"/>
              </a:solidFill>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內容 2 欄位">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按一下以新增標題</a:t>
            </a:r>
          </a:p>
        </p:txBody>
      </p:sp>
      <p:sp>
        <p:nvSpPr>
          <p:cNvPr id="12" name="文字版面配置區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按一下以新增副標題</a:t>
            </a:r>
          </a:p>
        </p:txBody>
      </p:sp>
      <p:sp>
        <p:nvSpPr>
          <p:cNvPr id="17" name="文字版面配置區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4" name="文字版面配置區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按一下以新增副標題</a:t>
            </a:r>
          </a:p>
        </p:txBody>
      </p:sp>
      <p:sp>
        <p:nvSpPr>
          <p:cNvPr id="18" name="文字版面配置區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6" name="頁尾版面配置區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solidFill>
              </a:rPr>
              <a:t>簡報標題</a:t>
            </a:r>
          </a:p>
        </p:txBody>
      </p:sp>
      <p:sp>
        <p:nvSpPr>
          <p:cNvPr id="7" name="日期版面配置區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8" name="投影片編號版面配置區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06B786C7-B8F9-4072-AAAA-17258464D730}" type="slidenum">
              <a:rPr lang="en-US" altLang="zh-TW" noProof="0" smtClean="0">
                <a:solidFill>
                  <a:prstClr val="black"/>
                </a:solidFill>
              </a:rPr>
              <a:pPr>
                <a:defRPr/>
              </a:pPr>
              <a:t>‹#›</a:t>
            </a:fld>
            <a:endParaRPr lang="zh-TW" altLang="en-US" noProof="0">
              <a:solidFill>
                <a:prstClr val="black"/>
              </a:solidFill>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內容 3 欄位">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標題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按一下以新增標題</a:t>
            </a:r>
          </a:p>
        </p:txBody>
      </p:sp>
      <p:sp>
        <p:nvSpPr>
          <p:cNvPr id="8" name="文字版面配置區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按一下以新增副標題</a:t>
            </a:r>
          </a:p>
        </p:txBody>
      </p:sp>
      <p:sp>
        <p:nvSpPr>
          <p:cNvPr id="14" name="文字版面配置區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2" name="文字版面配置區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按一下以新增副標題</a:t>
            </a:r>
          </a:p>
        </p:txBody>
      </p:sp>
      <p:sp>
        <p:nvSpPr>
          <p:cNvPr id="15" name="文字版面配置區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0" name="文字版面配置區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按一下以新增副標題</a:t>
            </a:r>
          </a:p>
        </p:txBody>
      </p:sp>
      <p:sp>
        <p:nvSpPr>
          <p:cNvPr id="16" name="文字版面配置區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 name="頁尾版面配置區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solidFill>
              </a:rPr>
              <a:t>簡報標題</a:t>
            </a:r>
          </a:p>
        </p:txBody>
      </p:sp>
      <p:sp>
        <p:nvSpPr>
          <p:cNvPr id="3" name="日期版面配置區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4" name="投影片編號版面配置區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06B786C7-B8F9-4072-AAAA-17258464D730}" type="slidenum">
              <a:rPr lang="en-US" altLang="zh-TW" noProof="0" smtClean="0">
                <a:solidFill>
                  <a:prstClr val="black"/>
                </a:solidFill>
              </a:rPr>
              <a:pPr>
                <a:defRPr/>
              </a:pPr>
              <a:t>‹#›</a:t>
            </a:fld>
            <a:endParaRPr lang="zh-TW" altLang="en-US" noProof="0">
              <a:solidFill>
                <a:prstClr val="black"/>
              </a:solidFill>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結語">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CAB4C3"/>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0" name="標題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latin typeface="Microsoft JhengHei UI" panose="020B0604030504040204" pitchFamily="34" charset="-120"/>
                <a:ea typeface="Microsoft JhengHei UI" panose="020B0604030504040204" pitchFamily="34" charset="-120"/>
              </a:defRPr>
            </a:lvl1pPr>
          </a:lstStyle>
          <a:p>
            <a:pPr rtl="0"/>
            <a:endParaRPr lang="zh-TW" altLang="en-US" sz="5400" noProof="0"/>
          </a:p>
        </p:txBody>
      </p:sp>
      <p:sp>
        <p:nvSpPr>
          <p:cNvPr id="11" name="副標題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latin typeface="Microsoft JhengHei UI" panose="020B0604030504040204" pitchFamily="34" charset="-120"/>
                <a:ea typeface="Microsoft JhengHei UI" panose="020B0604030504040204" pitchFamily="34" charset="-120"/>
              </a:defRPr>
            </a:lvl1pPr>
          </a:lstStyle>
          <a:p>
            <a:pPr rtl="0"/>
            <a:endParaRPr lang="zh-TW" altLang="en-US" noProof="0">
              <a:solidFill>
                <a:schemeClr val="accent1"/>
              </a:solidFill>
            </a:endParaRPr>
          </a:p>
        </p:txBody>
      </p:sp>
      <p:sp>
        <p:nvSpPr>
          <p:cNvPr id="19" name="圖片版面配置區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按一下以新增相片</a:t>
            </a:r>
          </a:p>
        </p:txBody>
      </p:sp>
      <p:sp>
        <p:nvSpPr>
          <p:cNvPr id="13" name="頁尾版面配置區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23" name="圖片版面配置區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按一下以新增相片</a:t>
            </a:r>
          </a:p>
        </p:txBody>
      </p:sp>
      <p:sp>
        <p:nvSpPr>
          <p:cNvPr id="15" name="日期版面配置區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16" name="投影片編號版面配置區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latin typeface="Microsoft JhengHei UI" panose="020B0604030504040204" pitchFamily="34" charset="-120"/>
                <a:ea typeface="Microsoft JhengHei UI" panose="020B0604030504040204" pitchFamily="34" charset="-120"/>
              </a:defRPr>
            </a:lvl1pPr>
          </a:lstStyle>
          <a:p>
            <a:fld id="{244D815C-8BF3-4ECF-A945-A2A7C2983AF9}" type="slidenum">
              <a:rPr lang="en-US" altLang="zh-TW" noProof="0" smtClean="0"/>
              <a:pPr/>
              <a:t>‹#›</a:t>
            </a:fld>
            <a:endParaRPr lang="zh-TW" altLang="en-US"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程">
    <p:spTree>
      <p:nvGrpSpPr>
        <p:cNvPr id="1" name=""/>
        <p:cNvGrpSpPr/>
        <p:nvPr/>
      </p:nvGrpSpPr>
      <p:grpSpPr>
        <a:xfrm>
          <a:off x="0" y="0"/>
          <a:ext cx="0" cy="0"/>
          <a:chOff x="0" y="0"/>
          <a:chExt cx="0" cy="0"/>
        </a:xfrm>
      </p:grpSpPr>
      <p:sp useBgFill="1">
        <p:nvSpPr>
          <p:cNvPr id="7" name="矩形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矩形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標題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endParaRPr lang="zh-TW" altLang="en-US" noProof="0" dirty="0">
              <a:solidFill>
                <a:srgbClr val="FFFFFF"/>
              </a:solidFill>
            </a:endParaRPr>
          </a:p>
        </p:txBody>
      </p:sp>
      <p:sp>
        <p:nvSpPr>
          <p:cNvPr id="13" name="頁尾版面配置區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dirty="0"/>
              <a:t>簡報標題</a:t>
            </a:r>
          </a:p>
        </p:txBody>
      </p:sp>
      <p:sp>
        <p:nvSpPr>
          <p:cNvPr id="19" name="圖片版面配置區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dirty="0"/>
              <a:t>按一下以新增相片</a:t>
            </a:r>
          </a:p>
        </p:txBody>
      </p:sp>
      <p:sp>
        <p:nvSpPr>
          <p:cNvPr id="20" name="圖片版面配置區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dirty="0"/>
              <a:t>按一下以新增相片</a:t>
            </a:r>
          </a:p>
        </p:txBody>
      </p:sp>
      <p:sp>
        <p:nvSpPr>
          <p:cNvPr id="24" name="文字版面配置區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atin typeface="Microsoft JhengHei UI" panose="020B0604030504040204" pitchFamily="34" charset="-120"/>
                <a:ea typeface="Microsoft JhengHei UI" panose="020B0604030504040204" pitchFamily="34" charset="-120"/>
              </a:defRPr>
            </a:lvl1pPr>
          </a:lstStyle>
          <a:p>
            <a:pPr lvl="0" rtl="0"/>
            <a:r>
              <a:rPr lang="zh-TW" altLang="en-US" noProof="0" dirty="0"/>
              <a:t>按一下以新增文字</a:t>
            </a:r>
          </a:p>
        </p:txBody>
      </p:sp>
      <p:sp>
        <p:nvSpPr>
          <p:cNvPr id="14" name="日期版面配置區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dirty="0">
                <a:solidFill>
                  <a:prstClr val="black"/>
                </a:solidFill>
              </a:rPr>
              <a:t>20XX </a:t>
            </a:r>
            <a:r>
              <a:rPr lang="zh-TW" altLang="en-US" noProof="0" dirty="0">
                <a:solidFill>
                  <a:prstClr val="black"/>
                </a:solidFill>
              </a:rPr>
              <a:t>年</a:t>
            </a:r>
          </a:p>
        </p:txBody>
      </p:sp>
      <p:sp>
        <p:nvSpPr>
          <p:cNvPr id="15" name="投影片編號版面配置區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244D815C-8BF3-4ECF-A945-A2A7C2983AF9}" type="slidenum">
              <a:rPr lang="en-US" altLang="zh-TW" noProof="0" smtClean="0">
                <a:solidFill>
                  <a:prstClr val="black"/>
                </a:solidFill>
              </a:rPr>
              <a:pPr>
                <a:defRPr/>
              </a:pPr>
              <a:t>‹#›</a:t>
            </a:fld>
            <a:endParaRPr lang="zh-TW" altLang="en-US" noProof="0" dirty="0">
              <a:solidFill>
                <a:prstClr val="black"/>
              </a:solidFill>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簡介">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4" name="標題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endParaRPr lang="zh-TW" altLang="en-US" noProof="0">
              <a:solidFill>
                <a:srgbClr val="FFFFFF"/>
              </a:solidFill>
            </a:endParaRPr>
          </a:p>
        </p:txBody>
      </p:sp>
      <p:sp>
        <p:nvSpPr>
          <p:cNvPr id="12" name="圖片版面配置區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按一下以新增相片</a:t>
            </a:r>
          </a:p>
        </p:txBody>
      </p:sp>
      <p:sp>
        <p:nvSpPr>
          <p:cNvPr id="7" name="頁尾版面配置區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a:effectLst>
                  <a:outerShdw blurRad="38100" dist="38100" dir="2700000" algn="tl">
                    <a:srgbClr val="000000">
                      <a:alpha val="43137"/>
                    </a:srgbClr>
                  </a:outerShdw>
                </a:effectLst>
              </a:rPr>
              <a:t>簡報標題</a:t>
            </a:r>
          </a:p>
        </p:txBody>
      </p:sp>
      <p:sp>
        <p:nvSpPr>
          <p:cNvPr id="6" name="內容版面配置區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atin typeface="Microsoft JhengHei UI" panose="020B0604030504040204" pitchFamily="34" charset="-120"/>
                <a:ea typeface="Microsoft JhengHei UI" panose="020B0604030504040204" pitchFamily="34" charset="-120"/>
              </a:defRPr>
            </a:lvl1pPr>
          </a:lstStyle>
          <a:p>
            <a:pPr rtl="0"/>
            <a:endParaRPr lang="zh-TW" altLang="en-US" noProof="0"/>
          </a:p>
        </p:txBody>
      </p:sp>
      <p:sp>
        <p:nvSpPr>
          <p:cNvPr id="8" name="日期版面配置區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9" name="投影片編號版面配置區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CD6D940D-6D44-4DF9-9322-B4B11F7EDCD0}" type="slidenum">
              <a:rPr lang="en-US" altLang="zh-TW" noProof="0" smtClean="0">
                <a:solidFill>
                  <a:prstClr val="black"/>
                </a:solidFill>
              </a:rPr>
              <a:pPr>
                <a:defRPr/>
              </a:pPr>
              <a:t>‹#›</a:t>
            </a:fld>
            <a:endParaRPr lang="zh-TW" altLang="en-US" noProof="0">
              <a:solidFill>
                <a:prstClr val="black"/>
              </a:solidFill>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節符號">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CAB4C3"/>
              </a:solidFill>
              <a:effectLst/>
              <a:uLnTx/>
              <a:uFillTx/>
              <a:latin typeface="Microsoft JhengHei UI" panose="020B0604030504040204" pitchFamily="34" charset="-120"/>
              <a:ea typeface="Microsoft JhengHei UI" panose="020B0604030504040204" pitchFamily="34" charset="-120"/>
              <a:cs typeface="+mn-cs"/>
            </a:endParaRPr>
          </a:p>
        </p:txBody>
      </p:sp>
      <p:sp>
        <p:nvSpPr>
          <p:cNvPr id="4" name="標題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endParaRPr lang="zh-TW" altLang="en-US" sz="6000" noProof="0"/>
          </a:p>
        </p:txBody>
      </p:sp>
      <p:sp>
        <p:nvSpPr>
          <p:cNvPr id="5" name="副標題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latin typeface="Microsoft JhengHei UI" panose="020B0604030504040204" pitchFamily="34" charset="-120"/>
                <a:ea typeface="Microsoft JhengHei UI" panose="020B0604030504040204" pitchFamily="34" charset="-120"/>
              </a:defRPr>
            </a:lvl1pPr>
          </a:lstStyle>
          <a:p>
            <a:pPr rtl="0"/>
            <a:endParaRPr lang="zh-TW" altLang="en-US" noProof="0"/>
          </a:p>
        </p:txBody>
      </p:sp>
      <p:sp>
        <p:nvSpPr>
          <p:cNvPr id="16" name="圖片版面配置區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按一下以新增相片</a:t>
            </a:r>
          </a:p>
        </p:txBody>
      </p:sp>
      <p:sp>
        <p:nvSpPr>
          <p:cNvPr id="14" name="圖片版面配置區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按一下以新增相片</a:t>
            </a:r>
          </a:p>
        </p:txBody>
      </p:sp>
      <p:sp>
        <p:nvSpPr>
          <p:cNvPr id="17" name="圖片版面配置區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按一下以新增相片</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圖表​​">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4" name="標題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按一下以新增文字</a:t>
            </a:r>
          </a:p>
        </p:txBody>
      </p:sp>
      <p:sp>
        <p:nvSpPr>
          <p:cNvPr id="13" name="頁尾版面配置區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zh-TW" altLang="en-US" noProof="0"/>
              <a:t>簡報標題</a:t>
            </a:r>
          </a:p>
        </p:txBody>
      </p:sp>
      <p:sp>
        <p:nvSpPr>
          <p:cNvPr id="3" name="內容版面配置區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按一下以新增內容</a:t>
            </a:r>
          </a:p>
        </p:txBody>
      </p:sp>
      <p:sp>
        <p:nvSpPr>
          <p:cNvPr id="14" name="日期版面配置區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15" name="投影片編號版面配置區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06B786C7-B8F9-4072-AAAA-17258464D730}" type="slidenum">
              <a:rPr lang="en-US" altLang="zh-TW" noProof="0" smtClean="0">
                <a:solidFill>
                  <a:prstClr val="black"/>
                </a:solidFill>
              </a:rPr>
              <a:pPr>
                <a:defRPr/>
              </a:pPr>
              <a:t>‹#›</a:t>
            </a:fld>
            <a:endParaRPr lang="zh-TW" altLang="en-US" noProof="0">
              <a:solidFill>
                <a:prstClr val="black"/>
              </a:solidFill>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格">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4" name="標題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按一下以新增文字</a:t>
            </a:r>
          </a:p>
        </p:txBody>
      </p:sp>
      <p:sp>
        <p:nvSpPr>
          <p:cNvPr id="9" name="頁尾版面配置區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zh-TW" altLang="en-US" noProof="0"/>
              <a:t>簡報標題</a:t>
            </a:r>
          </a:p>
        </p:txBody>
      </p:sp>
      <p:sp>
        <p:nvSpPr>
          <p:cNvPr id="3" name="內容版面配置區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按一下以新增內容</a:t>
            </a:r>
          </a:p>
        </p:txBody>
      </p:sp>
      <p:sp>
        <p:nvSpPr>
          <p:cNvPr id="10" name="日期版面配置區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11" name="投影片編號版面配置區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06B786C7-B8F9-4072-AAAA-17258464D730}" type="slidenum">
              <a:rPr lang="en-US" altLang="zh-TW" noProof="0" smtClean="0">
                <a:solidFill>
                  <a:prstClr val="black"/>
                </a:solidFill>
              </a:rPr>
              <a:pPr>
                <a:defRPr/>
              </a:pPr>
              <a:t>‹#›</a:t>
            </a:fld>
            <a:endParaRPr lang="zh-TW" altLang="en-US" noProof="0">
              <a:solidFill>
                <a:prstClr val="black"/>
              </a:solidFill>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述">
    <p:spTree>
      <p:nvGrpSpPr>
        <p:cNvPr id="1" name=""/>
        <p:cNvGrpSpPr/>
        <p:nvPr/>
      </p:nvGrpSpPr>
      <p:grpSpPr>
        <a:xfrm>
          <a:off x="0" y="0"/>
          <a:ext cx="0" cy="0"/>
          <a:chOff x="0" y="0"/>
          <a:chExt cx="0" cy="0"/>
        </a:xfrm>
      </p:grpSpPr>
      <p:sp>
        <p:nvSpPr>
          <p:cNvPr id="26" name="圖片版面配置區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按一下以新增相片</a:t>
            </a:r>
          </a:p>
        </p:txBody>
      </p:sp>
      <p:sp>
        <p:nvSpPr>
          <p:cNvPr id="17" name="標題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latin typeface="Microsoft JhengHei UI" panose="020B0604030504040204" pitchFamily="34" charset="-120"/>
                <a:ea typeface="Microsoft JhengHei UI" panose="020B0604030504040204" pitchFamily="34" charset="-120"/>
              </a:defRPr>
            </a:lvl1pPr>
          </a:lstStyle>
          <a:p>
            <a:pPr algn="r" rtl="0"/>
            <a:endParaRPr lang="zh-TW" altLang="en-US" noProof="0">
              <a:solidFill>
                <a:srgbClr val="FFFFFF"/>
              </a:solidFill>
              <a:effectLst>
                <a:outerShdw blurRad="38100" dist="38100" dir="2700000" algn="tl">
                  <a:srgbClr val="000000">
                    <a:alpha val="43137"/>
                  </a:srgbClr>
                </a:outerShdw>
              </a:effectLst>
            </a:endParaRPr>
          </a:p>
        </p:txBody>
      </p:sp>
      <p:sp>
        <p:nvSpPr>
          <p:cNvPr id="18" name="副標題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latin typeface="Microsoft JhengHei UI" panose="020B0604030504040204" pitchFamily="34" charset="-120"/>
                <a:ea typeface="Microsoft JhengHei UI" panose="020B0604030504040204" pitchFamily="34" charset="-120"/>
              </a:defRPr>
            </a:lvl1pPr>
          </a:lstStyle>
          <a:p>
            <a:pPr algn="r" rtl="0"/>
            <a:endParaRPr lang="zh-TW" altLang="en-US" noProof="0">
              <a:solidFill>
                <a:srgbClr val="FFFFFF"/>
              </a:solidFill>
              <a:effectLst>
                <a:outerShdw blurRad="38100" dist="38100" dir="2700000" algn="tl">
                  <a:srgbClr val="000000">
                    <a:alpha val="43137"/>
                  </a:srgbClr>
                </a:outerShdw>
              </a:effectLst>
            </a:endParaRPr>
          </a:p>
        </p:txBody>
      </p:sp>
      <p:sp>
        <p:nvSpPr>
          <p:cNvPr id="19" name="頁尾版面配置區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zh-TW" altLang="en-US" noProof="0">
                <a:effectLst>
                  <a:outerShdw blurRad="38100" dist="38100" dir="2700000" algn="tl">
                    <a:srgbClr val="000000">
                      <a:alpha val="43137"/>
                    </a:srgbClr>
                  </a:outerShdw>
                </a:effectLst>
              </a:rPr>
              <a:t>簡報標題</a:t>
            </a:r>
          </a:p>
        </p:txBody>
      </p:sp>
      <p:sp>
        <p:nvSpPr>
          <p:cNvPr id="20" name="日期版面配置區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en-US" altLang="zh-TW" noProof="0">
                <a:effectLst>
                  <a:outerShdw blurRad="38100" dist="38100" dir="2700000" algn="tl">
                    <a:srgbClr val="000000">
                      <a:alpha val="43137"/>
                    </a:srgbClr>
                  </a:outerShdw>
                </a:effectLst>
              </a:rPr>
              <a:t>20XX </a:t>
            </a:r>
            <a:r>
              <a:rPr lang="zh-TW" altLang="en-US" noProof="0">
                <a:effectLst>
                  <a:outerShdw blurRad="38100" dist="38100" dir="2700000" algn="tl">
                    <a:srgbClr val="000000">
                      <a:alpha val="43137"/>
                    </a:srgbClr>
                  </a:outerShdw>
                </a:effectLst>
              </a:rPr>
              <a:t>年</a:t>
            </a:r>
          </a:p>
        </p:txBody>
      </p:sp>
      <p:sp>
        <p:nvSpPr>
          <p:cNvPr id="21" name="投影片編號版面配置區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fld id="{CD6D940D-6D44-4DF9-9322-B4B11F7EDCD0}" type="slidenum">
              <a:rPr lang="en-US" altLang="zh-TW" noProof="0" smtClean="0">
                <a:effectLst>
                  <a:outerShdw blurRad="38100" dist="38100" dir="2700000" algn="tl">
                    <a:srgbClr val="000000">
                      <a:alpha val="43137"/>
                    </a:srgbClr>
                  </a:outerShdw>
                </a:effectLst>
              </a:rPr>
              <a:pPr>
                <a:defRPr/>
              </a:pPr>
              <a:t>‹#›</a:t>
            </a:fld>
            <a:endParaRPr lang="zh-TW" altLang="en-US"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小組">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0" name="標題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按一下以新增標題</a:t>
            </a:r>
          </a:p>
        </p:txBody>
      </p:sp>
      <p:sp>
        <p:nvSpPr>
          <p:cNvPr id="8" name="內容版面配置區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atin typeface="Microsoft JhengHei UI" panose="020B0604030504040204" pitchFamily="34" charset="-120"/>
                <a:ea typeface="Microsoft JhengHei UI" panose="020B0604030504040204" pitchFamily="34" charset="-120"/>
              </a:defRPr>
            </a:lvl1pPr>
          </a:lstStyle>
          <a:p>
            <a:pPr lvl="0" rtl="0"/>
            <a:r>
              <a:rPr lang="zh-TW" altLang="en-US" noProof="0"/>
              <a:t>按一下以新增內容</a:t>
            </a:r>
          </a:p>
        </p:txBody>
      </p:sp>
      <p:sp>
        <p:nvSpPr>
          <p:cNvPr id="4" name="頁尾版面配置區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solidFill>
                  <a:prstClr val="black"/>
                </a:solidFill>
              </a:rPr>
              <a:t>簡報標題</a:t>
            </a:r>
          </a:p>
        </p:txBody>
      </p:sp>
      <p:sp>
        <p:nvSpPr>
          <p:cNvPr id="5" name="日期版面配置區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6" name="投影片編號版面配置區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06B786C7-B8F9-4072-AAAA-17258464D730}" type="slidenum">
              <a:rPr lang="en-US" altLang="zh-TW" noProof="0" smtClean="0">
                <a:solidFill>
                  <a:prstClr val="black"/>
                </a:solidFill>
              </a:rPr>
              <a:pPr>
                <a:defRPr/>
              </a:pPr>
              <a:t>‹#›</a:t>
            </a:fld>
            <a:endParaRPr lang="zh-TW" altLang="en-US" noProof="0">
              <a:solidFill>
                <a:prstClr val="black"/>
              </a:solidFill>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小組">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0" name="標題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按一下以新增標題</a:t>
            </a:r>
          </a:p>
        </p:txBody>
      </p:sp>
      <p:sp>
        <p:nvSpPr>
          <p:cNvPr id="4" name="頁尾版面配置區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solidFill>
                  <a:prstClr val="black"/>
                </a:solidFill>
              </a:rPr>
              <a:t>簡報標題</a:t>
            </a:r>
          </a:p>
        </p:txBody>
      </p:sp>
      <p:sp>
        <p:nvSpPr>
          <p:cNvPr id="5" name="日期版面配置區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solidFill>
              </a:rPr>
              <a:t>20XX </a:t>
            </a:r>
            <a:r>
              <a:rPr lang="zh-TW" altLang="en-US" noProof="0">
                <a:solidFill>
                  <a:prstClr val="black"/>
                </a:solidFill>
              </a:rPr>
              <a:t>年</a:t>
            </a:r>
          </a:p>
        </p:txBody>
      </p:sp>
      <p:sp>
        <p:nvSpPr>
          <p:cNvPr id="6" name="投影片編號版面配置區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06B786C7-B8F9-4072-AAAA-17258464D730}" type="slidenum">
              <a:rPr lang="en-US" altLang="zh-TW" noProof="0" smtClean="0">
                <a:solidFill>
                  <a:prstClr val="black"/>
                </a:solidFill>
              </a:rPr>
              <a:pPr>
                <a:defRPr/>
              </a:pPr>
              <a:t>‹#›</a:t>
            </a:fld>
            <a:endParaRPr lang="zh-TW" altLang="en-US" noProof="0">
              <a:solidFill>
                <a:prstClr val="black"/>
              </a:solidFill>
            </a:endParaRPr>
          </a:p>
        </p:txBody>
      </p:sp>
      <p:sp>
        <p:nvSpPr>
          <p:cNvPr id="9" name="圖片版面配置區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endParaRPr lang="zh-TW" altLang="en-US" noProof="0"/>
          </a:p>
        </p:txBody>
      </p:sp>
      <p:sp>
        <p:nvSpPr>
          <p:cNvPr id="11" name="圖片版面配置區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endParaRPr lang="zh-TW" altLang="en-US" noProof="0"/>
          </a:p>
        </p:txBody>
      </p:sp>
      <p:sp>
        <p:nvSpPr>
          <p:cNvPr id="12" name="圖片版面配置區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endParaRPr lang="zh-TW" altLang="en-US" noProof="0"/>
          </a:p>
        </p:txBody>
      </p:sp>
      <p:sp>
        <p:nvSpPr>
          <p:cNvPr id="13" name="圖片版面配置區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endParaRPr lang="zh-TW" altLang="en-US" noProof="0"/>
          </a:p>
        </p:txBody>
      </p:sp>
      <p:sp>
        <p:nvSpPr>
          <p:cNvPr id="14" name="文字版面配置區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rtlCol="0">
            <a:noAutofit/>
          </a:bodyPr>
          <a:lstStyle>
            <a:lvl1pPr marL="0" indent="0" algn="ctr">
              <a:lnSpc>
                <a:spcPct val="100000"/>
              </a:lnSpc>
              <a:spcBef>
                <a:spcPts val="0"/>
              </a:spcBef>
              <a:buNone/>
              <a:defRPr sz="2000" b="1" spc="20" baseline="0">
                <a:solidFill>
                  <a:schemeClr val="accent5"/>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5" name="文字版面配置區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rtlCol="0">
            <a:noAutofit/>
          </a:bodyPr>
          <a:lstStyle>
            <a:lvl1pPr marL="0" indent="0" algn="ctr">
              <a:lnSpc>
                <a:spcPct val="100000"/>
              </a:lnSpc>
              <a:spcBef>
                <a:spcPts val="0"/>
              </a:spcBef>
              <a:buNone/>
              <a:defRPr sz="16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16" name="文字版面配置區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rtlCol="0">
            <a:noAutofit/>
          </a:bodyPr>
          <a:lstStyle>
            <a:lvl1pPr marL="0" indent="0" algn="ctr">
              <a:lnSpc>
                <a:spcPct val="100000"/>
              </a:lnSpc>
              <a:spcBef>
                <a:spcPts val="0"/>
              </a:spcBef>
              <a:buNone/>
              <a:defRPr sz="2000" b="1" spc="20" baseline="0">
                <a:solidFill>
                  <a:schemeClr val="accent5"/>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7" name="文字版面配置區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rtlCol="0">
            <a:noAutofit/>
          </a:bodyPr>
          <a:lstStyle>
            <a:lvl1pPr marL="0" indent="0" algn="ctr">
              <a:lnSpc>
                <a:spcPct val="100000"/>
              </a:lnSpc>
              <a:spcBef>
                <a:spcPts val="0"/>
              </a:spcBef>
              <a:buNone/>
              <a:defRPr sz="16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18" name="文字版面配置區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rtlCol="0">
            <a:noAutofit/>
          </a:bodyPr>
          <a:lstStyle>
            <a:lvl1pPr marL="0" indent="0" algn="ctr">
              <a:lnSpc>
                <a:spcPct val="100000"/>
              </a:lnSpc>
              <a:spcBef>
                <a:spcPts val="0"/>
              </a:spcBef>
              <a:buNone/>
              <a:defRPr sz="2000" b="1" spc="20" baseline="0">
                <a:solidFill>
                  <a:schemeClr val="accent5"/>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9" name="文字版面配置區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rtlCol="0">
            <a:noAutofit/>
          </a:bodyPr>
          <a:lstStyle>
            <a:lvl1pPr marL="0" indent="0" algn="ctr">
              <a:lnSpc>
                <a:spcPct val="100000"/>
              </a:lnSpc>
              <a:spcBef>
                <a:spcPts val="0"/>
              </a:spcBef>
              <a:buNone/>
              <a:defRPr sz="16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20" name="文字版面配置區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rtlCol="0">
            <a:noAutofit/>
          </a:bodyPr>
          <a:lstStyle>
            <a:lvl1pPr marL="0" indent="0" algn="ctr">
              <a:lnSpc>
                <a:spcPct val="100000"/>
              </a:lnSpc>
              <a:spcBef>
                <a:spcPts val="0"/>
              </a:spcBef>
              <a:buNone/>
              <a:defRPr sz="2000" b="1" spc="20" baseline="0">
                <a:solidFill>
                  <a:schemeClr val="accent5"/>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21" name="文字版面配置區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rtlCol="0">
            <a:noAutofit/>
          </a:bodyPr>
          <a:lstStyle>
            <a:lvl1pPr marL="0" indent="0" algn="ctr">
              <a:lnSpc>
                <a:spcPct val="100000"/>
              </a:lnSpc>
              <a:spcBef>
                <a:spcPts val="0"/>
              </a:spcBef>
              <a:buNone/>
              <a:defRPr sz="16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5" name="頁尾版面配置區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6" name="投影片編號版面配置區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latin typeface="Microsoft JhengHei UI" panose="020B0604030504040204" pitchFamily="34" charset="-120"/>
                <a:ea typeface="Microsoft JhengHei UI" panose="020B0604030504040204" pitchFamily="34" charset="-120"/>
              </a:defRPr>
            </a:lvl1pPr>
          </a:lstStyle>
          <a:p>
            <a:fld id="{0D4885A8-DDA8-4FCF-AB25-DA8F78EC7557}" type="slidenum">
              <a:rPr lang="en-US" altLang="zh-TW" noProof="0" smtClean="0"/>
              <a:pPr/>
              <a:t>‹#›</a:t>
            </a:fld>
            <a:endParaRPr lang="zh-TW" altLang="en-US"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85" r:id="rId13"/>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ea.gov.tw/MNS/populace/news/News.aspx?kind=1&amp;menu_id=40&amp;news_id=109930"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www.taipower.com.tw/tc/page.aspx?mid=207&amp;cid=165&amp;cchk=a83cd635-a792-4660-9f02-f71d5d925911#b0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zh-TW" altLang="en-US" dirty="0"/>
              <a:t>綠能期中報告</a:t>
            </a:r>
            <a:endParaRPr lang="zh-TW" altLang="en-US" dirty="0">
              <a:latin typeface="Microsoft JhengHei UI" panose="020B0604030504040204" pitchFamily="34" charset="-120"/>
              <a:ea typeface="Microsoft JhengHei UI" panose="020B0604030504040204" pitchFamily="34" charset="-120"/>
            </a:endParaRPr>
          </a:p>
        </p:txBody>
      </p:sp>
      <p:sp>
        <p:nvSpPr>
          <p:cNvPr id="8" name="副標題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US" altLang="zh-TW" dirty="0"/>
              <a:t>M1125134</a:t>
            </a:r>
            <a:r>
              <a:rPr lang="zh-TW" altLang="en-US" dirty="0"/>
              <a:t> 盧奕睿</a:t>
            </a:r>
            <a:endParaRPr lang="en-US" altLang="zh-TW" dirty="0"/>
          </a:p>
          <a:p>
            <a:pPr rtl="0"/>
            <a:r>
              <a:rPr lang="en-US" altLang="zh-TW" dirty="0">
                <a:latin typeface="Microsoft JhengHei UI" panose="020B0604030504040204" pitchFamily="34" charset="-120"/>
                <a:ea typeface="Microsoft JhengHei UI" panose="020B0604030504040204" pitchFamily="34" charset="-120"/>
              </a:rPr>
              <a:t>M1125137 </a:t>
            </a:r>
            <a:r>
              <a:rPr lang="zh-TW" altLang="en-US" dirty="0">
                <a:latin typeface="Microsoft JhengHei UI" panose="020B0604030504040204" pitchFamily="34" charset="-120"/>
                <a:ea typeface="Microsoft JhengHei UI" panose="020B0604030504040204" pitchFamily="34" charset="-120"/>
              </a:rPr>
              <a:t>陳琪揚</a:t>
            </a:r>
          </a:p>
        </p:txBody>
      </p:sp>
      <p:pic>
        <p:nvPicPr>
          <p:cNvPr id="5" name="圖片版面配置區 4" descr="包含山、天空、戶外、自然、日出的圖片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zh-TW" altLang="en-US" dirty="0"/>
              <a:t>產能</a:t>
            </a:r>
            <a:endParaRPr lang="zh-TW" altLang="en-US" dirty="0">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zh-TW" altLang="en-US">
                <a:latin typeface="Microsoft JhengHei UI" panose="020B0604030504040204" pitchFamily="34" charset="-120"/>
                <a:ea typeface="Microsoft JhengHei UI" panose="020B0604030504040204" pitchFamily="34" charset="-120"/>
              </a:rPr>
              <a:t>簡報標題</a:t>
            </a:r>
          </a:p>
        </p:txBody>
      </p:sp>
      <p:sp>
        <p:nvSpPr>
          <p:cNvPr id="19" name="內容版面配置區 18">
            <a:extLst>
              <a:ext uri="{FF2B5EF4-FFF2-40B4-BE49-F238E27FC236}">
                <a16:creationId xmlns:a16="http://schemas.microsoft.com/office/drawing/2014/main" id="{AB6583FE-B653-4C01-9ADF-EC8514A0B5ED}"/>
              </a:ext>
            </a:extLst>
          </p:cNvPr>
          <p:cNvSpPr>
            <a:spLocks noGrp="1"/>
          </p:cNvSpPr>
          <p:nvPr>
            <p:ph idx="1"/>
          </p:nvPr>
        </p:nvSpPr>
        <p:spPr>
          <a:xfrm>
            <a:off x="485887" y="2469221"/>
            <a:ext cx="9945737" cy="3887129"/>
          </a:xfrm>
        </p:spPr>
        <p:txBody>
          <a:bodyPr rtlCol="0">
            <a:normAutofit/>
          </a:bodyPr>
          <a:lstStyle/>
          <a:p>
            <a:pPr marL="342900" indent="-342900" rtl="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已知住家屋頂為</a:t>
            </a:r>
            <a:r>
              <a:rPr lang="en-US" altLang="zh-TW" dirty="0">
                <a:latin typeface="Microsoft JhengHei UI" panose="020B0604030504040204" pitchFamily="34" charset="-120"/>
                <a:ea typeface="Microsoft JhengHei UI" panose="020B0604030504040204" pitchFamily="34" charset="-120"/>
              </a:rPr>
              <a:t>368</a:t>
            </a:r>
            <a:r>
              <a:rPr lang="zh-TW" altLang="en-US" dirty="0">
                <a:latin typeface="Microsoft JhengHei UI" panose="020B0604030504040204" pitchFamily="34" charset="-120"/>
                <a:ea typeface="Microsoft JhengHei UI" panose="020B0604030504040204" pitchFamily="34" charset="-120"/>
              </a:rPr>
              <a:t>平方公尺</a:t>
            </a:r>
            <a:endParaRPr lang="en-US" altLang="zh-TW" dirty="0">
              <a:latin typeface="Microsoft JhengHei UI" panose="020B0604030504040204" pitchFamily="34" charset="-120"/>
              <a:ea typeface="Microsoft JhengHei UI" panose="020B0604030504040204" pitchFamily="34" charset="-120"/>
            </a:endParaRPr>
          </a:p>
          <a:p>
            <a:pPr marL="342900" indent="-342900">
              <a:buFont typeface="Arial" panose="020B0604020202020204" pitchFamily="34" charset="0"/>
              <a:buChar char="•"/>
            </a:pPr>
            <a:r>
              <a:rPr lang="zh-TW" altLang="en-US" dirty="0"/>
              <a:t> </a:t>
            </a:r>
            <a:r>
              <a:rPr lang="en-US" altLang="zh-TW" dirty="0"/>
              <a:t>1 </a:t>
            </a:r>
            <a:r>
              <a:rPr lang="zh-TW" altLang="en-US" dirty="0"/>
              <a:t>瓩的太陽光電發電設備約需 </a:t>
            </a:r>
            <a:r>
              <a:rPr lang="en-US" altLang="zh-TW" dirty="0"/>
              <a:t>10 </a:t>
            </a:r>
            <a:r>
              <a:rPr lang="zh-TW" altLang="en-US" dirty="0"/>
              <a:t>平方公尺（約 </a:t>
            </a:r>
            <a:r>
              <a:rPr lang="en-US" altLang="zh-TW" dirty="0"/>
              <a:t>3 </a:t>
            </a:r>
            <a:r>
              <a:rPr lang="zh-TW" altLang="en-US" dirty="0"/>
              <a:t>坪）的設置面積</a:t>
            </a:r>
            <a:endParaRPr lang="en-US" altLang="zh-TW" dirty="0">
              <a:latin typeface="Microsoft JhengHei UI" panose="020B0604030504040204" pitchFamily="34" charset="-120"/>
              <a:ea typeface="Microsoft JhengHei UI" panose="020B0604030504040204" pitchFamily="34" charset="-120"/>
            </a:endParaRPr>
          </a:p>
          <a:p>
            <a:pPr marL="342900" indent="-34290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所以住家發電設備容量約為</a:t>
            </a:r>
            <a:r>
              <a:rPr lang="en-US" altLang="zh-TW" dirty="0"/>
              <a:t>36.8</a:t>
            </a:r>
            <a:r>
              <a:rPr lang="zh-TW" altLang="en-US" dirty="0"/>
              <a:t>瓩</a:t>
            </a:r>
            <a:endParaRPr lang="en-US" altLang="zh-TW" dirty="0"/>
          </a:p>
          <a:p>
            <a:pPr marL="342900" indent="-34290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而根據</a:t>
            </a:r>
            <a:r>
              <a:rPr lang="zh-TW" altLang="en-US" dirty="0"/>
              <a:t>台灣電力公司統計</a:t>
            </a:r>
            <a:r>
              <a:rPr lang="en-US" altLang="zh-TW" dirty="0"/>
              <a:t>111</a:t>
            </a:r>
            <a:r>
              <a:rPr lang="zh-TW" altLang="en-US" dirty="0"/>
              <a:t>年各縣市光電容量因數，</a:t>
            </a:r>
            <a:r>
              <a:rPr lang="zh-TW" altLang="en-US" dirty="0">
                <a:latin typeface="Microsoft JhengHei UI" panose="020B0604030504040204" pitchFamily="34" charset="-120"/>
                <a:ea typeface="Microsoft JhengHei UI" panose="020B0604030504040204" pitchFamily="34" charset="-120"/>
              </a:rPr>
              <a:t>高雄市每</a:t>
            </a:r>
            <a:r>
              <a:rPr lang="zh-TW" altLang="en-US" dirty="0"/>
              <a:t>瓩平均發電量為</a:t>
            </a:r>
            <a:r>
              <a:rPr lang="en-US" altLang="zh-TW" dirty="0"/>
              <a:t>3.25</a:t>
            </a:r>
            <a:r>
              <a:rPr lang="zh-TW" altLang="en-US" dirty="0"/>
              <a:t>度</a:t>
            </a:r>
            <a:endParaRPr lang="en-US" altLang="zh-TW" dirty="0"/>
          </a:p>
          <a:p>
            <a:pPr marL="342900" indent="-342900">
              <a:buFont typeface="Arial" panose="020B0604020202020204" pitchFamily="34" charset="0"/>
              <a:buChar char="•"/>
            </a:pPr>
            <a:r>
              <a:rPr lang="zh-TW" altLang="en-US" dirty="0"/>
              <a:t>因此住家平均每日發電量為</a:t>
            </a:r>
            <a:r>
              <a:rPr lang="en-US" altLang="zh-TW" dirty="0"/>
              <a:t>36.8</a:t>
            </a:r>
            <a:r>
              <a:rPr lang="zh-TW" altLang="en-US" dirty="0"/>
              <a:t>*</a:t>
            </a:r>
            <a:r>
              <a:rPr lang="en-US" altLang="zh-TW" dirty="0"/>
              <a:t>3.25=119.6</a:t>
            </a:r>
            <a:r>
              <a:rPr lang="zh-TW" altLang="en-US" dirty="0"/>
              <a:t>度</a:t>
            </a:r>
            <a:endParaRPr lang="en-US" altLang="zh-TW" dirty="0"/>
          </a:p>
        </p:txBody>
      </p:sp>
      <p:sp>
        <p:nvSpPr>
          <p:cNvPr id="5" name="投影片編號版面配置區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rtl="0"/>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3480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zh-TW" altLang="en-US" dirty="0">
                <a:latin typeface="Microsoft JhengHei UI" panose="020B0604030504040204" pitchFamily="34" charset="-120"/>
                <a:ea typeface="Microsoft JhengHei UI" panose="020B0604030504040204" pitchFamily="34" charset="-120"/>
              </a:rPr>
              <a:t>儲能</a:t>
            </a:r>
          </a:p>
        </p:txBody>
      </p:sp>
      <p:sp>
        <p:nvSpPr>
          <p:cNvPr id="3" name="頁尾版面配置區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zh-TW" altLang="en-US">
                <a:latin typeface="Microsoft JhengHei UI" panose="020B0604030504040204" pitchFamily="34" charset="-120"/>
                <a:ea typeface="Microsoft JhengHei UI" panose="020B0604030504040204" pitchFamily="34" charset="-120"/>
              </a:rPr>
              <a:t>簡報標題</a:t>
            </a:r>
          </a:p>
        </p:txBody>
      </p:sp>
      <p:sp>
        <p:nvSpPr>
          <p:cNvPr id="19" name="內容版面配置區 18">
            <a:extLst>
              <a:ext uri="{FF2B5EF4-FFF2-40B4-BE49-F238E27FC236}">
                <a16:creationId xmlns:a16="http://schemas.microsoft.com/office/drawing/2014/main" id="{AB6583FE-B653-4C01-9ADF-EC8514A0B5ED}"/>
              </a:ext>
            </a:extLst>
          </p:cNvPr>
          <p:cNvSpPr>
            <a:spLocks noGrp="1"/>
          </p:cNvSpPr>
          <p:nvPr>
            <p:ph idx="1"/>
          </p:nvPr>
        </p:nvSpPr>
        <p:spPr>
          <a:xfrm>
            <a:off x="485887" y="2469221"/>
            <a:ext cx="5823473" cy="3887129"/>
          </a:xfrm>
        </p:spPr>
        <p:txBody>
          <a:bodyPr rtlCol="0">
            <a:normAutofit/>
          </a:bodyPr>
          <a:lstStyle/>
          <a:p>
            <a:pPr marL="342900" indent="-342900" rtl="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根據台電統計，</a:t>
            </a:r>
            <a:r>
              <a:rPr lang="en-US" altLang="zh-TW" dirty="0">
                <a:latin typeface="Microsoft JhengHei UI" panose="020B0604030504040204" pitchFamily="34" charset="-120"/>
                <a:ea typeface="Microsoft JhengHei UI" panose="020B0604030504040204" pitchFamily="34" charset="-120"/>
              </a:rPr>
              <a:t>111</a:t>
            </a:r>
            <a:r>
              <a:rPr lang="zh-TW" altLang="en-US" dirty="0">
                <a:latin typeface="Microsoft JhengHei UI" panose="020B0604030504040204" pitchFamily="34" charset="-120"/>
                <a:ea typeface="Microsoft JhengHei UI" panose="020B0604030504040204" pitchFamily="34" charset="-120"/>
              </a:rPr>
              <a:t>年每戶家庭平均月用電量約</a:t>
            </a:r>
            <a:r>
              <a:rPr lang="en-US" altLang="zh-TW" dirty="0">
                <a:latin typeface="Microsoft JhengHei UI" panose="020B0604030504040204" pitchFamily="34" charset="-120"/>
                <a:ea typeface="Microsoft JhengHei UI" panose="020B0604030504040204" pitchFamily="34" charset="-120"/>
              </a:rPr>
              <a:t>339</a:t>
            </a:r>
            <a:r>
              <a:rPr lang="zh-TW" altLang="en-US" dirty="0">
                <a:latin typeface="Microsoft JhengHei UI" panose="020B0604030504040204" pitchFamily="34" charset="-120"/>
                <a:ea typeface="Microsoft JhengHei UI" panose="020B0604030504040204" pitchFamily="34" charset="-120"/>
              </a:rPr>
              <a:t>度</a:t>
            </a:r>
            <a:endParaRPr lang="en-US" altLang="zh-TW" dirty="0">
              <a:latin typeface="Microsoft JhengHei UI" panose="020B0604030504040204" pitchFamily="34" charset="-120"/>
              <a:ea typeface="Microsoft JhengHei UI" panose="020B0604030504040204" pitchFamily="34" charset="-120"/>
            </a:endParaRPr>
          </a:p>
          <a:p>
            <a:pPr marL="342900" indent="-342900" rtl="0">
              <a:buFont typeface="Arial" panose="020B0604020202020204" pitchFamily="34" charset="0"/>
              <a:buChar char="•"/>
            </a:pPr>
            <a:r>
              <a:rPr lang="zh-TW" altLang="en-US" dirty="0"/>
              <a:t>以此推論，平均每日用電量約為</a:t>
            </a:r>
            <a:r>
              <a:rPr lang="en-US" altLang="zh-TW" dirty="0"/>
              <a:t>11</a:t>
            </a:r>
            <a:r>
              <a:rPr lang="zh-TW" altLang="en-US" dirty="0"/>
              <a:t>度。</a:t>
            </a:r>
            <a:endParaRPr lang="en-US" altLang="zh-TW" dirty="0"/>
          </a:p>
          <a:p>
            <a:pPr marL="342900" indent="-342900" rtl="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發電產能完全可以供應每日需求</a:t>
            </a:r>
            <a:endParaRPr lang="en-US" altLang="zh-TW" dirty="0">
              <a:latin typeface="Microsoft JhengHei UI" panose="020B0604030504040204" pitchFamily="34" charset="-120"/>
              <a:ea typeface="Microsoft JhengHei UI" panose="020B0604030504040204" pitchFamily="34" charset="-120"/>
            </a:endParaRPr>
          </a:p>
          <a:p>
            <a:pPr marL="342900" indent="-342900" rtl="0">
              <a:buFont typeface="Arial" panose="020B0604020202020204" pitchFamily="34" charset="0"/>
              <a:buChar char="•"/>
            </a:pPr>
            <a:r>
              <a:rPr lang="zh-TW" altLang="en-US" dirty="0"/>
              <a:t>考量夜晚或颱風等因素，建置滿足</a:t>
            </a:r>
            <a:r>
              <a:rPr lang="en-US" altLang="zh-TW" dirty="0"/>
              <a:t>1</a:t>
            </a:r>
            <a:r>
              <a:rPr lang="zh-TW" altLang="en-US" dirty="0"/>
              <a:t>周需求的儲能系統</a:t>
            </a:r>
            <a:r>
              <a:rPr lang="en-US" altLang="zh-TW" dirty="0"/>
              <a:t>(80</a:t>
            </a:r>
            <a:r>
              <a:rPr lang="zh-TW" altLang="en-US" dirty="0"/>
              <a:t>度</a:t>
            </a:r>
            <a:r>
              <a:rPr lang="en-US" altLang="zh-TW" dirty="0"/>
              <a:t>)</a:t>
            </a:r>
            <a:endParaRPr lang="en-US" altLang="zh-TW" dirty="0">
              <a:latin typeface="Microsoft JhengHei UI" panose="020B0604030504040204" pitchFamily="34" charset="-120"/>
              <a:ea typeface="Microsoft JhengHei UI" panose="020B0604030504040204" pitchFamily="34" charset="-120"/>
            </a:endParaRPr>
          </a:p>
          <a:p>
            <a:pPr marL="342900" indent="-342900" rtl="0">
              <a:buFont typeface="Arial" panose="020B0604020202020204" pitchFamily="34" charset="0"/>
              <a:buChar char="•"/>
            </a:pPr>
            <a:endParaRPr lang="en-US" altLang="zh-TW" dirty="0">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rtl="0"/>
              <a:t>11</a:t>
            </a:fld>
            <a:endParaRPr lang="zh-TW" altLang="en-US">
              <a:latin typeface="Microsoft JhengHei UI" panose="020B0604030504040204" pitchFamily="34" charset="-120"/>
              <a:ea typeface="Microsoft JhengHei UI" panose="020B0604030504040204" pitchFamily="34" charset="-120"/>
            </a:endParaRPr>
          </a:p>
        </p:txBody>
      </p:sp>
      <p:pic>
        <p:nvPicPr>
          <p:cNvPr id="9" name="圖片 8">
            <a:extLst>
              <a:ext uri="{FF2B5EF4-FFF2-40B4-BE49-F238E27FC236}">
                <a16:creationId xmlns:a16="http://schemas.microsoft.com/office/drawing/2014/main" id="{CF48730B-39FD-466D-8503-644D5799DBBC}"/>
              </a:ext>
            </a:extLst>
          </p:cNvPr>
          <p:cNvPicPr>
            <a:picLocks noChangeAspect="1"/>
          </p:cNvPicPr>
          <p:nvPr/>
        </p:nvPicPr>
        <p:blipFill>
          <a:blip r:embed="rId3"/>
          <a:stretch>
            <a:fillRect/>
          </a:stretch>
        </p:blipFill>
        <p:spPr>
          <a:xfrm>
            <a:off x="6309360" y="2426036"/>
            <a:ext cx="5112034" cy="3930314"/>
          </a:xfrm>
          <a:prstGeom prst="rect">
            <a:avLst/>
          </a:prstGeom>
        </p:spPr>
      </p:pic>
    </p:spTree>
    <p:extLst>
      <p:ext uri="{BB962C8B-B14F-4D97-AF65-F5344CB8AC3E}">
        <p14:creationId xmlns:p14="http://schemas.microsoft.com/office/powerpoint/2010/main" val="93849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zh-TW" altLang="en-US" dirty="0"/>
              <a:t>結論</a:t>
            </a:r>
            <a:endParaRPr lang="zh-TW" altLang="en-US" dirty="0">
              <a:latin typeface="Microsoft JhengHei UI" panose="020B0604030504040204" pitchFamily="34" charset="-120"/>
              <a:ea typeface="Microsoft JhengHei UI" panose="020B0604030504040204" pitchFamily="34" charset="-120"/>
            </a:endParaRPr>
          </a:p>
        </p:txBody>
      </p:sp>
      <p:sp>
        <p:nvSpPr>
          <p:cNvPr id="12" name="副標題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pic>
        <p:nvPicPr>
          <p:cNvPr id="26" name="圖片版面配置區 25">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a:blip r:embed="rId3"/>
          <a:stretch>
            <a:fillRect/>
          </a:stretch>
        </p:blipFill>
        <p:spPr>
          <a:xfrm>
            <a:off x="6997960" y="4184202"/>
            <a:ext cx="5317616" cy="2682031"/>
          </a:xfrm>
        </p:spPr>
      </p:pic>
      <p:sp>
        <p:nvSpPr>
          <p:cNvPr id="3" name="頁尾版面配置區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rtlCol="0"/>
          <a:lstStyle/>
          <a:p>
            <a:pPr lvl="0" rtl="0"/>
            <a:r>
              <a:rPr lang="zh-TW" altLang="en-US">
                <a:latin typeface="Microsoft JhengHei UI" panose="020B0604030504040204" pitchFamily="34" charset="-120"/>
                <a:ea typeface="Microsoft JhengHei UI" panose="020B0604030504040204" pitchFamily="34" charset="-120"/>
              </a:rPr>
              <a:t>簡報標題</a:t>
            </a:r>
          </a:p>
        </p:txBody>
      </p:sp>
      <p:pic>
        <p:nvPicPr>
          <p:cNvPr id="18" name="圖片版面配置區 17">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a:blip r:embed="rId4"/>
          <a:stretch>
            <a:fillRect/>
          </a:stretch>
        </p:blipFill>
        <p:spPr>
          <a:xfrm>
            <a:off x="5822301" y="-33109"/>
            <a:ext cx="6369699" cy="4217312"/>
          </a:xfrm>
        </p:spPr>
      </p:pic>
      <p:pic>
        <p:nvPicPr>
          <p:cNvPr id="22" name="圖片版面配置區 21">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a:blip r:embed="rId5"/>
          <a:stretch>
            <a:fillRect/>
          </a:stretch>
        </p:blipFill>
        <p:spPr>
          <a:xfrm>
            <a:off x="-59620" y="4184203"/>
            <a:ext cx="7057579" cy="2712230"/>
          </a:xfrm>
        </p:spPr>
      </p:pic>
      <p:sp>
        <p:nvSpPr>
          <p:cNvPr id="4" name="投影片編號版面配置區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rtlCol="0"/>
          <a:lstStyle/>
          <a:p>
            <a:pPr lvl="0" rtl="0"/>
            <a:fld id="{2722F022-211C-4882-844C-086FEA6806AA}" type="slidenum">
              <a:rPr lang="en-US" altLang="zh-TW" smtClean="0">
                <a:latin typeface="Microsoft JhengHei UI" panose="020B0604030504040204" pitchFamily="34" charset="-120"/>
                <a:ea typeface="Microsoft JhengHei UI" panose="020B0604030504040204" pitchFamily="34" charset="-120"/>
              </a:rPr>
              <a:pPr lvl="0" rtl="0"/>
              <a:t>12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834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zh-TW" altLang="en-US" dirty="0"/>
              <a:t>結論</a:t>
            </a:r>
            <a:endParaRPr lang="zh-TW" altLang="en-US" dirty="0">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zh-TW" altLang="en-US">
                <a:latin typeface="Microsoft JhengHei UI" panose="020B0604030504040204" pitchFamily="34" charset="-120"/>
                <a:ea typeface="Microsoft JhengHei UI" panose="020B0604030504040204" pitchFamily="34" charset="-120"/>
              </a:rPr>
              <a:t>簡報標題</a:t>
            </a:r>
          </a:p>
        </p:txBody>
      </p:sp>
      <p:sp>
        <p:nvSpPr>
          <p:cNvPr id="19" name="內容版面配置區 18">
            <a:extLst>
              <a:ext uri="{FF2B5EF4-FFF2-40B4-BE49-F238E27FC236}">
                <a16:creationId xmlns:a16="http://schemas.microsoft.com/office/drawing/2014/main" id="{AB6583FE-B653-4C01-9ADF-EC8514A0B5ED}"/>
              </a:ext>
            </a:extLst>
          </p:cNvPr>
          <p:cNvSpPr>
            <a:spLocks noGrp="1"/>
          </p:cNvSpPr>
          <p:nvPr>
            <p:ph idx="1"/>
          </p:nvPr>
        </p:nvSpPr>
        <p:spPr>
          <a:xfrm>
            <a:off x="485887" y="2469221"/>
            <a:ext cx="9945737" cy="3887129"/>
          </a:xfrm>
        </p:spPr>
        <p:txBody>
          <a:bodyPr rtlCol="0">
            <a:normAutofit/>
          </a:bodyPr>
          <a:lstStyle/>
          <a:p>
            <a:pPr marL="342900" indent="-342900" rtl="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對於本次案例，綠能系統可以滿足住家自給自足的需求</a:t>
            </a:r>
            <a:endParaRPr lang="en-US" altLang="zh-TW" dirty="0">
              <a:latin typeface="Microsoft JhengHei UI" panose="020B0604030504040204" pitchFamily="34" charset="-120"/>
              <a:ea typeface="Microsoft JhengHei UI" panose="020B0604030504040204" pitchFamily="34" charset="-120"/>
            </a:endParaRPr>
          </a:p>
          <a:p>
            <a:pPr marL="342900" indent="-342900" rtl="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我們的設計主要是針對較大面積的住宅</a:t>
            </a:r>
            <a:endParaRPr lang="en-US" altLang="zh-TW" dirty="0">
              <a:latin typeface="Microsoft JhengHei UI" panose="020B0604030504040204" pitchFamily="34" charset="-120"/>
              <a:ea typeface="Microsoft JhengHei UI" panose="020B0604030504040204" pitchFamily="34" charset="-120"/>
            </a:endParaRPr>
          </a:p>
          <a:p>
            <a:pPr marL="342900" indent="-342900" rtl="0">
              <a:buFont typeface="Arial" panose="020B0604020202020204" pitchFamily="34" charset="0"/>
              <a:buChar char="•"/>
            </a:pPr>
            <a:r>
              <a:rPr lang="zh-TW" altLang="en-US" dirty="0"/>
              <a:t>對於面積較小的住宅須要有其他的設計搭配</a:t>
            </a:r>
            <a:endParaRPr lang="en-US" altLang="zh-TW" dirty="0">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rtl="0"/>
              <a:t>13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400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標題 40">
            <a:extLst>
              <a:ext uri="{FF2B5EF4-FFF2-40B4-BE49-F238E27FC236}">
                <a16:creationId xmlns:a16="http://schemas.microsoft.com/office/drawing/2014/main" id="{0622F47C-D986-4C50-BD14-2C1E537C27FB}"/>
              </a:ext>
            </a:extLst>
          </p:cNvPr>
          <p:cNvSpPr>
            <a:spLocks noGrp="1"/>
          </p:cNvSpPr>
          <p:nvPr>
            <p:ph type="title"/>
          </p:nvPr>
        </p:nvSpPr>
        <p:spPr>
          <a:xfrm>
            <a:off x="851192" y="200044"/>
            <a:ext cx="9406372" cy="803380"/>
          </a:xfrm>
        </p:spPr>
        <p:txBody>
          <a:bodyPr rtlCol="0">
            <a:normAutofit fontScale="90000"/>
          </a:bodyPr>
          <a:lstStyle/>
          <a:p>
            <a:pPr algn="l" rtl="0"/>
            <a:r>
              <a:rPr lang="zh-TW" altLang="en-US" dirty="0">
                <a:latin typeface="Microsoft JhengHei UI" panose="020B0604030504040204" pitchFamily="34" charset="-120"/>
                <a:ea typeface="Microsoft JhengHei UI" panose="020B0604030504040204" pitchFamily="34" charset="-120"/>
              </a:rPr>
              <a:t>參考網頁</a:t>
            </a:r>
          </a:p>
        </p:txBody>
      </p:sp>
      <p:sp>
        <p:nvSpPr>
          <p:cNvPr id="11" name="內容版面配置區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2" y="2374899"/>
            <a:ext cx="10514799" cy="3485573"/>
          </a:xfrm>
        </p:spPr>
        <p:txBody>
          <a:bodyPr rtlCol="0">
            <a:normAutofit/>
          </a:bodyPr>
          <a:lstStyle/>
          <a:p>
            <a:pPr lvl="0"/>
            <a:r>
              <a:rPr lang="en-US" altLang="zh-TW" dirty="0">
                <a:hlinkClick r:id="rId3"/>
              </a:rPr>
              <a:t>https://www.moea.gov.tw/MNS/populace/news/News.aspx?kind=1&amp;menu_id=40&amp;news_id=109930</a:t>
            </a:r>
            <a:endParaRPr lang="en-US" altLang="zh-TW" dirty="0"/>
          </a:p>
          <a:p>
            <a:pPr lvl="0"/>
            <a:r>
              <a:rPr lang="en-US" altLang="zh-TW" dirty="0">
                <a:hlinkClick r:id="rId4"/>
              </a:rPr>
              <a:t>https://www.taipower.com.tw/tc/page.aspx?mid=207&amp;cid=165&amp;cchk=a83cd635-a792-4660-9f02-f71d5d925911#b04</a:t>
            </a:r>
            <a:endParaRPr lang="en-US" altLang="zh-TW" dirty="0"/>
          </a:p>
          <a:p>
            <a:pPr marL="0" lvl="0" indent="0">
              <a:buNone/>
            </a:pP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US" altLang="zh-TW" smtClean="0">
                <a:latin typeface="Microsoft JhengHei UI" panose="020B0604030504040204" pitchFamily="34" charset="-120"/>
                <a:ea typeface="Microsoft JhengHei UI" panose="020B0604030504040204" pitchFamily="34" charset="-120"/>
              </a:rPr>
              <a:pPr lvl="0" rtl="0"/>
              <a:t>14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7420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標題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zh-TW" altLang="en-US">
                <a:latin typeface="Microsoft JhengHei UI" panose="020B0604030504040204" pitchFamily="34" charset="-120"/>
                <a:ea typeface="Microsoft JhengHei UI" panose="020B0604030504040204" pitchFamily="34" charset="-120"/>
              </a:rPr>
              <a:t>感謝您</a:t>
            </a:r>
          </a:p>
        </p:txBody>
      </p:sp>
      <p:pic>
        <p:nvPicPr>
          <p:cNvPr id="52" name="圖片版面配置區 51" descr="包含天空、戶外、山、自然、星星的圖片">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pic>
        <p:nvPicPr>
          <p:cNvPr id="58" name="圖片版面配置區 57" descr="包含山、天空、戶外、自然的圖片">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投影片編號版面配置區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US" altLang="zh-TW" smtClean="0">
                <a:latin typeface="Microsoft JhengHei UI" panose="020B0604030504040204" pitchFamily="34" charset="-120"/>
                <a:ea typeface="Microsoft JhengHei UI" panose="020B0604030504040204" pitchFamily="34" charset="-120"/>
              </a:rPr>
              <a:pPr lvl="0" rtl="0"/>
              <a:t>15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標題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US" altLang="zh-TW" dirty="0"/>
              <a:t>OUTLINE</a:t>
            </a:r>
            <a:endParaRPr lang="zh-TW" altLang="en-US" dirty="0">
              <a:latin typeface="Microsoft JhengHei UI" panose="020B0604030504040204" pitchFamily="34" charset="-120"/>
              <a:ea typeface="Microsoft JhengHei UI" panose="020B0604030504040204" pitchFamily="34" charset="-120"/>
            </a:endParaRPr>
          </a:p>
        </p:txBody>
      </p:sp>
      <p:pic>
        <p:nvPicPr>
          <p:cNvPr id="5" name="圖片版面配置區 4">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a:blip r:embed="rId3"/>
          <a:stretch>
            <a:fillRect/>
          </a:stretch>
        </p:blipFill>
        <p:spPr>
          <a:xfrm>
            <a:off x="4076055" y="-1"/>
            <a:ext cx="8115946" cy="3841751"/>
          </a:xfrm>
        </p:spPr>
      </p:pic>
      <p:sp>
        <p:nvSpPr>
          <p:cNvPr id="18" name="文字版面配置區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a:bodyPr>
          <a:lstStyle/>
          <a:p>
            <a:pPr rtl="0"/>
            <a:r>
              <a:rPr lang="zh-TW" altLang="en-US" dirty="0"/>
              <a:t>目標</a:t>
            </a:r>
            <a:endParaRPr lang="zh-TW" altLang="en-US" dirty="0">
              <a:latin typeface="Microsoft JhengHei UI" panose="020B0604030504040204" pitchFamily="34" charset="-120"/>
              <a:ea typeface="Microsoft JhengHei UI" panose="020B0604030504040204" pitchFamily="34" charset="-120"/>
            </a:endParaRPr>
          </a:p>
          <a:p>
            <a:pPr rtl="0"/>
            <a:r>
              <a:rPr lang="zh-TW" altLang="en-US" dirty="0"/>
              <a:t>選用發電機種類</a:t>
            </a:r>
            <a:endParaRPr lang="zh-TW" altLang="en-US" dirty="0">
              <a:latin typeface="Microsoft JhengHei UI" panose="020B0604030504040204" pitchFamily="34" charset="-120"/>
              <a:ea typeface="Microsoft JhengHei UI" panose="020B0604030504040204" pitchFamily="34" charset="-120"/>
            </a:endParaRPr>
          </a:p>
          <a:p>
            <a:pPr rtl="0"/>
            <a:r>
              <a:rPr lang="zh-TW" altLang="en-US" dirty="0">
                <a:latin typeface="Microsoft JhengHei UI" panose="020B0604030504040204" pitchFamily="34" charset="-120"/>
                <a:ea typeface="Microsoft JhengHei UI" panose="020B0604030504040204" pitchFamily="34" charset="-120"/>
              </a:rPr>
              <a:t>產能</a:t>
            </a:r>
            <a:endParaRPr lang="en-US" altLang="zh-TW" dirty="0">
              <a:latin typeface="Microsoft JhengHei UI" panose="020B0604030504040204" pitchFamily="34" charset="-120"/>
              <a:ea typeface="Microsoft JhengHei UI" panose="020B0604030504040204" pitchFamily="34" charset="-120"/>
            </a:endParaRPr>
          </a:p>
          <a:p>
            <a:pPr rtl="0"/>
            <a:r>
              <a:rPr lang="zh-TW" altLang="en-US" dirty="0"/>
              <a:t>結論</a:t>
            </a:r>
            <a:endParaRPr lang="en-US" altLang="zh-TW" dirty="0">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21" name="投影片編號版面配置區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1499971"/>
          </a:xfrm>
        </p:spPr>
        <p:txBody>
          <a:bodyPr rtlCol="0"/>
          <a:lstStyle/>
          <a:p>
            <a:pPr rtl="0"/>
            <a:r>
              <a:rPr lang="zh-TW" altLang="en-US" dirty="0"/>
              <a:t>目標</a:t>
            </a:r>
            <a:endParaRPr lang="zh-TW" altLang="en-US" dirty="0">
              <a:latin typeface="Microsoft JhengHei UI" panose="020B0604030504040204" pitchFamily="34" charset="-120"/>
              <a:ea typeface="Microsoft JhengHei UI" panose="020B0604030504040204" pitchFamily="34" charset="-120"/>
            </a:endParaRPr>
          </a:p>
        </p:txBody>
      </p:sp>
      <p:sp>
        <p:nvSpPr>
          <p:cNvPr id="12" name="副標題 11">
            <a:extLst>
              <a:ext uri="{FF2B5EF4-FFF2-40B4-BE49-F238E27FC236}">
                <a16:creationId xmlns:a16="http://schemas.microsoft.com/office/drawing/2014/main" id="{AEAC0465-1751-47C8-9200-CF24EEB5E133}"/>
              </a:ext>
            </a:extLst>
          </p:cNvPr>
          <p:cNvSpPr>
            <a:spLocks noGrp="1"/>
          </p:cNvSpPr>
          <p:nvPr>
            <p:ph type="subTitle" idx="1"/>
          </p:nvPr>
        </p:nvSpPr>
        <p:spPr>
          <a:xfrm>
            <a:off x="649044" y="2320665"/>
            <a:ext cx="5945393" cy="1108335"/>
          </a:xfrm>
        </p:spPr>
        <p:txBody>
          <a:bodyPr rtlCol="0"/>
          <a:lstStyle/>
          <a:p>
            <a:pPr marL="342900" indent="-342900" rtl="0">
              <a:buSzPct val="65000"/>
              <a:buFont typeface="Wingdings" panose="05000000000000000000" pitchFamily="2" charset="2"/>
              <a:buChar char="l"/>
            </a:pPr>
            <a:r>
              <a:rPr lang="zh-TW" altLang="en-US" dirty="0"/>
              <a:t>使用場合</a:t>
            </a:r>
            <a:endParaRPr lang="zh-TW" altLang="en-US" dirty="0">
              <a:latin typeface="Microsoft JhengHei UI" panose="020B0604030504040204" pitchFamily="34" charset="-120"/>
              <a:ea typeface="Microsoft JhengHei UI" panose="020B0604030504040204" pitchFamily="34" charset="-120"/>
            </a:endParaRPr>
          </a:p>
        </p:txBody>
      </p:sp>
      <p:pic>
        <p:nvPicPr>
          <p:cNvPr id="26" name="圖片版面配置區 25">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a:blip r:embed="rId3"/>
          <a:stretch>
            <a:fillRect/>
          </a:stretch>
        </p:blipFill>
        <p:spPr>
          <a:xfrm>
            <a:off x="6997960" y="4184202"/>
            <a:ext cx="5317616" cy="2682031"/>
          </a:xfrm>
        </p:spPr>
      </p:pic>
      <p:sp>
        <p:nvSpPr>
          <p:cNvPr id="3" name="頁尾版面配置區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rtlCol="0"/>
          <a:lstStyle/>
          <a:p>
            <a:pPr lvl="0" rtl="0"/>
            <a:r>
              <a:rPr lang="zh-TW" altLang="en-US">
                <a:latin typeface="Microsoft JhengHei UI" panose="020B0604030504040204" pitchFamily="34" charset="-120"/>
                <a:ea typeface="Microsoft JhengHei UI" panose="020B0604030504040204" pitchFamily="34" charset="-120"/>
              </a:rPr>
              <a:t>簡報標題</a:t>
            </a:r>
          </a:p>
        </p:txBody>
      </p:sp>
      <p:pic>
        <p:nvPicPr>
          <p:cNvPr id="18" name="圖片版面配置區 17">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a:blip r:embed="rId4"/>
          <a:stretch>
            <a:fillRect/>
          </a:stretch>
        </p:blipFill>
        <p:spPr>
          <a:xfrm>
            <a:off x="5822301" y="-33109"/>
            <a:ext cx="6369699" cy="4217312"/>
          </a:xfrm>
        </p:spPr>
      </p:pic>
      <p:pic>
        <p:nvPicPr>
          <p:cNvPr id="22" name="圖片版面配置區 21">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a:blip r:embed="rId5"/>
          <a:stretch>
            <a:fillRect/>
          </a:stretch>
        </p:blipFill>
        <p:spPr>
          <a:xfrm>
            <a:off x="-59620" y="4184203"/>
            <a:ext cx="7057579" cy="2712230"/>
          </a:xfrm>
        </p:spPr>
      </p:pic>
      <p:sp>
        <p:nvSpPr>
          <p:cNvPr id="4" name="投影片編號版面配置區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rtlCol="0"/>
          <a:lstStyle/>
          <a:p>
            <a:pPr lvl="0" rtl="0"/>
            <a:fld id="{2722F022-211C-4882-844C-086FEA6806AA}" type="slidenum">
              <a:rPr lang="en-US" altLang="zh-TW" smtClean="0">
                <a:latin typeface="Microsoft JhengHei UI" panose="020B0604030504040204" pitchFamily="34" charset="-120"/>
                <a:ea typeface="Microsoft JhengHei UI" panose="020B0604030504040204" pitchFamily="34" charset="-120"/>
              </a:rPr>
              <a:pPr lvl="0" rtl="0"/>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zh-TW" altLang="en-US" dirty="0">
                <a:latin typeface="Microsoft JhengHei UI" panose="020B0604030504040204" pitchFamily="34" charset="-120"/>
                <a:ea typeface="Microsoft JhengHei UI" panose="020B0604030504040204" pitchFamily="34" charset="-120"/>
              </a:rPr>
              <a:t>使用場合</a:t>
            </a:r>
          </a:p>
        </p:txBody>
      </p:sp>
      <p:sp>
        <p:nvSpPr>
          <p:cNvPr id="3" name="頁尾版面配置區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zh-TW" altLang="en-US">
                <a:latin typeface="Microsoft JhengHei UI" panose="020B0604030504040204" pitchFamily="34" charset="-120"/>
                <a:ea typeface="Microsoft JhengHei UI" panose="020B0604030504040204" pitchFamily="34" charset="-120"/>
              </a:rPr>
              <a:t>簡報標題</a:t>
            </a:r>
          </a:p>
        </p:txBody>
      </p:sp>
      <p:sp>
        <p:nvSpPr>
          <p:cNvPr id="19" name="內容版面配置區 18">
            <a:extLst>
              <a:ext uri="{FF2B5EF4-FFF2-40B4-BE49-F238E27FC236}">
                <a16:creationId xmlns:a16="http://schemas.microsoft.com/office/drawing/2014/main" id="{AB6583FE-B653-4C01-9ADF-EC8514A0B5ED}"/>
              </a:ext>
            </a:extLst>
          </p:cNvPr>
          <p:cNvSpPr>
            <a:spLocks noGrp="1"/>
          </p:cNvSpPr>
          <p:nvPr>
            <p:ph idx="1"/>
          </p:nvPr>
        </p:nvSpPr>
        <p:spPr>
          <a:xfrm>
            <a:off x="485887" y="2469221"/>
            <a:ext cx="11193923" cy="3887129"/>
          </a:xfrm>
        </p:spPr>
        <p:txBody>
          <a:bodyPr rtlCol="0">
            <a:normAutofit/>
          </a:bodyPr>
          <a:lstStyle/>
          <a:p>
            <a:pPr rtl="0"/>
            <a:r>
              <a:rPr lang="zh-TW" altLang="en-US" dirty="0"/>
              <a:t>我們所設計的綠能發電系統設置在家中原因如下</a:t>
            </a:r>
            <a:endParaRPr lang="en-US" altLang="zh-TW" dirty="0"/>
          </a:p>
          <a:p>
            <a:pPr marL="457200" indent="-457200" rtl="0">
              <a:buFont typeface="+mj-lt"/>
              <a:buAutoNum type="arabicPeriod"/>
            </a:pPr>
            <a:r>
              <a:rPr lang="zh-TW" altLang="en-US" dirty="0">
                <a:latin typeface="微軟正黑體" panose="020B0604030504040204" pitchFamily="34" charset="-120"/>
                <a:ea typeface="微軟正黑體" panose="020B0604030504040204" pitchFamily="34" charset="-120"/>
              </a:rPr>
              <a:t>將產出之電能提供給家中耗電量不大的器具，如日常燈光、電風扇等。</a:t>
            </a:r>
            <a:endParaRPr lang="en-US" altLang="zh-TW" dirty="0">
              <a:latin typeface="微軟正黑體" panose="020B0604030504040204" pitchFamily="34" charset="-120"/>
              <a:ea typeface="微軟正黑體" panose="020B0604030504040204" pitchFamily="34" charset="-120"/>
            </a:endParaRPr>
          </a:p>
          <a:p>
            <a:pPr marL="457200" indent="-457200" rtl="0">
              <a:buFont typeface="+mj-lt"/>
              <a:buAutoNum type="arabicPeriod"/>
            </a:pPr>
            <a:r>
              <a:rPr lang="zh-TW" altLang="en-US" dirty="0">
                <a:latin typeface="微軟正黑體" panose="020B0604030504040204" pitchFamily="34" charset="-120"/>
                <a:ea typeface="微軟正黑體" panose="020B0604030504040204" pitchFamily="34" charset="-120"/>
              </a:rPr>
              <a:t>台灣近年來斷電的情況增加，因此我們將一部分產出之電能儲存起來。</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結合</a:t>
            </a:r>
            <a:r>
              <a:rPr lang="en-US" altLang="zh-TW" dirty="0">
                <a:latin typeface="微軟正黑體" panose="020B0604030504040204" pitchFamily="34" charset="-120"/>
                <a:ea typeface="微軟正黑體" panose="020B0604030504040204" pitchFamily="34" charset="-120"/>
              </a:rPr>
              <a:t>UPS</a:t>
            </a:r>
            <a:r>
              <a:rPr lang="zh-TW" altLang="en-US" dirty="0">
                <a:latin typeface="微軟正黑體" panose="020B0604030504040204" pitchFamily="34" charset="-120"/>
                <a:ea typeface="微軟正黑體" panose="020B0604030504040204" pitchFamily="34" charset="-120"/>
              </a:rPr>
              <a:t>不斷電系統。</a:t>
            </a:r>
            <a:endParaRPr lang="en-US" altLang="zh-TW" dirty="0">
              <a:latin typeface="微軟正黑體" panose="020B0604030504040204" pitchFamily="34" charset="-120"/>
              <a:ea typeface="微軟正黑體" panose="020B0604030504040204" pitchFamily="34" charset="-120"/>
            </a:endParaRPr>
          </a:p>
          <a:p>
            <a:pPr marL="457200" indent="-457200" rtl="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rtl="0"/>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3643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1499971"/>
          </a:xfrm>
        </p:spPr>
        <p:txBody>
          <a:bodyPr rtlCol="0"/>
          <a:lstStyle/>
          <a:p>
            <a:pPr rtl="0"/>
            <a:r>
              <a:rPr lang="zh-TW" altLang="en-US" dirty="0"/>
              <a:t>選用發電種類</a:t>
            </a:r>
            <a:endParaRPr lang="zh-TW" altLang="en-US" dirty="0">
              <a:latin typeface="Microsoft JhengHei UI" panose="020B0604030504040204" pitchFamily="34" charset="-120"/>
              <a:ea typeface="Microsoft JhengHei UI" panose="020B0604030504040204" pitchFamily="34" charset="-120"/>
            </a:endParaRPr>
          </a:p>
        </p:txBody>
      </p:sp>
      <p:sp>
        <p:nvSpPr>
          <p:cNvPr id="12" name="副標題 11">
            <a:extLst>
              <a:ext uri="{FF2B5EF4-FFF2-40B4-BE49-F238E27FC236}">
                <a16:creationId xmlns:a16="http://schemas.microsoft.com/office/drawing/2014/main" id="{AEAC0465-1751-47C8-9200-CF24EEB5E133}"/>
              </a:ext>
            </a:extLst>
          </p:cNvPr>
          <p:cNvSpPr>
            <a:spLocks noGrp="1"/>
          </p:cNvSpPr>
          <p:nvPr>
            <p:ph type="subTitle" idx="1"/>
          </p:nvPr>
        </p:nvSpPr>
        <p:spPr>
          <a:xfrm>
            <a:off x="649044" y="2320665"/>
            <a:ext cx="5945393" cy="1863537"/>
          </a:xfrm>
        </p:spPr>
        <p:txBody>
          <a:bodyPr rtlCol="0"/>
          <a:lstStyle/>
          <a:p>
            <a:pPr marL="342900" indent="-342900" rtl="0">
              <a:buSzPct val="65000"/>
              <a:buFont typeface="Wingdings" panose="05000000000000000000" pitchFamily="2" charset="2"/>
              <a:buChar char="l"/>
            </a:pPr>
            <a:r>
              <a:rPr lang="zh-TW" altLang="en-US" dirty="0">
                <a:latin typeface="Microsoft JhengHei UI" panose="020B0604030504040204" pitchFamily="34" charset="-120"/>
                <a:ea typeface="Microsoft JhengHei UI" panose="020B0604030504040204" pitchFamily="34" charset="-120"/>
              </a:rPr>
              <a:t>太陽能發電機</a:t>
            </a:r>
            <a:endParaRPr lang="en-US" altLang="zh-TW" dirty="0">
              <a:latin typeface="Microsoft JhengHei UI" panose="020B0604030504040204" pitchFamily="34" charset="-120"/>
              <a:ea typeface="Microsoft JhengHei UI" panose="020B0604030504040204" pitchFamily="34" charset="-120"/>
            </a:endParaRPr>
          </a:p>
          <a:p>
            <a:pPr marL="342900" indent="-342900" rtl="0">
              <a:buSzPct val="65000"/>
              <a:buFont typeface="Wingdings" panose="05000000000000000000" pitchFamily="2" charset="2"/>
              <a:buChar char="l"/>
            </a:pPr>
            <a:r>
              <a:rPr lang="zh-TW" altLang="en-US" dirty="0"/>
              <a:t>與風力發電機之比較</a:t>
            </a:r>
            <a:endParaRPr lang="en-US" altLang="zh-TW" dirty="0">
              <a:latin typeface="Microsoft JhengHei UI" panose="020B0604030504040204" pitchFamily="34" charset="-120"/>
              <a:ea typeface="Microsoft JhengHei UI" panose="020B0604030504040204" pitchFamily="34" charset="-120"/>
            </a:endParaRPr>
          </a:p>
          <a:p>
            <a:pPr marL="342900" indent="-342900" rtl="0">
              <a:buSzPct val="65000"/>
              <a:buFont typeface="Wingdings" panose="05000000000000000000" pitchFamily="2" charset="2"/>
              <a:buChar char="l"/>
            </a:pPr>
            <a:endParaRPr lang="en-US" altLang="zh-TW" dirty="0">
              <a:latin typeface="Microsoft JhengHei UI" panose="020B0604030504040204" pitchFamily="34" charset="-120"/>
              <a:ea typeface="Microsoft JhengHei UI" panose="020B0604030504040204" pitchFamily="34" charset="-120"/>
            </a:endParaRPr>
          </a:p>
        </p:txBody>
      </p:sp>
      <p:pic>
        <p:nvPicPr>
          <p:cNvPr id="26" name="圖片版面配置區 25">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a:blip r:embed="rId3"/>
          <a:stretch>
            <a:fillRect/>
          </a:stretch>
        </p:blipFill>
        <p:spPr>
          <a:xfrm>
            <a:off x="6997960" y="4184202"/>
            <a:ext cx="5317616" cy="2682031"/>
          </a:xfrm>
        </p:spPr>
      </p:pic>
      <p:sp>
        <p:nvSpPr>
          <p:cNvPr id="3" name="頁尾版面配置區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rtlCol="0"/>
          <a:lstStyle/>
          <a:p>
            <a:pPr lvl="0" rtl="0"/>
            <a:r>
              <a:rPr lang="zh-TW" altLang="en-US">
                <a:latin typeface="Microsoft JhengHei UI" panose="020B0604030504040204" pitchFamily="34" charset="-120"/>
                <a:ea typeface="Microsoft JhengHei UI" panose="020B0604030504040204" pitchFamily="34" charset="-120"/>
              </a:rPr>
              <a:t>簡報標題</a:t>
            </a:r>
          </a:p>
        </p:txBody>
      </p:sp>
      <p:pic>
        <p:nvPicPr>
          <p:cNvPr id="18" name="圖片版面配置區 17">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a:blip r:embed="rId4"/>
          <a:stretch>
            <a:fillRect/>
          </a:stretch>
        </p:blipFill>
        <p:spPr>
          <a:xfrm>
            <a:off x="5822301" y="-33109"/>
            <a:ext cx="6369699" cy="4217312"/>
          </a:xfrm>
        </p:spPr>
      </p:pic>
      <p:pic>
        <p:nvPicPr>
          <p:cNvPr id="22" name="圖片版面配置區 21">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a:blip r:embed="rId5"/>
          <a:stretch>
            <a:fillRect/>
          </a:stretch>
        </p:blipFill>
        <p:spPr>
          <a:xfrm>
            <a:off x="-59620" y="4184203"/>
            <a:ext cx="7057579" cy="2712230"/>
          </a:xfrm>
        </p:spPr>
      </p:pic>
      <p:sp>
        <p:nvSpPr>
          <p:cNvPr id="4" name="投影片編號版面配置區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rtlCol="0"/>
          <a:lstStyle/>
          <a:p>
            <a:pPr lvl="0" rtl="0"/>
            <a:fld id="{2722F022-211C-4882-844C-086FEA6806AA}" type="slidenum">
              <a:rPr lang="en-US" altLang="zh-TW" smtClean="0">
                <a:latin typeface="Microsoft JhengHei UI" panose="020B0604030504040204" pitchFamily="34" charset="-120"/>
                <a:ea typeface="Microsoft JhengHei UI" panose="020B0604030504040204" pitchFamily="34" charset="-120"/>
              </a:rPr>
              <a:pPr lvl="0" rtl="0"/>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0684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buSzPct val="65000"/>
            </a:pPr>
            <a:r>
              <a:rPr lang="zh-TW" altLang="en-US" dirty="0">
                <a:latin typeface="Microsoft JhengHei UI" panose="020B0604030504040204" pitchFamily="34" charset="-120"/>
                <a:ea typeface="Microsoft JhengHei UI" panose="020B0604030504040204" pitchFamily="34" charset="-120"/>
              </a:rPr>
              <a:t>太陽能發電機</a:t>
            </a:r>
            <a:endParaRPr lang="en-US" altLang="zh-TW" dirty="0">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zh-TW" altLang="en-US">
                <a:latin typeface="Microsoft JhengHei UI" panose="020B0604030504040204" pitchFamily="34" charset="-120"/>
                <a:ea typeface="Microsoft JhengHei UI" panose="020B0604030504040204" pitchFamily="34" charset="-120"/>
              </a:rPr>
              <a:t>簡報標題</a:t>
            </a:r>
          </a:p>
        </p:txBody>
      </p:sp>
      <p:sp>
        <p:nvSpPr>
          <p:cNvPr id="19" name="內容版面配置區 18">
            <a:extLst>
              <a:ext uri="{FF2B5EF4-FFF2-40B4-BE49-F238E27FC236}">
                <a16:creationId xmlns:a16="http://schemas.microsoft.com/office/drawing/2014/main" id="{AB6583FE-B653-4C01-9ADF-EC8514A0B5ED}"/>
              </a:ext>
            </a:extLst>
          </p:cNvPr>
          <p:cNvSpPr>
            <a:spLocks noGrp="1"/>
          </p:cNvSpPr>
          <p:nvPr>
            <p:ph idx="1"/>
          </p:nvPr>
        </p:nvSpPr>
        <p:spPr>
          <a:xfrm>
            <a:off x="485887" y="2469221"/>
            <a:ext cx="11193923" cy="3887129"/>
          </a:xfrm>
        </p:spPr>
        <p:txBody>
          <a:bodyPr rtlCol="0">
            <a:normAutofit/>
          </a:bodyPr>
          <a:lstStyle/>
          <a:p>
            <a:pPr rtl="0"/>
            <a:r>
              <a:rPr lang="zh-TW" altLang="en-US" dirty="0">
                <a:latin typeface="微軟正黑體" panose="020B0604030504040204" pitchFamily="34" charset="-120"/>
                <a:ea typeface="微軟正黑體" panose="020B0604030504040204" pitchFamily="34" charset="-120"/>
              </a:rPr>
              <a:t>為什麼選用太陽能發電</a:t>
            </a:r>
            <a:r>
              <a:rPr lang="en-US" altLang="zh-TW" dirty="0">
                <a:latin typeface="微軟正黑體" panose="020B0604030504040204" pitchFamily="34" charset="-120"/>
                <a:ea typeface="微軟正黑體" panose="020B0604030504040204" pitchFamily="34" charset="-120"/>
              </a:rPr>
              <a:t>?</a:t>
            </a:r>
          </a:p>
          <a:p>
            <a:r>
              <a:rPr lang="zh-TW" altLang="en-US" dirty="0">
                <a:latin typeface="微軟正黑體" panose="020B0604030504040204" pitchFamily="34" charset="-120"/>
                <a:ea typeface="微軟正黑體" panose="020B0604030504040204" pitchFamily="34" charset="-120"/>
              </a:rPr>
              <a:t>一、太陽能是環保能源也沒有太多的壞副產物。</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二、家裡附近並沒有大樓或其他會擋到光線的建築物。</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三、家中能放置太陽能板的地點夠大</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屋頂約有</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平方公尺以上</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四、發電系統維護成本較低，基本上保持清潔即可。</a:t>
            </a:r>
            <a:endParaRPr lang="en-US" altLang="zh-TW" dirty="0">
              <a:latin typeface="微軟正黑體" panose="020B0604030504040204" pitchFamily="34" charset="-120"/>
              <a:ea typeface="微軟正黑體" panose="020B0604030504040204" pitchFamily="34" charset="-120"/>
            </a:endParaRPr>
          </a:p>
          <a:p>
            <a:pPr rtl="0"/>
            <a:endParaRPr lang="en-US" altLang="zh-TW"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rtl="0"/>
              <a:t>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722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buSzPct val="65000"/>
            </a:pPr>
            <a:r>
              <a:rPr lang="zh-TW" altLang="en-US" dirty="0"/>
              <a:t>太陽能發電機與風力發電機</a:t>
            </a:r>
            <a:endParaRPr lang="en-US" altLang="zh-TW" dirty="0">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zh-TW" altLang="en-US">
                <a:latin typeface="Microsoft JhengHei UI" panose="020B0604030504040204" pitchFamily="34" charset="-120"/>
                <a:ea typeface="Microsoft JhengHei UI" panose="020B0604030504040204" pitchFamily="34" charset="-120"/>
              </a:rPr>
              <a:t>簡報標題</a:t>
            </a:r>
          </a:p>
        </p:txBody>
      </p:sp>
      <p:graphicFrame>
        <p:nvGraphicFramePr>
          <p:cNvPr id="2" name="內容版面配置區 1">
            <a:extLst>
              <a:ext uri="{FF2B5EF4-FFF2-40B4-BE49-F238E27FC236}">
                <a16:creationId xmlns:a16="http://schemas.microsoft.com/office/drawing/2014/main" id="{A72CF9D1-F289-0824-32F0-E85FDD5242FF}"/>
              </a:ext>
            </a:extLst>
          </p:cNvPr>
          <p:cNvGraphicFramePr>
            <a:graphicFrameLocks noGrp="1"/>
          </p:cNvGraphicFramePr>
          <p:nvPr>
            <p:ph idx="1"/>
            <p:extLst>
              <p:ext uri="{D42A27DB-BD31-4B8C-83A1-F6EECF244321}">
                <p14:modId xmlns:p14="http://schemas.microsoft.com/office/powerpoint/2010/main" val="844650277"/>
              </p:ext>
            </p:extLst>
          </p:nvPr>
        </p:nvGraphicFramePr>
        <p:xfrm>
          <a:off x="649045" y="2857041"/>
          <a:ext cx="10116365" cy="2877792"/>
        </p:xfrm>
        <a:graphic>
          <a:graphicData uri="http://schemas.openxmlformats.org/drawingml/2006/table">
            <a:tbl>
              <a:tblPr firstRow="1" bandRow="1">
                <a:tableStyleId>{5940675A-B579-460E-94D1-54222C63F5DA}</a:tableStyleId>
              </a:tblPr>
              <a:tblGrid>
                <a:gridCol w="2039229">
                  <a:extLst>
                    <a:ext uri="{9D8B030D-6E8A-4147-A177-3AD203B41FA5}">
                      <a16:colId xmlns:a16="http://schemas.microsoft.com/office/drawing/2014/main" val="2176919281"/>
                    </a:ext>
                  </a:extLst>
                </a:gridCol>
                <a:gridCol w="3971968">
                  <a:extLst>
                    <a:ext uri="{9D8B030D-6E8A-4147-A177-3AD203B41FA5}">
                      <a16:colId xmlns:a16="http://schemas.microsoft.com/office/drawing/2014/main" val="1851682617"/>
                    </a:ext>
                  </a:extLst>
                </a:gridCol>
                <a:gridCol w="4105168">
                  <a:extLst>
                    <a:ext uri="{9D8B030D-6E8A-4147-A177-3AD203B41FA5}">
                      <a16:colId xmlns:a16="http://schemas.microsoft.com/office/drawing/2014/main" val="87080358"/>
                    </a:ext>
                  </a:extLst>
                </a:gridCol>
              </a:tblGrid>
              <a:tr h="719448">
                <a:tc>
                  <a:txBody>
                    <a:bodyPr/>
                    <a:lstStyle/>
                    <a:p>
                      <a:r>
                        <a:rPr lang="zh-TW" altLang="en-US" sz="2400" dirty="0"/>
                        <a:t>發電機種類</a:t>
                      </a:r>
                    </a:p>
                  </a:txBody>
                  <a:tcPr/>
                </a:tc>
                <a:tc>
                  <a:txBody>
                    <a:bodyPr/>
                    <a:lstStyle/>
                    <a:p>
                      <a:r>
                        <a:rPr lang="zh-TW" altLang="en-US" sz="2400" dirty="0"/>
                        <a:t>太陽能發電機</a:t>
                      </a:r>
                    </a:p>
                  </a:txBody>
                  <a:tcPr/>
                </a:tc>
                <a:tc>
                  <a:txBody>
                    <a:bodyPr/>
                    <a:lstStyle/>
                    <a:p>
                      <a:r>
                        <a:rPr lang="zh-TW" altLang="en-US" sz="2400" dirty="0"/>
                        <a:t>風力發電機</a:t>
                      </a:r>
                    </a:p>
                  </a:txBody>
                  <a:tcPr/>
                </a:tc>
                <a:extLst>
                  <a:ext uri="{0D108BD9-81ED-4DB2-BD59-A6C34878D82A}">
                    <a16:rowId xmlns:a16="http://schemas.microsoft.com/office/drawing/2014/main" val="800645629"/>
                  </a:ext>
                </a:extLst>
              </a:tr>
              <a:tr h="7194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噪音影響</a:t>
                      </a:r>
                    </a:p>
                    <a:p>
                      <a:endParaRPr lang="zh-TW" altLang="en-US" sz="2000" dirty="0"/>
                    </a:p>
                  </a:txBody>
                  <a:tcPr/>
                </a:tc>
                <a:tc>
                  <a:txBody>
                    <a:bodyPr/>
                    <a:lstStyle/>
                    <a:p>
                      <a:r>
                        <a:rPr lang="zh-TW" altLang="en-US" dirty="0"/>
                        <a:t>沒有噪音產生</a:t>
                      </a:r>
                    </a:p>
                  </a:txBody>
                  <a:tcPr/>
                </a:tc>
                <a:tc>
                  <a:txBody>
                    <a:bodyPr/>
                    <a:lstStyle/>
                    <a:p>
                      <a:r>
                        <a:rPr lang="zh-TW" altLang="en-US" dirty="0"/>
                        <a:t>運作時會有噪音產生</a:t>
                      </a:r>
                    </a:p>
                  </a:txBody>
                  <a:tcPr/>
                </a:tc>
                <a:extLst>
                  <a:ext uri="{0D108BD9-81ED-4DB2-BD59-A6C34878D82A}">
                    <a16:rowId xmlns:a16="http://schemas.microsoft.com/office/drawing/2014/main" val="3242708135"/>
                  </a:ext>
                </a:extLst>
              </a:tr>
              <a:tr h="719448">
                <a:tc>
                  <a:txBody>
                    <a:bodyPr/>
                    <a:lstStyle/>
                    <a:p>
                      <a:r>
                        <a:rPr lang="zh-TW" altLang="en-US" sz="2000" dirty="0"/>
                        <a:t>建置成本</a:t>
                      </a:r>
                    </a:p>
                  </a:txBody>
                  <a:tcPr/>
                </a:tc>
                <a:tc>
                  <a:txBody>
                    <a:bodyPr/>
                    <a:lstStyle/>
                    <a:p>
                      <a:r>
                        <a:rPr lang="zh-TW" altLang="en-US" dirty="0"/>
                        <a:t>因為需要由專業人員進行安裝所以建置成本較高</a:t>
                      </a:r>
                    </a:p>
                  </a:txBody>
                  <a:tcPr/>
                </a:tc>
                <a:tc>
                  <a:txBody>
                    <a:bodyPr/>
                    <a:lstStyle/>
                    <a:p>
                      <a:r>
                        <a:rPr lang="zh-TW" altLang="en-US" dirty="0"/>
                        <a:t>小型風力發電機埋來即可直接使用不太需要專業人員的安裝因此建置成本較低</a:t>
                      </a:r>
                    </a:p>
                  </a:txBody>
                  <a:tcPr/>
                </a:tc>
                <a:extLst>
                  <a:ext uri="{0D108BD9-81ED-4DB2-BD59-A6C34878D82A}">
                    <a16:rowId xmlns:a16="http://schemas.microsoft.com/office/drawing/2014/main" val="2277325335"/>
                  </a:ext>
                </a:extLst>
              </a:tr>
              <a:tr h="719448">
                <a:tc>
                  <a:txBody>
                    <a:bodyPr/>
                    <a:lstStyle/>
                    <a:p>
                      <a:r>
                        <a:rPr lang="zh-TW" altLang="en-US" sz="2000" dirty="0"/>
                        <a:t>維護成本</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只需做日常清潔即可所以維護成本較低</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發電機運作時靠著內部馬達發電因此會有磨損</a:t>
                      </a:r>
                      <a:r>
                        <a:rPr lang="zh-TW" altLang="en-US" dirty="0">
                          <a:latin typeface="微軟正黑體" panose="020B0604030504040204" pitchFamily="34" charset="-120"/>
                          <a:ea typeface="微軟正黑體" panose="020B0604030504040204" pitchFamily="34" charset="-120"/>
                        </a:rPr>
                        <a:t>、</a:t>
                      </a:r>
                      <a:r>
                        <a:rPr lang="zh-TW" altLang="en-US" dirty="0"/>
                        <a:t>發熱等問題維護成本較高</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90962721"/>
                  </a:ext>
                </a:extLst>
              </a:tr>
            </a:tbl>
          </a:graphicData>
        </a:graphic>
      </p:graphicFrame>
      <p:sp>
        <p:nvSpPr>
          <p:cNvPr id="5" name="投影片編號版面配置區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rtl="0"/>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51297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1499971"/>
          </a:xfrm>
        </p:spPr>
        <p:txBody>
          <a:bodyPr rtlCol="0"/>
          <a:lstStyle/>
          <a:p>
            <a:pPr rtl="0"/>
            <a:r>
              <a:rPr lang="zh-TW" altLang="en-US" dirty="0">
                <a:latin typeface="Microsoft JhengHei UI" panose="020B0604030504040204" pitchFamily="34" charset="-120"/>
                <a:ea typeface="Microsoft JhengHei UI" panose="020B0604030504040204" pitchFamily="34" charset="-120"/>
              </a:rPr>
              <a:t>產能</a:t>
            </a:r>
          </a:p>
        </p:txBody>
      </p:sp>
      <p:sp>
        <p:nvSpPr>
          <p:cNvPr id="12" name="副標題 11">
            <a:extLst>
              <a:ext uri="{FF2B5EF4-FFF2-40B4-BE49-F238E27FC236}">
                <a16:creationId xmlns:a16="http://schemas.microsoft.com/office/drawing/2014/main" id="{AEAC0465-1751-47C8-9200-CF24EEB5E133}"/>
              </a:ext>
            </a:extLst>
          </p:cNvPr>
          <p:cNvSpPr>
            <a:spLocks noGrp="1"/>
          </p:cNvSpPr>
          <p:nvPr>
            <p:ph type="subTitle" idx="1"/>
          </p:nvPr>
        </p:nvSpPr>
        <p:spPr>
          <a:xfrm>
            <a:off x="649044" y="2320665"/>
            <a:ext cx="5945393" cy="1863537"/>
          </a:xfrm>
        </p:spPr>
        <p:txBody>
          <a:bodyPr rtlCol="0"/>
          <a:lstStyle/>
          <a:p>
            <a:pPr marL="342900" indent="-342900" rtl="0">
              <a:buSzPct val="65000"/>
              <a:buFont typeface="Wingdings" panose="05000000000000000000" pitchFamily="2" charset="2"/>
              <a:buChar char="l"/>
            </a:pPr>
            <a:r>
              <a:rPr lang="zh-TW" altLang="en-US" dirty="0"/>
              <a:t>發電面積</a:t>
            </a:r>
            <a:endParaRPr lang="en-US" altLang="zh-TW" dirty="0">
              <a:latin typeface="Microsoft JhengHei UI" panose="020B0604030504040204" pitchFamily="34" charset="-120"/>
              <a:ea typeface="Microsoft JhengHei UI" panose="020B0604030504040204" pitchFamily="34" charset="-120"/>
            </a:endParaRPr>
          </a:p>
          <a:p>
            <a:pPr marL="342900" indent="-342900" rtl="0">
              <a:buSzPct val="65000"/>
              <a:buFont typeface="Wingdings" panose="05000000000000000000" pitchFamily="2" charset="2"/>
              <a:buChar char="l"/>
            </a:pPr>
            <a:r>
              <a:rPr lang="zh-TW" altLang="en-US" dirty="0">
                <a:latin typeface="Microsoft JhengHei UI" panose="020B0604030504040204" pitchFamily="34" charset="-120"/>
                <a:ea typeface="Microsoft JhengHei UI" panose="020B0604030504040204" pitchFamily="34" charset="-120"/>
              </a:rPr>
              <a:t>產能與儲能</a:t>
            </a:r>
            <a:endParaRPr lang="en-US" altLang="zh-TW" dirty="0">
              <a:latin typeface="Microsoft JhengHei UI" panose="020B0604030504040204" pitchFamily="34" charset="-120"/>
              <a:ea typeface="Microsoft JhengHei UI" panose="020B0604030504040204" pitchFamily="34" charset="-120"/>
            </a:endParaRPr>
          </a:p>
          <a:p>
            <a:pPr marL="342900" indent="-342900" rtl="0">
              <a:buSzPct val="65000"/>
              <a:buFont typeface="Wingdings" panose="05000000000000000000" pitchFamily="2" charset="2"/>
              <a:buChar char="l"/>
            </a:pPr>
            <a:endParaRPr lang="en-US" altLang="zh-TW" dirty="0">
              <a:latin typeface="Microsoft JhengHei UI" panose="020B0604030504040204" pitchFamily="34" charset="-120"/>
              <a:ea typeface="Microsoft JhengHei UI" panose="020B0604030504040204" pitchFamily="34" charset="-120"/>
            </a:endParaRPr>
          </a:p>
        </p:txBody>
      </p:sp>
      <p:pic>
        <p:nvPicPr>
          <p:cNvPr id="26" name="圖片版面配置區 25">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a:blip r:embed="rId3"/>
          <a:stretch>
            <a:fillRect/>
          </a:stretch>
        </p:blipFill>
        <p:spPr>
          <a:xfrm>
            <a:off x="6997960" y="4184202"/>
            <a:ext cx="5317616" cy="2682031"/>
          </a:xfrm>
        </p:spPr>
      </p:pic>
      <p:sp>
        <p:nvSpPr>
          <p:cNvPr id="3" name="頁尾版面配置區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rtlCol="0"/>
          <a:lstStyle/>
          <a:p>
            <a:pPr lvl="0" rtl="0"/>
            <a:r>
              <a:rPr lang="zh-TW" altLang="en-US">
                <a:latin typeface="Microsoft JhengHei UI" panose="020B0604030504040204" pitchFamily="34" charset="-120"/>
                <a:ea typeface="Microsoft JhengHei UI" panose="020B0604030504040204" pitchFamily="34" charset="-120"/>
              </a:rPr>
              <a:t>簡報標題</a:t>
            </a:r>
          </a:p>
        </p:txBody>
      </p:sp>
      <p:pic>
        <p:nvPicPr>
          <p:cNvPr id="18" name="圖片版面配置區 17">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a:blip r:embed="rId4"/>
          <a:stretch>
            <a:fillRect/>
          </a:stretch>
        </p:blipFill>
        <p:spPr>
          <a:xfrm>
            <a:off x="5822301" y="-33109"/>
            <a:ext cx="6369699" cy="4217312"/>
          </a:xfrm>
        </p:spPr>
      </p:pic>
      <p:pic>
        <p:nvPicPr>
          <p:cNvPr id="22" name="圖片版面配置區 21">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a:blip r:embed="rId5"/>
          <a:stretch>
            <a:fillRect/>
          </a:stretch>
        </p:blipFill>
        <p:spPr>
          <a:xfrm>
            <a:off x="-59620" y="4184203"/>
            <a:ext cx="7057579" cy="2712230"/>
          </a:xfrm>
        </p:spPr>
      </p:pic>
      <p:sp>
        <p:nvSpPr>
          <p:cNvPr id="4" name="投影片編號版面配置區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rtlCol="0"/>
          <a:lstStyle/>
          <a:p>
            <a:pPr lvl="0" rtl="0"/>
            <a:fld id="{2722F022-211C-4882-844C-086FEA6806AA}" type="slidenum">
              <a:rPr lang="en-US" altLang="zh-TW" smtClean="0">
                <a:latin typeface="Microsoft JhengHei UI" panose="020B0604030504040204" pitchFamily="34" charset="-120"/>
                <a:ea typeface="Microsoft JhengHei UI" panose="020B0604030504040204" pitchFamily="34" charset="-120"/>
              </a:rPr>
              <a:pPr lvl="0" rtl="0"/>
              <a:t>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1128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zh-TW" altLang="en-US" dirty="0"/>
              <a:t>發電面積</a:t>
            </a:r>
            <a:endParaRPr lang="zh-TW" altLang="en-US" dirty="0">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zh-TW" altLang="en-US">
                <a:latin typeface="Microsoft JhengHei UI" panose="020B0604030504040204" pitchFamily="34" charset="-120"/>
                <a:ea typeface="Microsoft JhengHei UI" panose="020B0604030504040204" pitchFamily="34" charset="-120"/>
              </a:rPr>
              <a:t>簡報標題</a:t>
            </a:r>
          </a:p>
        </p:txBody>
      </p:sp>
      <mc:AlternateContent xmlns:mc="http://schemas.openxmlformats.org/markup-compatibility/2006">
        <mc:Choice xmlns:a14="http://schemas.microsoft.com/office/drawing/2010/main" Requires="a14">
          <p:sp>
            <p:nvSpPr>
              <p:cNvPr id="19" name="內容版面配置區 18">
                <a:extLst>
                  <a:ext uri="{FF2B5EF4-FFF2-40B4-BE49-F238E27FC236}">
                    <a16:creationId xmlns:a16="http://schemas.microsoft.com/office/drawing/2014/main" id="{AB6583FE-B653-4C01-9ADF-EC8514A0B5ED}"/>
                  </a:ext>
                </a:extLst>
              </p:cNvPr>
              <p:cNvSpPr>
                <a:spLocks noGrp="1"/>
              </p:cNvSpPr>
              <p:nvPr>
                <p:ph idx="1"/>
              </p:nvPr>
            </p:nvSpPr>
            <p:spPr>
              <a:xfrm>
                <a:off x="485887" y="2469221"/>
                <a:ext cx="9945737" cy="3887129"/>
              </a:xfrm>
            </p:spPr>
            <p:txBody>
              <a:bodyPr rtlCol="0">
                <a:normAutofit/>
              </a:bodyPr>
              <a:lstStyle/>
              <a:p>
                <a:pPr marL="342900" indent="-342900" rtl="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右圖為住家屋頂衛星圖</a:t>
                </a:r>
                <a:endParaRPr lang="en-US" altLang="zh-TW" dirty="0">
                  <a:latin typeface="Microsoft JhengHei UI" panose="020B0604030504040204" pitchFamily="34" charset="-120"/>
                  <a:ea typeface="Microsoft JhengHei UI" panose="020B0604030504040204" pitchFamily="34" charset="-120"/>
                </a:endParaRPr>
              </a:p>
              <a:p>
                <a:pPr marL="342900" indent="-342900" rtl="0">
                  <a:buFont typeface="Arial" panose="020B0604020202020204" pitchFamily="34" charset="0"/>
                  <a:buChar char="•"/>
                </a:pPr>
                <a:r>
                  <a:rPr lang="zh-TW" altLang="en-US" dirty="0"/>
                  <a:t>建築有三個區塊，面積分別為</a:t>
                </a:r>
                <a:endParaRPr lang="en-US" altLang="zh-TW" dirty="0"/>
              </a:p>
              <a:p>
                <a:r>
                  <a:rPr lang="zh-TW" altLang="en-US" dirty="0"/>
                  <a:t>     </a:t>
                </a:r>
                <a:r>
                  <a:rPr lang="en-US" altLang="zh-TW" dirty="0"/>
                  <a:t>254</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𝑚</m:t>
                        </m:r>
                      </m:e>
                      <m:sup>
                        <m:r>
                          <a:rPr lang="en-US" altLang="zh-TW" b="0" i="1" smtClean="0">
                            <a:latin typeface="Cambria Math" panose="02040503050406030204" pitchFamily="18" charset="0"/>
                          </a:rPr>
                          <m:t>2</m:t>
                        </m:r>
                      </m:sup>
                    </m:sSup>
                  </m:oMath>
                </a14:m>
                <a:r>
                  <a:rPr lang="zh-TW" altLang="en-US" dirty="0"/>
                  <a:t>、</a:t>
                </a:r>
                <a:r>
                  <a:rPr lang="en-US" altLang="zh-TW" dirty="0"/>
                  <a:t> 54</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𝑚</m:t>
                        </m:r>
                      </m:e>
                      <m:sup>
                        <m:r>
                          <a:rPr lang="en-US" altLang="zh-TW" i="1">
                            <a:latin typeface="Cambria Math" panose="02040503050406030204" pitchFamily="18" charset="0"/>
                          </a:rPr>
                          <m:t>2</m:t>
                        </m:r>
                      </m:sup>
                    </m:sSup>
                    <m:r>
                      <m:rPr>
                        <m:nor/>
                      </m:rPr>
                      <a:rPr lang="zh-TW" altLang="en-US" dirty="0"/>
                      <m:t>、</m:t>
                    </m:r>
                  </m:oMath>
                </a14:m>
                <a:r>
                  <a:rPr lang="zh-TW" altLang="en-US" dirty="0"/>
                  <a:t> </a:t>
                </a:r>
                <a:r>
                  <a:rPr lang="en-US" altLang="zh-TW" dirty="0"/>
                  <a:t>60</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𝑚</m:t>
                        </m:r>
                      </m:e>
                      <m:sup>
                        <m:r>
                          <a:rPr lang="en-US" altLang="zh-TW" i="1">
                            <a:latin typeface="Cambria Math" panose="02040503050406030204" pitchFamily="18" charset="0"/>
                          </a:rPr>
                          <m:t>2</m:t>
                        </m:r>
                      </m:sup>
                    </m:sSup>
                  </m:oMath>
                </a14:m>
                <a:endParaRPr lang="en-US" altLang="zh-TW" dirty="0"/>
              </a:p>
              <a:p>
                <a:pPr marL="342900" indent="-342900">
                  <a:buFont typeface="Arial" panose="020B0604020202020204" pitchFamily="34" charset="0"/>
                  <a:buChar char="•"/>
                </a:pPr>
                <a:r>
                  <a:rPr lang="zh-TW" altLang="en-US" dirty="0"/>
                  <a:t>可得知可用屋頂總面積為</a:t>
                </a:r>
                <a:r>
                  <a:rPr lang="en-US" altLang="zh-TW" dirty="0"/>
                  <a:t>368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𝑚</m:t>
                        </m:r>
                      </m:e>
                      <m:sup>
                        <m:r>
                          <a:rPr lang="en-US" altLang="zh-TW" i="1">
                            <a:latin typeface="Cambria Math" panose="02040503050406030204" pitchFamily="18" charset="0"/>
                          </a:rPr>
                          <m:t>2</m:t>
                        </m:r>
                      </m:sup>
                    </m:sSup>
                  </m:oMath>
                </a14:m>
                <a:endParaRPr lang="en-US" altLang="zh-TW" dirty="0"/>
              </a:p>
            </p:txBody>
          </p:sp>
        </mc:Choice>
        <mc:Fallback>
          <p:sp>
            <p:nvSpPr>
              <p:cNvPr id="19" name="內容版面配置區 18">
                <a:extLst>
                  <a:ext uri="{FF2B5EF4-FFF2-40B4-BE49-F238E27FC236}">
                    <a16:creationId xmlns:a16="http://schemas.microsoft.com/office/drawing/2014/main" id="{AB6583FE-B653-4C01-9ADF-EC8514A0B5ED}"/>
                  </a:ext>
                </a:extLst>
              </p:cNvPr>
              <p:cNvSpPr>
                <a:spLocks noGrp="1" noRot="1" noChangeAspect="1" noMove="1" noResize="1" noEditPoints="1" noAdjustHandles="1" noChangeArrowheads="1" noChangeShapeType="1" noTextEdit="1"/>
              </p:cNvSpPr>
              <p:nvPr>
                <p:ph idx="1"/>
              </p:nvPr>
            </p:nvSpPr>
            <p:spPr>
              <a:xfrm>
                <a:off x="485887" y="2469221"/>
                <a:ext cx="9945737" cy="3887129"/>
              </a:xfrm>
              <a:blipFill>
                <a:blip r:embed="rId3"/>
                <a:stretch>
                  <a:fillRect l="-858" t="-940"/>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US" altLang="zh-TW" smtClean="0">
                <a:latin typeface="Microsoft JhengHei UI" panose="020B0604030504040204" pitchFamily="34" charset="-120"/>
                <a:ea typeface="Microsoft JhengHei UI" panose="020B0604030504040204" pitchFamily="34" charset="-120"/>
              </a:rPr>
              <a:pPr lvl="0" rtl="0"/>
              <a:t>9</a:t>
            </a:fld>
            <a:endParaRPr lang="zh-TW" altLang="en-US">
              <a:latin typeface="Microsoft JhengHei UI" panose="020B0604030504040204" pitchFamily="34" charset="-120"/>
              <a:ea typeface="Microsoft JhengHei UI" panose="020B0604030504040204" pitchFamily="34" charset="-120"/>
            </a:endParaRPr>
          </a:p>
        </p:txBody>
      </p:sp>
      <p:grpSp>
        <p:nvGrpSpPr>
          <p:cNvPr id="7" name="群組 6">
            <a:extLst>
              <a:ext uri="{FF2B5EF4-FFF2-40B4-BE49-F238E27FC236}">
                <a16:creationId xmlns:a16="http://schemas.microsoft.com/office/drawing/2014/main" id="{BC2E8BAF-3686-4DD5-B182-05A32FF96C5E}"/>
              </a:ext>
            </a:extLst>
          </p:cNvPr>
          <p:cNvGrpSpPr/>
          <p:nvPr/>
        </p:nvGrpSpPr>
        <p:grpSpPr>
          <a:xfrm>
            <a:off x="9726137" y="2662105"/>
            <a:ext cx="1980412" cy="3876807"/>
            <a:chOff x="9401268" y="2479543"/>
            <a:chExt cx="1980412" cy="3876807"/>
          </a:xfrm>
        </p:grpSpPr>
        <p:pic>
          <p:nvPicPr>
            <p:cNvPr id="4" name="圖片 3">
              <a:extLst>
                <a:ext uri="{FF2B5EF4-FFF2-40B4-BE49-F238E27FC236}">
                  <a16:creationId xmlns:a16="http://schemas.microsoft.com/office/drawing/2014/main" id="{B77B87F0-BF08-47DF-B7C8-9F4309DEA85D}"/>
                </a:ext>
              </a:extLst>
            </p:cNvPr>
            <p:cNvPicPr>
              <a:picLocks noChangeAspect="1"/>
            </p:cNvPicPr>
            <p:nvPr/>
          </p:nvPicPr>
          <p:blipFill>
            <a:blip r:embed="rId4"/>
            <a:stretch>
              <a:fillRect/>
            </a:stretch>
          </p:blipFill>
          <p:spPr>
            <a:xfrm>
              <a:off x="9401268" y="2479543"/>
              <a:ext cx="1980412" cy="3876807"/>
            </a:xfrm>
            <a:prstGeom prst="rect">
              <a:avLst/>
            </a:prstGeom>
          </p:spPr>
        </p:pic>
        <p:sp>
          <p:nvSpPr>
            <p:cNvPr id="6" name="矩形 5">
              <a:extLst>
                <a:ext uri="{FF2B5EF4-FFF2-40B4-BE49-F238E27FC236}">
                  <a16:creationId xmlns:a16="http://schemas.microsoft.com/office/drawing/2014/main" id="{8F3329E1-5045-43D0-B828-F75EC1C4A908}"/>
                </a:ext>
              </a:extLst>
            </p:cNvPr>
            <p:cNvSpPr/>
            <p:nvPr/>
          </p:nvSpPr>
          <p:spPr>
            <a:xfrm>
              <a:off x="9735671" y="3343835"/>
              <a:ext cx="437029" cy="2590800"/>
            </a:xfrm>
            <a:prstGeom prst="rect">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5829815-114F-4C41-AD07-B549335D327C}"/>
                </a:ext>
              </a:extLst>
            </p:cNvPr>
            <p:cNvSpPr/>
            <p:nvPr/>
          </p:nvSpPr>
          <p:spPr>
            <a:xfrm>
              <a:off x="10247196" y="3429000"/>
              <a:ext cx="543553" cy="502024"/>
            </a:xfrm>
            <a:prstGeom prst="rect">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68C19D-670A-40F5-A359-5CAD8A8EE184}"/>
                </a:ext>
              </a:extLst>
            </p:cNvPr>
            <p:cNvSpPr/>
            <p:nvPr/>
          </p:nvSpPr>
          <p:spPr>
            <a:xfrm>
              <a:off x="10507103" y="4979893"/>
              <a:ext cx="325760" cy="954741"/>
            </a:xfrm>
            <a:prstGeom prst="rect">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TW" altLang="en-US"/>
            </a:p>
          </p:txBody>
        </p:sp>
      </p:grpSp>
      <p:pic>
        <p:nvPicPr>
          <p:cNvPr id="11" name="圖片 10">
            <a:extLst>
              <a:ext uri="{FF2B5EF4-FFF2-40B4-BE49-F238E27FC236}">
                <a16:creationId xmlns:a16="http://schemas.microsoft.com/office/drawing/2014/main" id="{90508FDC-F350-46F2-8689-3C298DFB1163}"/>
              </a:ext>
            </a:extLst>
          </p:cNvPr>
          <p:cNvPicPr>
            <a:picLocks noChangeAspect="1"/>
          </p:cNvPicPr>
          <p:nvPr/>
        </p:nvPicPr>
        <p:blipFill>
          <a:blip r:embed="rId4"/>
          <a:stretch>
            <a:fillRect/>
          </a:stretch>
        </p:blipFill>
        <p:spPr>
          <a:xfrm>
            <a:off x="7058196" y="3366011"/>
            <a:ext cx="1571844" cy="3077004"/>
          </a:xfrm>
          <a:prstGeom prst="rect">
            <a:avLst/>
          </a:prstGeom>
        </p:spPr>
      </p:pic>
      <mc:AlternateContent xmlns:mc="http://schemas.openxmlformats.org/markup-compatibility/2006">
        <mc:Choice xmlns:a14="http://schemas.microsoft.com/office/drawing/2010/main" Requires="a14">
          <p:sp>
            <p:nvSpPr>
              <p:cNvPr id="12" name="文字方塊 11">
                <a:extLst>
                  <a:ext uri="{FF2B5EF4-FFF2-40B4-BE49-F238E27FC236}">
                    <a16:creationId xmlns:a16="http://schemas.microsoft.com/office/drawing/2014/main" id="{9573D913-788C-4AD0-8CF9-27A16331BD21}"/>
                  </a:ext>
                </a:extLst>
              </p:cNvPr>
              <p:cNvSpPr txBox="1"/>
              <p:nvPr/>
            </p:nvSpPr>
            <p:spPr>
              <a:xfrm>
                <a:off x="8964443" y="4113586"/>
                <a:ext cx="1016691" cy="646331"/>
              </a:xfrm>
              <a:prstGeom prst="rect">
                <a:avLst/>
              </a:prstGeom>
              <a:noFill/>
            </p:spPr>
            <p:txBody>
              <a:bodyPr wrap="square" rtlCol="0">
                <a:spAutoFit/>
              </a:bodyPr>
              <a:lstStyle/>
              <a:p>
                <a:r>
                  <a:rPr lang="en-US" altLang="zh-TW" dirty="0">
                    <a:highlight>
                      <a:srgbClr val="00FFFF"/>
                    </a:highlight>
                  </a:rPr>
                  <a:t>6.7</a:t>
                </a:r>
                <a:r>
                  <a:rPr lang="zh-TW" altLang="en-US" dirty="0">
                    <a:highlight>
                      <a:srgbClr val="00FFFF"/>
                    </a:highlight>
                  </a:rPr>
                  <a:t>*</a:t>
                </a:r>
                <a:r>
                  <a:rPr lang="en-US" altLang="zh-TW" dirty="0">
                    <a:highlight>
                      <a:srgbClr val="00FFFF"/>
                    </a:highlight>
                  </a:rPr>
                  <a:t>38</a:t>
                </a:r>
              </a:p>
              <a:p>
                <a:r>
                  <a:rPr lang="en-US" altLang="zh-TW" dirty="0">
                    <a:highlight>
                      <a:srgbClr val="00FFFF"/>
                    </a:highlight>
                  </a:rPr>
                  <a:t>254</a:t>
                </a:r>
                <a14:m>
                  <m:oMath xmlns:m="http://schemas.openxmlformats.org/officeDocument/2006/math">
                    <m:sSup>
                      <m:sSupPr>
                        <m:ctrlPr>
                          <a:rPr lang="en-US" altLang="zh-TW" i="1" smtClean="0">
                            <a:highlight>
                              <a:srgbClr val="00FFFF"/>
                            </a:highlight>
                            <a:latin typeface="Cambria Math" panose="02040503050406030204" pitchFamily="18" charset="0"/>
                          </a:rPr>
                        </m:ctrlPr>
                      </m:sSupPr>
                      <m:e>
                        <m:r>
                          <a:rPr lang="en-US" altLang="zh-TW" b="0" i="1" smtClean="0">
                            <a:highlight>
                              <a:srgbClr val="00FFFF"/>
                            </a:highlight>
                            <a:latin typeface="Cambria Math" panose="02040503050406030204" pitchFamily="18" charset="0"/>
                          </a:rPr>
                          <m:t>𝑚</m:t>
                        </m:r>
                      </m:e>
                      <m:sup>
                        <m:r>
                          <a:rPr lang="en-US" altLang="zh-TW" i="1" smtClean="0">
                            <a:highlight>
                              <a:srgbClr val="00FFFF"/>
                            </a:highlight>
                            <a:latin typeface="Cambria Math" panose="02040503050406030204" pitchFamily="18" charset="0"/>
                          </a:rPr>
                          <m:t>2</m:t>
                        </m:r>
                      </m:sup>
                    </m:sSup>
                  </m:oMath>
                </a14:m>
                <a:endParaRPr lang="zh-TW" altLang="en-US" dirty="0">
                  <a:highlight>
                    <a:srgbClr val="00FFFF"/>
                  </a:highlight>
                </a:endParaRPr>
              </a:p>
            </p:txBody>
          </p:sp>
        </mc:Choice>
        <mc:Fallback>
          <p:sp>
            <p:nvSpPr>
              <p:cNvPr id="12" name="文字方塊 11">
                <a:extLst>
                  <a:ext uri="{FF2B5EF4-FFF2-40B4-BE49-F238E27FC236}">
                    <a16:creationId xmlns:a16="http://schemas.microsoft.com/office/drawing/2014/main" id="{9573D913-788C-4AD0-8CF9-27A16331BD21}"/>
                  </a:ext>
                </a:extLst>
              </p:cNvPr>
              <p:cNvSpPr txBox="1">
                <a:spLocks noRot="1" noChangeAspect="1" noMove="1" noResize="1" noEditPoints="1" noAdjustHandles="1" noChangeArrowheads="1" noChangeShapeType="1" noTextEdit="1"/>
              </p:cNvSpPr>
              <p:nvPr/>
            </p:nvSpPr>
            <p:spPr>
              <a:xfrm>
                <a:off x="8964443" y="4113586"/>
                <a:ext cx="1016691" cy="646331"/>
              </a:xfrm>
              <a:prstGeom prst="rect">
                <a:avLst/>
              </a:prstGeom>
              <a:blipFill>
                <a:blip r:embed="rId5"/>
                <a:stretch>
                  <a:fillRect l="-5422" t="-4717" b="-1509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a:extLst>
                  <a:ext uri="{FF2B5EF4-FFF2-40B4-BE49-F238E27FC236}">
                    <a16:creationId xmlns:a16="http://schemas.microsoft.com/office/drawing/2014/main" id="{408CD5C8-7C95-450D-8A93-2008CA8E4D10}"/>
                  </a:ext>
                </a:extLst>
              </p:cNvPr>
              <p:cNvSpPr txBox="1"/>
              <p:nvPr/>
            </p:nvSpPr>
            <p:spPr>
              <a:xfrm>
                <a:off x="10527768" y="2923272"/>
                <a:ext cx="1016691" cy="646331"/>
              </a:xfrm>
              <a:prstGeom prst="rect">
                <a:avLst/>
              </a:prstGeom>
              <a:noFill/>
            </p:spPr>
            <p:txBody>
              <a:bodyPr wrap="square" rtlCol="0">
                <a:spAutoFit/>
              </a:bodyPr>
              <a:lstStyle/>
              <a:p>
                <a:r>
                  <a:rPr lang="en-US" altLang="zh-TW" dirty="0">
                    <a:highlight>
                      <a:srgbClr val="00FFFF"/>
                    </a:highlight>
                  </a:rPr>
                  <a:t>9</a:t>
                </a:r>
                <a:r>
                  <a:rPr lang="zh-TW" altLang="en-US" dirty="0">
                    <a:highlight>
                      <a:srgbClr val="00FFFF"/>
                    </a:highlight>
                  </a:rPr>
                  <a:t>*</a:t>
                </a:r>
                <a:r>
                  <a:rPr lang="en-US" altLang="zh-TW" dirty="0">
                    <a:highlight>
                      <a:srgbClr val="00FFFF"/>
                    </a:highlight>
                  </a:rPr>
                  <a:t>6</a:t>
                </a:r>
              </a:p>
              <a:p>
                <a:r>
                  <a:rPr lang="en-US" altLang="zh-TW" dirty="0">
                    <a:highlight>
                      <a:srgbClr val="00FFFF"/>
                    </a:highlight>
                  </a:rPr>
                  <a:t>54</a:t>
                </a:r>
                <a14:m>
                  <m:oMath xmlns:m="http://schemas.openxmlformats.org/officeDocument/2006/math">
                    <m:sSup>
                      <m:sSupPr>
                        <m:ctrlPr>
                          <a:rPr lang="en-US" altLang="zh-TW" i="1" smtClean="0">
                            <a:highlight>
                              <a:srgbClr val="00FFFF"/>
                            </a:highlight>
                            <a:latin typeface="Cambria Math" panose="02040503050406030204" pitchFamily="18" charset="0"/>
                          </a:rPr>
                        </m:ctrlPr>
                      </m:sSupPr>
                      <m:e>
                        <m:r>
                          <a:rPr lang="en-US" altLang="zh-TW" b="0" i="1" smtClean="0">
                            <a:highlight>
                              <a:srgbClr val="00FFFF"/>
                            </a:highlight>
                            <a:latin typeface="Cambria Math" panose="02040503050406030204" pitchFamily="18" charset="0"/>
                          </a:rPr>
                          <m:t>𝑚</m:t>
                        </m:r>
                      </m:e>
                      <m:sup>
                        <m:r>
                          <a:rPr lang="en-US" altLang="zh-TW" i="1" smtClean="0">
                            <a:highlight>
                              <a:srgbClr val="00FFFF"/>
                            </a:highlight>
                            <a:latin typeface="Cambria Math" panose="02040503050406030204" pitchFamily="18" charset="0"/>
                          </a:rPr>
                          <m:t>2</m:t>
                        </m:r>
                      </m:sup>
                    </m:sSup>
                  </m:oMath>
                </a14:m>
                <a:endParaRPr lang="zh-TW" altLang="en-US" dirty="0">
                  <a:highlight>
                    <a:srgbClr val="00FFFF"/>
                  </a:highlight>
                </a:endParaRPr>
              </a:p>
            </p:txBody>
          </p:sp>
        </mc:Choice>
        <mc:Fallback>
          <p:sp>
            <p:nvSpPr>
              <p:cNvPr id="16" name="文字方塊 15">
                <a:extLst>
                  <a:ext uri="{FF2B5EF4-FFF2-40B4-BE49-F238E27FC236}">
                    <a16:creationId xmlns:a16="http://schemas.microsoft.com/office/drawing/2014/main" id="{408CD5C8-7C95-450D-8A93-2008CA8E4D10}"/>
                  </a:ext>
                </a:extLst>
              </p:cNvPr>
              <p:cNvSpPr txBox="1">
                <a:spLocks noRot="1" noChangeAspect="1" noMove="1" noResize="1" noEditPoints="1" noAdjustHandles="1" noChangeArrowheads="1" noChangeShapeType="1" noTextEdit="1"/>
              </p:cNvSpPr>
              <p:nvPr/>
            </p:nvSpPr>
            <p:spPr>
              <a:xfrm>
                <a:off x="10527768" y="2923272"/>
                <a:ext cx="1016691" cy="646331"/>
              </a:xfrm>
              <a:prstGeom prst="rect">
                <a:avLst/>
              </a:prstGeom>
              <a:blipFill>
                <a:blip r:embed="rId6"/>
                <a:stretch>
                  <a:fillRect l="-5389" t="-4717" b="-1509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文字方塊 16">
                <a:extLst>
                  <a:ext uri="{FF2B5EF4-FFF2-40B4-BE49-F238E27FC236}">
                    <a16:creationId xmlns:a16="http://schemas.microsoft.com/office/drawing/2014/main" id="{99AEF054-2FC9-4EB0-BE95-09CEF62459A6}"/>
                  </a:ext>
                </a:extLst>
              </p:cNvPr>
              <p:cNvSpPr txBox="1"/>
              <p:nvPr/>
            </p:nvSpPr>
            <p:spPr>
              <a:xfrm>
                <a:off x="10612202" y="4412785"/>
                <a:ext cx="1016691" cy="646331"/>
              </a:xfrm>
              <a:prstGeom prst="rect">
                <a:avLst/>
              </a:prstGeom>
              <a:noFill/>
            </p:spPr>
            <p:txBody>
              <a:bodyPr wrap="square" rtlCol="0">
                <a:spAutoFit/>
              </a:bodyPr>
              <a:lstStyle/>
              <a:p>
                <a:r>
                  <a:rPr lang="en-US" altLang="zh-TW" dirty="0">
                    <a:highlight>
                      <a:srgbClr val="00FFFF"/>
                    </a:highlight>
                  </a:rPr>
                  <a:t>5</a:t>
                </a:r>
                <a:r>
                  <a:rPr lang="zh-TW" altLang="en-US" dirty="0">
                    <a:highlight>
                      <a:srgbClr val="00FFFF"/>
                    </a:highlight>
                  </a:rPr>
                  <a:t>*</a:t>
                </a:r>
                <a:r>
                  <a:rPr lang="en-US" altLang="zh-TW" dirty="0">
                    <a:highlight>
                      <a:srgbClr val="00FFFF"/>
                    </a:highlight>
                  </a:rPr>
                  <a:t>12</a:t>
                </a:r>
              </a:p>
              <a:p>
                <a:r>
                  <a:rPr lang="en-US" altLang="zh-TW" dirty="0">
                    <a:highlight>
                      <a:srgbClr val="00FFFF"/>
                    </a:highlight>
                  </a:rPr>
                  <a:t>60</a:t>
                </a:r>
                <a14:m>
                  <m:oMath xmlns:m="http://schemas.openxmlformats.org/officeDocument/2006/math">
                    <m:sSup>
                      <m:sSupPr>
                        <m:ctrlPr>
                          <a:rPr lang="en-US" altLang="zh-TW" i="1" smtClean="0">
                            <a:highlight>
                              <a:srgbClr val="00FFFF"/>
                            </a:highlight>
                            <a:latin typeface="Cambria Math" panose="02040503050406030204" pitchFamily="18" charset="0"/>
                          </a:rPr>
                        </m:ctrlPr>
                      </m:sSupPr>
                      <m:e>
                        <m:r>
                          <a:rPr lang="en-US" altLang="zh-TW" b="0" i="1" smtClean="0">
                            <a:highlight>
                              <a:srgbClr val="00FFFF"/>
                            </a:highlight>
                            <a:latin typeface="Cambria Math" panose="02040503050406030204" pitchFamily="18" charset="0"/>
                          </a:rPr>
                          <m:t>𝑚</m:t>
                        </m:r>
                      </m:e>
                      <m:sup>
                        <m:r>
                          <a:rPr lang="en-US" altLang="zh-TW" i="1" smtClean="0">
                            <a:highlight>
                              <a:srgbClr val="00FFFF"/>
                            </a:highlight>
                            <a:latin typeface="Cambria Math" panose="02040503050406030204" pitchFamily="18" charset="0"/>
                          </a:rPr>
                          <m:t>2</m:t>
                        </m:r>
                      </m:sup>
                    </m:sSup>
                  </m:oMath>
                </a14:m>
                <a:endParaRPr lang="zh-TW" altLang="en-US" dirty="0">
                  <a:highlight>
                    <a:srgbClr val="00FFFF"/>
                  </a:highlight>
                </a:endParaRPr>
              </a:p>
            </p:txBody>
          </p:sp>
        </mc:Choice>
        <mc:Fallback>
          <p:sp>
            <p:nvSpPr>
              <p:cNvPr id="17" name="文字方塊 16">
                <a:extLst>
                  <a:ext uri="{FF2B5EF4-FFF2-40B4-BE49-F238E27FC236}">
                    <a16:creationId xmlns:a16="http://schemas.microsoft.com/office/drawing/2014/main" id="{99AEF054-2FC9-4EB0-BE95-09CEF62459A6}"/>
                  </a:ext>
                </a:extLst>
              </p:cNvPr>
              <p:cNvSpPr txBox="1">
                <a:spLocks noRot="1" noChangeAspect="1" noMove="1" noResize="1" noEditPoints="1" noAdjustHandles="1" noChangeArrowheads="1" noChangeShapeType="1" noTextEdit="1"/>
              </p:cNvSpPr>
              <p:nvPr/>
            </p:nvSpPr>
            <p:spPr>
              <a:xfrm>
                <a:off x="10612202" y="4412785"/>
                <a:ext cx="1016691" cy="646331"/>
              </a:xfrm>
              <a:prstGeom prst="rect">
                <a:avLst/>
              </a:prstGeom>
              <a:blipFill>
                <a:blip r:embed="rId7"/>
                <a:stretch>
                  <a:fillRect l="-5389" t="-4717" b="-150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170113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59152A6-D9F2-46C7-B217-D613495E7AFF}">
  <ds:schemaRefs>
    <ds:schemaRef ds:uri="http://schemas.microsoft.com/sharepoint/v3/contenttype/forms"/>
  </ds:schemaRefs>
</ds:datastoreItem>
</file>

<file path=customXml/itemProps3.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591</Words>
  <Application>Microsoft Office PowerPoint</Application>
  <PresentationFormat>寬螢幕</PresentationFormat>
  <Paragraphs>111</Paragraphs>
  <Slides>15</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Microsoft JhengHei UI</vt:lpstr>
      <vt:lpstr>微軟正黑體</vt:lpstr>
      <vt:lpstr>Arial</vt:lpstr>
      <vt:lpstr>Avenir Next LT Pro</vt:lpstr>
      <vt:lpstr>Cambria Math</vt:lpstr>
      <vt:lpstr>Wingdings</vt:lpstr>
      <vt:lpstr>ColorBlockVTI</vt:lpstr>
      <vt:lpstr>綠能期中報告</vt:lpstr>
      <vt:lpstr>OUTLINE</vt:lpstr>
      <vt:lpstr>目標</vt:lpstr>
      <vt:lpstr>使用場合</vt:lpstr>
      <vt:lpstr>選用發電種類</vt:lpstr>
      <vt:lpstr>太陽能發電機</vt:lpstr>
      <vt:lpstr>太陽能發電機與風力發電機</vt:lpstr>
      <vt:lpstr>產能</vt:lpstr>
      <vt:lpstr>發電面積</vt:lpstr>
      <vt:lpstr>產能</vt:lpstr>
      <vt:lpstr>儲能</vt:lpstr>
      <vt:lpstr>結論</vt:lpstr>
      <vt:lpstr>結論</vt:lpstr>
      <vt:lpstr>參考網頁</vt:lpstr>
      <vt:lpstr>感謝您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2023-11-02T08:04:40Z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