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1" r:id="rId1"/>
  </p:sldMasterIdLst>
  <p:sldIdLst>
    <p:sldId id="264" r:id="rId2"/>
    <p:sldId id="279" r:id="rId3"/>
    <p:sldId id="284" r:id="rId4"/>
    <p:sldId id="283" r:id="rId5"/>
    <p:sldId id="285" r:id="rId6"/>
    <p:sldId id="286" r:id="rId7"/>
    <p:sldId id="287" r:id="rId8"/>
    <p:sldId id="288" r:id="rId9"/>
    <p:sldId id="296" r:id="rId10"/>
    <p:sldId id="291" r:id="rId11"/>
    <p:sldId id="289" r:id="rId12"/>
    <p:sldId id="298" r:id="rId13"/>
    <p:sldId id="299" r:id="rId14"/>
    <p:sldId id="290" r:id="rId15"/>
    <p:sldId id="292" r:id="rId16"/>
    <p:sldId id="293" r:id="rId17"/>
    <p:sldId id="294" r:id="rId18"/>
    <p:sldId id="295" r:id="rId19"/>
    <p:sldId id="281" r:id="rId2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中等深淺樣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E8113F-03C4-1B41-BF13-F89ED4A105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D3D4064-32C0-EEC2-223E-A8BE2F5AE8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B213D08-95BC-59F8-2F1F-A189EE90A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D279E-6BF3-4279-B7EE-764C02BA97D8}" type="datetimeFigureOut">
              <a:rPr lang="zh-TW" altLang="en-US" smtClean="0"/>
              <a:t>2023/9/14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FE8251B-439A-54A2-845F-914E6CC86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C6AF85D-940C-97D4-3879-3B834B37C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C2007-09EB-4B8E-B7A7-F482585161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1904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05F1599-D727-70F0-023F-422396CE5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B121450-EDFC-96F7-F641-98ABAE3598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3E36FC7-7F07-7A18-B5C1-C28887742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D279E-6BF3-4279-B7EE-764C02BA97D8}" type="datetimeFigureOut">
              <a:rPr lang="zh-TW" altLang="en-US" smtClean="0"/>
              <a:t>2023/9/14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701DF29-9DD8-D92B-1314-C1FBDF3BC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C18C561-E019-3450-B556-A104E15D8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C2007-09EB-4B8E-B7A7-F482585161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3379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B3F68AF7-2E4A-5179-95DD-77A15E98AD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5FD632C-477A-5C70-684A-197F726B22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0801D7F-9E55-122C-93C7-CE2771B6E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D279E-6BF3-4279-B7EE-764C02BA97D8}" type="datetimeFigureOut">
              <a:rPr lang="zh-TW" altLang="en-US" smtClean="0"/>
              <a:t>2023/9/14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EC9C23C-B147-70A0-0111-F75FFC78C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9F7453D-2E70-9F9B-A8E0-4DBD2542F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C2007-09EB-4B8E-B7A7-F482585161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8224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559A8E-959B-9581-9183-9EB08B3D1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BCA5226-7109-9110-BAFF-C89982FAD7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2020B47-D300-4033-CD49-A78A09359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D279E-6BF3-4279-B7EE-764C02BA97D8}" type="datetimeFigureOut">
              <a:rPr lang="zh-TW" altLang="en-US" smtClean="0"/>
              <a:t>2023/9/14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CFC4053-BA27-9A0A-B343-780FF5210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BD11F45-78BF-9E8D-2342-0DA41812A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C2007-09EB-4B8E-B7A7-F482585161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5457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DDFC6A-0D12-9745-C06D-C374A8251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676B4A9-E53D-B31F-DC77-2F08BDC736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2FBDC4C-4A74-CDD9-8400-C1C06361C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D279E-6BF3-4279-B7EE-764C02BA97D8}" type="datetimeFigureOut">
              <a:rPr lang="zh-TW" altLang="en-US" smtClean="0"/>
              <a:t>2023/9/14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4516A67-0C07-EF6B-7708-F90DC1883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71E261C-387B-E7CE-C8C1-BDFA26AEF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C2007-09EB-4B8E-B7A7-F482585161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3923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579FB6-BA30-C734-833B-7E016B365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19289FA-30B6-A4F4-C96D-CEFFE26AA5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5670F39-A085-EFEE-CDBA-9D5E15B5D8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1EEFBF0-C778-9143-C040-158B373AE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D279E-6BF3-4279-B7EE-764C02BA97D8}" type="datetimeFigureOut">
              <a:rPr lang="zh-TW" altLang="en-US" smtClean="0"/>
              <a:t>2023/9/14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C795B02-D9A1-42C4-B6B6-810BA14D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917D7D3-656E-AB9F-4FE9-274ED6ADA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C2007-09EB-4B8E-B7A7-F482585161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3907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FC29315-C6A2-DE11-9AE1-E19A457DC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0833D73-470F-7091-F60A-D691704C9B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9078284-BF30-73D9-8BFC-B4D58D2927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306D880A-3C83-9D0E-0306-161D7E2B0D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928BFB80-AC88-E91D-846A-10D7CCE432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92FDF728-C6E4-B4AD-1859-BDC76666D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D279E-6BF3-4279-B7EE-764C02BA97D8}" type="datetimeFigureOut">
              <a:rPr lang="zh-TW" altLang="en-US" smtClean="0"/>
              <a:t>2023/9/14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56EA00FE-0307-83C1-7E73-5CD7DCA04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FE03BC3F-FD50-68C8-F1F5-0F943C6B9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C2007-09EB-4B8E-B7A7-F482585161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0370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FE0A7B9-7B51-E5AF-53AF-0CECEFC42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579F9668-DF98-C04C-5F68-6A201190A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D279E-6BF3-4279-B7EE-764C02BA97D8}" type="datetimeFigureOut">
              <a:rPr lang="zh-TW" altLang="en-US" smtClean="0"/>
              <a:t>2023/9/14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2882B0B-DD11-07CA-CD9E-ACDFEC88E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0BB38BD-8CA3-C361-1ED3-B91BA33ED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C2007-09EB-4B8E-B7A7-F482585161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6147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2A0F5627-18FF-E724-988F-CBC33898C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D279E-6BF3-4279-B7EE-764C02BA97D8}" type="datetimeFigureOut">
              <a:rPr lang="zh-TW" altLang="en-US" smtClean="0"/>
              <a:t>2023/9/14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94C67AD3-9848-1D0B-5B55-E3A193204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D326B17-DC7D-D52C-2492-EA9C99D50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C2007-09EB-4B8E-B7A7-F482585161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1712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32E654-2B89-65ED-D351-CE3555974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C2BAD67-8AD2-597E-5BFE-D4FA5D5955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326AB52-7A12-84D2-FEAB-AE02294E83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8C8E147-F87B-CC0E-5E5E-51FD9910D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D279E-6BF3-4279-B7EE-764C02BA97D8}" type="datetimeFigureOut">
              <a:rPr lang="zh-TW" altLang="en-US" smtClean="0"/>
              <a:t>2023/9/14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F48E105-5D84-1118-7BE1-00CC244A3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9F99E03-C81F-2CAD-F474-8470DB6A7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C2007-09EB-4B8E-B7A7-F482585161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3335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3DC0DEA-7B7C-75E6-D9DF-317AE5438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6E00F0B4-1602-58E4-5865-DB98167E29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30B1E91-F014-275A-6E4D-F4619C4EAC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05BBF16-F7F1-6D05-9950-CF86326C6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D279E-6BF3-4279-B7EE-764C02BA97D8}" type="datetimeFigureOut">
              <a:rPr lang="zh-TW" altLang="en-US" smtClean="0"/>
              <a:t>2023/9/14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7386E12-750C-63B9-4687-B9837FD0C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6F8760F-6180-702F-8D3C-810B6787A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C2007-09EB-4B8E-B7A7-F482585161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1477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D9D9DDFC-77FF-E031-9D2A-8F3BD8DEE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1C614A0-31D7-59DA-A816-A2F72BFAD3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D14F80D-4A2B-1CE8-441A-3F346D38EB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AD279E-6BF3-4279-B7EE-764C02BA97D8}" type="datetimeFigureOut">
              <a:rPr lang="zh-TW" altLang="en-US" smtClean="0"/>
              <a:t>2023/9/14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7E9973B-1757-0D8B-196F-E6F453AAF9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AFBE7EC-F329-5301-57D3-D0F373AA86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3C2007-09EB-4B8E-B7A7-F482585161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3592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  <p:sldLayoutId id="2147483775" r:id="rId4"/>
    <p:sldLayoutId id="2147483776" r:id="rId5"/>
    <p:sldLayoutId id="2147483777" r:id="rId6"/>
    <p:sldLayoutId id="2147483778" r:id="rId7"/>
    <p:sldLayoutId id="2147483779" r:id="rId8"/>
    <p:sldLayoutId id="2147483780" r:id="rId9"/>
    <p:sldLayoutId id="2147483781" r:id="rId10"/>
    <p:sldLayoutId id="214748378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EB2769-5B36-5A4B-232D-2D3DDAD14F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6341" y="1600200"/>
            <a:ext cx="9919317" cy="997582"/>
          </a:xfrm>
        </p:spPr>
        <p:txBody>
          <a:bodyPr>
            <a:normAutofit fontScale="90000"/>
          </a:bodyPr>
          <a:lstStyle/>
          <a:p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序列傳輸介面處理電路</a:t>
            </a:r>
            <a:r>
              <a:rPr lang="en-US" altLang="zh-TW" sz="3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(STI)</a:t>
            </a: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及資料排列控制電路</a:t>
            </a:r>
            <a:r>
              <a:rPr lang="en-US" altLang="zh-TW" sz="3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(DAC)</a:t>
            </a:r>
            <a:endParaRPr lang="zh-TW" altLang="en-US" sz="3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C9C365C-2F58-9CC5-2DC1-43EDA3C20D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指導教授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陳春僥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研究生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陳琪揚</a:t>
            </a:r>
          </a:p>
        </p:txBody>
      </p:sp>
    </p:spTree>
    <p:extLst>
      <p:ext uri="{BB962C8B-B14F-4D97-AF65-F5344CB8AC3E}">
        <p14:creationId xmlns:p14="http://schemas.microsoft.com/office/powerpoint/2010/main" val="32215315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829631-1A27-23C0-BDD8-B2EBCC543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13399"/>
            <a:ext cx="3289917" cy="513763"/>
          </a:xfrm>
        </p:spPr>
        <p:txBody>
          <a:bodyPr>
            <a:normAutofit fontScale="90000"/>
          </a:bodyPr>
          <a:lstStyle/>
          <a:p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DAC</a:t>
            </a:r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電路運作原理</a:t>
            </a: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94286DB-3494-E083-7F2E-2EFE8CBC3D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83717"/>
            <a:ext cx="10515600" cy="569581"/>
          </a:xfrm>
        </p:spPr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ODD_MEM,EVEN_MEM(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兩種記憶體各有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4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顆共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8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顆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F0AA39F4-8107-4F70-60BB-092A408784E7}"/>
              </a:ext>
            </a:extLst>
          </p:cNvPr>
          <p:cNvSpPr txBox="1"/>
          <p:nvPr/>
        </p:nvSpPr>
        <p:spPr>
          <a:xfrm>
            <a:off x="1479240" y="1453298"/>
            <a:ext cx="102411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圖中每一格數字代表一個單位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，而每一個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單位會儲存序列輸出資料的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8bits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， 儲存的資料透過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STI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電路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中的</a:t>
            </a:r>
            <a:r>
              <a:rPr lang="en-US" altLang="zh-TW" sz="24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so_data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輸入進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DAC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電路</a:t>
            </a:r>
            <a:r>
              <a:rPr lang="zh-TW" altLang="en-US" sz="2400" baseline="0" dirty="0">
                <a:latin typeface="Times New Roman" panose="02020603050405020304" pitchFamily="18" charset="0"/>
                <a:ea typeface="標楷體" panose="03000509000000000000" pitchFamily="65" charset="-120"/>
              </a:rPr>
              <a:t>。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0605DAC6-C5A9-9502-B145-64FE18D032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51098"/>
            <a:ext cx="5197421" cy="3854393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A3EFE7A5-7D9A-A51E-23C9-47EB4A3148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381" y="2351098"/>
            <a:ext cx="5197419" cy="3854393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2D8C78A8-74D3-7EE9-52F4-671E5EA764DC}"/>
              </a:ext>
            </a:extLst>
          </p:cNvPr>
          <p:cNvSpPr txBox="1"/>
          <p:nvPr/>
        </p:nvSpPr>
        <p:spPr>
          <a:xfrm>
            <a:off x="1296142" y="6087628"/>
            <a:ext cx="3409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OM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記憶體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F10C3D17-B94E-FEA6-8764-4F8E42FBD793}"/>
              </a:ext>
            </a:extLst>
          </p:cNvPr>
          <p:cNvSpPr txBox="1"/>
          <p:nvPr/>
        </p:nvSpPr>
        <p:spPr>
          <a:xfrm>
            <a:off x="6493563" y="6140894"/>
            <a:ext cx="3409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EM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記憶體</a:t>
            </a:r>
          </a:p>
        </p:txBody>
      </p:sp>
    </p:spTree>
    <p:extLst>
      <p:ext uri="{BB962C8B-B14F-4D97-AF65-F5344CB8AC3E}">
        <p14:creationId xmlns:p14="http://schemas.microsoft.com/office/powerpoint/2010/main" val="11814427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829631-1A27-23C0-BDD8-B2EBCC543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3399"/>
            <a:ext cx="3467470" cy="513763"/>
          </a:xfrm>
        </p:spPr>
        <p:txBody>
          <a:bodyPr>
            <a:normAutofit fontScale="90000"/>
          </a:bodyPr>
          <a:lstStyle/>
          <a:p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DAC</a:t>
            </a:r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電路設計方法</a:t>
            </a: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94286DB-3494-E083-7F2E-2EFE8CBC3D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83717"/>
            <a:ext cx="10515600" cy="569581"/>
          </a:xfrm>
        </p:spPr>
        <p:txBody>
          <a:bodyPr/>
          <a:lstStyle/>
          <a:p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odd_wr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與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even_wr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設計方式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3C84F69D-E82B-B9B5-46A4-545C9B528E58}"/>
              </a:ext>
            </a:extLst>
          </p:cNvPr>
          <p:cNvSpPr txBox="1"/>
          <p:nvPr/>
        </p:nvSpPr>
        <p:spPr>
          <a:xfrm>
            <a:off x="1479240" y="1453298"/>
            <a:ext cx="106299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透過三種記數器來設計</a:t>
            </a:r>
            <a:r>
              <a:rPr lang="zh-TW" altLang="en-US" sz="2400" baseline="0" dirty="0">
                <a:latin typeface="Times New Roman" panose="02020603050405020304" pitchFamily="18" charset="0"/>
                <a:ea typeface="標楷體" panose="03000509000000000000" pitchFamily="65" charset="-120"/>
              </a:rPr>
              <a:t>。</a:t>
            </a:r>
            <a:endParaRPr lang="en-US" altLang="zh-TW" sz="2400" baseline="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偶數列的偶數單位</a:t>
            </a:r>
            <a:r>
              <a:rPr lang="en-US" altLang="zh-TW" sz="24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odd_wr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設為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，奇數單位則是</a:t>
            </a:r>
            <a:r>
              <a:rPr lang="en-US" altLang="zh-TW" sz="24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even_wr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設為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</a:t>
            </a:r>
            <a:r>
              <a:rPr lang="zh-TW" altLang="en-US" sz="2400" baseline="0" dirty="0">
                <a:latin typeface="Times New Roman" panose="02020603050405020304" pitchFamily="18" charset="0"/>
                <a:ea typeface="標楷體" panose="03000509000000000000" pitchFamily="65" charset="-120"/>
              </a:rPr>
              <a:t>。</a:t>
            </a:r>
            <a:endParaRPr lang="en-US" altLang="zh-TW" sz="2400" baseline="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奇數列的偶數單位</a:t>
            </a:r>
            <a:r>
              <a:rPr lang="en-US" altLang="zh-TW" sz="24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even_wr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設為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，偶數單位則是</a:t>
            </a:r>
            <a:r>
              <a:rPr lang="en-US" altLang="zh-TW" sz="24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odd_wr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設為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sz="2400" baseline="0" dirty="0">
                <a:latin typeface="Times New Roman" panose="02020603050405020304" pitchFamily="18" charset="0"/>
                <a:ea typeface="標楷體" panose="03000509000000000000" pitchFamily="65" charset="-120"/>
              </a:rPr>
              <a:t>。</a:t>
            </a:r>
            <a:endParaRPr lang="en-US" altLang="zh-TW" sz="2400" baseline="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graphicFrame>
        <p:nvGraphicFramePr>
          <p:cNvPr id="6" name="表格 9">
            <a:extLst>
              <a:ext uri="{FF2B5EF4-FFF2-40B4-BE49-F238E27FC236}">
                <a16:creationId xmlns:a16="http://schemas.microsoft.com/office/drawing/2014/main" id="{2CED0B81-5C31-E6DE-BC1B-578ED39C8C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9640137"/>
              </p:ext>
            </p:extLst>
          </p:nvPr>
        </p:nvGraphicFramePr>
        <p:xfrm>
          <a:off x="1479239" y="2933286"/>
          <a:ext cx="10258671" cy="3388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74334">
                  <a:extLst>
                    <a:ext uri="{9D8B030D-6E8A-4147-A177-3AD203B41FA5}">
                      <a16:colId xmlns:a16="http://schemas.microsoft.com/office/drawing/2014/main" val="3062068515"/>
                    </a:ext>
                  </a:extLst>
                </a:gridCol>
                <a:gridCol w="1292913">
                  <a:extLst>
                    <a:ext uri="{9D8B030D-6E8A-4147-A177-3AD203B41FA5}">
                      <a16:colId xmlns:a16="http://schemas.microsoft.com/office/drawing/2014/main" val="2365152458"/>
                    </a:ext>
                  </a:extLst>
                </a:gridCol>
                <a:gridCol w="5891424">
                  <a:extLst>
                    <a:ext uri="{9D8B030D-6E8A-4147-A177-3AD203B41FA5}">
                      <a16:colId xmlns:a16="http://schemas.microsoft.com/office/drawing/2014/main" val="21739932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記數器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位元寬度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說明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8179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300000"/>
                        </a:lnSpc>
                      </a:pPr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mem counter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當</a:t>
                      </a:r>
                      <a:r>
                        <a:rPr lang="en-US" altLang="zh-TW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so_valid</a:t>
                      </a:r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等於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時表示有序列資料正在輸出到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DAC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電路</a:t>
                      </a:r>
                      <a:r>
                        <a:rPr lang="zh-TW" altLang="en-US" sz="1800" dirty="0"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，則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mem counter</a:t>
                      </a:r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會以</a:t>
                      </a:r>
                      <a:r>
                        <a:rPr lang="en-US" altLang="zh-TW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clk</a:t>
                      </a:r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每正緣觸發一次就加</a:t>
                      </a:r>
                      <a:r>
                        <a:rPr lang="en-US" altLang="zh-TW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</a:t>
                      </a:r>
                      <a:r>
                        <a:rPr lang="zh-TW" altLang="en-US" sz="18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，也作為奇、偶數單位判定，若數到</a:t>
                      </a:r>
                      <a:r>
                        <a:rPr lang="en-US" altLang="zh-TW" sz="18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7</a:t>
                      </a:r>
                      <a:r>
                        <a:rPr lang="zh-TW" altLang="en-US" sz="18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時為偶數單位數到</a:t>
                      </a:r>
                      <a:r>
                        <a:rPr lang="en-US" altLang="zh-TW" sz="18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15</a:t>
                      </a:r>
                      <a:r>
                        <a:rPr lang="zh-TW" altLang="en-US" sz="18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時則為奇數單位</a:t>
                      </a:r>
                      <a:r>
                        <a:rPr lang="zh-TW" altLang="en-US" sz="1800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。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0960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mem address counter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mem counter</a:t>
                      </a:r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每數到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7</a:t>
                      </a:r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或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15</a:t>
                      </a:r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時此記數器便會加一</a:t>
                      </a:r>
                      <a:r>
                        <a:rPr lang="zh-TW" altLang="en-US" sz="18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，</a:t>
                      </a:r>
                      <a:r>
                        <a:rPr lang="zh-TW" altLang="en-US" sz="18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此記數器用來計算目前是第幾個單位</a:t>
                      </a:r>
                      <a:r>
                        <a:rPr lang="zh-TW" altLang="en-US" sz="18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，總共會從</a:t>
                      </a:r>
                      <a:r>
                        <a:rPr lang="en-US" altLang="zh-TW" sz="18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zh-TW" altLang="en-US" sz="18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數到</a:t>
                      </a:r>
                      <a:r>
                        <a:rPr lang="en-US" altLang="zh-TW" sz="18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255</a:t>
                      </a:r>
                      <a:r>
                        <a:rPr lang="zh-TW" altLang="en-US" sz="18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共</a:t>
                      </a:r>
                      <a:r>
                        <a:rPr lang="en-US" altLang="zh-TW" sz="18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256</a:t>
                      </a:r>
                      <a:r>
                        <a:rPr lang="zh-TW" altLang="en-US" sz="18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個單位</a:t>
                      </a:r>
                      <a:r>
                        <a:rPr lang="zh-TW" altLang="en-US" sz="1800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。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5710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mem address counter 16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mem counter</a:t>
                      </a:r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每數到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7</a:t>
                      </a:r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或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15</a:t>
                      </a:r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時此記數器便會加一</a:t>
                      </a:r>
                      <a:r>
                        <a:rPr lang="zh-TW" altLang="en-US" sz="18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，此記數器用來計算目前是奇數列還是偶數列，當記數器在</a:t>
                      </a:r>
                      <a:r>
                        <a:rPr lang="en-US" altLang="zh-TW" sz="18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zh-TW" altLang="en-US" sz="18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到</a:t>
                      </a:r>
                      <a:r>
                        <a:rPr lang="en-US" altLang="zh-TW" sz="18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7</a:t>
                      </a:r>
                      <a:r>
                        <a:rPr lang="zh-TW" altLang="en-US" sz="18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之間時表示為</a:t>
                      </a:r>
                      <a:r>
                        <a:rPr lang="zh-TW" altLang="en-US" sz="18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偶數列</a:t>
                      </a:r>
                      <a:r>
                        <a:rPr lang="zh-TW" altLang="en-US" sz="18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，當記數器在</a:t>
                      </a:r>
                      <a:r>
                        <a:rPr lang="en-US" altLang="zh-TW" sz="18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8</a:t>
                      </a:r>
                      <a:r>
                        <a:rPr lang="zh-TW" altLang="en-US" sz="18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到</a:t>
                      </a:r>
                      <a:r>
                        <a:rPr lang="en-US" altLang="zh-TW" sz="18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15</a:t>
                      </a:r>
                      <a:r>
                        <a:rPr lang="zh-TW" altLang="en-US" sz="18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時則為</a:t>
                      </a:r>
                      <a:r>
                        <a:rPr lang="zh-TW" altLang="en-US" sz="18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奇數列</a:t>
                      </a:r>
                      <a:r>
                        <a:rPr lang="zh-TW" altLang="en-US" sz="1800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。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6064258"/>
                  </a:ext>
                </a:extLst>
              </a:tr>
            </a:tbl>
          </a:graphicData>
        </a:graphic>
      </p:graphicFrame>
      <p:pic>
        <p:nvPicPr>
          <p:cNvPr id="11" name="圖片 10">
            <a:extLst>
              <a:ext uri="{FF2B5EF4-FFF2-40B4-BE49-F238E27FC236}">
                <a16:creationId xmlns:a16="http://schemas.microsoft.com/office/drawing/2014/main" id="{BFBD623C-2EF2-E0CF-1252-1194230F3A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4191" y="608389"/>
            <a:ext cx="4496190" cy="1120237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29DFC778-E19B-A598-ADFC-67883B8110DD}"/>
              </a:ext>
            </a:extLst>
          </p:cNvPr>
          <p:cNvSpPr txBox="1"/>
          <p:nvPr/>
        </p:nvSpPr>
        <p:spPr>
          <a:xfrm>
            <a:off x="6276513" y="608389"/>
            <a:ext cx="454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偶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C255A59A-66BB-D6F4-D5C5-D15DF1F12D16}"/>
              </a:ext>
            </a:extLst>
          </p:cNvPr>
          <p:cNvSpPr txBox="1"/>
          <p:nvPr/>
        </p:nvSpPr>
        <p:spPr>
          <a:xfrm>
            <a:off x="6276513" y="1178074"/>
            <a:ext cx="454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奇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A3CD2EF7-E8D0-C037-9A31-80CA5ED57067}"/>
              </a:ext>
            </a:extLst>
          </p:cNvPr>
          <p:cNvSpPr txBox="1"/>
          <p:nvPr/>
        </p:nvSpPr>
        <p:spPr>
          <a:xfrm>
            <a:off x="6814720" y="234726"/>
            <a:ext cx="454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偶</a:t>
            </a: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17967445-B98E-DF87-4FFF-122FADC3562D}"/>
              </a:ext>
            </a:extLst>
          </p:cNvPr>
          <p:cNvSpPr txBox="1"/>
          <p:nvPr/>
        </p:nvSpPr>
        <p:spPr>
          <a:xfrm>
            <a:off x="7406938" y="229595"/>
            <a:ext cx="454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奇</a:t>
            </a:r>
          </a:p>
        </p:txBody>
      </p:sp>
    </p:spTree>
    <p:extLst>
      <p:ext uri="{BB962C8B-B14F-4D97-AF65-F5344CB8AC3E}">
        <p14:creationId xmlns:p14="http://schemas.microsoft.com/office/powerpoint/2010/main" val="17144385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829631-1A27-23C0-BDD8-B2EBCC543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3399"/>
            <a:ext cx="3467470" cy="513763"/>
          </a:xfrm>
        </p:spPr>
        <p:txBody>
          <a:bodyPr>
            <a:normAutofit fontScale="90000"/>
          </a:bodyPr>
          <a:lstStyle/>
          <a:p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DAC</a:t>
            </a:r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電路設計方法</a:t>
            </a: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94286DB-3494-E083-7F2E-2EFE8CBC3D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83717"/>
            <a:ext cx="10515600" cy="569581"/>
          </a:xfrm>
        </p:spPr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記數器程式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3C84F69D-E82B-B9B5-46A4-545C9B528E58}"/>
              </a:ext>
            </a:extLst>
          </p:cNvPr>
          <p:cNvSpPr txBox="1"/>
          <p:nvPr/>
        </p:nvSpPr>
        <p:spPr>
          <a:xfrm>
            <a:off x="1479240" y="1453298"/>
            <a:ext cx="106299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 counter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116BFF4F-EA75-7018-DDC5-9BC32AF68ADC}"/>
              </a:ext>
            </a:extLst>
          </p:cNvPr>
          <p:cNvSpPr txBox="1"/>
          <p:nvPr/>
        </p:nvSpPr>
        <p:spPr>
          <a:xfrm>
            <a:off x="1479240" y="3868524"/>
            <a:ext cx="106299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 address counter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42BC7C63-656B-2D07-204A-A76F10458D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9547" y="2201496"/>
            <a:ext cx="7859399" cy="1380495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30545735-D9F7-C6F5-8A77-44928E6F45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9547" y="4618943"/>
            <a:ext cx="5806665" cy="1355340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393EBFD5-0329-2F44-E9F3-149B49F8275F}"/>
              </a:ext>
            </a:extLst>
          </p:cNvPr>
          <p:cNvSpPr/>
          <p:nvPr/>
        </p:nvSpPr>
        <p:spPr>
          <a:xfrm>
            <a:off x="2827176" y="2612571"/>
            <a:ext cx="3442995" cy="550507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C266D2F-2C84-AD83-DA33-D6C97FD559DD}"/>
              </a:ext>
            </a:extLst>
          </p:cNvPr>
          <p:cNvSpPr/>
          <p:nvPr/>
        </p:nvSpPr>
        <p:spPr>
          <a:xfrm>
            <a:off x="2755641" y="5038531"/>
            <a:ext cx="5567265" cy="662473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15328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829631-1A27-23C0-BDD8-B2EBCC543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3399"/>
            <a:ext cx="3467470" cy="513763"/>
          </a:xfrm>
        </p:spPr>
        <p:txBody>
          <a:bodyPr>
            <a:normAutofit fontScale="90000"/>
          </a:bodyPr>
          <a:lstStyle/>
          <a:p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DAC</a:t>
            </a:r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電路設計方法</a:t>
            </a: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94286DB-3494-E083-7F2E-2EFE8CBC3D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83717"/>
            <a:ext cx="10515600" cy="569581"/>
          </a:xfrm>
        </p:spPr>
        <p:txBody>
          <a:bodyPr/>
          <a:lstStyle/>
          <a:p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odd_wr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和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even_wr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程式</a:t>
            </a:r>
            <a:endParaRPr lang="zh-TW" altLang="en-US" dirty="0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AB9C7FFE-1795-AD56-8D91-EEFFA0F813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53298"/>
            <a:ext cx="10515600" cy="4956833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37AD3119-D1C2-1F06-0D79-D95B7196F0C6}"/>
              </a:ext>
            </a:extLst>
          </p:cNvPr>
          <p:cNvSpPr/>
          <p:nvPr/>
        </p:nvSpPr>
        <p:spPr>
          <a:xfrm>
            <a:off x="1053951" y="2555449"/>
            <a:ext cx="6690457" cy="188376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38F8BB6-72FF-6D08-35F5-EDD8C76A16DE}"/>
              </a:ext>
            </a:extLst>
          </p:cNvPr>
          <p:cNvSpPr/>
          <p:nvPr/>
        </p:nvSpPr>
        <p:spPr>
          <a:xfrm>
            <a:off x="1053950" y="3979506"/>
            <a:ext cx="9797551" cy="214604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65B2EA4A-4403-D479-808D-0457518D18D5}"/>
              </a:ext>
            </a:extLst>
          </p:cNvPr>
          <p:cNvSpPr/>
          <p:nvPr/>
        </p:nvSpPr>
        <p:spPr>
          <a:xfrm>
            <a:off x="1053951" y="2770053"/>
            <a:ext cx="3835292" cy="363894"/>
          </a:xfrm>
          <a:prstGeom prst="rect">
            <a:avLst/>
          </a:prstGeom>
          <a:noFill/>
          <a:ln w="1905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FE8383E5-AC6E-191E-9863-9F859238B27F}"/>
              </a:ext>
            </a:extLst>
          </p:cNvPr>
          <p:cNvSpPr/>
          <p:nvPr/>
        </p:nvSpPr>
        <p:spPr>
          <a:xfrm>
            <a:off x="1150368" y="4220338"/>
            <a:ext cx="3738874" cy="363894"/>
          </a:xfrm>
          <a:prstGeom prst="rect">
            <a:avLst/>
          </a:prstGeom>
          <a:noFill/>
          <a:ln w="1905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6B3FEDA2-E776-E75B-D4E0-B9DE33FFECDB}"/>
              </a:ext>
            </a:extLst>
          </p:cNvPr>
          <p:cNvCxnSpPr>
            <a:cxnSpLocks/>
            <a:stCxn id="14" idx="0"/>
            <a:endCxn id="29" idx="1"/>
          </p:cNvCxnSpPr>
          <p:nvPr/>
        </p:nvCxnSpPr>
        <p:spPr>
          <a:xfrm flipV="1">
            <a:off x="4399180" y="1594186"/>
            <a:ext cx="2528800" cy="96126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3B118490-A0B4-325D-D9D4-70CA158F1900}"/>
              </a:ext>
            </a:extLst>
          </p:cNvPr>
          <p:cNvCxnSpPr>
            <a:cxnSpLocks/>
            <a:stCxn id="15" idx="0"/>
            <a:endCxn id="29" idx="2"/>
          </p:cNvCxnSpPr>
          <p:nvPr/>
        </p:nvCxnSpPr>
        <p:spPr>
          <a:xfrm flipV="1">
            <a:off x="5952726" y="1917351"/>
            <a:ext cx="1893542" cy="206215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3AAD595C-6881-FD70-9F7A-FC654108FA99}"/>
              </a:ext>
            </a:extLst>
          </p:cNvPr>
          <p:cNvSpPr txBox="1"/>
          <p:nvPr/>
        </p:nvSpPr>
        <p:spPr>
          <a:xfrm>
            <a:off x="6927980" y="1271020"/>
            <a:ext cx="1836575" cy="646331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判斷目前是奇數列還是偶數列</a:t>
            </a:r>
            <a:r>
              <a:rPr lang="zh-TW" altLang="en-US" sz="1800" baseline="0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AE4FA8D1-9998-10FE-5A38-BA4ED3EE085A}"/>
              </a:ext>
            </a:extLst>
          </p:cNvPr>
          <p:cNvSpPr txBox="1"/>
          <p:nvPr/>
        </p:nvSpPr>
        <p:spPr>
          <a:xfrm>
            <a:off x="6724261" y="5228510"/>
            <a:ext cx="2040294" cy="646331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判斷目前是奇數單位還是偶數單位</a:t>
            </a:r>
            <a:r>
              <a:rPr lang="zh-TW" altLang="en-US" sz="1800" baseline="0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83DD0F5D-DB77-5944-800B-74A78C319F6E}"/>
              </a:ext>
            </a:extLst>
          </p:cNvPr>
          <p:cNvCxnSpPr>
            <a:cxnSpLocks/>
            <a:stCxn id="16" idx="3"/>
            <a:endCxn id="35" idx="0"/>
          </p:cNvCxnSpPr>
          <p:nvPr/>
        </p:nvCxnSpPr>
        <p:spPr>
          <a:xfrm>
            <a:off x="4889243" y="2952000"/>
            <a:ext cx="2855165" cy="227651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>
            <a:extLst>
              <a:ext uri="{FF2B5EF4-FFF2-40B4-BE49-F238E27FC236}">
                <a16:creationId xmlns:a16="http://schemas.microsoft.com/office/drawing/2014/main" id="{7C40DE1F-9CCA-9026-BD94-CBEAA2F59FC0}"/>
              </a:ext>
            </a:extLst>
          </p:cNvPr>
          <p:cNvCxnSpPr>
            <a:cxnSpLocks/>
            <a:endCxn id="35" idx="1"/>
          </p:cNvCxnSpPr>
          <p:nvPr/>
        </p:nvCxnSpPr>
        <p:spPr>
          <a:xfrm>
            <a:off x="2155375" y="4584232"/>
            <a:ext cx="4568886" cy="967444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98582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829631-1A27-23C0-BDD8-B2EBCC543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3399"/>
            <a:ext cx="3467470" cy="513763"/>
          </a:xfrm>
        </p:spPr>
        <p:txBody>
          <a:bodyPr>
            <a:normAutofit fontScale="90000"/>
          </a:bodyPr>
          <a:lstStyle/>
          <a:p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DAC</a:t>
            </a:r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電路設計方法</a:t>
            </a: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94286DB-3494-E083-7F2E-2EFE8CBC3D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83717"/>
            <a:ext cx="10515600" cy="569581"/>
          </a:xfrm>
        </p:spPr>
        <p:txBody>
          <a:bodyPr/>
          <a:lstStyle/>
          <a:p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oem_addr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記憶體位址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設計方式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3C84F69D-E82B-B9B5-46A4-545C9B528E58}"/>
              </a:ext>
            </a:extLst>
          </p:cNvPr>
          <p:cNvSpPr txBox="1"/>
          <p:nvPr/>
        </p:nvSpPr>
        <p:spPr>
          <a:xfrm>
            <a:off x="1479240" y="1453298"/>
            <a:ext cx="106299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透過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 counter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記數器和</a:t>
            </a:r>
            <a:r>
              <a:rPr lang="en-US" altLang="zh-TW" sz="24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delay_counter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記數器來設計</a:t>
            </a:r>
            <a:r>
              <a:rPr lang="zh-TW" altLang="en-US" sz="2400" baseline="0" dirty="0">
                <a:latin typeface="Times New Roman" panose="02020603050405020304" pitchFamily="18" charset="0"/>
                <a:ea typeface="標楷體" panose="03000509000000000000" pitchFamily="65" charset="-120"/>
              </a:rPr>
              <a:t>。</a:t>
            </a:r>
            <a:endParaRPr lang="en-US" altLang="zh-TW" sz="2400" baseline="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graphicFrame>
        <p:nvGraphicFramePr>
          <p:cNvPr id="6" name="表格 9">
            <a:extLst>
              <a:ext uri="{FF2B5EF4-FFF2-40B4-BE49-F238E27FC236}">
                <a16:creationId xmlns:a16="http://schemas.microsoft.com/office/drawing/2014/main" id="{2CED0B81-5C31-E6DE-BC1B-578ED39C8C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4441790"/>
              </p:ext>
            </p:extLst>
          </p:nvPr>
        </p:nvGraphicFramePr>
        <p:xfrm>
          <a:off x="1479240" y="2143760"/>
          <a:ext cx="9874560" cy="1285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59223">
                  <a:extLst>
                    <a:ext uri="{9D8B030D-6E8A-4147-A177-3AD203B41FA5}">
                      <a16:colId xmlns:a16="http://schemas.microsoft.com/office/drawing/2014/main" val="3062068515"/>
                    </a:ext>
                  </a:extLst>
                </a:gridCol>
                <a:gridCol w="1244503">
                  <a:extLst>
                    <a:ext uri="{9D8B030D-6E8A-4147-A177-3AD203B41FA5}">
                      <a16:colId xmlns:a16="http://schemas.microsoft.com/office/drawing/2014/main" val="2365152458"/>
                    </a:ext>
                  </a:extLst>
                </a:gridCol>
                <a:gridCol w="5670834">
                  <a:extLst>
                    <a:ext uri="{9D8B030D-6E8A-4147-A177-3AD203B41FA5}">
                      <a16:colId xmlns:a16="http://schemas.microsoft.com/office/drawing/2014/main" val="21739932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輸出訊號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位元寬度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說明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8179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 altLang="zh-TW" sz="1800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delay_counter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altLang="zh-TW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mem counter</a:t>
                      </a:r>
                      <a:r>
                        <a:rPr lang="zh-TW" altLang="en-US" sz="1800" dirty="0"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數到</a:t>
                      </a:r>
                      <a:r>
                        <a:rPr lang="en-US" altLang="zh-TW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r>
                        <a:rPr lang="zh-TW" altLang="en-US" sz="1800" dirty="0"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時此記數器便會加</a:t>
                      </a:r>
                      <a:r>
                        <a:rPr lang="en-US" altLang="zh-TW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zh-TW" altLang="en-US" sz="18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，總共會從</a:t>
                      </a:r>
                      <a:r>
                        <a:rPr lang="en-US" altLang="zh-TW" sz="18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zh-TW" altLang="en-US" sz="18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數到</a:t>
                      </a:r>
                      <a:r>
                        <a:rPr lang="en-US" altLang="zh-TW" sz="18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31</a:t>
                      </a:r>
                      <a:r>
                        <a:rPr lang="zh-TW" altLang="en-US" sz="18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共</a:t>
                      </a:r>
                      <a:r>
                        <a:rPr lang="en-US" altLang="zh-TW" sz="18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32</a:t>
                      </a:r>
                      <a:r>
                        <a:rPr lang="zh-TW" altLang="en-US" sz="18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次，</a:t>
                      </a:r>
                      <a:r>
                        <a:rPr lang="en-US" altLang="zh-TW" sz="18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odd</a:t>
                      </a:r>
                      <a:r>
                        <a:rPr lang="zh-TW" altLang="en-US" sz="18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和</a:t>
                      </a:r>
                      <a:r>
                        <a:rPr lang="en-US" altLang="zh-TW" sz="18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even</a:t>
                      </a:r>
                      <a:r>
                        <a:rPr lang="zh-TW" altLang="en-US" sz="18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記憶體都只能各存</a:t>
                      </a:r>
                      <a:r>
                        <a:rPr lang="en-US" altLang="zh-TW" sz="18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32</a:t>
                      </a:r>
                      <a:r>
                        <a:rPr lang="zh-TW" altLang="en-US" sz="18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個單位的資料</a:t>
                      </a:r>
                      <a:r>
                        <a:rPr lang="zh-TW" altLang="en-US" sz="1800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。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096021"/>
                  </a:ext>
                </a:extLst>
              </a:tr>
            </a:tbl>
          </a:graphicData>
        </a:graphic>
      </p:graphicFrame>
      <p:pic>
        <p:nvPicPr>
          <p:cNvPr id="7" name="圖片 6">
            <a:extLst>
              <a:ext uri="{FF2B5EF4-FFF2-40B4-BE49-F238E27FC236}">
                <a16:creationId xmlns:a16="http://schemas.microsoft.com/office/drawing/2014/main" id="{02E28069-D4DC-94EE-BA8D-5FBC4EED8C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0499" y="3559891"/>
            <a:ext cx="1850341" cy="3298109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C37AFF79-B7E5-05A2-216A-32A64BE70E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6785" y="3559890"/>
            <a:ext cx="1850341" cy="3298110"/>
          </a:xfrm>
          <a:prstGeom prst="rect">
            <a:avLst/>
          </a:prstGeom>
        </p:spPr>
      </p:pic>
      <p:sp>
        <p:nvSpPr>
          <p:cNvPr id="14" name="文字方塊 13">
            <a:extLst>
              <a:ext uri="{FF2B5EF4-FFF2-40B4-BE49-F238E27FC236}">
                <a16:creationId xmlns:a16="http://schemas.microsoft.com/office/drawing/2014/main" id="{8161441E-4E1D-51B9-E83E-6472F2E09A44}"/>
              </a:ext>
            </a:extLst>
          </p:cNvPr>
          <p:cNvSpPr txBox="1"/>
          <p:nvPr/>
        </p:nvSpPr>
        <p:spPr>
          <a:xfrm>
            <a:off x="8650637" y="4608780"/>
            <a:ext cx="2703163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圖片上的數字代表的是存第幾個單位的資料</a:t>
            </a: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，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每個記憶體都是從位址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0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開始到位址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31</a:t>
            </a:r>
            <a:r>
              <a:rPr lang="zh-TW" altLang="en-US" sz="1800" baseline="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81472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829631-1A27-23C0-BDD8-B2EBCC543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3399"/>
            <a:ext cx="6308324" cy="513763"/>
          </a:xfrm>
        </p:spPr>
        <p:txBody>
          <a:bodyPr>
            <a:noAutofit/>
          </a:bodyPr>
          <a:lstStyle/>
          <a:p>
            <a:r>
              <a:rPr lang="en-US" altLang="zh-TW" sz="29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STI</a:t>
            </a:r>
            <a:r>
              <a:rPr lang="zh-TW" altLang="en-US" sz="29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波形圖</a:t>
            </a:r>
            <a:r>
              <a:rPr lang="en-US" altLang="zh-TW" sz="29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en-US" altLang="zh-TW" sz="29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reset,load,so_valid</a:t>
            </a:r>
            <a:r>
              <a:rPr lang="en-US" altLang="zh-TW" sz="29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sz="29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94286DB-3494-E083-7F2E-2EFE8CBC3D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83717"/>
            <a:ext cx="10515600" cy="1504376"/>
          </a:xfrm>
        </p:spPr>
        <p:txBody>
          <a:bodyPr>
            <a:noAutofit/>
          </a:bodyPr>
          <a:lstStyle/>
          <a:p>
            <a:pPr algn="just"/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reset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結束後偵測到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load=1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且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clk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正緣觸發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開始做資料轉換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並在結束資料轉換後將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so_valid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設成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並在完成序列輸出後將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so_valid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設成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0</a:t>
            </a:r>
            <a:r>
              <a:rPr lang="zh-TW" altLang="en-US" baseline="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。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CE6D790-F723-E0EF-BC00-7B7D7436FB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32" y="3062796"/>
            <a:ext cx="11887200" cy="1686786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C2DAD57F-CC8C-7827-18BF-DFEDE079A022}"/>
              </a:ext>
            </a:extLst>
          </p:cNvPr>
          <p:cNvSpPr/>
          <p:nvPr/>
        </p:nvSpPr>
        <p:spPr>
          <a:xfrm>
            <a:off x="106532" y="3613212"/>
            <a:ext cx="11978936" cy="932155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20742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829631-1A27-23C0-BDD8-B2EBCC543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3399"/>
            <a:ext cx="6308324" cy="513763"/>
          </a:xfrm>
        </p:spPr>
        <p:txBody>
          <a:bodyPr>
            <a:noAutofit/>
          </a:bodyPr>
          <a:lstStyle/>
          <a:p>
            <a:r>
              <a:rPr lang="en-US" altLang="zh-TW" sz="29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STI</a:t>
            </a:r>
            <a:r>
              <a:rPr lang="zh-TW" altLang="en-US" sz="29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波形圖</a:t>
            </a:r>
            <a:r>
              <a:rPr lang="en-US" altLang="zh-TW" sz="29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en-US" altLang="zh-TW" sz="29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pi_end</a:t>
            </a:r>
            <a:r>
              <a:rPr lang="en-US" altLang="zh-TW" sz="29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sz="29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94286DB-3494-E083-7F2E-2EFE8CBC3D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83717"/>
            <a:ext cx="10515600" cy="1338773"/>
          </a:xfrm>
        </p:spPr>
        <p:txBody>
          <a:bodyPr>
            <a:noAutofit/>
          </a:bodyPr>
          <a:lstStyle/>
          <a:p>
            <a:pPr algn="just"/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當偵測到</a:t>
            </a:r>
            <a:r>
              <a:rPr lang="en-US" altLang="zh-TW" sz="28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pi_end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=1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時表示不會再輸入並列資料，但是偵測到</a:t>
            </a:r>
            <a:r>
              <a:rPr lang="en-US" altLang="zh-TW" sz="28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pi_end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=1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前還有資料傳入，所以在</a:t>
            </a:r>
            <a:r>
              <a:rPr lang="zh-TW" altLang="en-US" sz="2800" baseline="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8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pi_end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=1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後</a:t>
            </a:r>
            <a:r>
              <a:rPr lang="en-US" altLang="zh-TW" sz="28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so_valid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會再有一次設成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</a:t>
            </a:r>
            <a:r>
              <a:rPr lang="zh-TW" altLang="en-US" sz="2800" baseline="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zh-TW" altLang="en-US" sz="2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5038B03-807B-73A1-388C-4921C4C928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277" y="3083627"/>
            <a:ext cx="11869445" cy="1804895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B7F1CE12-8900-C174-19CB-24E99FF1C472}"/>
              </a:ext>
            </a:extLst>
          </p:cNvPr>
          <p:cNvSpPr/>
          <p:nvPr/>
        </p:nvSpPr>
        <p:spPr>
          <a:xfrm>
            <a:off x="0" y="3320248"/>
            <a:ext cx="12030722" cy="470516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61559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829631-1A27-23C0-BDD8-B2EBCC543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3399"/>
            <a:ext cx="6308324" cy="513763"/>
          </a:xfrm>
        </p:spPr>
        <p:txBody>
          <a:bodyPr>
            <a:noAutofit/>
          </a:bodyPr>
          <a:lstStyle/>
          <a:p>
            <a:r>
              <a:rPr lang="en-US" altLang="zh-TW" sz="29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DAC</a:t>
            </a:r>
            <a:r>
              <a:rPr lang="zh-TW" altLang="en-US" sz="29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波形圖</a:t>
            </a:r>
            <a:r>
              <a:rPr lang="en-US" altLang="zh-TW" sz="29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en-US" altLang="zh-TW" sz="29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odd_wr</a:t>
            </a:r>
            <a:r>
              <a:rPr lang="zh-TW" altLang="en-US" sz="29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en-US" altLang="zh-TW" sz="29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even_wr</a:t>
            </a:r>
            <a:r>
              <a:rPr lang="en-US" altLang="zh-TW" sz="29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sz="29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94286DB-3494-E083-7F2E-2EFE8CBC3D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83717"/>
            <a:ext cx="10515600" cy="569581"/>
          </a:xfrm>
        </p:spPr>
        <p:txBody>
          <a:bodyPr>
            <a:noAutofit/>
          </a:bodyPr>
          <a:lstStyle/>
          <a:p>
            <a:r>
              <a:rPr lang="en-US" altLang="zh-TW" sz="28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odd_wr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en-US" altLang="zh-TW" sz="28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even_wr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兩種訊號輸出都只會維持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個</a:t>
            </a:r>
            <a:r>
              <a:rPr lang="en-US" altLang="zh-TW" sz="28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clk</a:t>
            </a:r>
            <a:r>
              <a:rPr lang="zh-TW" altLang="en-US" sz="2800" baseline="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zh-TW" altLang="en-US" sz="2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5C4636BD-C518-8632-9DAE-B643000580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95" y="2326611"/>
            <a:ext cx="12002610" cy="1522143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B05DA81D-F47C-B00D-B75A-CDEF2CA64C26}"/>
              </a:ext>
            </a:extLst>
          </p:cNvPr>
          <p:cNvSpPr/>
          <p:nvPr/>
        </p:nvSpPr>
        <p:spPr>
          <a:xfrm>
            <a:off x="2317072" y="2254929"/>
            <a:ext cx="257452" cy="1686757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6967F203-5B3B-C135-4FC3-5F167C8C0A80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2445798" y="3941686"/>
            <a:ext cx="670264" cy="66313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3" name="圖片 12">
            <a:extLst>
              <a:ext uri="{FF2B5EF4-FFF2-40B4-BE49-F238E27FC236}">
                <a16:creationId xmlns:a16="http://schemas.microsoft.com/office/drawing/2014/main" id="{A6911188-2F06-2705-59B1-835421483F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95" y="4604824"/>
            <a:ext cx="11819138" cy="1813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8182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829631-1A27-23C0-BDD8-B2EBCC543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3399"/>
            <a:ext cx="6308324" cy="513763"/>
          </a:xfrm>
        </p:spPr>
        <p:txBody>
          <a:bodyPr>
            <a:noAutofit/>
          </a:bodyPr>
          <a:lstStyle/>
          <a:p>
            <a:r>
              <a:rPr lang="en-US" altLang="zh-TW" sz="29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DAC</a:t>
            </a:r>
            <a:r>
              <a:rPr lang="zh-TW" altLang="en-US" sz="29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波形圖</a:t>
            </a:r>
            <a:r>
              <a:rPr lang="en-US" altLang="zh-TW" sz="29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en-US" altLang="zh-TW" sz="29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oem_addr</a:t>
            </a:r>
            <a:r>
              <a:rPr lang="en-US" altLang="zh-TW" sz="29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sz="29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5" name="內容版面配置區 2">
            <a:extLst>
              <a:ext uri="{FF2B5EF4-FFF2-40B4-BE49-F238E27FC236}">
                <a16:creationId xmlns:a16="http://schemas.microsoft.com/office/drawing/2014/main" id="{6F4BE004-9F90-AEDB-B643-F753C4038D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83717"/>
            <a:ext cx="10515600" cy="909572"/>
          </a:xfrm>
        </p:spPr>
        <p:txBody>
          <a:bodyPr>
            <a:noAutofit/>
          </a:bodyPr>
          <a:lstStyle/>
          <a:p>
            <a:pPr algn="just"/>
            <a:r>
              <a:rPr lang="en-US" altLang="zh-TW" sz="28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oem_addr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=0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時各有一個記憶體的</a:t>
            </a:r>
            <a:r>
              <a:rPr lang="en-US" altLang="zh-TW" sz="28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wr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訊號設成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</a:t>
            </a:r>
            <a:r>
              <a:rPr lang="en-US" altLang="zh-TW" sz="28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oem_addr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每數一次就會各有一個</a:t>
            </a:r>
            <a:r>
              <a:rPr lang="en-US" altLang="zh-TW" sz="28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wr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訊號設成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</a:t>
            </a:r>
            <a:r>
              <a:rPr lang="zh-TW" altLang="en-US" sz="2800" baseline="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DBDED83D-F646-11A6-BF98-F6158C78BC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97" y="3179656"/>
            <a:ext cx="12017406" cy="1365710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69E0D92F-C453-E0EE-A821-277085757876}"/>
              </a:ext>
            </a:extLst>
          </p:cNvPr>
          <p:cNvSpPr/>
          <p:nvPr/>
        </p:nvSpPr>
        <p:spPr>
          <a:xfrm>
            <a:off x="2041863" y="2938509"/>
            <a:ext cx="2246051" cy="208625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66154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9BCC32-1497-9EAE-8CDC-40E93F7B7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END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0460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6B28D4-0F78-434F-2BAC-C5057F00E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3CDEAE4-879F-E965-C98B-02D8F5C135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系統架構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輸入輸出訊號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STI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電路介紹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STI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流程圖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DAC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電路介紹</a:t>
            </a:r>
            <a:endParaRPr lang="en-US" altLang="zh-TW" sz="2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DAC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電路設計方式</a:t>
            </a:r>
            <a:endParaRPr lang="en-US" altLang="zh-TW" sz="2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STI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波形圖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DAC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波形圖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97645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829631-1A27-23C0-BDD8-B2EBCC543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3399"/>
            <a:ext cx="2783890" cy="513763"/>
          </a:xfrm>
        </p:spPr>
        <p:txBody>
          <a:bodyPr>
            <a:normAutofit fontScale="90000"/>
          </a:bodyPr>
          <a:lstStyle/>
          <a:p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系統架構</a:t>
            </a:r>
            <a:endParaRPr lang="zh-TW" altLang="en-US" sz="3200" dirty="0"/>
          </a:p>
        </p:txBody>
      </p:sp>
      <p:pic>
        <p:nvPicPr>
          <p:cNvPr id="5" name="內容版面配置區 3">
            <a:extLst>
              <a:ext uri="{FF2B5EF4-FFF2-40B4-BE49-F238E27FC236}">
                <a16:creationId xmlns:a16="http://schemas.microsoft.com/office/drawing/2014/main" id="{9D95A075-B7CC-FA97-13DB-ABB2D05F1C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7158" y="1126192"/>
            <a:ext cx="6737683" cy="4907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882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829631-1A27-23C0-BDD8-B2EBCC543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3399"/>
            <a:ext cx="2783890" cy="513763"/>
          </a:xfrm>
        </p:spPr>
        <p:txBody>
          <a:bodyPr>
            <a:normAutofit fontScale="90000"/>
          </a:bodyPr>
          <a:lstStyle/>
          <a:p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輸入輸出訊號</a:t>
            </a:r>
            <a:endParaRPr lang="zh-TW" altLang="en-US" sz="3200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E8770725-1219-74D3-C525-E4B1ACE79F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6028439"/>
              </p:ext>
            </p:extLst>
          </p:nvPr>
        </p:nvGraphicFramePr>
        <p:xfrm>
          <a:off x="2307961" y="1034767"/>
          <a:ext cx="7576078" cy="570668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86993">
                  <a:extLst>
                    <a:ext uri="{9D8B030D-6E8A-4147-A177-3AD203B41FA5}">
                      <a16:colId xmlns:a16="http://schemas.microsoft.com/office/drawing/2014/main" val="2649327186"/>
                    </a:ext>
                  </a:extLst>
                </a:gridCol>
                <a:gridCol w="1315683">
                  <a:extLst>
                    <a:ext uri="{9D8B030D-6E8A-4147-A177-3AD203B41FA5}">
                      <a16:colId xmlns:a16="http://schemas.microsoft.com/office/drawing/2014/main" val="3485195426"/>
                    </a:ext>
                  </a:extLst>
                </a:gridCol>
                <a:gridCol w="5073402">
                  <a:extLst>
                    <a:ext uri="{9D8B030D-6E8A-4147-A177-3AD203B41FA5}">
                      <a16:colId xmlns:a16="http://schemas.microsoft.com/office/drawing/2014/main" val="3224044865"/>
                    </a:ext>
                  </a:extLst>
                </a:gridCol>
              </a:tblGrid>
              <a:tr h="494602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輸入訊號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位元寬度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1492603"/>
                  </a:ext>
                </a:extLst>
              </a:tr>
              <a:tr h="335004">
                <a:tc>
                  <a:txBody>
                    <a:bodyPr/>
                    <a:lstStyle/>
                    <a:p>
                      <a:r>
                        <a:rPr lang="en-US" altLang="zh-TW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clk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系統時脈信號。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5313166"/>
                  </a:ext>
                </a:extLst>
              </a:tr>
              <a:tr h="335004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reset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高位準非同步之系統重置信號。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7458793"/>
                  </a:ext>
                </a:extLst>
              </a:tr>
              <a:tr h="837509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load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讀取控制信號</a:t>
                      </a:r>
                      <a:r>
                        <a:rPr lang="zh-TW" altLang="en-US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。</a:t>
                      </a:r>
                      <a:endParaRPr lang="en-US" altLang="zh-TW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  <a:p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信號寬度為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個時脈週期，當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load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且經時脈訊號正緣觸發時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，</a:t>
                      </a:r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表示並列資料輸入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9868496"/>
                  </a:ext>
                </a:extLst>
              </a:tr>
              <a:tr h="335004">
                <a:tc>
                  <a:txBody>
                    <a:bodyPr/>
                    <a:lstStyle/>
                    <a:p>
                      <a:r>
                        <a:rPr lang="en-US" altLang="zh-TW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pi_data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位元並列資料輸入埠</a:t>
                      </a:r>
                      <a:r>
                        <a:rPr lang="zh-TW" altLang="en-US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。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8214816"/>
                  </a:ext>
                </a:extLst>
              </a:tr>
              <a:tr h="33500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pi_msb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序列輸出順序控制訊號</a:t>
                      </a:r>
                      <a:r>
                        <a:rPr lang="zh-TW" altLang="en-US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。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2059577"/>
                  </a:ext>
                </a:extLst>
              </a:tr>
              <a:tr h="1340014">
                <a:tc>
                  <a:txBody>
                    <a:bodyPr/>
                    <a:lstStyle/>
                    <a:p>
                      <a:r>
                        <a:rPr lang="en-US" altLang="zh-TW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pi_length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序列資料輸出長度控制訊號</a:t>
                      </a:r>
                      <a:r>
                        <a:rPr lang="zh-TW" altLang="en-US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。</a:t>
                      </a:r>
                      <a:endParaRPr lang="en-US" altLang="zh-TW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  <a:p>
                      <a:r>
                        <a:rPr lang="zh-TW" altLang="en-US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此訊號</a:t>
                      </a:r>
                      <a:r>
                        <a:rPr lang="en-US" altLang="zh-TW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2’b00</a:t>
                      </a:r>
                      <a:r>
                        <a:rPr lang="zh-TW" altLang="en-US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時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，序列輸出為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8bits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輸出</a:t>
                      </a:r>
                      <a:endParaRPr lang="en-US" altLang="zh-TW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此訊號</a:t>
                      </a:r>
                      <a:r>
                        <a:rPr lang="en-US" altLang="zh-TW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2’b01</a:t>
                      </a:r>
                      <a:r>
                        <a:rPr lang="zh-TW" altLang="en-US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時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，序列輸出為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16bits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輸出</a:t>
                      </a:r>
                      <a:endParaRPr lang="en-US" altLang="zh-TW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此訊號</a:t>
                      </a:r>
                      <a:r>
                        <a:rPr lang="en-US" altLang="zh-TW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2’b10</a:t>
                      </a:r>
                      <a:r>
                        <a:rPr lang="zh-TW" altLang="en-US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時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，序列輸出為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24bits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輸出</a:t>
                      </a:r>
                      <a:endParaRPr lang="en-US" altLang="zh-TW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此訊號</a:t>
                      </a:r>
                      <a:r>
                        <a:rPr lang="en-US" altLang="zh-TW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2’b11</a:t>
                      </a:r>
                      <a:r>
                        <a:rPr lang="zh-TW" altLang="en-US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時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，序列輸出為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32bits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輸出</a:t>
                      </a:r>
                      <a:endParaRPr lang="en-US" altLang="zh-TW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6819551"/>
                  </a:ext>
                </a:extLst>
              </a:tr>
              <a:tr h="335004">
                <a:tc>
                  <a:txBody>
                    <a:bodyPr/>
                    <a:lstStyle/>
                    <a:p>
                      <a:r>
                        <a:rPr lang="en-US" altLang="zh-TW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pi_fill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序列資料輸出高位元設定訊號</a:t>
                      </a:r>
                      <a:r>
                        <a:rPr lang="zh-TW" altLang="en-US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。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8552197"/>
                  </a:ext>
                </a:extLst>
              </a:tr>
              <a:tr h="335004">
                <a:tc>
                  <a:txBody>
                    <a:bodyPr/>
                    <a:lstStyle/>
                    <a:p>
                      <a:r>
                        <a:rPr lang="en-US" altLang="zh-TW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pi_low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序列資料輸出低位元設定訊號</a:t>
                      </a:r>
                      <a:r>
                        <a:rPr lang="zh-TW" altLang="en-US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。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291933"/>
                  </a:ext>
                </a:extLst>
              </a:tr>
              <a:tr h="586256">
                <a:tc>
                  <a:txBody>
                    <a:bodyPr/>
                    <a:lstStyle/>
                    <a:p>
                      <a:r>
                        <a:rPr lang="en-US" altLang="zh-TW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pi_end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並列資料輸入結束旗標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，當此訊號為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時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host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端不會再向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STI_DAC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輸入任何資料</a:t>
                      </a:r>
                      <a:r>
                        <a:rPr lang="zh-TW" altLang="en-US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。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3329083"/>
                  </a:ext>
                </a:extLst>
              </a:tr>
            </a:tbl>
          </a:graphicData>
        </a:graphic>
      </p:graphicFrame>
      <p:sp>
        <p:nvSpPr>
          <p:cNvPr id="3" name="矩形 2">
            <a:extLst>
              <a:ext uri="{FF2B5EF4-FFF2-40B4-BE49-F238E27FC236}">
                <a16:creationId xmlns:a16="http://schemas.microsoft.com/office/drawing/2014/main" id="{CC7F4B4E-B461-0EB4-4551-19121ECBB458}"/>
              </a:ext>
            </a:extLst>
          </p:cNvPr>
          <p:cNvSpPr/>
          <p:nvPr/>
        </p:nvSpPr>
        <p:spPr>
          <a:xfrm>
            <a:off x="2164702" y="3536302"/>
            <a:ext cx="7903029" cy="2603241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9698030-60B7-3C3F-F14A-0B07AB533C6F}"/>
              </a:ext>
            </a:extLst>
          </p:cNvPr>
          <p:cNvSpPr txBox="1"/>
          <p:nvPr/>
        </p:nvSpPr>
        <p:spPr>
          <a:xfrm>
            <a:off x="71629" y="3564942"/>
            <a:ext cx="1533141" cy="646331"/>
          </a:xfrm>
          <a:prstGeom prst="rect">
            <a:avLst/>
          </a:prstGeom>
          <a:ln w="38100"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序列資料輸出控制訊號</a:t>
            </a:r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884F94DB-FFD4-C7F1-0B44-D0BFAFC47D87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1604770" y="3888107"/>
            <a:ext cx="519499" cy="1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4571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829631-1A27-23C0-BDD8-B2EBCC543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3399"/>
            <a:ext cx="2783890" cy="513763"/>
          </a:xfrm>
        </p:spPr>
        <p:txBody>
          <a:bodyPr>
            <a:normAutofit fontScale="90000"/>
          </a:bodyPr>
          <a:lstStyle/>
          <a:p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輸入輸出訊號</a:t>
            </a:r>
            <a:endParaRPr lang="zh-TW" altLang="en-US" sz="3200" dirty="0"/>
          </a:p>
        </p:txBody>
      </p:sp>
      <p:graphicFrame>
        <p:nvGraphicFramePr>
          <p:cNvPr id="5" name="表格 3">
            <a:extLst>
              <a:ext uri="{FF2B5EF4-FFF2-40B4-BE49-F238E27FC236}">
                <a16:creationId xmlns:a16="http://schemas.microsoft.com/office/drawing/2014/main" id="{A1F33108-9A93-5E7D-6203-2ED510E6C6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9774169"/>
              </p:ext>
            </p:extLst>
          </p:nvPr>
        </p:nvGraphicFramePr>
        <p:xfrm>
          <a:off x="2655904" y="1644190"/>
          <a:ext cx="8105310" cy="415554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97601">
                  <a:extLst>
                    <a:ext uri="{9D8B030D-6E8A-4147-A177-3AD203B41FA5}">
                      <a16:colId xmlns:a16="http://schemas.microsoft.com/office/drawing/2014/main" val="2649327186"/>
                    </a:ext>
                  </a:extLst>
                </a:gridCol>
                <a:gridCol w="1211580">
                  <a:extLst>
                    <a:ext uri="{9D8B030D-6E8A-4147-A177-3AD203B41FA5}">
                      <a16:colId xmlns:a16="http://schemas.microsoft.com/office/drawing/2014/main" val="3485195426"/>
                    </a:ext>
                  </a:extLst>
                </a:gridCol>
                <a:gridCol w="5396129">
                  <a:extLst>
                    <a:ext uri="{9D8B030D-6E8A-4147-A177-3AD203B41FA5}">
                      <a16:colId xmlns:a16="http://schemas.microsoft.com/office/drawing/2014/main" val="3224044865"/>
                    </a:ext>
                  </a:extLst>
                </a:gridCol>
              </a:tblGrid>
              <a:tr h="577729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輸出訊號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位元寬度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1492603"/>
                  </a:ext>
                </a:extLst>
              </a:tr>
              <a:tr h="423421">
                <a:tc>
                  <a:txBody>
                    <a:bodyPr/>
                    <a:lstStyle/>
                    <a:p>
                      <a:r>
                        <a:rPr lang="en-US" altLang="zh-TW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so_data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序列資料輸出埠。</a:t>
                      </a:r>
                      <a:endParaRPr lang="en-US" altLang="zh-TW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5313166"/>
                  </a:ext>
                </a:extLst>
              </a:tr>
              <a:tr h="423421">
                <a:tc>
                  <a:txBody>
                    <a:bodyPr/>
                    <a:lstStyle/>
                    <a:p>
                      <a:r>
                        <a:rPr lang="en-US" altLang="zh-TW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so_valid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序列資料輸出致能訊號。</a:t>
                      </a:r>
                      <a:endParaRPr lang="en-US" altLang="zh-TW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7458793"/>
                  </a:ext>
                </a:extLst>
              </a:tr>
              <a:tr h="415887">
                <a:tc>
                  <a:txBody>
                    <a:bodyPr/>
                    <a:lstStyle/>
                    <a:p>
                      <a:r>
                        <a:rPr lang="en-US" altLang="zh-TW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oem_finish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OM</a:t>
                      </a:r>
                      <a:r>
                        <a:rPr lang="zh-TW" altLang="en-US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及</a:t>
                      </a:r>
                      <a:r>
                        <a:rPr lang="en-US" altLang="zh-TW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EM</a:t>
                      </a:r>
                      <a:r>
                        <a:rPr lang="zh-TW" altLang="en-US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記憶體共用寫入完成只是訊號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，當全部的記憶體完成資料寫入時設為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zh-TW" altLang="en-US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。</a:t>
                      </a:r>
                      <a:endParaRPr lang="en-US" altLang="zh-TW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9868496"/>
                  </a:ext>
                </a:extLst>
              </a:tr>
              <a:tr h="423421">
                <a:tc>
                  <a:txBody>
                    <a:bodyPr/>
                    <a:lstStyle/>
                    <a:p>
                      <a:r>
                        <a:rPr lang="en-US" altLang="zh-TW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oem_addr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OM</a:t>
                      </a:r>
                      <a:r>
                        <a:rPr lang="zh-TW" altLang="en-US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及</a:t>
                      </a:r>
                      <a:r>
                        <a:rPr lang="en-US" altLang="zh-TW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EM</a:t>
                      </a:r>
                      <a:r>
                        <a:rPr lang="zh-TW" altLang="en-US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記憶體共用</a:t>
                      </a:r>
                      <a:r>
                        <a:rPr lang="en-US" altLang="zh-TW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8</a:t>
                      </a:r>
                      <a:r>
                        <a:rPr lang="zh-TW" altLang="en-US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位元位址埠。</a:t>
                      </a:r>
                      <a:endParaRPr lang="en-US" altLang="zh-TW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8214816"/>
                  </a:ext>
                </a:extLst>
              </a:tr>
              <a:tr h="387315">
                <a:tc>
                  <a:txBody>
                    <a:bodyPr/>
                    <a:lstStyle/>
                    <a:p>
                      <a:r>
                        <a:rPr lang="en-US" altLang="zh-TW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oem_dataout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OM</a:t>
                      </a:r>
                      <a:r>
                        <a:rPr lang="zh-TW" altLang="en-US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及</a:t>
                      </a:r>
                      <a:r>
                        <a:rPr lang="en-US" altLang="zh-TW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EM</a:t>
                      </a:r>
                      <a:r>
                        <a:rPr lang="zh-TW" altLang="en-US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記憶體共用</a:t>
                      </a:r>
                      <a:r>
                        <a:rPr lang="en-US" altLang="zh-TW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8</a:t>
                      </a:r>
                      <a:r>
                        <a:rPr lang="zh-TW" altLang="en-US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位元資料埠。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205957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TW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odd_wr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ODD_MEM</a:t>
                      </a:r>
                      <a:r>
                        <a:rPr lang="zh-TW" altLang="en-US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寫入致能訊號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，共有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個對應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顆</a:t>
                      </a:r>
                      <a:r>
                        <a:rPr lang="en-US" altLang="zh-TW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ODD_MEM</a:t>
                      </a:r>
                      <a:r>
                        <a:rPr lang="zh-TW" altLang="en-US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記憶體。</a:t>
                      </a:r>
                      <a:endParaRPr lang="en-US" altLang="zh-TW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6819551"/>
                  </a:ext>
                </a:extLst>
              </a:tr>
              <a:tr h="423421">
                <a:tc>
                  <a:txBody>
                    <a:bodyPr/>
                    <a:lstStyle/>
                    <a:p>
                      <a:r>
                        <a:rPr lang="en-US" altLang="zh-TW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even_wr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EVEN_MEM</a:t>
                      </a:r>
                      <a:r>
                        <a:rPr lang="zh-TW" altLang="en-US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寫入致能訊號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，共有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個對應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顆</a:t>
                      </a:r>
                      <a:r>
                        <a:rPr lang="en-US" altLang="zh-TW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EVEN_MEM</a:t>
                      </a:r>
                      <a:r>
                        <a:rPr lang="zh-TW" altLang="en-US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記憶體。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8552197"/>
                  </a:ext>
                </a:extLst>
              </a:tr>
            </a:tbl>
          </a:graphicData>
        </a:graphic>
      </p:graphicFrame>
      <p:sp>
        <p:nvSpPr>
          <p:cNvPr id="6" name="矩形 5">
            <a:extLst>
              <a:ext uri="{FF2B5EF4-FFF2-40B4-BE49-F238E27FC236}">
                <a16:creationId xmlns:a16="http://schemas.microsoft.com/office/drawing/2014/main" id="{5E5C8632-0CD9-E20C-8254-9AB01A298F4B}"/>
              </a:ext>
            </a:extLst>
          </p:cNvPr>
          <p:cNvSpPr/>
          <p:nvPr/>
        </p:nvSpPr>
        <p:spPr>
          <a:xfrm>
            <a:off x="2592279" y="2210540"/>
            <a:ext cx="8247355" cy="873187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FE0F31E9-13D5-D64B-8862-501DC837E257}"/>
              </a:ext>
            </a:extLst>
          </p:cNvPr>
          <p:cNvSpPr txBox="1"/>
          <p:nvPr/>
        </p:nvSpPr>
        <p:spPr>
          <a:xfrm>
            <a:off x="337351" y="2210540"/>
            <a:ext cx="101501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STI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電路</a:t>
            </a:r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7BDF03D8-A437-5712-7136-57DF5F62A418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1352365" y="2395206"/>
            <a:ext cx="12399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436ADE4F-6E6C-055D-EE95-7AA8D6471833}"/>
              </a:ext>
            </a:extLst>
          </p:cNvPr>
          <p:cNvSpPr/>
          <p:nvPr/>
        </p:nvSpPr>
        <p:spPr>
          <a:xfrm>
            <a:off x="2592279" y="3124941"/>
            <a:ext cx="8333173" cy="2747539"/>
          </a:xfrm>
          <a:prstGeom prst="rect">
            <a:avLst/>
          </a:prstGeom>
          <a:noFill/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70C0"/>
              </a:solidFill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02625509-5519-8A8A-575C-A126F5CC8F1D}"/>
              </a:ext>
            </a:extLst>
          </p:cNvPr>
          <p:cNvSpPr txBox="1"/>
          <p:nvPr/>
        </p:nvSpPr>
        <p:spPr>
          <a:xfrm>
            <a:off x="330692" y="3244334"/>
            <a:ext cx="115266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DAC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電路</a:t>
            </a:r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80DEB439-FCF1-7812-3090-117C78E4C841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1483359" y="3429000"/>
            <a:ext cx="11089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45752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829631-1A27-23C0-BDD8-B2EBCC543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3399"/>
            <a:ext cx="3094608" cy="513763"/>
          </a:xfrm>
        </p:spPr>
        <p:txBody>
          <a:bodyPr>
            <a:normAutofit fontScale="90000"/>
          </a:bodyPr>
          <a:lstStyle/>
          <a:p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STI</a:t>
            </a:r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電路運作原理</a:t>
            </a: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94286DB-3494-E083-7F2E-2EFE8CBC3D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83717"/>
            <a:ext cx="10515600" cy="569581"/>
          </a:xfrm>
        </p:spPr>
        <p:txBody>
          <a:bodyPr/>
          <a:lstStyle/>
          <a:p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pi_msb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方向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dirty="0"/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5DDF97C4-4DB0-F1C8-B659-FBF9D15275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0911" y="2853876"/>
            <a:ext cx="7590178" cy="1226926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0C5C2BD9-E7AC-E248-9A5B-651267972A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2791" y="4775997"/>
            <a:ext cx="7826418" cy="1257409"/>
          </a:xfrm>
          <a:prstGeom prst="rect">
            <a:avLst/>
          </a:prstGeom>
        </p:spPr>
      </p:pic>
      <p:sp>
        <p:nvSpPr>
          <p:cNvPr id="18" name="文字方塊 17">
            <a:extLst>
              <a:ext uri="{FF2B5EF4-FFF2-40B4-BE49-F238E27FC236}">
                <a16:creationId xmlns:a16="http://schemas.microsoft.com/office/drawing/2014/main" id="{F0AA39F4-8107-4F70-60BB-092A408784E7}"/>
              </a:ext>
            </a:extLst>
          </p:cNvPr>
          <p:cNvSpPr txBox="1"/>
          <p:nvPr/>
        </p:nvSpPr>
        <p:spPr>
          <a:xfrm>
            <a:off x="1479240" y="1453298"/>
            <a:ext cx="102411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當</a:t>
            </a:r>
            <a:r>
              <a:rPr lang="en-US" altLang="zh-TW" sz="24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pi_msb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= 1’b1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時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，</a:t>
            </a:r>
            <a:r>
              <a:rPr lang="en-US" altLang="zh-TW" sz="24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so_data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序列資料輸出由序列輸出緩衝資料的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MSB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開始</a:t>
            </a:r>
            <a:r>
              <a:rPr lang="zh-TW" altLang="en-US" sz="2400" baseline="0" dirty="0">
                <a:latin typeface="Times New Roman" panose="02020603050405020304" pitchFamily="18" charset="0"/>
                <a:ea typeface="標楷體" panose="03000509000000000000" pitchFamily="65" charset="-120"/>
              </a:rPr>
              <a:t>。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當</a:t>
            </a:r>
            <a:r>
              <a:rPr lang="en-US" altLang="zh-TW" sz="24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pi_msb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= 1’b0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時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，</a:t>
            </a:r>
            <a:r>
              <a:rPr lang="en-US" altLang="zh-TW" sz="24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so_data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序列資料輸出由序列輸出緩衝資料的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LSB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開始</a:t>
            </a:r>
            <a:r>
              <a:rPr lang="zh-TW" altLang="en-US" sz="2400" baseline="0" dirty="0">
                <a:latin typeface="Times New Roman" panose="02020603050405020304" pitchFamily="18" charset="0"/>
                <a:ea typeface="標楷體" panose="03000509000000000000" pitchFamily="65" charset="-120"/>
              </a:rPr>
              <a:t>。</a:t>
            </a:r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255930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829631-1A27-23C0-BDD8-B2EBCC543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3399"/>
            <a:ext cx="3094608" cy="513763"/>
          </a:xfrm>
        </p:spPr>
        <p:txBody>
          <a:bodyPr>
            <a:normAutofit fontScale="90000"/>
          </a:bodyPr>
          <a:lstStyle/>
          <a:p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STI</a:t>
            </a:r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電路運作原理</a:t>
            </a: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94286DB-3494-E083-7F2E-2EFE8CBC3D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83717"/>
            <a:ext cx="10515600" cy="569581"/>
          </a:xfrm>
        </p:spPr>
        <p:txBody>
          <a:bodyPr/>
          <a:lstStyle/>
          <a:p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pi_fill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高位元輸出模式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3C84F69D-E82B-B9B5-46A4-545C9B528E58}"/>
              </a:ext>
            </a:extLst>
          </p:cNvPr>
          <p:cNvSpPr txBox="1"/>
          <p:nvPr/>
        </p:nvSpPr>
        <p:spPr>
          <a:xfrm>
            <a:off x="1479240" y="1453298"/>
            <a:ext cx="102411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TW" sz="24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pi_fill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輸入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且</a:t>
            </a:r>
            <a:r>
              <a:rPr lang="en-US" altLang="zh-TW" sz="24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pi_length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= 2’b10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時，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序列資料輸出需要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24bits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</a:t>
            </a:r>
            <a:r>
              <a:rPr lang="en-US" altLang="zh-TW" sz="2400" dirty="0" err="1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pi_data</a:t>
            </a:r>
            <a:r>
              <a:rPr lang="zh-TW" altLang="en-US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與序列輸出緩衝資料為由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MSB</a:t>
            </a:r>
            <a:r>
              <a:rPr lang="zh-TW" altLang="en-US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對齊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，需要補上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8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個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0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，若是</a:t>
            </a:r>
            <a:r>
              <a:rPr lang="en-US" altLang="zh-TW" sz="24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pi_length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= 2’b11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序列資料輸出則需要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32bits</a:t>
            </a:r>
            <a:r>
              <a:rPr lang="zh-TW" altLang="en-US" sz="2400" baseline="0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，需要補上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16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個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0</a:t>
            </a:r>
            <a:r>
              <a:rPr lang="zh-TW" altLang="en-US" sz="2400" baseline="0" dirty="0">
                <a:latin typeface="Times New Roman" panose="02020603050405020304" pitchFamily="18" charset="0"/>
                <a:ea typeface="標楷體" panose="03000509000000000000" pitchFamily="65" charset="-120"/>
              </a:rPr>
              <a:t>。</a:t>
            </a:r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D7DAFF3-EBA8-7AB9-364A-099938D87A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9240" y="2653627"/>
            <a:ext cx="9737326" cy="1615249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F8DFBBBF-8EAA-4B96-FC80-F380DE311E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9240" y="4886823"/>
            <a:ext cx="10378366" cy="1757778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F8A13232-4208-D2C1-EF50-E50CB27A72A7}"/>
              </a:ext>
            </a:extLst>
          </p:cNvPr>
          <p:cNvSpPr txBox="1"/>
          <p:nvPr/>
        </p:nvSpPr>
        <p:spPr>
          <a:xfrm>
            <a:off x="1479240" y="4347017"/>
            <a:ext cx="77021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pi_fill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輸入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0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時</a:t>
            </a:r>
            <a:r>
              <a:rPr lang="zh-TW" altLang="en-US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序列輸出緩衝資料則為由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LSB</a:t>
            </a:r>
            <a:r>
              <a:rPr lang="zh-TW" altLang="en-US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對齊</a:t>
            </a:r>
            <a:r>
              <a:rPr lang="zh-TW" altLang="en-US" sz="2400" baseline="0" dirty="0">
                <a:latin typeface="Times New Roman" panose="02020603050405020304" pitchFamily="18" charset="0"/>
                <a:ea typeface="標楷體" panose="03000509000000000000" pitchFamily="65" charset="-120"/>
              </a:rPr>
              <a:t>。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9349710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829631-1A27-23C0-BDD8-B2EBCC543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3399"/>
            <a:ext cx="3094608" cy="513763"/>
          </a:xfrm>
        </p:spPr>
        <p:txBody>
          <a:bodyPr>
            <a:normAutofit fontScale="90000"/>
          </a:bodyPr>
          <a:lstStyle/>
          <a:p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STI</a:t>
            </a:r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電路運作原理</a:t>
            </a: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94286DB-3494-E083-7F2E-2EFE8CBC3D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83717"/>
            <a:ext cx="10515600" cy="569581"/>
          </a:xfrm>
        </p:spPr>
        <p:txBody>
          <a:bodyPr/>
          <a:lstStyle/>
          <a:p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pi_low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低位元輸出模式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-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8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pi_length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= 2’b00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3C84F69D-E82B-B9B5-46A4-545C9B528E58}"/>
              </a:ext>
            </a:extLst>
          </p:cNvPr>
          <p:cNvSpPr txBox="1"/>
          <p:nvPr/>
        </p:nvSpPr>
        <p:spPr>
          <a:xfrm>
            <a:off x="1479240" y="1453298"/>
            <a:ext cx="102411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pi_low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輸入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時，</a:t>
            </a:r>
            <a:r>
              <a:rPr lang="en-US" altLang="zh-TW" sz="2400" dirty="0" err="1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pi_data</a:t>
            </a:r>
            <a:r>
              <a:rPr lang="zh-TW" altLang="en-US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與序列輸出緩衝資料為由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MSB</a:t>
            </a:r>
            <a:r>
              <a:rPr lang="zh-TW" altLang="en-US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對齊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，序列資料輸出 </a:t>
            </a:r>
            <a:r>
              <a:rPr lang="en-US" altLang="zh-TW" sz="24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pi_data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的高位元組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8bits </a:t>
            </a:r>
            <a:r>
              <a:rPr lang="zh-TW" altLang="en-US" sz="2400" baseline="0" dirty="0">
                <a:latin typeface="Times New Roman" panose="02020603050405020304" pitchFamily="18" charset="0"/>
                <a:ea typeface="標楷體" panose="03000509000000000000" pitchFamily="65" charset="-120"/>
              </a:rPr>
              <a:t>。</a:t>
            </a:r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F8A13232-4208-D2C1-EF50-E50CB27A72A7}"/>
              </a:ext>
            </a:extLst>
          </p:cNvPr>
          <p:cNvSpPr txBox="1"/>
          <p:nvPr/>
        </p:nvSpPr>
        <p:spPr>
          <a:xfrm>
            <a:off x="1479238" y="4100583"/>
            <a:ext cx="101363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pi_low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輸入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0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時</a:t>
            </a:r>
            <a:r>
              <a:rPr lang="en-US" altLang="zh-TW" sz="2400" dirty="0" err="1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pi_data</a:t>
            </a:r>
            <a:r>
              <a:rPr lang="zh-TW" altLang="en-US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與序列輸出緩衝資料為由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LSB</a:t>
            </a:r>
            <a:r>
              <a:rPr lang="zh-TW" altLang="en-US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對齊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，序列資料輸出 </a:t>
            </a:r>
            <a:r>
              <a:rPr lang="en-US" altLang="zh-TW" sz="24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pi_data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的低位元組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8bits</a:t>
            </a:r>
            <a:r>
              <a:rPr lang="zh-TW" altLang="en-US" sz="2400" baseline="0" dirty="0">
                <a:latin typeface="Times New Roman" panose="02020603050405020304" pitchFamily="18" charset="0"/>
                <a:ea typeface="標楷體" panose="03000509000000000000" pitchFamily="65" charset="-120"/>
              </a:rPr>
              <a:t> 。</a:t>
            </a:r>
            <a:endParaRPr lang="zh-TW" altLang="en-US" sz="2400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9DF79C1D-C57D-72F2-D62B-AB220E9AF9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9240" y="2284295"/>
            <a:ext cx="10136313" cy="1746167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1D4048DF-A67D-0E31-2B95-CA7F6D85A3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9239" y="5001702"/>
            <a:ext cx="10136313" cy="1746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3112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829631-1A27-23C0-BDD8-B2EBCC543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3399"/>
            <a:ext cx="3094608" cy="513763"/>
          </a:xfrm>
        </p:spPr>
        <p:txBody>
          <a:bodyPr>
            <a:normAutofit/>
          </a:bodyPr>
          <a:lstStyle/>
          <a:p>
            <a:r>
              <a:rPr lang="en-US" altLang="zh-TW" sz="29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STI</a:t>
            </a:r>
            <a:r>
              <a:rPr lang="zh-TW" altLang="en-US" sz="29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流程圖</a:t>
            </a: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E0F44E92-3CB1-0108-24A6-49948C67BD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7648" y="727162"/>
            <a:ext cx="8476703" cy="6041254"/>
          </a:xfrm>
          <a:prstGeom prst="rect">
            <a:avLst/>
          </a:prstGeom>
        </p:spPr>
      </p:pic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A603282C-CE72-61B2-1643-FDCF5571BC08}"/>
              </a:ext>
            </a:extLst>
          </p:cNvPr>
          <p:cNvCxnSpPr>
            <a:cxnSpLocks/>
          </p:cNvCxnSpPr>
          <p:nvPr/>
        </p:nvCxnSpPr>
        <p:spPr>
          <a:xfrm>
            <a:off x="9463596" y="3429000"/>
            <a:ext cx="0" cy="13063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89644AAA-1ABE-5D0C-CD94-9AF9EBC97A5C}"/>
              </a:ext>
            </a:extLst>
          </p:cNvPr>
          <p:cNvSpPr txBox="1"/>
          <p:nvPr/>
        </p:nvSpPr>
        <p:spPr>
          <a:xfrm>
            <a:off x="9211128" y="4746200"/>
            <a:ext cx="2457631" cy="738664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 buffer[23:8]=</a:t>
            </a:r>
            <a:r>
              <a:rPr lang="en-US" altLang="zh-TW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pi_data</a:t>
            </a:r>
            <a:r>
              <a:rPr lang="en-US" altLang="zh-TW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[15:0]</a:t>
            </a:r>
            <a:b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 buffer[31:24]=8'd0</a:t>
            </a:r>
            <a:br>
              <a:rPr lang="en-US" altLang="zh-TW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 buffer[7:0]=8'd0</a:t>
            </a:r>
            <a:endParaRPr lang="zh-TW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C17807F7-432D-C97E-D056-677861BEC0CC}"/>
              </a:ext>
            </a:extLst>
          </p:cNvPr>
          <p:cNvSpPr txBox="1"/>
          <p:nvPr/>
        </p:nvSpPr>
        <p:spPr>
          <a:xfrm>
            <a:off x="6492239" y="4961644"/>
            <a:ext cx="2590798" cy="523220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altLang="zh-TW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 buffer[31:16]=pi_data[15:0]</a:t>
            </a:r>
            <a:br>
              <a:rPr lang="it-IT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it-IT" altLang="zh-TW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 buffer[15:0]=16'd0</a:t>
            </a:r>
            <a:endParaRPr lang="zh-TW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1D1D0B01-ECB0-8DBB-4159-03A236538FE8}"/>
              </a:ext>
            </a:extLst>
          </p:cNvPr>
          <p:cNvCxnSpPr>
            <a:cxnSpLocks/>
          </p:cNvCxnSpPr>
          <p:nvPr/>
        </p:nvCxnSpPr>
        <p:spPr>
          <a:xfrm>
            <a:off x="7147116" y="4178564"/>
            <a:ext cx="0" cy="78308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B83948C3-0142-3BBD-1F3B-0EE1B35CF540}"/>
              </a:ext>
            </a:extLst>
          </p:cNvPr>
          <p:cNvSpPr txBox="1"/>
          <p:nvPr/>
        </p:nvSpPr>
        <p:spPr>
          <a:xfrm>
            <a:off x="223520" y="1158240"/>
            <a:ext cx="2728401" cy="523220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altLang="zh-TW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 buffer[31:24]=pi_data[7:0]</a:t>
            </a:r>
            <a:br>
              <a:rPr lang="it-IT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it-IT" altLang="zh-TW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 buffer[23:0]=24'd0</a:t>
            </a:r>
            <a:endParaRPr lang="zh-TW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C46E11F1-58F8-6045-35E5-49254F09E6E5}"/>
              </a:ext>
            </a:extLst>
          </p:cNvPr>
          <p:cNvCxnSpPr>
            <a:cxnSpLocks/>
            <a:endCxn id="22" idx="2"/>
          </p:cNvCxnSpPr>
          <p:nvPr/>
        </p:nvCxnSpPr>
        <p:spPr>
          <a:xfrm flipH="1" flipV="1">
            <a:off x="1587721" y="1681460"/>
            <a:ext cx="1364200" cy="128526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B70EDB09-47FA-69ED-EE1F-1709F55F28E3}"/>
              </a:ext>
            </a:extLst>
          </p:cNvPr>
          <p:cNvSpPr txBox="1"/>
          <p:nvPr/>
        </p:nvSpPr>
        <p:spPr>
          <a:xfrm>
            <a:off x="640080" y="5484864"/>
            <a:ext cx="2728401" cy="523220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altLang="zh-TW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 buffer[31:24]=pi_data[</a:t>
            </a:r>
            <a:r>
              <a:rPr lang="en-US" altLang="zh-TW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r>
              <a:rPr lang="it-IT" altLang="zh-TW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zh-TW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it-IT" altLang="zh-TW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br>
              <a:rPr lang="it-IT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it-IT" altLang="zh-TW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 buffer[23:0]=24'd0</a:t>
            </a:r>
            <a:endParaRPr lang="zh-TW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3284235B-C276-1D46-3018-A06B3A6AA61B}"/>
              </a:ext>
            </a:extLst>
          </p:cNvPr>
          <p:cNvCxnSpPr>
            <a:cxnSpLocks/>
          </p:cNvCxnSpPr>
          <p:nvPr/>
        </p:nvCxnSpPr>
        <p:spPr>
          <a:xfrm flipH="1">
            <a:off x="1857648" y="3992880"/>
            <a:ext cx="1860738" cy="149198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F4681692-3D07-5B50-B0CD-7C4BA76D8A82}"/>
              </a:ext>
            </a:extLst>
          </p:cNvPr>
          <p:cNvSpPr txBox="1"/>
          <p:nvPr/>
        </p:nvSpPr>
        <p:spPr>
          <a:xfrm>
            <a:off x="7147116" y="634651"/>
            <a:ext cx="2728400" cy="5232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it-IT" altLang="zh-TW" sz="1400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data buffer[15:0]=pi_data[15:0]</a:t>
            </a:r>
            <a:br>
              <a:rPr lang="it-IT" altLang="zh-TW" sz="1400" dirty="0"/>
            </a:br>
            <a:r>
              <a:rPr lang="it-IT" altLang="zh-TW" sz="1400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data buffer[31:16]=16'd0</a:t>
            </a:r>
            <a:endParaRPr lang="zh-TW" altLang="en-US" sz="1400" dirty="0"/>
          </a:p>
        </p:txBody>
      </p: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2D14ABC8-FB60-C60B-8D18-1E7E7D9D04F2}"/>
              </a:ext>
            </a:extLst>
          </p:cNvPr>
          <p:cNvCxnSpPr>
            <a:cxnSpLocks/>
          </p:cNvCxnSpPr>
          <p:nvPr/>
        </p:nvCxnSpPr>
        <p:spPr>
          <a:xfrm flipV="1">
            <a:off x="7787638" y="1157871"/>
            <a:ext cx="0" cy="96556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07913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554</TotalTime>
  <Words>1349</Words>
  <Application>Microsoft Office PowerPoint</Application>
  <PresentationFormat>寬螢幕</PresentationFormat>
  <Paragraphs>147</Paragraphs>
  <Slides>19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6" baseType="lpstr">
      <vt:lpstr>標楷體</vt:lpstr>
      <vt:lpstr>Arial</vt:lpstr>
      <vt:lpstr>Calibri</vt:lpstr>
      <vt:lpstr>Calibri Light</vt:lpstr>
      <vt:lpstr>Helvetica</vt:lpstr>
      <vt:lpstr>Times New Roman</vt:lpstr>
      <vt:lpstr>Office 佈景主題</vt:lpstr>
      <vt:lpstr>序列傳輸介面處理電路(STI)及資料排列控制電路(DAC)</vt:lpstr>
      <vt:lpstr>Outline</vt:lpstr>
      <vt:lpstr>系統架構</vt:lpstr>
      <vt:lpstr>輸入輸出訊號</vt:lpstr>
      <vt:lpstr>輸入輸出訊號</vt:lpstr>
      <vt:lpstr>STI電路運作原理</vt:lpstr>
      <vt:lpstr>STI電路運作原理</vt:lpstr>
      <vt:lpstr>STI電路運作原理</vt:lpstr>
      <vt:lpstr>STI流程圖</vt:lpstr>
      <vt:lpstr>DAC電路運作原理</vt:lpstr>
      <vt:lpstr>DAC電路設計方法</vt:lpstr>
      <vt:lpstr>DAC電路設計方法</vt:lpstr>
      <vt:lpstr>DAC電路設計方法</vt:lpstr>
      <vt:lpstr>DAC電路設計方法</vt:lpstr>
      <vt:lpstr>STI波形圖(reset,load,so_valid)</vt:lpstr>
      <vt:lpstr>STI波形圖(pi_end)</vt:lpstr>
      <vt:lpstr>DAC波形圖(odd_wr、even_wr)</vt:lpstr>
      <vt:lpstr>DAC波形圖(oem_addr)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陳琪揚</dc:creator>
  <cp:lastModifiedBy>陳琪揚</cp:lastModifiedBy>
  <cp:revision>29</cp:revision>
  <dcterms:created xsi:type="dcterms:W3CDTF">2023-08-29T10:05:01Z</dcterms:created>
  <dcterms:modified xsi:type="dcterms:W3CDTF">2023-09-14T15:33:15Z</dcterms:modified>
</cp:coreProperties>
</file>