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39" r:id="rId3"/>
    <p:sldId id="301" r:id="rId4"/>
    <p:sldId id="324" r:id="rId5"/>
    <p:sldId id="319" r:id="rId6"/>
    <p:sldId id="296" r:id="rId7"/>
    <p:sldId id="332" r:id="rId8"/>
    <p:sldId id="316" r:id="rId9"/>
    <p:sldId id="284" r:id="rId10"/>
    <p:sldId id="303" r:id="rId11"/>
    <p:sldId id="307" r:id="rId12"/>
    <p:sldId id="317" r:id="rId13"/>
    <p:sldId id="342" r:id="rId14"/>
    <p:sldId id="333" r:id="rId15"/>
    <p:sldId id="286" r:id="rId16"/>
    <p:sldId id="337" r:id="rId17"/>
    <p:sldId id="321" r:id="rId18"/>
    <p:sldId id="338" r:id="rId19"/>
    <p:sldId id="343" r:id="rId20"/>
    <p:sldId id="340" r:id="rId21"/>
    <p:sldId id="341" r:id="rId22"/>
    <p:sldId id="334" r:id="rId23"/>
    <p:sldId id="304" r:id="rId24"/>
    <p:sldId id="298" r:id="rId25"/>
    <p:sldId id="335" r:id="rId26"/>
    <p:sldId id="33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p:scale>
          <a:sx n="66" d="100"/>
          <a:sy n="66" d="100"/>
        </p:scale>
        <p:origin x="5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2BBA3D-937E-4FEC-AB54-ED3ABBC8553C}"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F6E0ABD-5348-4C51-82DF-62B93DCF6F1B}">
      <dgm:prSet/>
      <dgm:spPr/>
      <dgm:t>
        <a:bodyPr/>
        <a:lstStyle/>
        <a:p>
          <a:pPr>
            <a:lnSpc>
              <a:spcPct val="100000"/>
            </a:lnSpc>
          </a:pPr>
          <a:r>
            <a:rPr lang="en-US" i="0"/>
            <a:t>Health challenges </a:t>
          </a:r>
          <a:endParaRPr lang="en-US"/>
        </a:p>
      </dgm:t>
    </dgm:pt>
    <dgm:pt modelId="{0988974D-1400-4572-B408-9BFBA774CFDE}" type="parTrans" cxnId="{8B3B9EE9-0EFE-49BE-93B8-7E459F98A900}">
      <dgm:prSet/>
      <dgm:spPr/>
      <dgm:t>
        <a:bodyPr/>
        <a:lstStyle/>
        <a:p>
          <a:endParaRPr lang="en-US"/>
        </a:p>
      </dgm:t>
    </dgm:pt>
    <dgm:pt modelId="{B7FC38B9-C7C6-4169-89EC-72D059DC07E4}" type="sibTrans" cxnId="{8B3B9EE9-0EFE-49BE-93B8-7E459F98A900}">
      <dgm:prSet/>
      <dgm:spPr/>
      <dgm:t>
        <a:bodyPr/>
        <a:lstStyle/>
        <a:p>
          <a:pPr>
            <a:lnSpc>
              <a:spcPct val="100000"/>
            </a:lnSpc>
          </a:pPr>
          <a:endParaRPr lang="en-US"/>
        </a:p>
      </dgm:t>
    </dgm:pt>
    <dgm:pt modelId="{3C0FDC8C-6BB7-47F5-9163-76E8C8CE05D8}">
      <dgm:prSet/>
      <dgm:spPr/>
      <dgm:t>
        <a:bodyPr/>
        <a:lstStyle/>
        <a:p>
          <a:pPr>
            <a:lnSpc>
              <a:spcPct val="100000"/>
            </a:lnSpc>
          </a:pPr>
          <a:r>
            <a:rPr lang="en-US" i="0"/>
            <a:t>School Absenteeism</a:t>
          </a:r>
          <a:endParaRPr lang="en-US"/>
        </a:p>
      </dgm:t>
    </dgm:pt>
    <dgm:pt modelId="{289A9932-2132-453E-9A71-C17773E5C0B6}" type="parTrans" cxnId="{6015E7EB-EB18-4DC8-9315-CDFA74DA3BFA}">
      <dgm:prSet/>
      <dgm:spPr/>
      <dgm:t>
        <a:bodyPr/>
        <a:lstStyle/>
        <a:p>
          <a:endParaRPr lang="en-US"/>
        </a:p>
      </dgm:t>
    </dgm:pt>
    <dgm:pt modelId="{6B6BD63B-7CFC-45AA-B26C-D0CAB94A6BE5}" type="sibTrans" cxnId="{6015E7EB-EB18-4DC8-9315-CDFA74DA3BFA}">
      <dgm:prSet/>
      <dgm:spPr/>
      <dgm:t>
        <a:bodyPr/>
        <a:lstStyle/>
        <a:p>
          <a:pPr>
            <a:lnSpc>
              <a:spcPct val="100000"/>
            </a:lnSpc>
          </a:pPr>
          <a:endParaRPr lang="en-US"/>
        </a:p>
      </dgm:t>
    </dgm:pt>
    <dgm:pt modelId="{29649764-BC0D-4B19-9BC8-876431BEFD2C}">
      <dgm:prSet/>
      <dgm:spPr/>
      <dgm:t>
        <a:bodyPr/>
        <a:lstStyle/>
        <a:p>
          <a:pPr>
            <a:lnSpc>
              <a:spcPct val="100000"/>
            </a:lnSpc>
          </a:pPr>
          <a:r>
            <a:rPr lang="en-US" i="0"/>
            <a:t>Impact on Education</a:t>
          </a:r>
          <a:endParaRPr lang="en-US"/>
        </a:p>
      </dgm:t>
    </dgm:pt>
    <dgm:pt modelId="{EC45D27B-75A8-4956-A97F-682EC7790574}" type="parTrans" cxnId="{6BA35721-53BD-442B-BF1D-AC79E7ECCF25}">
      <dgm:prSet/>
      <dgm:spPr/>
      <dgm:t>
        <a:bodyPr/>
        <a:lstStyle/>
        <a:p>
          <a:endParaRPr lang="en-US"/>
        </a:p>
      </dgm:t>
    </dgm:pt>
    <dgm:pt modelId="{42A2C39E-65BF-440A-9A35-1B3735767B71}" type="sibTrans" cxnId="{6BA35721-53BD-442B-BF1D-AC79E7ECCF25}">
      <dgm:prSet/>
      <dgm:spPr/>
      <dgm:t>
        <a:bodyPr/>
        <a:lstStyle/>
        <a:p>
          <a:pPr>
            <a:lnSpc>
              <a:spcPct val="100000"/>
            </a:lnSpc>
          </a:pPr>
          <a:endParaRPr lang="en-US"/>
        </a:p>
      </dgm:t>
    </dgm:pt>
    <dgm:pt modelId="{CDC0D8ED-49B9-427E-9EAD-B31D5968E87F}">
      <dgm:prSet/>
      <dgm:spPr/>
      <dgm:t>
        <a:bodyPr/>
        <a:lstStyle/>
        <a:p>
          <a:pPr>
            <a:lnSpc>
              <a:spcPct val="100000"/>
            </a:lnSpc>
          </a:pPr>
          <a:r>
            <a:rPr lang="en-US" i="0"/>
            <a:t>Economic Impact</a:t>
          </a:r>
          <a:endParaRPr lang="en-US"/>
        </a:p>
      </dgm:t>
    </dgm:pt>
    <dgm:pt modelId="{5CEEDFDD-4481-44C5-AE7A-06ED4A0C5039}" type="parTrans" cxnId="{2A494F92-E836-482E-A74D-07050F783343}">
      <dgm:prSet/>
      <dgm:spPr/>
      <dgm:t>
        <a:bodyPr/>
        <a:lstStyle/>
        <a:p>
          <a:endParaRPr lang="en-US"/>
        </a:p>
      </dgm:t>
    </dgm:pt>
    <dgm:pt modelId="{DB113F5E-680A-4B2E-A98F-7F59EA804382}" type="sibTrans" cxnId="{2A494F92-E836-482E-A74D-07050F783343}">
      <dgm:prSet/>
      <dgm:spPr/>
      <dgm:t>
        <a:bodyPr/>
        <a:lstStyle/>
        <a:p>
          <a:pPr>
            <a:lnSpc>
              <a:spcPct val="100000"/>
            </a:lnSpc>
          </a:pPr>
          <a:endParaRPr lang="en-US"/>
        </a:p>
      </dgm:t>
    </dgm:pt>
    <dgm:pt modelId="{D9E2C021-11B7-4F35-BD8D-92647940B307}">
      <dgm:prSet/>
      <dgm:spPr/>
      <dgm:t>
        <a:bodyPr/>
        <a:lstStyle/>
        <a:p>
          <a:pPr>
            <a:lnSpc>
              <a:spcPct val="100000"/>
            </a:lnSpc>
          </a:pPr>
          <a:r>
            <a:rPr lang="en-US" i="0"/>
            <a:t>Global Disparities</a:t>
          </a:r>
          <a:endParaRPr lang="en-US"/>
        </a:p>
      </dgm:t>
    </dgm:pt>
    <dgm:pt modelId="{1EDA2000-07AF-41B6-9810-CD0547B1E2E5}" type="parTrans" cxnId="{A38C8575-C9CD-4C63-B0B7-90E3E271332A}">
      <dgm:prSet/>
      <dgm:spPr/>
      <dgm:t>
        <a:bodyPr/>
        <a:lstStyle/>
        <a:p>
          <a:endParaRPr lang="en-US"/>
        </a:p>
      </dgm:t>
    </dgm:pt>
    <dgm:pt modelId="{1EB45E81-070C-4122-9484-128C10002BBD}" type="sibTrans" cxnId="{A38C8575-C9CD-4C63-B0B7-90E3E271332A}">
      <dgm:prSet/>
      <dgm:spPr/>
      <dgm:t>
        <a:bodyPr/>
        <a:lstStyle/>
        <a:p>
          <a:pPr>
            <a:lnSpc>
              <a:spcPct val="100000"/>
            </a:lnSpc>
          </a:pPr>
          <a:endParaRPr lang="en-US"/>
        </a:p>
      </dgm:t>
    </dgm:pt>
    <dgm:pt modelId="{73B7CB2C-7CC2-4FA5-88CF-3CB2038A376D}">
      <dgm:prSet/>
      <dgm:spPr/>
      <dgm:t>
        <a:bodyPr/>
        <a:lstStyle/>
        <a:p>
          <a:pPr>
            <a:lnSpc>
              <a:spcPct val="100000"/>
            </a:lnSpc>
          </a:pPr>
          <a:r>
            <a:rPr lang="en-US" i="0"/>
            <a:t>Social Awkwardness </a:t>
          </a:r>
          <a:endParaRPr lang="en-US"/>
        </a:p>
      </dgm:t>
    </dgm:pt>
    <dgm:pt modelId="{AEBBF671-9583-4D65-BB59-F96F1BF1FC2B}" type="parTrans" cxnId="{1AB5C813-B8E0-4FAE-A999-AE01DD8EC003}">
      <dgm:prSet/>
      <dgm:spPr/>
      <dgm:t>
        <a:bodyPr/>
        <a:lstStyle/>
        <a:p>
          <a:endParaRPr lang="en-US"/>
        </a:p>
      </dgm:t>
    </dgm:pt>
    <dgm:pt modelId="{442BC1A4-2D62-42B7-B6D3-AE497BC0EB3F}" type="sibTrans" cxnId="{1AB5C813-B8E0-4FAE-A999-AE01DD8EC003}">
      <dgm:prSet/>
      <dgm:spPr/>
      <dgm:t>
        <a:bodyPr/>
        <a:lstStyle/>
        <a:p>
          <a:endParaRPr lang="en-US"/>
        </a:p>
      </dgm:t>
    </dgm:pt>
    <dgm:pt modelId="{BB4905AE-1F09-4289-AA75-12BE9A333783}" type="pres">
      <dgm:prSet presAssocID="{0E2BBA3D-937E-4FEC-AB54-ED3ABBC8553C}" presName="root" presStyleCnt="0">
        <dgm:presLayoutVars>
          <dgm:dir/>
          <dgm:resizeHandles val="exact"/>
        </dgm:presLayoutVars>
      </dgm:prSet>
      <dgm:spPr/>
    </dgm:pt>
    <dgm:pt modelId="{EC6F88AF-26ED-4181-924A-56E731154EA9}" type="pres">
      <dgm:prSet presAssocID="{0E2BBA3D-937E-4FEC-AB54-ED3ABBC8553C}" presName="container" presStyleCnt="0">
        <dgm:presLayoutVars>
          <dgm:dir/>
          <dgm:resizeHandles val="exact"/>
        </dgm:presLayoutVars>
      </dgm:prSet>
      <dgm:spPr/>
    </dgm:pt>
    <dgm:pt modelId="{F6355045-973D-418C-BF81-37169435580C}" type="pres">
      <dgm:prSet presAssocID="{FF6E0ABD-5348-4C51-82DF-62B93DCF6F1B}" presName="compNode" presStyleCnt="0"/>
      <dgm:spPr/>
    </dgm:pt>
    <dgm:pt modelId="{2F301C97-B4BC-4746-8BE5-5490124583E3}" type="pres">
      <dgm:prSet presAssocID="{FF6E0ABD-5348-4C51-82DF-62B93DCF6F1B}" presName="iconBgRect" presStyleLbl="bgShp" presStyleIdx="0" presStyleCnt="6"/>
      <dgm:spPr/>
    </dgm:pt>
    <dgm:pt modelId="{814AFE12-29B2-4B14-87EA-7A8267922A6F}" type="pres">
      <dgm:prSet presAssocID="{FF6E0ABD-5348-4C51-82DF-62B93DCF6F1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67863136-16DC-4C7C-BED1-C4B910B3B5C0}" type="pres">
      <dgm:prSet presAssocID="{FF6E0ABD-5348-4C51-82DF-62B93DCF6F1B}" presName="spaceRect" presStyleCnt="0"/>
      <dgm:spPr/>
    </dgm:pt>
    <dgm:pt modelId="{934B2A44-E6B6-4EDC-88AE-E9CFE95AB160}" type="pres">
      <dgm:prSet presAssocID="{FF6E0ABD-5348-4C51-82DF-62B93DCF6F1B}" presName="textRect" presStyleLbl="revTx" presStyleIdx="0" presStyleCnt="6">
        <dgm:presLayoutVars>
          <dgm:chMax val="1"/>
          <dgm:chPref val="1"/>
        </dgm:presLayoutVars>
      </dgm:prSet>
      <dgm:spPr/>
    </dgm:pt>
    <dgm:pt modelId="{D14712F8-63B1-4342-A925-2BDA2C0FF6DE}" type="pres">
      <dgm:prSet presAssocID="{B7FC38B9-C7C6-4169-89EC-72D059DC07E4}" presName="sibTrans" presStyleLbl="sibTrans2D1" presStyleIdx="0" presStyleCnt="0"/>
      <dgm:spPr/>
    </dgm:pt>
    <dgm:pt modelId="{20447588-1FD1-49AD-AB7F-C179490ED8B7}" type="pres">
      <dgm:prSet presAssocID="{3C0FDC8C-6BB7-47F5-9163-76E8C8CE05D8}" presName="compNode" presStyleCnt="0"/>
      <dgm:spPr/>
    </dgm:pt>
    <dgm:pt modelId="{B056C261-C0EE-4509-B598-FC619C4C9D83}" type="pres">
      <dgm:prSet presAssocID="{3C0FDC8C-6BB7-47F5-9163-76E8C8CE05D8}" presName="iconBgRect" presStyleLbl="bgShp" presStyleIdx="1" presStyleCnt="6"/>
      <dgm:spPr/>
    </dgm:pt>
    <dgm:pt modelId="{5B422BAD-BDD9-4547-95CD-4205F91B0E28}" type="pres">
      <dgm:prSet presAssocID="{3C0FDC8C-6BB7-47F5-9163-76E8C8CE05D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oolhouse"/>
        </a:ext>
      </dgm:extLst>
    </dgm:pt>
    <dgm:pt modelId="{0A47C457-3016-44A9-82FA-0D6426F0EC33}" type="pres">
      <dgm:prSet presAssocID="{3C0FDC8C-6BB7-47F5-9163-76E8C8CE05D8}" presName="spaceRect" presStyleCnt="0"/>
      <dgm:spPr/>
    </dgm:pt>
    <dgm:pt modelId="{689A869C-113D-4EB8-A91B-4D8B3AA7BB44}" type="pres">
      <dgm:prSet presAssocID="{3C0FDC8C-6BB7-47F5-9163-76E8C8CE05D8}" presName="textRect" presStyleLbl="revTx" presStyleIdx="1" presStyleCnt="6">
        <dgm:presLayoutVars>
          <dgm:chMax val="1"/>
          <dgm:chPref val="1"/>
        </dgm:presLayoutVars>
      </dgm:prSet>
      <dgm:spPr/>
    </dgm:pt>
    <dgm:pt modelId="{9F5FB453-C88D-490F-9374-6F1CEE600FCC}" type="pres">
      <dgm:prSet presAssocID="{6B6BD63B-7CFC-45AA-B26C-D0CAB94A6BE5}" presName="sibTrans" presStyleLbl="sibTrans2D1" presStyleIdx="0" presStyleCnt="0"/>
      <dgm:spPr/>
    </dgm:pt>
    <dgm:pt modelId="{4976D7E3-6540-4F65-89A7-34632D48A0C7}" type="pres">
      <dgm:prSet presAssocID="{29649764-BC0D-4B19-9BC8-876431BEFD2C}" presName="compNode" presStyleCnt="0"/>
      <dgm:spPr/>
    </dgm:pt>
    <dgm:pt modelId="{A1932508-E59B-48C9-9D64-545B24B5CCD5}" type="pres">
      <dgm:prSet presAssocID="{29649764-BC0D-4B19-9BC8-876431BEFD2C}" presName="iconBgRect" presStyleLbl="bgShp" presStyleIdx="2" presStyleCnt="6"/>
      <dgm:spPr/>
    </dgm:pt>
    <dgm:pt modelId="{A101B32F-3895-4D0E-8BE2-D858010C8E6C}" type="pres">
      <dgm:prSet presAssocID="{29649764-BC0D-4B19-9BC8-876431BEFD2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3F84EE74-8F43-4581-B4FB-816F559AE3F3}" type="pres">
      <dgm:prSet presAssocID="{29649764-BC0D-4B19-9BC8-876431BEFD2C}" presName="spaceRect" presStyleCnt="0"/>
      <dgm:spPr/>
    </dgm:pt>
    <dgm:pt modelId="{6A6B6A6E-B19D-4A0B-AC69-CDC65E42680F}" type="pres">
      <dgm:prSet presAssocID="{29649764-BC0D-4B19-9BC8-876431BEFD2C}" presName="textRect" presStyleLbl="revTx" presStyleIdx="2" presStyleCnt="6">
        <dgm:presLayoutVars>
          <dgm:chMax val="1"/>
          <dgm:chPref val="1"/>
        </dgm:presLayoutVars>
      </dgm:prSet>
      <dgm:spPr/>
    </dgm:pt>
    <dgm:pt modelId="{DB4BDE8C-6CC6-40AC-9905-0779BB05858D}" type="pres">
      <dgm:prSet presAssocID="{42A2C39E-65BF-440A-9A35-1B3735767B71}" presName="sibTrans" presStyleLbl="sibTrans2D1" presStyleIdx="0" presStyleCnt="0"/>
      <dgm:spPr/>
    </dgm:pt>
    <dgm:pt modelId="{6E97A5B5-1548-4705-BDB0-238EC41450B4}" type="pres">
      <dgm:prSet presAssocID="{CDC0D8ED-49B9-427E-9EAD-B31D5968E87F}" presName="compNode" presStyleCnt="0"/>
      <dgm:spPr/>
    </dgm:pt>
    <dgm:pt modelId="{0D2D0896-F4B7-41B2-AE16-F1282015E28E}" type="pres">
      <dgm:prSet presAssocID="{CDC0D8ED-49B9-427E-9EAD-B31D5968E87F}" presName="iconBgRect" presStyleLbl="bgShp" presStyleIdx="3" presStyleCnt="6"/>
      <dgm:spPr/>
    </dgm:pt>
    <dgm:pt modelId="{F7F7A2E6-524E-4EF6-ACB8-9929EFE9A5A0}" type="pres">
      <dgm:prSet presAssocID="{CDC0D8ED-49B9-427E-9EAD-B31D5968E87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F2BC6C8F-4831-48C3-91F3-7D4D2CD2B584}" type="pres">
      <dgm:prSet presAssocID="{CDC0D8ED-49B9-427E-9EAD-B31D5968E87F}" presName="spaceRect" presStyleCnt="0"/>
      <dgm:spPr/>
    </dgm:pt>
    <dgm:pt modelId="{A5929258-ECE6-4681-857D-11B2900F4641}" type="pres">
      <dgm:prSet presAssocID="{CDC0D8ED-49B9-427E-9EAD-B31D5968E87F}" presName="textRect" presStyleLbl="revTx" presStyleIdx="3" presStyleCnt="6">
        <dgm:presLayoutVars>
          <dgm:chMax val="1"/>
          <dgm:chPref val="1"/>
        </dgm:presLayoutVars>
      </dgm:prSet>
      <dgm:spPr/>
    </dgm:pt>
    <dgm:pt modelId="{45FE77ED-79F1-4F68-8142-7D24739DEC52}" type="pres">
      <dgm:prSet presAssocID="{DB113F5E-680A-4B2E-A98F-7F59EA804382}" presName="sibTrans" presStyleLbl="sibTrans2D1" presStyleIdx="0" presStyleCnt="0"/>
      <dgm:spPr/>
    </dgm:pt>
    <dgm:pt modelId="{92118040-875D-4D9E-B977-3B9C1FE1406B}" type="pres">
      <dgm:prSet presAssocID="{D9E2C021-11B7-4F35-BD8D-92647940B307}" presName="compNode" presStyleCnt="0"/>
      <dgm:spPr/>
    </dgm:pt>
    <dgm:pt modelId="{3ADDFB44-4765-4058-AD26-0B4248BF81D5}" type="pres">
      <dgm:prSet presAssocID="{D9E2C021-11B7-4F35-BD8D-92647940B307}" presName="iconBgRect" presStyleLbl="bgShp" presStyleIdx="4" presStyleCnt="6"/>
      <dgm:spPr/>
    </dgm:pt>
    <dgm:pt modelId="{076236CE-3DBE-4E15-95EB-DB106777F1ED}" type="pres">
      <dgm:prSet presAssocID="{D9E2C021-11B7-4F35-BD8D-92647940B30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arth Globe Americas"/>
        </a:ext>
      </dgm:extLst>
    </dgm:pt>
    <dgm:pt modelId="{453D2001-470C-4423-BBDE-41DE84C6FADB}" type="pres">
      <dgm:prSet presAssocID="{D9E2C021-11B7-4F35-BD8D-92647940B307}" presName="spaceRect" presStyleCnt="0"/>
      <dgm:spPr/>
    </dgm:pt>
    <dgm:pt modelId="{4A02387D-B63E-44E4-A06A-34707131F183}" type="pres">
      <dgm:prSet presAssocID="{D9E2C021-11B7-4F35-BD8D-92647940B307}" presName="textRect" presStyleLbl="revTx" presStyleIdx="4" presStyleCnt="6">
        <dgm:presLayoutVars>
          <dgm:chMax val="1"/>
          <dgm:chPref val="1"/>
        </dgm:presLayoutVars>
      </dgm:prSet>
      <dgm:spPr/>
    </dgm:pt>
    <dgm:pt modelId="{F991A3C0-0489-42DA-811A-8FF36259BFC1}" type="pres">
      <dgm:prSet presAssocID="{1EB45E81-070C-4122-9484-128C10002BBD}" presName="sibTrans" presStyleLbl="sibTrans2D1" presStyleIdx="0" presStyleCnt="0"/>
      <dgm:spPr/>
    </dgm:pt>
    <dgm:pt modelId="{F8833781-BC2E-4560-B97C-27759D92C11F}" type="pres">
      <dgm:prSet presAssocID="{73B7CB2C-7CC2-4FA5-88CF-3CB2038A376D}" presName="compNode" presStyleCnt="0"/>
      <dgm:spPr/>
    </dgm:pt>
    <dgm:pt modelId="{148F3EB3-B08D-40AF-B446-E63DE58AC6C8}" type="pres">
      <dgm:prSet presAssocID="{73B7CB2C-7CC2-4FA5-88CF-3CB2038A376D}" presName="iconBgRect" presStyleLbl="bgShp" presStyleIdx="5" presStyleCnt="6"/>
      <dgm:spPr/>
    </dgm:pt>
    <dgm:pt modelId="{2C07C0DA-8A9B-4912-8C2F-B32496AF38D8}" type="pres">
      <dgm:prSet presAssocID="{73B7CB2C-7CC2-4FA5-88CF-3CB2038A376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roup"/>
        </a:ext>
      </dgm:extLst>
    </dgm:pt>
    <dgm:pt modelId="{9B07E289-6993-41BF-A155-6BDF00D0FFA9}" type="pres">
      <dgm:prSet presAssocID="{73B7CB2C-7CC2-4FA5-88CF-3CB2038A376D}" presName="spaceRect" presStyleCnt="0"/>
      <dgm:spPr/>
    </dgm:pt>
    <dgm:pt modelId="{71D393FF-74FC-4DC6-BA24-8DE4B684061E}" type="pres">
      <dgm:prSet presAssocID="{73B7CB2C-7CC2-4FA5-88CF-3CB2038A376D}" presName="textRect" presStyleLbl="revTx" presStyleIdx="5" presStyleCnt="6">
        <dgm:presLayoutVars>
          <dgm:chMax val="1"/>
          <dgm:chPref val="1"/>
        </dgm:presLayoutVars>
      </dgm:prSet>
      <dgm:spPr/>
    </dgm:pt>
  </dgm:ptLst>
  <dgm:cxnLst>
    <dgm:cxn modelId="{D7334E00-012C-43CC-821A-19DB50321AC8}" type="presOf" srcId="{1EB45E81-070C-4122-9484-128C10002BBD}" destId="{F991A3C0-0489-42DA-811A-8FF36259BFC1}" srcOrd="0" destOrd="0" presId="urn:microsoft.com/office/officeart/2018/2/layout/IconCircleList"/>
    <dgm:cxn modelId="{E35C7402-7C7C-4252-BFBF-724A991B0284}" type="presOf" srcId="{0E2BBA3D-937E-4FEC-AB54-ED3ABBC8553C}" destId="{BB4905AE-1F09-4289-AA75-12BE9A333783}" srcOrd="0" destOrd="0" presId="urn:microsoft.com/office/officeart/2018/2/layout/IconCircleList"/>
    <dgm:cxn modelId="{1AB5C813-B8E0-4FAE-A999-AE01DD8EC003}" srcId="{0E2BBA3D-937E-4FEC-AB54-ED3ABBC8553C}" destId="{73B7CB2C-7CC2-4FA5-88CF-3CB2038A376D}" srcOrd="5" destOrd="0" parTransId="{AEBBF671-9583-4D65-BB59-F96F1BF1FC2B}" sibTransId="{442BC1A4-2D62-42B7-B6D3-AE497BC0EB3F}"/>
    <dgm:cxn modelId="{520DB417-5381-48D7-96E5-E2D60730740C}" type="presOf" srcId="{CDC0D8ED-49B9-427E-9EAD-B31D5968E87F}" destId="{A5929258-ECE6-4681-857D-11B2900F4641}" srcOrd="0" destOrd="0" presId="urn:microsoft.com/office/officeart/2018/2/layout/IconCircleList"/>
    <dgm:cxn modelId="{03F61B18-C54F-4FD2-AAD4-1CAB9C13768D}" type="presOf" srcId="{29649764-BC0D-4B19-9BC8-876431BEFD2C}" destId="{6A6B6A6E-B19D-4A0B-AC69-CDC65E42680F}" srcOrd="0" destOrd="0" presId="urn:microsoft.com/office/officeart/2018/2/layout/IconCircleList"/>
    <dgm:cxn modelId="{6BA35721-53BD-442B-BF1D-AC79E7ECCF25}" srcId="{0E2BBA3D-937E-4FEC-AB54-ED3ABBC8553C}" destId="{29649764-BC0D-4B19-9BC8-876431BEFD2C}" srcOrd="2" destOrd="0" parTransId="{EC45D27B-75A8-4956-A97F-682EC7790574}" sibTransId="{42A2C39E-65BF-440A-9A35-1B3735767B71}"/>
    <dgm:cxn modelId="{DDEB3C5F-5A71-42EB-A184-0D505D173025}" type="presOf" srcId="{6B6BD63B-7CFC-45AA-B26C-D0CAB94A6BE5}" destId="{9F5FB453-C88D-490F-9374-6F1CEE600FCC}" srcOrd="0" destOrd="0" presId="urn:microsoft.com/office/officeart/2018/2/layout/IconCircleList"/>
    <dgm:cxn modelId="{2BABEC6D-BFD0-4DAB-85D0-274911CAF1CC}" type="presOf" srcId="{DB113F5E-680A-4B2E-A98F-7F59EA804382}" destId="{45FE77ED-79F1-4F68-8142-7D24739DEC52}" srcOrd="0" destOrd="0" presId="urn:microsoft.com/office/officeart/2018/2/layout/IconCircleList"/>
    <dgm:cxn modelId="{A38C8575-C9CD-4C63-B0B7-90E3E271332A}" srcId="{0E2BBA3D-937E-4FEC-AB54-ED3ABBC8553C}" destId="{D9E2C021-11B7-4F35-BD8D-92647940B307}" srcOrd="4" destOrd="0" parTransId="{1EDA2000-07AF-41B6-9810-CD0547B1E2E5}" sibTransId="{1EB45E81-070C-4122-9484-128C10002BBD}"/>
    <dgm:cxn modelId="{2A494F92-E836-482E-A74D-07050F783343}" srcId="{0E2BBA3D-937E-4FEC-AB54-ED3ABBC8553C}" destId="{CDC0D8ED-49B9-427E-9EAD-B31D5968E87F}" srcOrd="3" destOrd="0" parTransId="{5CEEDFDD-4481-44C5-AE7A-06ED4A0C5039}" sibTransId="{DB113F5E-680A-4B2E-A98F-7F59EA804382}"/>
    <dgm:cxn modelId="{4E3A6A93-8719-4C46-83DA-EB2F784FD667}" type="presOf" srcId="{42A2C39E-65BF-440A-9A35-1B3735767B71}" destId="{DB4BDE8C-6CC6-40AC-9905-0779BB05858D}" srcOrd="0" destOrd="0" presId="urn:microsoft.com/office/officeart/2018/2/layout/IconCircleList"/>
    <dgm:cxn modelId="{8F8ACAA1-A02E-4161-98EB-FBFEB0025138}" type="presOf" srcId="{3C0FDC8C-6BB7-47F5-9163-76E8C8CE05D8}" destId="{689A869C-113D-4EB8-A91B-4D8B3AA7BB44}" srcOrd="0" destOrd="0" presId="urn:microsoft.com/office/officeart/2018/2/layout/IconCircleList"/>
    <dgm:cxn modelId="{CEF082A4-03B0-413F-B48C-D3A3B8CAFA88}" type="presOf" srcId="{B7FC38B9-C7C6-4169-89EC-72D059DC07E4}" destId="{D14712F8-63B1-4342-A925-2BDA2C0FF6DE}" srcOrd="0" destOrd="0" presId="urn:microsoft.com/office/officeart/2018/2/layout/IconCircleList"/>
    <dgm:cxn modelId="{B5D576CC-5D07-44BB-A1C1-9B8985D5FAF6}" type="presOf" srcId="{D9E2C021-11B7-4F35-BD8D-92647940B307}" destId="{4A02387D-B63E-44E4-A06A-34707131F183}" srcOrd="0" destOrd="0" presId="urn:microsoft.com/office/officeart/2018/2/layout/IconCircleList"/>
    <dgm:cxn modelId="{D82EFDD1-B949-4D93-ABE4-295D277F9B30}" type="presOf" srcId="{FF6E0ABD-5348-4C51-82DF-62B93DCF6F1B}" destId="{934B2A44-E6B6-4EDC-88AE-E9CFE95AB160}" srcOrd="0" destOrd="0" presId="urn:microsoft.com/office/officeart/2018/2/layout/IconCircleList"/>
    <dgm:cxn modelId="{8B3B9EE9-0EFE-49BE-93B8-7E459F98A900}" srcId="{0E2BBA3D-937E-4FEC-AB54-ED3ABBC8553C}" destId="{FF6E0ABD-5348-4C51-82DF-62B93DCF6F1B}" srcOrd="0" destOrd="0" parTransId="{0988974D-1400-4572-B408-9BFBA774CFDE}" sibTransId="{B7FC38B9-C7C6-4169-89EC-72D059DC07E4}"/>
    <dgm:cxn modelId="{6015E7EB-EB18-4DC8-9315-CDFA74DA3BFA}" srcId="{0E2BBA3D-937E-4FEC-AB54-ED3ABBC8553C}" destId="{3C0FDC8C-6BB7-47F5-9163-76E8C8CE05D8}" srcOrd="1" destOrd="0" parTransId="{289A9932-2132-453E-9A71-C17773E5C0B6}" sibTransId="{6B6BD63B-7CFC-45AA-B26C-D0CAB94A6BE5}"/>
    <dgm:cxn modelId="{4D7C3FF1-70E5-4034-B970-FA7AE3AA54ED}" type="presOf" srcId="{73B7CB2C-7CC2-4FA5-88CF-3CB2038A376D}" destId="{71D393FF-74FC-4DC6-BA24-8DE4B684061E}" srcOrd="0" destOrd="0" presId="urn:microsoft.com/office/officeart/2018/2/layout/IconCircleList"/>
    <dgm:cxn modelId="{F02D65A0-3E4A-455F-AAF9-9AC9B275033E}" type="presParOf" srcId="{BB4905AE-1F09-4289-AA75-12BE9A333783}" destId="{EC6F88AF-26ED-4181-924A-56E731154EA9}" srcOrd="0" destOrd="0" presId="urn:microsoft.com/office/officeart/2018/2/layout/IconCircleList"/>
    <dgm:cxn modelId="{EBFDC1D3-375D-48F4-BEBB-6B3ABEA3682F}" type="presParOf" srcId="{EC6F88AF-26ED-4181-924A-56E731154EA9}" destId="{F6355045-973D-418C-BF81-37169435580C}" srcOrd="0" destOrd="0" presId="urn:microsoft.com/office/officeart/2018/2/layout/IconCircleList"/>
    <dgm:cxn modelId="{0372F410-B4F2-41FC-9ADE-3E2B6CE0570D}" type="presParOf" srcId="{F6355045-973D-418C-BF81-37169435580C}" destId="{2F301C97-B4BC-4746-8BE5-5490124583E3}" srcOrd="0" destOrd="0" presId="urn:microsoft.com/office/officeart/2018/2/layout/IconCircleList"/>
    <dgm:cxn modelId="{C417B678-7CDE-4ABE-979E-0D19181DF950}" type="presParOf" srcId="{F6355045-973D-418C-BF81-37169435580C}" destId="{814AFE12-29B2-4B14-87EA-7A8267922A6F}" srcOrd="1" destOrd="0" presId="urn:microsoft.com/office/officeart/2018/2/layout/IconCircleList"/>
    <dgm:cxn modelId="{AF6F10AA-32F5-453D-9B68-36ECC408186F}" type="presParOf" srcId="{F6355045-973D-418C-BF81-37169435580C}" destId="{67863136-16DC-4C7C-BED1-C4B910B3B5C0}" srcOrd="2" destOrd="0" presId="urn:microsoft.com/office/officeart/2018/2/layout/IconCircleList"/>
    <dgm:cxn modelId="{B7A535D8-8429-4EF9-887F-D435254AB143}" type="presParOf" srcId="{F6355045-973D-418C-BF81-37169435580C}" destId="{934B2A44-E6B6-4EDC-88AE-E9CFE95AB160}" srcOrd="3" destOrd="0" presId="urn:microsoft.com/office/officeart/2018/2/layout/IconCircleList"/>
    <dgm:cxn modelId="{E2198E8F-847E-4992-AC8D-8D92A635E2F1}" type="presParOf" srcId="{EC6F88AF-26ED-4181-924A-56E731154EA9}" destId="{D14712F8-63B1-4342-A925-2BDA2C0FF6DE}" srcOrd="1" destOrd="0" presId="urn:microsoft.com/office/officeart/2018/2/layout/IconCircleList"/>
    <dgm:cxn modelId="{E14B5446-666C-4B8E-BE8B-B7BAF372E584}" type="presParOf" srcId="{EC6F88AF-26ED-4181-924A-56E731154EA9}" destId="{20447588-1FD1-49AD-AB7F-C179490ED8B7}" srcOrd="2" destOrd="0" presId="urn:microsoft.com/office/officeart/2018/2/layout/IconCircleList"/>
    <dgm:cxn modelId="{99934917-E570-4A81-BD88-E70FC40BCCB3}" type="presParOf" srcId="{20447588-1FD1-49AD-AB7F-C179490ED8B7}" destId="{B056C261-C0EE-4509-B598-FC619C4C9D83}" srcOrd="0" destOrd="0" presId="urn:microsoft.com/office/officeart/2018/2/layout/IconCircleList"/>
    <dgm:cxn modelId="{FBF071E9-47AB-444B-A943-EB87FD0C4A28}" type="presParOf" srcId="{20447588-1FD1-49AD-AB7F-C179490ED8B7}" destId="{5B422BAD-BDD9-4547-95CD-4205F91B0E28}" srcOrd="1" destOrd="0" presId="urn:microsoft.com/office/officeart/2018/2/layout/IconCircleList"/>
    <dgm:cxn modelId="{6D350862-26C4-4C03-BA70-63B222BF6623}" type="presParOf" srcId="{20447588-1FD1-49AD-AB7F-C179490ED8B7}" destId="{0A47C457-3016-44A9-82FA-0D6426F0EC33}" srcOrd="2" destOrd="0" presId="urn:microsoft.com/office/officeart/2018/2/layout/IconCircleList"/>
    <dgm:cxn modelId="{B961D4E1-AD27-47A0-BFD2-D555BB747E32}" type="presParOf" srcId="{20447588-1FD1-49AD-AB7F-C179490ED8B7}" destId="{689A869C-113D-4EB8-A91B-4D8B3AA7BB44}" srcOrd="3" destOrd="0" presId="urn:microsoft.com/office/officeart/2018/2/layout/IconCircleList"/>
    <dgm:cxn modelId="{646F2B52-D8C0-499A-8604-169EB0C199F6}" type="presParOf" srcId="{EC6F88AF-26ED-4181-924A-56E731154EA9}" destId="{9F5FB453-C88D-490F-9374-6F1CEE600FCC}" srcOrd="3" destOrd="0" presId="urn:microsoft.com/office/officeart/2018/2/layout/IconCircleList"/>
    <dgm:cxn modelId="{3E16C5DF-DEC3-4203-B3B0-1A94192CA825}" type="presParOf" srcId="{EC6F88AF-26ED-4181-924A-56E731154EA9}" destId="{4976D7E3-6540-4F65-89A7-34632D48A0C7}" srcOrd="4" destOrd="0" presId="urn:microsoft.com/office/officeart/2018/2/layout/IconCircleList"/>
    <dgm:cxn modelId="{37FD9CDD-D4DA-4D33-B667-1B226AC7CB4D}" type="presParOf" srcId="{4976D7E3-6540-4F65-89A7-34632D48A0C7}" destId="{A1932508-E59B-48C9-9D64-545B24B5CCD5}" srcOrd="0" destOrd="0" presId="urn:microsoft.com/office/officeart/2018/2/layout/IconCircleList"/>
    <dgm:cxn modelId="{383703AE-E7EA-46B5-9F44-F04C2F0CD783}" type="presParOf" srcId="{4976D7E3-6540-4F65-89A7-34632D48A0C7}" destId="{A101B32F-3895-4D0E-8BE2-D858010C8E6C}" srcOrd="1" destOrd="0" presId="urn:microsoft.com/office/officeart/2018/2/layout/IconCircleList"/>
    <dgm:cxn modelId="{44F9C335-FA33-4F5E-943D-FD7090A90C36}" type="presParOf" srcId="{4976D7E3-6540-4F65-89A7-34632D48A0C7}" destId="{3F84EE74-8F43-4581-B4FB-816F559AE3F3}" srcOrd="2" destOrd="0" presId="urn:microsoft.com/office/officeart/2018/2/layout/IconCircleList"/>
    <dgm:cxn modelId="{DAB3D2D8-D7B6-4AEB-9C5A-909206ABCAB6}" type="presParOf" srcId="{4976D7E3-6540-4F65-89A7-34632D48A0C7}" destId="{6A6B6A6E-B19D-4A0B-AC69-CDC65E42680F}" srcOrd="3" destOrd="0" presId="urn:microsoft.com/office/officeart/2018/2/layout/IconCircleList"/>
    <dgm:cxn modelId="{ED8E1B51-BFBF-4C71-A022-D0FD18961E14}" type="presParOf" srcId="{EC6F88AF-26ED-4181-924A-56E731154EA9}" destId="{DB4BDE8C-6CC6-40AC-9905-0779BB05858D}" srcOrd="5" destOrd="0" presId="urn:microsoft.com/office/officeart/2018/2/layout/IconCircleList"/>
    <dgm:cxn modelId="{7F2ABF9F-CB13-4F5C-A8FA-38745C866EA5}" type="presParOf" srcId="{EC6F88AF-26ED-4181-924A-56E731154EA9}" destId="{6E97A5B5-1548-4705-BDB0-238EC41450B4}" srcOrd="6" destOrd="0" presId="urn:microsoft.com/office/officeart/2018/2/layout/IconCircleList"/>
    <dgm:cxn modelId="{236C77FF-D7A3-4075-A0E4-6F073AC0FC9E}" type="presParOf" srcId="{6E97A5B5-1548-4705-BDB0-238EC41450B4}" destId="{0D2D0896-F4B7-41B2-AE16-F1282015E28E}" srcOrd="0" destOrd="0" presId="urn:microsoft.com/office/officeart/2018/2/layout/IconCircleList"/>
    <dgm:cxn modelId="{8F206601-9485-4CD2-8FB0-5364BC04EEDA}" type="presParOf" srcId="{6E97A5B5-1548-4705-BDB0-238EC41450B4}" destId="{F7F7A2E6-524E-4EF6-ACB8-9929EFE9A5A0}" srcOrd="1" destOrd="0" presId="urn:microsoft.com/office/officeart/2018/2/layout/IconCircleList"/>
    <dgm:cxn modelId="{B4619E97-E82A-42C5-8646-E4DE784BB828}" type="presParOf" srcId="{6E97A5B5-1548-4705-BDB0-238EC41450B4}" destId="{F2BC6C8F-4831-48C3-91F3-7D4D2CD2B584}" srcOrd="2" destOrd="0" presId="urn:microsoft.com/office/officeart/2018/2/layout/IconCircleList"/>
    <dgm:cxn modelId="{F016FEAB-D2D1-44A6-8A63-BA3FD2151DFB}" type="presParOf" srcId="{6E97A5B5-1548-4705-BDB0-238EC41450B4}" destId="{A5929258-ECE6-4681-857D-11B2900F4641}" srcOrd="3" destOrd="0" presId="urn:microsoft.com/office/officeart/2018/2/layout/IconCircleList"/>
    <dgm:cxn modelId="{CDCB683D-C3AC-42E9-B7F4-B7C71DB9A8ED}" type="presParOf" srcId="{EC6F88AF-26ED-4181-924A-56E731154EA9}" destId="{45FE77ED-79F1-4F68-8142-7D24739DEC52}" srcOrd="7" destOrd="0" presId="urn:microsoft.com/office/officeart/2018/2/layout/IconCircleList"/>
    <dgm:cxn modelId="{C674A539-B3A0-42F2-B868-E9E05E24AEBA}" type="presParOf" srcId="{EC6F88AF-26ED-4181-924A-56E731154EA9}" destId="{92118040-875D-4D9E-B977-3B9C1FE1406B}" srcOrd="8" destOrd="0" presId="urn:microsoft.com/office/officeart/2018/2/layout/IconCircleList"/>
    <dgm:cxn modelId="{599F4EC2-70C7-47A9-9286-E162BAF3CF87}" type="presParOf" srcId="{92118040-875D-4D9E-B977-3B9C1FE1406B}" destId="{3ADDFB44-4765-4058-AD26-0B4248BF81D5}" srcOrd="0" destOrd="0" presId="urn:microsoft.com/office/officeart/2018/2/layout/IconCircleList"/>
    <dgm:cxn modelId="{8B738531-D1F2-48C6-8A81-3F48B32FA817}" type="presParOf" srcId="{92118040-875D-4D9E-B977-3B9C1FE1406B}" destId="{076236CE-3DBE-4E15-95EB-DB106777F1ED}" srcOrd="1" destOrd="0" presId="urn:microsoft.com/office/officeart/2018/2/layout/IconCircleList"/>
    <dgm:cxn modelId="{DD721847-09DE-44C2-B7B8-62524CB5D87E}" type="presParOf" srcId="{92118040-875D-4D9E-B977-3B9C1FE1406B}" destId="{453D2001-470C-4423-BBDE-41DE84C6FADB}" srcOrd="2" destOrd="0" presId="urn:microsoft.com/office/officeart/2018/2/layout/IconCircleList"/>
    <dgm:cxn modelId="{40FEA943-393C-418E-88D9-B25124AC4157}" type="presParOf" srcId="{92118040-875D-4D9E-B977-3B9C1FE1406B}" destId="{4A02387D-B63E-44E4-A06A-34707131F183}" srcOrd="3" destOrd="0" presId="urn:microsoft.com/office/officeart/2018/2/layout/IconCircleList"/>
    <dgm:cxn modelId="{E433C3E9-DB95-44E7-BEB8-0CB3C079248A}" type="presParOf" srcId="{EC6F88AF-26ED-4181-924A-56E731154EA9}" destId="{F991A3C0-0489-42DA-811A-8FF36259BFC1}" srcOrd="9" destOrd="0" presId="urn:microsoft.com/office/officeart/2018/2/layout/IconCircleList"/>
    <dgm:cxn modelId="{8695ECBD-5450-4099-82A1-015AB74768F4}" type="presParOf" srcId="{EC6F88AF-26ED-4181-924A-56E731154EA9}" destId="{F8833781-BC2E-4560-B97C-27759D92C11F}" srcOrd="10" destOrd="0" presId="urn:microsoft.com/office/officeart/2018/2/layout/IconCircleList"/>
    <dgm:cxn modelId="{CB3AFB19-76B5-44B6-AA63-83D9943EADCE}" type="presParOf" srcId="{F8833781-BC2E-4560-B97C-27759D92C11F}" destId="{148F3EB3-B08D-40AF-B446-E63DE58AC6C8}" srcOrd="0" destOrd="0" presId="urn:microsoft.com/office/officeart/2018/2/layout/IconCircleList"/>
    <dgm:cxn modelId="{16203FC1-7173-4BB4-A08B-8D4F51102333}" type="presParOf" srcId="{F8833781-BC2E-4560-B97C-27759D92C11F}" destId="{2C07C0DA-8A9B-4912-8C2F-B32496AF38D8}" srcOrd="1" destOrd="0" presId="urn:microsoft.com/office/officeart/2018/2/layout/IconCircleList"/>
    <dgm:cxn modelId="{51F21C45-83BE-4C14-8962-A4F5B21CD85C}" type="presParOf" srcId="{F8833781-BC2E-4560-B97C-27759D92C11F}" destId="{9B07E289-6993-41BF-A155-6BDF00D0FFA9}" srcOrd="2" destOrd="0" presId="urn:microsoft.com/office/officeart/2018/2/layout/IconCircleList"/>
    <dgm:cxn modelId="{3F7F98DE-30B3-41A7-968E-E40F9AC7A07D}" type="presParOf" srcId="{F8833781-BC2E-4560-B97C-27759D92C11F}" destId="{71D393FF-74FC-4DC6-BA24-8DE4B684061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5A852D-15C8-43A8-A34D-0C6BEA18A2A8}"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348753C3-8787-4CCF-A592-FB187DE9F4A0}">
      <dgm:prSet/>
      <dgm:spPr/>
      <dgm:t>
        <a:bodyPr/>
        <a:lstStyle/>
        <a:p>
          <a:r>
            <a:rPr lang="en-US" b="1"/>
            <a:t>Health and safety: </a:t>
          </a:r>
          <a:r>
            <a:rPr lang="en-US"/>
            <a:t>lack of appropriate sanitary products leading to long/short term health challenges and complication</a:t>
          </a:r>
        </a:p>
      </dgm:t>
    </dgm:pt>
    <dgm:pt modelId="{534D6352-A71D-4F8D-860C-C1C6693E9127}" type="parTrans" cxnId="{95B7FB2C-1CF2-4314-92BB-9ECFA1762659}">
      <dgm:prSet/>
      <dgm:spPr/>
      <dgm:t>
        <a:bodyPr/>
        <a:lstStyle/>
        <a:p>
          <a:endParaRPr lang="en-US"/>
        </a:p>
      </dgm:t>
    </dgm:pt>
    <dgm:pt modelId="{3CD504B9-C634-4E14-AF39-2C66DE06B5C6}" type="sibTrans" cxnId="{95B7FB2C-1CF2-4314-92BB-9ECFA1762659}">
      <dgm:prSet/>
      <dgm:spPr/>
      <dgm:t>
        <a:bodyPr/>
        <a:lstStyle/>
        <a:p>
          <a:endParaRPr lang="en-US"/>
        </a:p>
      </dgm:t>
    </dgm:pt>
    <dgm:pt modelId="{D01269B7-BAD8-46EE-BF1B-58AA70B70C86}">
      <dgm:prSet/>
      <dgm:spPr/>
      <dgm:t>
        <a:bodyPr/>
        <a:lstStyle/>
        <a:p>
          <a:r>
            <a:rPr lang="en-US" b="1"/>
            <a:t>Education: </a:t>
          </a:r>
          <a:r>
            <a:rPr lang="en-US"/>
            <a:t>Increase in school-girls dropout</a:t>
          </a:r>
        </a:p>
      </dgm:t>
    </dgm:pt>
    <dgm:pt modelId="{CA4BA04A-63BA-4F83-9E53-E172B72A1CBD}" type="parTrans" cxnId="{F5F5AE6C-5770-412B-BD52-CA319375F90C}">
      <dgm:prSet/>
      <dgm:spPr/>
      <dgm:t>
        <a:bodyPr/>
        <a:lstStyle/>
        <a:p>
          <a:endParaRPr lang="en-US"/>
        </a:p>
      </dgm:t>
    </dgm:pt>
    <dgm:pt modelId="{A1DCD23C-C04A-4A77-85BD-E515BD3252FA}" type="sibTrans" cxnId="{F5F5AE6C-5770-412B-BD52-CA319375F90C}">
      <dgm:prSet/>
      <dgm:spPr/>
      <dgm:t>
        <a:bodyPr/>
        <a:lstStyle/>
        <a:p>
          <a:endParaRPr lang="en-US"/>
        </a:p>
      </dgm:t>
    </dgm:pt>
    <dgm:pt modelId="{C769E56E-FE48-400C-9FD5-EDF77A768AA2}">
      <dgm:prSet/>
      <dgm:spPr/>
      <dgm:t>
        <a:bodyPr/>
        <a:lstStyle/>
        <a:p>
          <a:r>
            <a:rPr lang="en-US" b="1"/>
            <a:t>Paid work: </a:t>
          </a:r>
          <a:r>
            <a:rPr lang="en-US"/>
            <a:t>due to this problem even working women prioritize other amenities over sanitary products</a:t>
          </a:r>
        </a:p>
      </dgm:t>
    </dgm:pt>
    <dgm:pt modelId="{5A22ADED-A4F0-42A8-AEA7-A617D3DD93C1}" type="parTrans" cxnId="{7E888969-2FA8-47B5-80C6-828F38E5743E}">
      <dgm:prSet/>
      <dgm:spPr/>
      <dgm:t>
        <a:bodyPr/>
        <a:lstStyle/>
        <a:p>
          <a:endParaRPr lang="en-US"/>
        </a:p>
      </dgm:t>
    </dgm:pt>
    <dgm:pt modelId="{AFCE671D-D553-490D-A766-E5BA0BA0153D}" type="sibTrans" cxnId="{7E888969-2FA8-47B5-80C6-828F38E5743E}">
      <dgm:prSet/>
      <dgm:spPr/>
      <dgm:t>
        <a:bodyPr/>
        <a:lstStyle/>
        <a:p>
          <a:endParaRPr lang="en-US"/>
        </a:p>
      </dgm:t>
    </dgm:pt>
    <dgm:pt modelId="{37450848-AE37-4439-98C1-E2A6D62C2994}">
      <dgm:prSet/>
      <dgm:spPr/>
      <dgm:t>
        <a:bodyPr/>
        <a:lstStyle/>
        <a:p>
          <a:r>
            <a:rPr lang="en-US" b="1"/>
            <a:t>Conflict and crime: </a:t>
          </a:r>
          <a:r>
            <a:rPr lang="en-US"/>
            <a:t>sex work in exchange for cash for sanitary products leading to STI/STD</a:t>
          </a:r>
        </a:p>
      </dgm:t>
    </dgm:pt>
    <dgm:pt modelId="{455B37AA-AE09-4BB7-A702-4008B0571D45}" type="parTrans" cxnId="{42C88D4E-3705-4A60-91B5-D90775C16386}">
      <dgm:prSet/>
      <dgm:spPr/>
      <dgm:t>
        <a:bodyPr/>
        <a:lstStyle/>
        <a:p>
          <a:endParaRPr lang="en-US"/>
        </a:p>
      </dgm:t>
    </dgm:pt>
    <dgm:pt modelId="{58FE281F-0E4B-4BA3-8DD6-6F22EF393116}" type="sibTrans" cxnId="{42C88D4E-3705-4A60-91B5-D90775C16386}">
      <dgm:prSet/>
      <dgm:spPr/>
      <dgm:t>
        <a:bodyPr/>
        <a:lstStyle/>
        <a:p>
          <a:endParaRPr lang="en-US"/>
        </a:p>
      </dgm:t>
    </dgm:pt>
    <dgm:pt modelId="{9BF8507B-C0E8-4E0B-9BD3-6A018A0D8996}">
      <dgm:prSet/>
      <dgm:spPr/>
      <dgm:t>
        <a:bodyPr/>
        <a:lstStyle/>
        <a:p>
          <a:r>
            <a:rPr lang="en-US" b="1"/>
            <a:t>Family living: </a:t>
          </a:r>
          <a:r>
            <a:rPr lang="en-US"/>
            <a:t>family prioritizing food and water over sanitary products for the girl child creating resentment</a:t>
          </a:r>
        </a:p>
      </dgm:t>
    </dgm:pt>
    <dgm:pt modelId="{DB971C06-B25A-4AEF-AB44-EFCBE7929130}" type="parTrans" cxnId="{40A9D4FD-B561-4E42-A3FF-DD4161E3B4C7}">
      <dgm:prSet/>
      <dgm:spPr/>
      <dgm:t>
        <a:bodyPr/>
        <a:lstStyle/>
        <a:p>
          <a:endParaRPr lang="en-US"/>
        </a:p>
      </dgm:t>
    </dgm:pt>
    <dgm:pt modelId="{1036C348-AD60-439A-8060-9F7C09A25FC7}" type="sibTrans" cxnId="{40A9D4FD-B561-4E42-A3FF-DD4161E3B4C7}">
      <dgm:prSet/>
      <dgm:spPr/>
      <dgm:t>
        <a:bodyPr/>
        <a:lstStyle/>
        <a:p>
          <a:endParaRPr lang="en-US"/>
        </a:p>
      </dgm:t>
    </dgm:pt>
    <dgm:pt modelId="{9034F22E-51A7-41DF-A23D-DF6DC5279C44}">
      <dgm:prSet/>
      <dgm:spPr/>
      <dgm:t>
        <a:bodyPr/>
        <a:lstStyle/>
        <a:p>
          <a:r>
            <a:rPr lang="en-US" b="1"/>
            <a:t>Gender:</a:t>
          </a:r>
          <a:r>
            <a:rPr lang="en-US"/>
            <a:t> the girl child loses confidence in self and shies away from social activities</a:t>
          </a:r>
        </a:p>
      </dgm:t>
    </dgm:pt>
    <dgm:pt modelId="{C8C90E2C-1BE5-440B-8D37-DC39925DDB48}" type="parTrans" cxnId="{2ABF6B29-FDBB-4581-B68E-D627D26AE1F8}">
      <dgm:prSet/>
      <dgm:spPr/>
      <dgm:t>
        <a:bodyPr/>
        <a:lstStyle/>
        <a:p>
          <a:endParaRPr lang="en-US"/>
        </a:p>
      </dgm:t>
    </dgm:pt>
    <dgm:pt modelId="{64577C06-BB3E-42BE-826B-BA7229226E16}" type="sibTrans" cxnId="{2ABF6B29-FDBB-4581-B68E-D627D26AE1F8}">
      <dgm:prSet/>
      <dgm:spPr/>
      <dgm:t>
        <a:bodyPr/>
        <a:lstStyle/>
        <a:p>
          <a:endParaRPr lang="en-US"/>
        </a:p>
      </dgm:t>
    </dgm:pt>
    <dgm:pt modelId="{E0884D4B-EA5F-4CD0-B284-2B10C8BD1B3F}">
      <dgm:prSet/>
      <dgm:spPr/>
      <dgm:t>
        <a:bodyPr/>
        <a:lstStyle/>
        <a:p>
          <a:r>
            <a:rPr lang="en-US" b="1"/>
            <a:t>Human right: </a:t>
          </a:r>
          <a:r>
            <a:rPr lang="en-US"/>
            <a:t>all women should have access to basic sanitary product to improve total well being</a:t>
          </a:r>
        </a:p>
      </dgm:t>
    </dgm:pt>
    <dgm:pt modelId="{16C96269-A8AD-41F3-A8AA-324D034B9C9F}" type="parTrans" cxnId="{4D727FA4-EAA1-402D-B128-EBB0B949E937}">
      <dgm:prSet/>
      <dgm:spPr/>
      <dgm:t>
        <a:bodyPr/>
        <a:lstStyle/>
        <a:p>
          <a:endParaRPr lang="en-US"/>
        </a:p>
      </dgm:t>
    </dgm:pt>
    <dgm:pt modelId="{472CE30E-C05B-4DE1-A40E-98A1B490C6FD}" type="sibTrans" cxnId="{4D727FA4-EAA1-402D-B128-EBB0B949E937}">
      <dgm:prSet/>
      <dgm:spPr/>
      <dgm:t>
        <a:bodyPr/>
        <a:lstStyle/>
        <a:p>
          <a:endParaRPr lang="en-US"/>
        </a:p>
      </dgm:t>
    </dgm:pt>
    <dgm:pt modelId="{AA247E45-B4C6-4E20-BB38-1EC7D2EB47AA}">
      <dgm:prSet/>
      <dgm:spPr/>
      <dgm:t>
        <a:bodyPr/>
        <a:lstStyle/>
        <a:p>
          <a:r>
            <a:rPr lang="en-US" b="1"/>
            <a:t>Minority  groups and people with disability </a:t>
          </a:r>
          <a:r>
            <a:rPr lang="en-US"/>
            <a:t>receive double blow especially those living on the poverty line</a:t>
          </a:r>
        </a:p>
      </dgm:t>
    </dgm:pt>
    <dgm:pt modelId="{E8D661CF-CEE3-43D6-81C1-0A941D47972C}" type="parTrans" cxnId="{8B24F52E-177F-497C-9139-ABF24D9B3B5B}">
      <dgm:prSet/>
      <dgm:spPr/>
      <dgm:t>
        <a:bodyPr/>
        <a:lstStyle/>
        <a:p>
          <a:endParaRPr lang="en-US"/>
        </a:p>
      </dgm:t>
    </dgm:pt>
    <dgm:pt modelId="{1A5E488F-D30C-4325-AF92-6815DB964244}" type="sibTrans" cxnId="{8B24F52E-177F-497C-9139-ABF24D9B3B5B}">
      <dgm:prSet/>
      <dgm:spPr/>
      <dgm:t>
        <a:bodyPr/>
        <a:lstStyle/>
        <a:p>
          <a:endParaRPr lang="en-US"/>
        </a:p>
      </dgm:t>
    </dgm:pt>
    <dgm:pt modelId="{5B2FE437-1A7B-4A10-9274-29C8504CCF81}">
      <dgm:prSet/>
      <dgm:spPr/>
      <dgm:t>
        <a:bodyPr/>
        <a:lstStyle/>
        <a:p>
          <a:r>
            <a:rPr lang="en-US" b="1"/>
            <a:t>Stratification and classism</a:t>
          </a:r>
          <a:r>
            <a:rPr lang="en-US"/>
            <a:t>: those who cannot afford products find themselves laughed at and shunned by others dealing a huge blow to self esteem</a:t>
          </a:r>
        </a:p>
      </dgm:t>
    </dgm:pt>
    <dgm:pt modelId="{AEF683EB-5A51-4F73-9D7A-BF461C404E37}" type="parTrans" cxnId="{A02E69F6-B0C9-42BF-91BF-4D942280CA53}">
      <dgm:prSet/>
      <dgm:spPr/>
      <dgm:t>
        <a:bodyPr/>
        <a:lstStyle/>
        <a:p>
          <a:endParaRPr lang="en-US"/>
        </a:p>
      </dgm:t>
    </dgm:pt>
    <dgm:pt modelId="{94C07784-30CE-4A25-B45A-142F586EA5C0}" type="sibTrans" cxnId="{A02E69F6-B0C9-42BF-91BF-4D942280CA53}">
      <dgm:prSet/>
      <dgm:spPr/>
      <dgm:t>
        <a:bodyPr/>
        <a:lstStyle/>
        <a:p>
          <a:endParaRPr lang="en-US"/>
        </a:p>
      </dgm:t>
    </dgm:pt>
    <dgm:pt modelId="{912DFDAB-C69B-40D6-9562-56851D4DDB8B}" type="pres">
      <dgm:prSet presAssocID="{425A852D-15C8-43A8-A34D-0C6BEA18A2A8}" presName="diagram" presStyleCnt="0">
        <dgm:presLayoutVars>
          <dgm:dir/>
          <dgm:resizeHandles val="exact"/>
        </dgm:presLayoutVars>
      </dgm:prSet>
      <dgm:spPr/>
    </dgm:pt>
    <dgm:pt modelId="{C3182694-B574-45FA-8C40-689D70D2298B}" type="pres">
      <dgm:prSet presAssocID="{348753C3-8787-4CCF-A592-FB187DE9F4A0}" presName="node" presStyleLbl="node1" presStyleIdx="0" presStyleCnt="9">
        <dgm:presLayoutVars>
          <dgm:bulletEnabled val="1"/>
        </dgm:presLayoutVars>
      </dgm:prSet>
      <dgm:spPr/>
    </dgm:pt>
    <dgm:pt modelId="{15F1EDF7-F927-44BD-8D72-C4F9CA339BFA}" type="pres">
      <dgm:prSet presAssocID="{3CD504B9-C634-4E14-AF39-2C66DE06B5C6}" presName="sibTrans" presStyleCnt="0"/>
      <dgm:spPr/>
    </dgm:pt>
    <dgm:pt modelId="{383345ED-8BAC-4BC6-B25B-1046334FA999}" type="pres">
      <dgm:prSet presAssocID="{D01269B7-BAD8-46EE-BF1B-58AA70B70C86}" presName="node" presStyleLbl="node1" presStyleIdx="1" presStyleCnt="9">
        <dgm:presLayoutVars>
          <dgm:bulletEnabled val="1"/>
        </dgm:presLayoutVars>
      </dgm:prSet>
      <dgm:spPr/>
    </dgm:pt>
    <dgm:pt modelId="{271115B0-C21C-4D63-B2E2-0679FC87FDD4}" type="pres">
      <dgm:prSet presAssocID="{A1DCD23C-C04A-4A77-85BD-E515BD3252FA}" presName="sibTrans" presStyleCnt="0"/>
      <dgm:spPr/>
    </dgm:pt>
    <dgm:pt modelId="{48590CBB-E63D-4E78-8AE1-DDB7E8E61874}" type="pres">
      <dgm:prSet presAssocID="{C769E56E-FE48-400C-9FD5-EDF77A768AA2}" presName="node" presStyleLbl="node1" presStyleIdx="2" presStyleCnt="9">
        <dgm:presLayoutVars>
          <dgm:bulletEnabled val="1"/>
        </dgm:presLayoutVars>
      </dgm:prSet>
      <dgm:spPr/>
    </dgm:pt>
    <dgm:pt modelId="{F3C7BB3E-F5F8-4634-BCEA-6F2EE485706A}" type="pres">
      <dgm:prSet presAssocID="{AFCE671D-D553-490D-A766-E5BA0BA0153D}" presName="sibTrans" presStyleCnt="0"/>
      <dgm:spPr/>
    </dgm:pt>
    <dgm:pt modelId="{B13E8302-BC2A-4252-8E30-6BE625433518}" type="pres">
      <dgm:prSet presAssocID="{37450848-AE37-4439-98C1-E2A6D62C2994}" presName="node" presStyleLbl="node1" presStyleIdx="3" presStyleCnt="9">
        <dgm:presLayoutVars>
          <dgm:bulletEnabled val="1"/>
        </dgm:presLayoutVars>
      </dgm:prSet>
      <dgm:spPr/>
    </dgm:pt>
    <dgm:pt modelId="{FA50EECE-054E-40D9-8E35-60D07BBC3B3C}" type="pres">
      <dgm:prSet presAssocID="{58FE281F-0E4B-4BA3-8DD6-6F22EF393116}" presName="sibTrans" presStyleCnt="0"/>
      <dgm:spPr/>
    </dgm:pt>
    <dgm:pt modelId="{17002670-175B-4AEC-A61E-306E5E9F4EF0}" type="pres">
      <dgm:prSet presAssocID="{9BF8507B-C0E8-4E0B-9BD3-6A018A0D8996}" presName="node" presStyleLbl="node1" presStyleIdx="4" presStyleCnt="9">
        <dgm:presLayoutVars>
          <dgm:bulletEnabled val="1"/>
        </dgm:presLayoutVars>
      </dgm:prSet>
      <dgm:spPr/>
    </dgm:pt>
    <dgm:pt modelId="{5246D29B-9492-4A81-855C-41588BBE64BC}" type="pres">
      <dgm:prSet presAssocID="{1036C348-AD60-439A-8060-9F7C09A25FC7}" presName="sibTrans" presStyleCnt="0"/>
      <dgm:spPr/>
    </dgm:pt>
    <dgm:pt modelId="{81D22D78-2774-4401-BFDC-CA62CDD896D8}" type="pres">
      <dgm:prSet presAssocID="{9034F22E-51A7-41DF-A23D-DF6DC5279C44}" presName="node" presStyleLbl="node1" presStyleIdx="5" presStyleCnt="9">
        <dgm:presLayoutVars>
          <dgm:bulletEnabled val="1"/>
        </dgm:presLayoutVars>
      </dgm:prSet>
      <dgm:spPr/>
    </dgm:pt>
    <dgm:pt modelId="{4A5F1284-70F4-4515-A7BB-0CC16C37B61B}" type="pres">
      <dgm:prSet presAssocID="{64577C06-BB3E-42BE-826B-BA7229226E16}" presName="sibTrans" presStyleCnt="0"/>
      <dgm:spPr/>
    </dgm:pt>
    <dgm:pt modelId="{68AA121A-D81D-46C3-A1F0-D4CB2A612DEB}" type="pres">
      <dgm:prSet presAssocID="{E0884D4B-EA5F-4CD0-B284-2B10C8BD1B3F}" presName="node" presStyleLbl="node1" presStyleIdx="6" presStyleCnt="9">
        <dgm:presLayoutVars>
          <dgm:bulletEnabled val="1"/>
        </dgm:presLayoutVars>
      </dgm:prSet>
      <dgm:spPr/>
    </dgm:pt>
    <dgm:pt modelId="{6E74B953-756A-43A0-97FD-947508A4B8C2}" type="pres">
      <dgm:prSet presAssocID="{472CE30E-C05B-4DE1-A40E-98A1B490C6FD}" presName="sibTrans" presStyleCnt="0"/>
      <dgm:spPr/>
    </dgm:pt>
    <dgm:pt modelId="{53D02E92-4220-46E0-9128-BA8C2A645799}" type="pres">
      <dgm:prSet presAssocID="{AA247E45-B4C6-4E20-BB38-1EC7D2EB47AA}" presName="node" presStyleLbl="node1" presStyleIdx="7" presStyleCnt="9">
        <dgm:presLayoutVars>
          <dgm:bulletEnabled val="1"/>
        </dgm:presLayoutVars>
      </dgm:prSet>
      <dgm:spPr/>
    </dgm:pt>
    <dgm:pt modelId="{6FC0F1EB-1DD1-424A-A424-77A580D762FC}" type="pres">
      <dgm:prSet presAssocID="{1A5E488F-D30C-4325-AF92-6815DB964244}" presName="sibTrans" presStyleCnt="0"/>
      <dgm:spPr/>
    </dgm:pt>
    <dgm:pt modelId="{1255AB47-C059-4DBD-AB72-D930302C3D84}" type="pres">
      <dgm:prSet presAssocID="{5B2FE437-1A7B-4A10-9274-29C8504CCF81}" presName="node" presStyleLbl="node1" presStyleIdx="8" presStyleCnt="9">
        <dgm:presLayoutVars>
          <dgm:bulletEnabled val="1"/>
        </dgm:presLayoutVars>
      </dgm:prSet>
      <dgm:spPr/>
    </dgm:pt>
  </dgm:ptLst>
  <dgm:cxnLst>
    <dgm:cxn modelId="{BFF8E71F-91BE-4EAA-A91F-5CFC98BB2D25}" type="presOf" srcId="{9034F22E-51A7-41DF-A23D-DF6DC5279C44}" destId="{81D22D78-2774-4401-BFDC-CA62CDD896D8}" srcOrd="0" destOrd="0" presId="urn:microsoft.com/office/officeart/2005/8/layout/default"/>
    <dgm:cxn modelId="{2ABF6B29-FDBB-4581-B68E-D627D26AE1F8}" srcId="{425A852D-15C8-43A8-A34D-0C6BEA18A2A8}" destId="{9034F22E-51A7-41DF-A23D-DF6DC5279C44}" srcOrd="5" destOrd="0" parTransId="{C8C90E2C-1BE5-440B-8D37-DC39925DDB48}" sibTransId="{64577C06-BB3E-42BE-826B-BA7229226E16}"/>
    <dgm:cxn modelId="{95B7FB2C-1CF2-4314-92BB-9ECFA1762659}" srcId="{425A852D-15C8-43A8-A34D-0C6BEA18A2A8}" destId="{348753C3-8787-4CCF-A592-FB187DE9F4A0}" srcOrd="0" destOrd="0" parTransId="{534D6352-A71D-4F8D-860C-C1C6693E9127}" sibTransId="{3CD504B9-C634-4E14-AF39-2C66DE06B5C6}"/>
    <dgm:cxn modelId="{8B24F52E-177F-497C-9139-ABF24D9B3B5B}" srcId="{425A852D-15C8-43A8-A34D-0C6BEA18A2A8}" destId="{AA247E45-B4C6-4E20-BB38-1EC7D2EB47AA}" srcOrd="7" destOrd="0" parTransId="{E8D661CF-CEE3-43D6-81C1-0A941D47972C}" sibTransId="{1A5E488F-D30C-4325-AF92-6815DB964244}"/>
    <dgm:cxn modelId="{7E888969-2FA8-47B5-80C6-828F38E5743E}" srcId="{425A852D-15C8-43A8-A34D-0C6BEA18A2A8}" destId="{C769E56E-FE48-400C-9FD5-EDF77A768AA2}" srcOrd="2" destOrd="0" parTransId="{5A22ADED-A4F0-42A8-AEA7-A617D3DD93C1}" sibTransId="{AFCE671D-D553-490D-A766-E5BA0BA0153D}"/>
    <dgm:cxn modelId="{F5F5AE6C-5770-412B-BD52-CA319375F90C}" srcId="{425A852D-15C8-43A8-A34D-0C6BEA18A2A8}" destId="{D01269B7-BAD8-46EE-BF1B-58AA70B70C86}" srcOrd="1" destOrd="0" parTransId="{CA4BA04A-63BA-4F83-9E53-E172B72A1CBD}" sibTransId="{A1DCD23C-C04A-4A77-85BD-E515BD3252FA}"/>
    <dgm:cxn modelId="{42C88D4E-3705-4A60-91B5-D90775C16386}" srcId="{425A852D-15C8-43A8-A34D-0C6BEA18A2A8}" destId="{37450848-AE37-4439-98C1-E2A6D62C2994}" srcOrd="3" destOrd="0" parTransId="{455B37AA-AE09-4BB7-A702-4008B0571D45}" sibTransId="{58FE281F-0E4B-4BA3-8DD6-6F22EF393116}"/>
    <dgm:cxn modelId="{80E2EB70-4722-47BE-9A3C-2735D334FAD3}" type="presOf" srcId="{348753C3-8787-4CCF-A592-FB187DE9F4A0}" destId="{C3182694-B574-45FA-8C40-689D70D2298B}" srcOrd="0" destOrd="0" presId="urn:microsoft.com/office/officeart/2005/8/layout/default"/>
    <dgm:cxn modelId="{50C1EF70-49C8-4F50-BBF2-8A81D4897756}" type="presOf" srcId="{5B2FE437-1A7B-4A10-9274-29C8504CCF81}" destId="{1255AB47-C059-4DBD-AB72-D930302C3D84}" srcOrd="0" destOrd="0" presId="urn:microsoft.com/office/officeart/2005/8/layout/default"/>
    <dgm:cxn modelId="{27BB7F8F-7210-4874-B2C8-241FCA1B4E14}" type="presOf" srcId="{425A852D-15C8-43A8-A34D-0C6BEA18A2A8}" destId="{912DFDAB-C69B-40D6-9562-56851D4DDB8B}" srcOrd="0" destOrd="0" presId="urn:microsoft.com/office/officeart/2005/8/layout/default"/>
    <dgm:cxn modelId="{E8D63F91-1451-46CA-BF8C-DF9C6D9D681D}" type="presOf" srcId="{AA247E45-B4C6-4E20-BB38-1EC7D2EB47AA}" destId="{53D02E92-4220-46E0-9128-BA8C2A645799}" srcOrd="0" destOrd="0" presId="urn:microsoft.com/office/officeart/2005/8/layout/default"/>
    <dgm:cxn modelId="{4D727FA4-EAA1-402D-B128-EBB0B949E937}" srcId="{425A852D-15C8-43A8-A34D-0C6BEA18A2A8}" destId="{E0884D4B-EA5F-4CD0-B284-2B10C8BD1B3F}" srcOrd="6" destOrd="0" parTransId="{16C96269-A8AD-41F3-A8AA-324D034B9C9F}" sibTransId="{472CE30E-C05B-4DE1-A40E-98A1B490C6FD}"/>
    <dgm:cxn modelId="{DBDAAAA4-FBBB-44FC-8C0C-1A23B7FCBC33}" type="presOf" srcId="{37450848-AE37-4439-98C1-E2A6D62C2994}" destId="{B13E8302-BC2A-4252-8E30-6BE625433518}" srcOrd="0" destOrd="0" presId="urn:microsoft.com/office/officeart/2005/8/layout/default"/>
    <dgm:cxn modelId="{17DE66D9-B9A2-49FF-9015-162CD22CE4C8}" type="presOf" srcId="{E0884D4B-EA5F-4CD0-B284-2B10C8BD1B3F}" destId="{68AA121A-D81D-46C3-A1F0-D4CB2A612DEB}" srcOrd="0" destOrd="0" presId="urn:microsoft.com/office/officeart/2005/8/layout/default"/>
    <dgm:cxn modelId="{9D0C3DF6-22AC-496B-BC11-406DE2EABEFB}" type="presOf" srcId="{9BF8507B-C0E8-4E0B-9BD3-6A018A0D8996}" destId="{17002670-175B-4AEC-A61E-306E5E9F4EF0}" srcOrd="0" destOrd="0" presId="urn:microsoft.com/office/officeart/2005/8/layout/default"/>
    <dgm:cxn modelId="{A02E69F6-B0C9-42BF-91BF-4D942280CA53}" srcId="{425A852D-15C8-43A8-A34D-0C6BEA18A2A8}" destId="{5B2FE437-1A7B-4A10-9274-29C8504CCF81}" srcOrd="8" destOrd="0" parTransId="{AEF683EB-5A51-4F73-9D7A-BF461C404E37}" sibTransId="{94C07784-30CE-4A25-B45A-142F586EA5C0}"/>
    <dgm:cxn modelId="{AF1991F9-26DE-4638-B671-6F10C5CBF99A}" type="presOf" srcId="{C769E56E-FE48-400C-9FD5-EDF77A768AA2}" destId="{48590CBB-E63D-4E78-8AE1-DDB7E8E61874}" srcOrd="0" destOrd="0" presId="urn:microsoft.com/office/officeart/2005/8/layout/default"/>
    <dgm:cxn modelId="{40A9D4FD-B561-4E42-A3FF-DD4161E3B4C7}" srcId="{425A852D-15C8-43A8-A34D-0C6BEA18A2A8}" destId="{9BF8507B-C0E8-4E0B-9BD3-6A018A0D8996}" srcOrd="4" destOrd="0" parTransId="{DB971C06-B25A-4AEF-AB44-EFCBE7929130}" sibTransId="{1036C348-AD60-439A-8060-9F7C09A25FC7}"/>
    <dgm:cxn modelId="{2426F5FF-0CDF-4CDE-9C34-DA6FA286C3DA}" type="presOf" srcId="{D01269B7-BAD8-46EE-BF1B-58AA70B70C86}" destId="{383345ED-8BAC-4BC6-B25B-1046334FA999}" srcOrd="0" destOrd="0" presId="urn:microsoft.com/office/officeart/2005/8/layout/default"/>
    <dgm:cxn modelId="{FD951378-61EF-4149-B014-C538CB081BD6}" type="presParOf" srcId="{912DFDAB-C69B-40D6-9562-56851D4DDB8B}" destId="{C3182694-B574-45FA-8C40-689D70D2298B}" srcOrd="0" destOrd="0" presId="urn:microsoft.com/office/officeart/2005/8/layout/default"/>
    <dgm:cxn modelId="{4BAC22BD-50EC-4751-AD5D-C36167BAC8EE}" type="presParOf" srcId="{912DFDAB-C69B-40D6-9562-56851D4DDB8B}" destId="{15F1EDF7-F927-44BD-8D72-C4F9CA339BFA}" srcOrd="1" destOrd="0" presId="urn:microsoft.com/office/officeart/2005/8/layout/default"/>
    <dgm:cxn modelId="{7B61146B-4600-4A8D-B7BE-D96D5D1742F8}" type="presParOf" srcId="{912DFDAB-C69B-40D6-9562-56851D4DDB8B}" destId="{383345ED-8BAC-4BC6-B25B-1046334FA999}" srcOrd="2" destOrd="0" presId="urn:microsoft.com/office/officeart/2005/8/layout/default"/>
    <dgm:cxn modelId="{8661E221-47A3-4629-BAFA-1A8A976C519F}" type="presParOf" srcId="{912DFDAB-C69B-40D6-9562-56851D4DDB8B}" destId="{271115B0-C21C-4D63-B2E2-0679FC87FDD4}" srcOrd="3" destOrd="0" presId="urn:microsoft.com/office/officeart/2005/8/layout/default"/>
    <dgm:cxn modelId="{385C2D91-13DA-4ED3-AB0A-C43B295506AF}" type="presParOf" srcId="{912DFDAB-C69B-40D6-9562-56851D4DDB8B}" destId="{48590CBB-E63D-4E78-8AE1-DDB7E8E61874}" srcOrd="4" destOrd="0" presId="urn:microsoft.com/office/officeart/2005/8/layout/default"/>
    <dgm:cxn modelId="{21FDF362-AB93-41A3-8F75-0F3243C579BA}" type="presParOf" srcId="{912DFDAB-C69B-40D6-9562-56851D4DDB8B}" destId="{F3C7BB3E-F5F8-4634-BCEA-6F2EE485706A}" srcOrd="5" destOrd="0" presId="urn:microsoft.com/office/officeart/2005/8/layout/default"/>
    <dgm:cxn modelId="{D6A1B772-4B7D-430C-83B8-235F36A5567B}" type="presParOf" srcId="{912DFDAB-C69B-40D6-9562-56851D4DDB8B}" destId="{B13E8302-BC2A-4252-8E30-6BE625433518}" srcOrd="6" destOrd="0" presId="urn:microsoft.com/office/officeart/2005/8/layout/default"/>
    <dgm:cxn modelId="{FFF8B232-582F-4B87-9DF5-7B5D2F5656FF}" type="presParOf" srcId="{912DFDAB-C69B-40D6-9562-56851D4DDB8B}" destId="{FA50EECE-054E-40D9-8E35-60D07BBC3B3C}" srcOrd="7" destOrd="0" presId="urn:microsoft.com/office/officeart/2005/8/layout/default"/>
    <dgm:cxn modelId="{F814AC85-D251-401A-8C50-A8A1ED4ABFBE}" type="presParOf" srcId="{912DFDAB-C69B-40D6-9562-56851D4DDB8B}" destId="{17002670-175B-4AEC-A61E-306E5E9F4EF0}" srcOrd="8" destOrd="0" presId="urn:microsoft.com/office/officeart/2005/8/layout/default"/>
    <dgm:cxn modelId="{256B98C1-918B-48D8-865F-033BFA5A2C5D}" type="presParOf" srcId="{912DFDAB-C69B-40D6-9562-56851D4DDB8B}" destId="{5246D29B-9492-4A81-855C-41588BBE64BC}" srcOrd="9" destOrd="0" presId="urn:microsoft.com/office/officeart/2005/8/layout/default"/>
    <dgm:cxn modelId="{25D9E444-FCC2-4E88-A117-5DB7EED045F8}" type="presParOf" srcId="{912DFDAB-C69B-40D6-9562-56851D4DDB8B}" destId="{81D22D78-2774-4401-BFDC-CA62CDD896D8}" srcOrd="10" destOrd="0" presId="urn:microsoft.com/office/officeart/2005/8/layout/default"/>
    <dgm:cxn modelId="{289CC0E4-80EE-4D12-979B-74E48C27D2C1}" type="presParOf" srcId="{912DFDAB-C69B-40D6-9562-56851D4DDB8B}" destId="{4A5F1284-70F4-4515-A7BB-0CC16C37B61B}" srcOrd="11" destOrd="0" presId="urn:microsoft.com/office/officeart/2005/8/layout/default"/>
    <dgm:cxn modelId="{0AF4ED39-0D35-4808-8FEA-013D89C3385E}" type="presParOf" srcId="{912DFDAB-C69B-40D6-9562-56851D4DDB8B}" destId="{68AA121A-D81D-46C3-A1F0-D4CB2A612DEB}" srcOrd="12" destOrd="0" presId="urn:microsoft.com/office/officeart/2005/8/layout/default"/>
    <dgm:cxn modelId="{CBE2FBBE-12DA-439B-8672-4766EA53CA90}" type="presParOf" srcId="{912DFDAB-C69B-40D6-9562-56851D4DDB8B}" destId="{6E74B953-756A-43A0-97FD-947508A4B8C2}" srcOrd="13" destOrd="0" presId="urn:microsoft.com/office/officeart/2005/8/layout/default"/>
    <dgm:cxn modelId="{2D8A0090-6A56-4844-BAB0-2A28DCD319AD}" type="presParOf" srcId="{912DFDAB-C69B-40D6-9562-56851D4DDB8B}" destId="{53D02E92-4220-46E0-9128-BA8C2A645799}" srcOrd="14" destOrd="0" presId="urn:microsoft.com/office/officeart/2005/8/layout/default"/>
    <dgm:cxn modelId="{E0A589D5-0FA0-407F-9203-00B9578F7398}" type="presParOf" srcId="{912DFDAB-C69B-40D6-9562-56851D4DDB8B}" destId="{6FC0F1EB-1DD1-424A-A424-77A580D762FC}" srcOrd="15" destOrd="0" presId="urn:microsoft.com/office/officeart/2005/8/layout/default"/>
    <dgm:cxn modelId="{F14A5BC8-0325-4214-901B-3E337846719F}" type="presParOf" srcId="{912DFDAB-C69B-40D6-9562-56851D4DDB8B}" destId="{1255AB47-C059-4DBD-AB72-D930302C3D84}"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4182CC-5121-4F7A-BCA2-E4ADDCDA7EDD}" type="doc">
      <dgm:prSet loTypeId="urn:microsoft.com/office/officeart/2016/7/layout/RepeatingBendingProcessNew" loCatId="process" qsTypeId="urn:microsoft.com/office/officeart/2005/8/quickstyle/simple1" qsCatId="simple" csTypeId="urn:microsoft.com/office/officeart/2018/5/colors/Iconchunking_neutralbg_accent6_2" csCatId="accent6" phldr="1"/>
      <dgm:spPr/>
      <dgm:t>
        <a:bodyPr/>
        <a:lstStyle/>
        <a:p>
          <a:endParaRPr lang="en-US"/>
        </a:p>
      </dgm:t>
    </dgm:pt>
    <dgm:pt modelId="{8D92AC87-05FD-4457-915E-A00F0DE75BA1}">
      <dgm:prSet/>
      <dgm:spPr/>
      <dgm:t>
        <a:bodyPr/>
        <a:lstStyle/>
        <a:p>
          <a:pPr>
            <a:lnSpc>
              <a:spcPct val="100000"/>
            </a:lnSpc>
          </a:pPr>
          <a:r>
            <a:rPr lang="en-US" b="1" dirty="0">
              <a:solidFill>
                <a:schemeClr val="tx1"/>
              </a:solidFill>
            </a:rPr>
            <a:t>METHODOLOGY</a:t>
          </a:r>
        </a:p>
      </dgm:t>
    </dgm:pt>
    <dgm:pt modelId="{147A6064-6E18-426E-A3BC-F2D81E1AFE13}" type="parTrans" cxnId="{27D4F8F7-1485-4573-B65B-27904C55DF59}">
      <dgm:prSet/>
      <dgm:spPr/>
      <dgm:t>
        <a:bodyPr/>
        <a:lstStyle/>
        <a:p>
          <a:endParaRPr lang="en-US"/>
        </a:p>
      </dgm:t>
    </dgm:pt>
    <dgm:pt modelId="{5F1D6047-552E-40B5-B1B3-472FA106E0C6}" type="sibTrans" cxnId="{27D4F8F7-1485-4573-B65B-27904C55DF59}">
      <dgm:prSet/>
      <dgm:spPr/>
      <dgm:t>
        <a:bodyPr/>
        <a:lstStyle/>
        <a:p>
          <a:pPr>
            <a:lnSpc>
              <a:spcPct val="100000"/>
            </a:lnSpc>
          </a:pPr>
          <a:endParaRPr lang="en-US"/>
        </a:p>
      </dgm:t>
    </dgm:pt>
    <dgm:pt modelId="{57D42FC4-3B6E-49CE-AD35-FB3D86856825}">
      <dgm:prSet/>
      <dgm:spPr/>
      <dgm:t>
        <a:bodyPr/>
        <a:lstStyle/>
        <a:p>
          <a:pPr>
            <a:lnSpc>
              <a:spcPct val="100000"/>
            </a:lnSpc>
          </a:pPr>
          <a:r>
            <a:rPr lang="en-US" dirty="0"/>
            <a:t>This project will comprise of leveraging digital technology to create awareness </a:t>
          </a:r>
        </a:p>
      </dgm:t>
    </dgm:pt>
    <dgm:pt modelId="{2FACBE2F-9A88-4785-85E7-9895AA2D6F50}" type="parTrans" cxnId="{D32F7276-4C2A-4C2C-B16E-7B49CC357ED7}">
      <dgm:prSet/>
      <dgm:spPr/>
      <dgm:t>
        <a:bodyPr/>
        <a:lstStyle/>
        <a:p>
          <a:endParaRPr lang="en-US"/>
        </a:p>
      </dgm:t>
    </dgm:pt>
    <dgm:pt modelId="{15C000EC-7DCD-42FF-8F34-E7C249B3FB43}" type="sibTrans" cxnId="{D32F7276-4C2A-4C2C-B16E-7B49CC357ED7}">
      <dgm:prSet/>
      <dgm:spPr/>
      <dgm:t>
        <a:bodyPr/>
        <a:lstStyle/>
        <a:p>
          <a:pPr>
            <a:lnSpc>
              <a:spcPct val="100000"/>
            </a:lnSpc>
          </a:pPr>
          <a:endParaRPr lang="en-US"/>
        </a:p>
      </dgm:t>
    </dgm:pt>
    <dgm:pt modelId="{27E2C45B-5126-4A53-9A45-02B5C652E305}">
      <dgm:prSet/>
      <dgm:spPr/>
      <dgm:t>
        <a:bodyPr/>
        <a:lstStyle/>
        <a:p>
          <a:pPr>
            <a:lnSpc>
              <a:spcPct val="100000"/>
            </a:lnSpc>
          </a:pPr>
          <a:r>
            <a:rPr lang="en-US"/>
            <a:t>Empower youth and women with the requisite knowledge and skills needed to navigate and grow in digital world of health </a:t>
          </a:r>
          <a:endParaRPr lang="en-US" dirty="0"/>
        </a:p>
      </dgm:t>
    </dgm:pt>
    <dgm:pt modelId="{8841AC20-5D77-419D-9C94-635BCA109F97}" type="parTrans" cxnId="{6024E1B4-DCF7-4C77-8AE6-8FE0E412546D}">
      <dgm:prSet/>
      <dgm:spPr/>
      <dgm:t>
        <a:bodyPr/>
        <a:lstStyle/>
        <a:p>
          <a:endParaRPr lang="en-US"/>
        </a:p>
      </dgm:t>
    </dgm:pt>
    <dgm:pt modelId="{A1F0447E-26A9-4194-ABA7-AB0AF715F8A3}" type="sibTrans" cxnId="{6024E1B4-DCF7-4C77-8AE6-8FE0E412546D}">
      <dgm:prSet/>
      <dgm:spPr/>
      <dgm:t>
        <a:bodyPr/>
        <a:lstStyle/>
        <a:p>
          <a:pPr>
            <a:lnSpc>
              <a:spcPct val="100000"/>
            </a:lnSpc>
          </a:pPr>
          <a:endParaRPr lang="en-US"/>
        </a:p>
      </dgm:t>
    </dgm:pt>
    <dgm:pt modelId="{1141BA6F-759C-4CD3-ACCC-9BD70AC6E67A}">
      <dgm:prSet/>
      <dgm:spPr/>
      <dgm:t>
        <a:bodyPr/>
        <a:lstStyle/>
        <a:p>
          <a:pPr>
            <a:lnSpc>
              <a:spcPct val="100000"/>
            </a:lnSpc>
          </a:pPr>
          <a:r>
            <a:rPr lang="en-US" b="1" dirty="0">
              <a:solidFill>
                <a:schemeClr val="tx1"/>
              </a:solidFill>
            </a:rPr>
            <a:t>TARGETED AUDIENCE </a:t>
          </a:r>
        </a:p>
      </dgm:t>
    </dgm:pt>
    <dgm:pt modelId="{ED618C7D-E9F7-4346-9800-9D4C9881D680}" type="parTrans" cxnId="{1C60799D-A777-4789-915E-A3AABA152DB1}">
      <dgm:prSet/>
      <dgm:spPr/>
      <dgm:t>
        <a:bodyPr/>
        <a:lstStyle/>
        <a:p>
          <a:endParaRPr lang="en-US"/>
        </a:p>
      </dgm:t>
    </dgm:pt>
    <dgm:pt modelId="{7C1CCDE1-DFFF-41C5-AA08-10491ECD10C3}" type="sibTrans" cxnId="{1C60799D-A777-4789-915E-A3AABA152DB1}">
      <dgm:prSet/>
      <dgm:spPr/>
      <dgm:t>
        <a:bodyPr/>
        <a:lstStyle/>
        <a:p>
          <a:pPr>
            <a:lnSpc>
              <a:spcPct val="100000"/>
            </a:lnSpc>
          </a:pPr>
          <a:endParaRPr lang="en-US"/>
        </a:p>
      </dgm:t>
    </dgm:pt>
    <dgm:pt modelId="{C7ABBA2A-63DB-4C1A-89C2-82E2F9BA7DE8}">
      <dgm:prSet/>
      <dgm:spPr/>
      <dgm:t>
        <a:bodyPr/>
        <a:lstStyle/>
        <a:p>
          <a:pPr>
            <a:lnSpc>
              <a:spcPct val="100000"/>
            </a:lnSpc>
          </a:pPr>
          <a:r>
            <a:rPr lang="en-US"/>
            <a:t>This will reach out to and encompass teenagers, young adults and women of all ages all around the world.</a:t>
          </a:r>
        </a:p>
      </dgm:t>
    </dgm:pt>
    <dgm:pt modelId="{487334CD-5100-44DB-AC90-53CC5D5DD1BE}" type="parTrans" cxnId="{388AC2C6-2787-4D7D-91F7-98A4EB5CD220}">
      <dgm:prSet/>
      <dgm:spPr/>
      <dgm:t>
        <a:bodyPr/>
        <a:lstStyle/>
        <a:p>
          <a:endParaRPr lang="en-US"/>
        </a:p>
      </dgm:t>
    </dgm:pt>
    <dgm:pt modelId="{1006F305-769B-4BB3-A5E5-2E2039A7FFDA}" type="sibTrans" cxnId="{388AC2C6-2787-4D7D-91F7-98A4EB5CD220}">
      <dgm:prSet/>
      <dgm:spPr/>
      <dgm:t>
        <a:bodyPr/>
        <a:lstStyle/>
        <a:p>
          <a:endParaRPr lang="en-US"/>
        </a:p>
      </dgm:t>
    </dgm:pt>
    <dgm:pt modelId="{C6EE55D0-3789-4B5D-A40B-4608519CD609}" type="pres">
      <dgm:prSet presAssocID="{8F4182CC-5121-4F7A-BCA2-E4ADDCDA7EDD}" presName="Name0" presStyleCnt="0">
        <dgm:presLayoutVars>
          <dgm:dir/>
          <dgm:resizeHandles val="exact"/>
        </dgm:presLayoutVars>
      </dgm:prSet>
      <dgm:spPr/>
    </dgm:pt>
    <dgm:pt modelId="{4E6D2ED2-AFBF-4162-AD0F-3E603BAEE0A9}" type="pres">
      <dgm:prSet presAssocID="{8D92AC87-05FD-4457-915E-A00F0DE75BA1}" presName="node" presStyleLbl="node1" presStyleIdx="0" presStyleCnt="5">
        <dgm:presLayoutVars>
          <dgm:bulletEnabled val="1"/>
        </dgm:presLayoutVars>
      </dgm:prSet>
      <dgm:spPr/>
    </dgm:pt>
    <dgm:pt modelId="{D31632FD-D9D8-4C68-A96F-6B6A500BFB04}" type="pres">
      <dgm:prSet presAssocID="{5F1D6047-552E-40B5-B1B3-472FA106E0C6}" presName="sibTrans" presStyleLbl="sibTrans1D1" presStyleIdx="0" presStyleCnt="4"/>
      <dgm:spPr/>
    </dgm:pt>
    <dgm:pt modelId="{D750E090-ABFD-488E-8E1B-EBF1697F8303}" type="pres">
      <dgm:prSet presAssocID="{5F1D6047-552E-40B5-B1B3-472FA106E0C6}" presName="connectorText" presStyleLbl="sibTrans1D1" presStyleIdx="0" presStyleCnt="4"/>
      <dgm:spPr/>
    </dgm:pt>
    <dgm:pt modelId="{DB71EF30-5C82-4E47-ACC3-7C95E57E7A98}" type="pres">
      <dgm:prSet presAssocID="{57D42FC4-3B6E-49CE-AD35-FB3D86856825}" presName="node" presStyleLbl="node1" presStyleIdx="1" presStyleCnt="5">
        <dgm:presLayoutVars>
          <dgm:bulletEnabled val="1"/>
        </dgm:presLayoutVars>
      </dgm:prSet>
      <dgm:spPr/>
    </dgm:pt>
    <dgm:pt modelId="{2B70E995-4DEE-49BF-ADF5-9207D6CB6A4E}" type="pres">
      <dgm:prSet presAssocID="{15C000EC-7DCD-42FF-8F34-E7C249B3FB43}" presName="sibTrans" presStyleLbl="sibTrans1D1" presStyleIdx="1" presStyleCnt="4"/>
      <dgm:spPr/>
    </dgm:pt>
    <dgm:pt modelId="{BD37BDE0-8F93-4EA2-AFD0-A6C9BD510BCD}" type="pres">
      <dgm:prSet presAssocID="{15C000EC-7DCD-42FF-8F34-E7C249B3FB43}" presName="connectorText" presStyleLbl="sibTrans1D1" presStyleIdx="1" presStyleCnt="4"/>
      <dgm:spPr/>
    </dgm:pt>
    <dgm:pt modelId="{28C839F5-F3F1-467B-B23C-4359478C4B67}" type="pres">
      <dgm:prSet presAssocID="{27E2C45B-5126-4A53-9A45-02B5C652E305}" presName="node" presStyleLbl="node1" presStyleIdx="2" presStyleCnt="5">
        <dgm:presLayoutVars>
          <dgm:bulletEnabled val="1"/>
        </dgm:presLayoutVars>
      </dgm:prSet>
      <dgm:spPr/>
    </dgm:pt>
    <dgm:pt modelId="{40F55CA3-8AEB-4B19-8CE2-22136137F5AC}" type="pres">
      <dgm:prSet presAssocID="{A1F0447E-26A9-4194-ABA7-AB0AF715F8A3}" presName="sibTrans" presStyleLbl="sibTrans1D1" presStyleIdx="2" presStyleCnt="4"/>
      <dgm:spPr/>
    </dgm:pt>
    <dgm:pt modelId="{009FEB95-31CC-4275-AB93-04B0DAA28922}" type="pres">
      <dgm:prSet presAssocID="{A1F0447E-26A9-4194-ABA7-AB0AF715F8A3}" presName="connectorText" presStyleLbl="sibTrans1D1" presStyleIdx="2" presStyleCnt="4"/>
      <dgm:spPr/>
    </dgm:pt>
    <dgm:pt modelId="{8514292A-72B4-46B7-890C-2B62AD1D41CD}" type="pres">
      <dgm:prSet presAssocID="{1141BA6F-759C-4CD3-ACCC-9BD70AC6E67A}" presName="node" presStyleLbl="node1" presStyleIdx="3" presStyleCnt="5">
        <dgm:presLayoutVars>
          <dgm:bulletEnabled val="1"/>
        </dgm:presLayoutVars>
      </dgm:prSet>
      <dgm:spPr/>
    </dgm:pt>
    <dgm:pt modelId="{FE692A52-8884-4F70-892F-0FFDCBBDCB81}" type="pres">
      <dgm:prSet presAssocID="{7C1CCDE1-DFFF-41C5-AA08-10491ECD10C3}" presName="sibTrans" presStyleLbl="sibTrans1D1" presStyleIdx="3" presStyleCnt="4"/>
      <dgm:spPr/>
    </dgm:pt>
    <dgm:pt modelId="{E5B4EBF8-003D-4BCD-8174-1EFB714BC976}" type="pres">
      <dgm:prSet presAssocID="{7C1CCDE1-DFFF-41C5-AA08-10491ECD10C3}" presName="connectorText" presStyleLbl="sibTrans1D1" presStyleIdx="3" presStyleCnt="4"/>
      <dgm:spPr/>
    </dgm:pt>
    <dgm:pt modelId="{7E72C5CF-4D5A-49C4-BB3A-FBEE7A502FAA}" type="pres">
      <dgm:prSet presAssocID="{C7ABBA2A-63DB-4C1A-89C2-82E2F9BA7DE8}" presName="node" presStyleLbl="node1" presStyleIdx="4" presStyleCnt="5">
        <dgm:presLayoutVars>
          <dgm:bulletEnabled val="1"/>
        </dgm:presLayoutVars>
      </dgm:prSet>
      <dgm:spPr/>
    </dgm:pt>
  </dgm:ptLst>
  <dgm:cxnLst>
    <dgm:cxn modelId="{A546EA03-89C4-4B7E-B41E-BC6EE3EBAF24}" type="presOf" srcId="{A1F0447E-26A9-4194-ABA7-AB0AF715F8A3}" destId="{009FEB95-31CC-4275-AB93-04B0DAA28922}" srcOrd="1" destOrd="0" presId="urn:microsoft.com/office/officeart/2016/7/layout/RepeatingBendingProcessNew"/>
    <dgm:cxn modelId="{EC3BF003-26FB-478D-8C99-0E33BB758A9C}" type="presOf" srcId="{7C1CCDE1-DFFF-41C5-AA08-10491ECD10C3}" destId="{FE692A52-8884-4F70-892F-0FFDCBBDCB81}" srcOrd="0" destOrd="0" presId="urn:microsoft.com/office/officeart/2016/7/layout/RepeatingBendingProcessNew"/>
    <dgm:cxn modelId="{B096CA07-9FB6-41C8-BBF2-383826401A3F}" type="presOf" srcId="{57D42FC4-3B6E-49CE-AD35-FB3D86856825}" destId="{DB71EF30-5C82-4E47-ACC3-7C95E57E7A98}" srcOrd="0" destOrd="0" presId="urn:microsoft.com/office/officeart/2016/7/layout/RepeatingBendingProcessNew"/>
    <dgm:cxn modelId="{F769C20A-5C0E-4EC8-85E4-DEEE75E39622}" type="presOf" srcId="{8D92AC87-05FD-4457-915E-A00F0DE75BA1}" destId="{4E6D2ED2-AFBF-4162-AD0F-3E603BAEE0A9}" srcOrd="0" destOrd="0" presId="urn:microsoft.com/office/officeart/2016/7/layout/RepeatingBendingProcessNew"/>
    <dgm:cxn modelId="{11A8C60C-C21E-4048-B1B7-AC342884A3AC}" type="presOf" srcId="{5F1D6047-552E-40B5-B1B3-472FA106E0C6}" destId="{D750E090-ABFD-488E-8E1B-EBF1697F8303}" srcOrd="1" destOrd="0" presId="urn:microsoft.com/office/officeart/2016/7/layout/RepeatingBendingProcessNew"/>
    <dgm:cxn modelId="{28A6462D-3739-4184-B823-A7B8255914AE}" type="presOf" srcId="{5F1D6047-552E-40B5-B1B3-472FA106E0C6}" destId="{D31632FD-D9D8-4C68-A96F-6B6A500BFB04}" srcOrd="0" destOrd="0" presId="urn:microsoft.com/office/officeart/2016/7/layout/RepeatingBendingProcessNew"/>
    <dgm:cxn modelId="{71A97230-FD7C-44F5-A47B-3E003553ECFF}" type="presOf" srcId="{C7ABBA2A-63DB-4C1A-89C2-82E2F9BA7DE8}" destId="{7E72C5CF-4D5A-49C4-BB3A-FBEE7A502FAA}" srcOrd="0" destOrd="0" presId="urn:microsoft.com/office/officeart/2016/7/layout/RepeatingBendingProcessNew"/>
    <dgm:cxn modelId="{D32F7276-4C2A-4C2C-B16E-7B49CC357ED7}" srcId="{8F4182CC-5121-4F7A-BCA2-E4ADDCDA7EDD}" destId="{57D42FC4-3B6E-49CE-AD35-FB3D86856825}" srcOrd="1" destOrd="0" parTransId="{2FACBE2F-9A88-4785-85E7-9895AA2D6F50}" sibTransId="{15C000EC-7DCD-42FF-8F34-E7C249B3FB43}"/>
    <dgm:cxn modelId="{183AAF58-9554-42DC-BDC3-20B3B96ECA26}" type="presOf" srcId="{A1F0447E-26A9-4194-ABA7-AB0AF715F8A3}" destId="{40F55CA3-8AEB-4B19-8CE2-22136137F5AC}" srcOrd="0" destOrd="0" presId="urn:microsoft.com/office/officeart/2016/7/layout/RepeatingBendingProcessNew"/>
    <dgm:cxn modelId="{AE8DB97E-43EE-4DEA-9688-2AA0F8313AD4}" type="presOf" srcId="{8F4182CC-5121-4F7A-BCA2-E4ADDCDA7EDD}" destId="{C6EE55D0-3789-4B5D-A40B-4608519CD609}" srcOrd="0" destOrd="0" presId="urn:microsoft.com/office/officeart/2016/7/layout/RepeatingBendingProcessNew"/>
    <dgm:cxn modelId="{B5BFB891-7ECA-436B-B3DE-C71AB607CC15}" type="presOf" srcId="{27E2C45B-5126-4A53-9A45-02B5C652E305}" destId="{28C839F5-F3F1-467B-B23C-4359478C4B67}" srcOrd="0" destOrd="0" presId="urn:microsoft.com/office/officeart/2016/7/layout/RepeatingBendingProcessNew"/>
    <dgm:cxn modelId="{1C60799D-A777-4789-915E-A3AABA152DB1}" srcId="{8F4182CC-5121-4F7A-BCA2-E4ADDCDA7EDD}" destId="{1141BA6F-759C-4CD3-ACCC-9BD70AC6E67A}" srcOrd="3" destOrd="0" parTransId="{ED618C7D-E9F7-4346-9800-9D4C9881D680}" sibTransId="{7C1CCDE1-DFFF-41C5-AA08-10491ECD10C3}"/>
    <dgm:cxn modelId="{D8D5DD9F-E478-48FC-83B6-538635AD6344}" type="presOf" srcId="{1141BA6F-759C-4CD3-ACCC-9BD70AC6E67A}" destId="{8514292A-72B4-46B7-890C-2B62AD1D41CD}" srcOrd="0" destOrd="0" presId="urn:microsoft.com/office/officeart/2016/7/layout/RepeatingBendingProcessNew"/>
    <dgm:cxn modelId="{6024E1B4-DCF7-4C77-8AE6-8FE0E412546D}" srcId="{8F4182CC-5121-4F7A-BCA2-E4ADDCDA7EDD}" destId="{27E2C45B-5126-4A53-9A45-02B5C652E305}" srcOrd="2" destOrd="0" parTransId="{8841AC20-5D77-419D-9C94-635BCA109F97}" sibTransId="{A1F0447E-26A9-4194-ABA7-AB0AF715F8A3}"/>
    <dgm:cxn modelId="{388AC2C6-2787-4D7D-91F7-98A4EB5CD220}" srcId="{8F4182CC-5121-4F7A-BCA2-E4ADDCDA7EDD}" destId="{C7ABBA2A-63DB-4C1A-89C2-82E2F9BA7DE8}" srcOrd="4" destOrd="0" parTransId="{487334CD-5100-44DB-AC90-53CC5D5DD1BE}" sibTransId="{1006F305-769B-4BB3-A5E5-2E2039A7FFDA}"/>
    <dgm:cxn modelId="{6BDBD4DA-131B-49E5-B381-F34000DE5967}" type="presOf" srcId="{7C1CCDE1-DFFF-41C5-AA08-10491ECD10C3}" destId="{E5B4EBF8-003D-4BCD-8174-1EFB714BC976}" srcOrd="1" destOrd="0" presId="urn:microsoft.com/office/officeart/2016/7/layout/RepeatingBendingProcessNew"/>
    <dgm:cxn modelId="{1E73C3E5-BE39-4DB6-84E5-37AA605D4BA5}" type="presOf" srcId="{15C000EC-7DCD-42FF-8F34-E7C249B3FB43}" destId="{2B70E995-4DEE-49BF-ADF5-9207D6CB6A4E}" srcOrd="0" destOrd="0" presId="urn:microsoft.com/office/officeart/2016/7/layout/RepeatingBendingProcessNew"/>
    <dgm:cxn modelId="{D4506CEF-85A7-41C1-A573-F5A606F46F67}" type="presOf" srcId="{15C000EC-7DCD-42FF-8F34-E7C249B3FB43}" destId="{BD37BDE0-8F93-4EA2-AFD0-A6C9BD510BCD}" srcOrd="1" destOrd="0" presId="urn:microsoft.com/office/officeart/2016/7/layout/RepeatingBendingProcessNew"/>
    <dgm:cxn modelId="{27D4F8F7-1485-4573-B65B-27904C55DF59}" srcId="{8F4182CC-5121-4F7A-BCA2-E4ADDCDA7EDD}" destId="{8D92AC87-05FD-4457-915E-A00F0DE75BA1}" srcOrd="0" destOrd="0" parTransId="{147A6064-6E18-426E-A3BC-F2D81E1AFE13}" sibTransId="{5F1D6047-552E-40B5-B1B3-472FA106E0C6}"/>
    <dgm:cxn modelId="{CAAA4EA1-4F3C-4D2C-8A54-92A7DDCB25F5}" type="presParOf" srcId="{C6EE55D0-3789-4B5D-A40B-4608519CD609}" destId="{4E6D2ED2-AFBF-4162-AD0F-3E603BAEE0A9}" srcOrd="0" destOrd="0" presId="urn:microsoft.com/office/officeart/2016/7/layout/RepeatingBendingProcessNew"/>
    <dgm:cxn modelId="{FAB71C43-DDA0-464F-A613-7AE45B413924}" type="presParOf" srcId="{C6EE55D0-3789-4B5D-A40B-4608519CD609}" destId="{D31632FD-D9D8-4C68-A96F-6B6A500BFB04}" srcOrd="1" destOrd="0" presId="urn:microsoft.com/office/officeart/2016/7/layout/RepeatingBendingProcessNew"/>
    <dgm:cxn modelId="{9735E7D7-7670-4F8E-B28E-017AE60FECC3}" type="presParOf" srcId="{D31632FD-D9D8-4C68-A96F-6B6A500BFB04}" destId="{D750E090-ABFD-488E-8E1B-EBF1697F8303}" srcOrd="0" destOrd="0" presId="urn:microsoft.com/office/officeart/2016/7/layout/RepeatingBendingProcessNew"/>
    <dgm:cxn modelId="{C220A40C-789D-48D6-9EA7-8941B7C85E1B}" type="presParOf" srcId="{C6EE55D0-3789-4B5D-A40B-4608519CD609}" destId="{DB71EF30-5C82-4E47-ACC3-7C95E57E7A98}" srcOrd="2" destOrd="0" presId="urn:microsoft.com/office/officeart/2016/7/layout/RepeatingBendingProcessNew"/>
    <dgm:cxn modelId="{8CF84B92-27D5-45FE-A456-0C14708FAA2A}" type="presParOf" srcId="{C6EE55D0-3789-4B5D-A40B-4608519CD609}" destId="{2B70E995-4DEE-49BF-ADF5-9207D6CB6A4E}" srcOrd="3" destOrd="0" presId="urn:microsoft.com/office/officeart/2016/7/layout/RepeatingBendingProcessNew"/>
    <dgm:cxn modelId="{14AB986B-EC6D-4042-9D7B-8523A9DE815E}" type="presParOf" srcId="{2B70E995-4DEE-49BF-ADF5-9207D6CB6A4E}" destId="{BD37BDE0-8F93-4EA2-AFD0-A6C9BD510BCD}" srcOrd="0" destOrd="0" presId="urn:microsoft.com/office/officeart/2016/7/layout/RepeatingBendingProcessNew"/>
    <dgm:cxn modelId="{ACD907EF-B76B-46D4-8A47-0EA591AF68F2}" type="presParOf" srcId="{C6EE55D0-3789-4B5D-A40B-4608519CD609}" destId="{28C839F5-F3F1-467B-B23C-4359478C4B67}" srcOrd="4" destOrd="0" presId="urn:microsoft.com/office/officeart/2016/7/layout/RepeatingBendingProcessNew"/>
    <dgm:cxn modelId="{97BF6B78-B65F-499A-BB5C-1E9E32DC934D}" type="presParOf" srcId="{C6EE55D0-3789-4B5D-A40B-4608519CD609}" destId="{40F55CA3-8AEB-4B19-8CE2-22136137F5AC}" srcOrd="5" destOrd="0" presId="urn:microsoft.com/office/officeart/2016/7/layout/RepeatingBendingProcessNew"/>
    <dgm:cxn modelId="{A8B17AEF-E140-4F1E-991E-29613D068931}" type="presParOf" srcId="{40F55CA3-8AEB-4B19-8CE2-22136137F5AC}" destId="{009FEB95-31CC-4275-AB93-04B0DAA28922}" srcOrd="0" destOrd="0" presId="urn:microsoft.com/office/officeart/2016/7/layout/RepeatingBendingProcessNew"/>
    <dgm:cxn modelId="{311FF01A-17ED-451C-BE97-88BE558242D0}" type="presParOf" srcId="{C6EE55D0-3789-4B5D-A40B-4608519CD609}" destId="{8514292A-72B4-46B7-890C-2B62AD1D41CD}" srcOrd="6" destOrd="0" presId="urn:microsoft.com/office/officeart/2016/7/layout/RepeatingBendingProcessNew"/>
    <dgm:cxn modelId="{BE3CB5B1-2797-481C-A8A7-07CE7C04EB92}" type="presParOf" srcId="{C6EE55D0-3789-4B5D-A40B-4608519CD609}" destId="{FE692A52-8884-4F70-892F-0FFDCBBDCB81}" srcOrd="7" destOrd="0" presId="urn:microsoft.com/office/officeart/2016/7/layout/RepeatingBendingProcessNew"/>
    <dgm:cxn modelId="{C025844E-5E48-43AE-9848-3D5D60A95A4F}" type="presParOf" srcId="{FE692A52-8884-4F70-892F-0FFDCBBDCB81}" destId="{E5B4EBF8-003D-4BCD-8174-1EFB714BC976}" srcOrd="0" destOrd="0" presId="urn:microsoft.com/office/officeart/2016/7/layout/RepeatingBendingProcessNew"/>
    <dgm:cxn modelId="{3870C0B2-1F51-4DC1-BCF6-B64C551E7E18}" type="presParOf" srcId="{C6EE55D0-3789-4B5D-A40B-4608519CD609}" destId="{7E72C5CF-4D5A-49C4-BB3A-FBEE7A502FAA}"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36F513-30D5-4FB5-834E-29307018EF0D}"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353C7D81-7686-469E-A72B-6421284186E6}">
      <dgm:prSet custT="1"/>
      <dgm:spPr/>
      <dgm:t>
        <a:bodyPr/>
        <a:lstStyle/>
        <a:p>
          <a:r>
            <a:rPr lang="en-US" sz="2000" b="1" i="0" baseline="0"/>
            <a:t>3D Printing of Menstrual Products:</a:t>
          </a:r>
          <a:endParaRPr lang="en-US" sz="2000"/>
        </a:p>
      </dgm:t>
    </dgm:pt>
    <dgm:pt modelId="{D9554043-FD9B-4DE9-AD38-49D5967DD0F2}" type="parTrans" cxnId="{EB595B27-8D5F-4FBA-BBCB-38A46E531616}">
      <dgm:prSet/>
      <dgm:spPr/>
      <dgm:t>
        <a:bodyPr/>
        <a:lstStyle/>
        <a:p>
          <a:endParaRPr lang="en-US" sz="2000"/>
        </a:p>
      </dgm:t>
    </dgm:pt>
    <dgm:pt modelId="{8FAE3798-E5D4-4EEB-8C93-41A15A9AE4FC}" type="sibTrans" cxnId="{EB595B27-8D5F-4FBA-BBCB-38A46E531616}">
      <dgm:prSet/>
      <dgm:spPr/>
      <dgm:t>
        <a:bodyPr/>
        <a:lstStyle/>
        <a:p>
          <a:endParaRPr lang="en-US" sz="2000"/>
        </a:p>
      </dgm:t>
    </dgm:pt>
    <dgm:pt modelId="{9D685CB1-9005-4F01-BB70-187130CBBF75}">
      <dgm:prSet custT="1"/>
      <dgm:spPr/>
      <dgm:t>
        <a:bodyPr/>
        <a:lstStyle/>
        <a:p>
          <a:r>
            <a:rPr lang="en-US" sz="2000" b="1" i="0" baseline="0" dirty="0"/>
            <a:t>Description:</a:t>
          </a:r>
          <a:r>
            <a:rPr lang="en-US" sz="2000" b="0" i="0" baseline="0" dirty="0"/>
            <a:t> 3D printing technology can be used to create low-cost and environmentally friendly menstrual products, providing an alternative to traditional disposable products.</a:t>
          </a:r>
          <a:endParaRPr lang="en-US" sz="2000" dirty="0"/>
        </a:p>
      </dgm:t>
    </dgm:pt>
    <dgm:pt modelId="{F0949B87-5A1A-4361-AD12-078875C8AABF}" type="parTrans" cxnId="{5863DA4B-A971-41EF-824B-FC9BC3E25068}">
      <dgm:prSet/>
      <dgm:spPr/>
      <dgm:t>
        <a:bodyPr/>
        <a:lstStyle/>
        <a:p>
          <a:endParaRPr lang="en-US" sz="2000"/>
        </a:p>
      </dgm:t>
    </dgm:pt>
    <dgm:pt modelId="{09F6608E-CF50-4748-A71B-E4A63BBEAAEF}" type="sibTrans" cxnId="{5863DA4B-A971-41EF-824B-FC9BC3E25068}">
      <dgm:prSet/>
      <dgm:spPr/>
      <dgm:t>
        <a:bodyPr/>
        <a:lstStyle/>
        <a:p>
          <a:endParaRPr lang="en-US" sz="2000"/>
        </a:p>
      </dgm:t>
    </dgm:pt>
    <dgm:pt modelId="{AE0FB4A6-B22C-4F2D-B805-C6BB635C182D}">
      <dgm:prSet custT="1"/>
      <dgm:spPr/>
      <dgm:t>
        <a:bodyPr/>
        <a:lstStyle/>
        <a:p>
          <a:r>
            <a:rPr lang="en-US" sz="2000" b="1" i="0" baseline="0" dirty="0"/>
            <a:t>Benefits:</a:t>
          </a:r>
          <a:r>
            <a:rPr lang="en-US" sz="2000" b="0" i="0" baseline="0" dirty="0"/>
            <a:t> Enables local production of menstrual products, reduces costs, and contributes to environmental sustainability.</a:t>
          </a:r>
          <a:endParaRPr lang="en-US" sz="2000" dirty="0"/>
        </a:p>
      </dgm:t>
    </dgm:pt>
    <dgm:pt modelId="{FDA6E949-A350-4F30-9767-AB95F8A88290}" type="parTrans" cxnId="{FA1949B5-F9A2-4E9C-90A7-A28546E25457}">
      <dgm:prSet/>
      <dgm:spPr/>
      <dgm:t>
        <a:bodyPr/>
        <a:lstStyle/>
        <a:p>
          <a:endParaRPr lang="en-US" sz="2000"/>
        </a:p>
      </dgm:t>
    </dgm:pt>
    <dgm:pt modelId="{B37CB253-57D2-4F2A-A149-4742E65A133F}" type="sibTrans" cxnId="{FA1949B5-F9A2-4E9C-90A7-A28546E25457}">
      <dgm:prSet/>
      <dgm:spPr/>
      <dgm:t>
        <a:bodyPr/>
        <a:lstStyle/>
        <a:p>
          <a:endParaRPr lang="en-US" sz="2000"/>
        </a:p>
      </dgm:t>
    </dgm:pt>
    <dgm:pt modelId="{B34E6C23-AB19-4209-B488-5B360046E245}">
      <dgm:prSet custT="1"/>
      <dgm:spPr/>
      <dgm:t>
        <a:bodyPr/>
        <a:lstStyle/>
        <a:p>
          <a:r>
            <a:rPr lang="en-US" sz="2000" b="1" i="0" baseline="0"/>
            <a:t>Online Platforms for Donations:</a:t>
          </a:r>
          <a:endParaRPr lang="en-US" sz="2000"/>
        </a:p>
      </dgm:t>
    </dgm:pt>
    <dgm:pt modelId="{738AE1BC-43B3-48AA-AC5E-BE05FD6C2FE1}" type="parTrans" cxnId="{D4A9D13A-C20D-4EEB-8937-615C600CDF99}">
      <dgm:prSet/>
      <dgm:spPr/>
      <dgm:t>
        <a:bodyPr/>
        <a:lstStyle/>
        <a:p>
          <a:endParaRPr lang="en-US" sz="2000"/>
        </a:p>
      </dgm:t>
    </dgm:pt>
    <dgm:pt modelId="{8AB3A884-4131-4E00-803C-1223F30601DF}" type="sibTrans" cxnId="{D4A9D13A-C20D-4EEB-8937-615C600CDF99}">
      <dgm:prSet/>
      <dgm:spPr/>
      <dgm:t>
        <a:bodyPr/>
        <a:lstStyle/>
        <a:p>
          <a:endParaRPr lang="en-US" sz="2000"/>
        </a:p>
      </dgm:t>
    </dgm:pt>
    <dgm:pt modelId="{CF70F10F-A461-4AA7-BC1D-288860FA4BA6}">
      <dgm:prSet custT="1"/>
      <dgm:spPr/>
      <dgm:t>
        <a:bodyPr/>
        <a:lstStyle/>
        <a:p>
          <a:r>
            <a:rPr lang="en-US" sz="2000" b="1" i="0" baseline="0" dirty="0"/>
            <a:t>Description:</a:t>
          </a:r>
          <a:r>
            <a:rPr lang="en-US" sz="2000" b="0" i="0" baseline="0" dirty="0"/>
            <a:t> Web or mobile platforms that facilitate online donations for menstrual products. Users can contribute financially, and the funds are used to purchase and distribute products to those in need.</a:t>
          </a:r>
          <a:endParaRPr lang="en-US" sz="2000" dirty="0"/>
        </a:p>
      </dgm:t>
    </dgm:pt>
    <dgm:pt modelId="{6143FEDD-A091-4042-98A2-96E1D1E986BE}" type="parTrans" cxnId="{1E99E9B7-CF01-4155-AF0B-4296EE6F9DD5}">
      <dgm:prSet/>
      <dgm:spPr/>
      <dgm:t>
        <a:bodyPr/>
        <a:lstStyle/>
        <a:p>
          <a:endParaRPr lang="en-US" sz="2000"/>
        </a:p>
      </dgm:t>
    </dgm:pt>
    <dgm:pt modelId="{B71D031A-FFBF-4C22-9079-8B5018577678}" type="sibTrans" cxnId="{1E99E9B7-CF01-4155-AF0B-4296EE6F9DD5}">
      <dgm:prSet/>
      <dgm:spPr/>
      <dgm:t>
        <a:bodyPr/>
        <a:lstStyle/>
        <a:p>
          <a:endParaRPr lang="en-US" sz="2000"/>
        </a:p>
      </dgm:t>
    </dgm:pt>
    <dgm:pt modelId="{59F81A36-790B-49EA-83F6-B8A47E487161}">
      <dgm:prSet custT="1"/>
      <dgm:spPr/>
      <dgm:t>
        <a:bodyPr/>
        <a:lstStyle/>
        <a:p>
          <a:r>
            <a:rPr lang="en-US" sz="2000" b="1" i="0" baseline="0"/>
            <a:t>Benefits:</a:t>
          </a:r>
          <a:r>
            <a:rPr lang="en-US" sz="2000" b="0" i="0" baseline="0"/>
            <a:t> Provides a convenient way for individuals to support initiatives addressing period poverty, allowing for widespread contributions.</a:t>
          </a:r>
          <a:endParaRPr lang="en-US" sz="2000"/>
        </a:p>
      </dgm:t>
    </dgm:pt>
    <dgm:pt modelId="{A82F47A7-F651-473F-B814-4FD891406643}" type="parTrans" cxnId="{CE336DA5-8299-4BCA-8D45-A48C8CFFAA34}">
      <dgm:prSet/>
      <dgm:spPr/>
      <dgm:t>
        <a:bodyPr/>
        <a:lstStyle/>
        <a:p>
          <a:endParaRPr lang="en-US" sz="2000"/>
        </a:p>
      </dgm:t>
    </dgm:pt>
    <dgm:pt modelId="{67526851-3934-4EFE-AEA5-76A8CBC43F72}" type="sibTrans" cxnId="{CE336DA5-8299-4BCA-8D45-A48C8CFFAA34}">
      <dgm:prSet/>
      <dgm:spPr/>
      <dgm:t>
        <a:bodyPr/>
        <a:lstStyle/>
        <a:p>
          <a:endParaRPr lang="en-US" sz="2000"/>
        </a:p>
      </dgm:t>
    </dgm:pt>
    <dgm:pt modelId="{D06D3574-E19B-484E-B287-BAC420C8FDA2}" type="pres">
      <dgm:prSet presAssocID="{2E36F513-30D5-4FB5-834E-29307018EF0D}" presName="Name0" presStyleCnt="0">
        <dgm:presLayoutVars>
          <dgm:dir/>
          <dgm:animLvl val="lvl"/>
          <dgm:resizeHandles val="exact"/>
        </dgm:presLayoutVars>
      </dgm:prSet>
      <dgm:spPr/>
    </dgm:pt>
    <dgm:pt modelId="{287DC7FE-376C-4024-A884-60E23BE10BE8}" type="pres">
      <dgm:prSet presAssocID="{353C7D81-7686-469E-A72B-6421284186E6}" presName="linNode" presStyleCnt="0"/>
      <dgm:spPr/>
    </dgm:pt>
    <dgm:pt modelId="{1E56C785-27EF-4F06-B176-0F672AEA51F7}" type="pres">
      <dgm:prSet presAssocID="{353C7D81-7686-469E-A72B-6421284186E6}" presName="parentText" presStyleLbl="node1" presStyleIdx="0" presStyleCnt="2" custScaleX="60042" custScaleY="39193">
        <dgm:presLayoutVars>
          <dgm:chMax val="1"/>
          <dgm:bulletEnabled val="1"/>
        </dgm:presLayoutVars>
      </dgm:prSet>
      <dgm:spPr/>
    </dgm:pt>
    <dgm:pt modelId="{07EF0BE1-A342-4C65-B6F8-E26711E6A5A7}" type="pres">
      <dgm:prSet presAssocID="{353C7D81-7686-469E-A72B-6421284186E6}" presName="descendantText" presStyleLbl="alignAccFollowNode1" presStyleIdx="0" presStyleCnt="2">
        <dgm:presLayoutVars>
          <dgm:bulletEnabled val="1"/>
        </dgm:presLayoutVars>
      </dgm:prSet>
      <dgm:spPr/>
    </dgm:pt>
    <dgm:pt modelId="{926E1CCD-AE6D-42C1-AA9F-3D73CA7E6DFA}" type="pres">
      <dgm:prSet presAssocID="{8FAE3798-E5D4-4EEB-8C93-41A15A9AE4FC}" presName="sp" presStyleCnt="0"/>
      <dgm:spPr/>
    </dgm:pt>
    <dgm:pt modelId="{B573D9AC-68B2-4A12-AA06-0611C80F40FA}" type="pres">
      <dgm:prSet presAssocID="{B34E6C23-AB19-4209-B488-5B360046E245}" presName="linNode" presStyleCnt="0"/>
      <dgm:spPr/>
    </dgm:pt>
    <dgm:pt modelId="{45220C71-434C-4759-A65C-3905AB3A4AF4}" type="pres">
      <dgm:prSet presAssocID="{B34E6C23-AB19-4209-B488-5B360046E245}" presName="parentText" presStyleLbl="node1" presStyleIdx="1" presStyleCnt="2" custScaleX="77178" custScaleY="38944">
        <dgm:presLayoutVars>
          <dgm:chMax val="1"/>
          <dgm:bulletEnabled val="1"/>
        </dgm:presLayoutVars>
      </dgm:prSet>
      <dgm:spPr/>
    </dgm:pt>
    <dgm:pt modelId="{5B2C6E56-608E-4156-A48C-7040634A9A0D}" type="pres">
      <dgm:prSet presAssocID="{B34E6C23-AB19-4209-B488-5B360046E245}" presName="descendantText" presStyleLbl="alignAccFollowNode1" presStyleIdx="1" presStyleCnt="2">
        <dgm:presLayoutVars>
          <dgm:bulletEnabled val="1"/>
        </dgm:presLayoutVars>
      </dgm:prSet>
      <dgm:spPr/>
    </dgm:pt>
  </dgm:ptLst>
  <dgm:cxnLst>
    <dgm:cxn modelId="{6558DB1D-2831-499E-A354-818A3A3D4689}" type="presOf" srcId="{9D685CB1-9005-4F01-BB70-187130CBBF75}" destId="{07EF0BE1-A342-4C65-B6F8-E26711E6A5A7}" srcOrd="0" destOrd="0" presId="urn:microsoft.com/office/officeart/2005/8/layout/vList5"/>
    <dgm:cxn modelId="{2C256726-857E-4B18-A5EA-2272B5953105}" type="presOf" srcId="{353C7D81-7686-469E-A72B-6421284186E6}" destId="{1E56C785-27EF-4F06-B176-0F672AEA51F7}" srcOrd="0" destOrd="0" presId="urn:microsoft.com/office/officeart/2005/8/layout/vList5"/>
    <dgm:cxn modelId="{EB595B27-8D5F-4FBA-BBCB-38A46E531616}" srcId="{2E36F513-30D5-4FB5-834E-29307018EF0D}" destId="{353C7D81-7686-469E-A72B-6421284186E6}" srcOrd="0" destOrd="0" parTransId="{D9554043-FD9B-4DE9-AD38-49D5967DD0F2}" sibTransId="{8FAE3798-E5D4-4EEB-8C93-41A15A9AE4FC}"/>
    <dgm:cxn modelId="{D4A9D13A-C20D-4EEB-8937-615C600CDF99}" srcId="{2E36F513-30D5-4FB5-834E-29307018EF0D}" destId="{B34E6C23-AB19-4209-B488-5B360046E245}" srcOrd="1" destOrd="0" parTransId="{738AE1BC-43B3-48AA-AC5E-BE05FD6C2FE1}" sibTransId="{8AB3A884-4131-4E00-803C-1223F30601DF}"/>
    <dgm:cxn modelId="{6EE2C95F-A466-4E59-AF38-83295DF03534}" type="presOf" srcId="{59F81A36-790B-49EA-83F6-B8A47E487161}" destId="{5B2C6E56-608E-4156-A48C-7040634A9A0D}" srcOrd="0" destOrd="1" presId="urn:microsoft.com/office/officeart/2005/8/layout/vList5"/>
    <dgm:cxn modelId="{5863DA4B-A971-41EF-824B-FC9BC3E25068}" srcId="{353C7D81-7686-469E-A72B-6421284186E6}" destId="{9D685CB1-9005-4F01-BB70-187130CBBF75}" srcOrd="0" destOrd="0" parTransId="{F0949B87-5A1A-4361-AD12-078875C8AABF}" sibTransId="{09F6608E-CF50-4748-A71B-E4A63BBEAAEF}"/>
    <dgm:cxn modelId="{1A81594F-43FE-49D3-A9BA-E66CF88F861F}" type="presOf" srcId="{CF70F10F-A461-4AA7-BC1D-288860FA4BA6}" destId="{5B2C6E56-608E-4156-A48C-7040634A9A0D}" srcOrd="0" destOrd="0" presId="urn:microsoft.com/office/officeart/2005/8/layout/vList5"/>
    <dgm:cxn modelId="{CE336DA5-8299-4BCA-8D45-A48C8CFFAA34}" srcId="{B34E6C23-AB19-4209-B488-5B360046E245}" destId="{59F81A36-790B-49EA-83F6-B8A47E487161}" srcOrd="1" destOrd="0" parTransId="{A82F47A7-F651-473F-B814-4FD891406643}" sibTransId="{67526851-3934-4EFE-AEA5-76A8CBC43F72}"/>
    <dgm:cxn modelId="{FA1949B5-F9A2-4E9C-90A7-A28546E25457}" srcId="{353C7D81-7686-469E-A72B-6421284186E6}" destId="{AE0FB4A6-B22C-4F2D-B805-C6BB635C182D}" srcOrd="1" destOrd="0" parTransId="{FDA6E949-A350-4F30-9767-AB95F8A88290}" sibTransId="{B37CB253-57D2-4F2A-A149-4742E65A133F}"/>
    <dgm:cxn modelId="{1E99E9B7-CF01-4155-AF0B-4296EE6F9DD5}" srcId="{B34E6C23-AB19-4209-B488-5B360046E245}" destId="{CF70F10F-A461-4AA7-BC1D-288860FA4BA6}" srcOrd="0" destOrd="0" parTransId="{6143FEDD-A091-4042-98A2-96E1D1E986BE}" sibTransId="{B71D031A-FFBF-4C22-9079-8B5018577678}"/>
    <dgm:cxn modelId="{E13338C9-DD7D-45BD-B6CD-DF1E9D23A9A4}" type="presOf" srcId="{AE0FB4A6-B22C-4F2D-B805-C6BB635C182D}" destId="{07EF0BE1-A342-4C65-B6F8-E26711E6A5A7}" srcOrd="0" destOrd="1" presId="urn:microsoft.com/office/officeart/2005/8/layout/vList5"/>
    <dgm:cxn modelId="{4BCF14DE-4210-4C4C-8D25-E180E8850378}" type="presOf" srcId="{2E36F513-30D5-4FB5-834E-29307018EF0D}" destId="{D06D3574-E19B-484E-B287-BAC420C8FDA2}" srcOrd="0" destOrd="0" presId="urn:microsoft.com/office/officeart/2005/8/layout/vList5"/>
    <dgm:cxn modelId="{D18BEAF8-7B18-4344-8FD3-BFC25D6962E2}" type="presOf" srcId="{B34E6C23-AB19-4209-B488-5B360046E245}" destId="{45220C71-434C-4759-A65C-3905AB3A4AF4}" srcOrd="0" destOrd="0" presId="urn:microsoft.com/office/officeart/2005/8/layout/vList5"/>
    <dgm:cxn modelId="{C5E18D41-5F56-4B90-B2F1-2ADF5C817A50}" type="presParOf" srcId="{D06D3574-E19B-484E-B287-BAC420C8FDA2}" destId="{287DC7FE-376C-4024-A884-60E23BE10BE8}" srcOrd="0" destOrd="0" presId="urn:microsoft.com/office/officeart/2005/8/layout/vList5"/>
    <dgm:cxn modelId="{3DA0FC03-F3D7-430C-84E1-DA5B2E47E8EE}" type="presParOf" srcId="{287DC7FE-376C-4024-A884-60E23BE10BE8}" destId="{1E56C785-27EF-4F06-B176-0F672AEA51F7}" srcOrd="0" destOrd="0" presId="urn:microsoft.com/office/officeart/2005/8/layout/vList5"/>
    <dgm:cxn modelId="{A947B0D8-A54B-44C0-8252-96C3CA8DFE5D}" type="presParOf" srcId="{287DC7FE-376C-4024-A884-60E23BE10BE8}" destId="{07EF0BE1-A342-4C65-B6F8-E26711E6A5A7}" srcOrd="1" destOrd="0" presId="urn:microsoft.com/office/officeart/2005/8/layout/vList5"/>
    <dgm:cxn modelId="{7B81FC3D-194B-4C64-9801-022095F98418}" type="presParOf" srcId="{D06D3574-E19B-484E-B287-BAC420C8FDA2}" destId="{926E1CCD-AE6D-42C1-AA9F-3D73CA7E6DFA}" srcOrd="1" destOrd="0" presId="urn:microsoft.com/office/officeart/2005/8/layout/vList5"/>
    <dgm:cxn modelId="{8824E11B-AC46-4B95-AB30-5D02F78B25CE}" type="presParOf" srcId="{D06D3574-E19B-484E-B287-BAC420C8FDA2}" destId="{B573D9AC-68B2-4A12-AA06-0611C80F40FA}" srcOrd="2" destOrd="0" presId="urn:microsoft.com/office/officeart/2005/8/layout/vList5"/>
    <dgm:cxn modelId="{38A3D234-4EA9-4046-ABCE-3186BC2B1387}" type="presParOf" srcId="{B573D9AC-68B2-4A12-AA06-0611C80F40FA}" destId="{45220C71-434C-4759-A65C-3905AB3A4AF4}" srcOrd="0" destOrd="0" presId="urn:microsoft.com/office/officeart/2005/8/layout/vList5"/>
    <dgm:cxn modelId="{6E9D901C-EC69-43C0-B61B-01F0C354AF42}" type="presParOf" srcId="{B573D9AC-68B2-4A12-AA06-0611C80F40FA}" destId="{5B2C6E56-608E-4156-A48C-7040634A9A0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AB47D6-3C68-4391-B68E-DEE8BD5FC663}" type="doc">
      <dgm:prSet loTypeId="urn:microsoft.com/office/officeart/2018/2/layout/IconLabelDescriptionList" loCatId="icon" qsTypeId="urn:microsoft.com/office/officeart/2005/8/quickstyle/simple1" qsCatId="simple" csTypeId="urn:microsoft.com/office/officeart/2005/8/colors/accent3_4" csCatId="accent3" phldr="1"/>
      <dgm:spPr/>
      <dgm:t>
        <a:bodyPr/>
        <a:lstStyle/>
        <a:p>
          <a:endParaRPr lang="en-US"/>
        </a:p>
      </dgm:t>
    </dgm:pt>
    <dgm:pt modelId="{C82E6C58-2001-484C-B784-4B27AA189908}">
      <dgm:prSet custT="1"/>
      <dgm:spPr/>
      <dgm:t>
        <a:bodyPr/>
        <a:lstStyle/>
        <a:p>
          <a:pPr>
            <a:lnSpc>
              <a:spcPct val="100000"/>
            </a:lnSpc>
            <a:defRPr b="1"/>
          </a:pPr>
          <a:r>
            <a:rPr lang="en-US" sz="1800" b="1" i="0" baseline="0"/>
            <a:t>Smart Dispensers and Vending Machines:</a:t>
          </a:r>
          <a:endParaRPr lang="en-US" sz="1800"/>
        </a:p>
      </dgm:t>
    </dgm:pt>
    <dgm:pt modelId="{903EC335-E3A6-4DB4-8068-F9EC4666A233}" type="parTrans" cxnId="{D9F6ECD6-AC36-48F9-82FB-7FF6BBE84738}">
      <dgm:prSet/>
      <dgm:spPr/>
      <dgm:t>
        <a:bodyPr/>
        <a:lstStyle/>
        <a:p>
          <a:endParaRPr lang="en-US" sz="1800"/>
        </a:p>
      </dgm:t>
    </dgm:pt>
    <dgm:pt modelId="{9A877F3F-7F05-41D0-BFD2-4BB263B371C3}" type="sibTrans" cxnId="{D9F6ECD6-AC36-48F9-82FB-7FF6BBE84738}">
      <dgm:prSet/>
      <dgm:spPr/>
      <dgm:t>
        <a:bodyPr/>
        <a:lstStyle/>
        <a:p>
          <a:endParaRPr lang="en-US" sz="1800"/>
        </a:p>
      </dgm:t>
    </dgm:pt>
    <dgm:pt modelId="{D3DC6B6F-9E49-4E26-AE08-932F242FBAB5}">
      <dgm:prSet custT="1"/>
      <dgm:spPr/>
      <dgm:t>
        <a:bodyPr/>
        <a:lstStyle/>
        <a:p>
          <a:pPr>
            <a:lnSpc>
              <a:spcPct val="100000"/>
            </a:lnSpc>
          </a:pPr>
          <a:r>
            <a:rPr lang="en-US" sz="1800" b="1" i="0" baseline="0" dirty="0"/>
            <a:t>Description:</a:t>
          </a:r>
          <a:r>
            <a:rPr lang="en-US" sz="1800" b="0" i="0" baseline="0" dirty="0"/>
            <a:t> Automated dispensers or vending machines that offer free or low-cost menstrual products. These machines can be strategically placed in schools, public places, or community centers.</a:t>
          </a:r>
          <a:endParaRPr lang="en-US" sz="1800" dirty="0"/>
        </a:p>
      </dgm:t>
    </dgm:pt>
    <dgm:pt modelId="{5FE7E2EE-7940-4258-9021-D62925867FAC}" type="parTrans" cxnId="{D91B5020-A66D-4BC2-8F3F-41009F32FCFE}">
      <dgm:prSet/>
      <dgm:spPr/>
      <dgm:t>
        <a:bodyPr/>
        <a:lstStyle/>
        <a:p>
          <a:endParaRPr lang="en-US" sz="1800"/>
        </a:p>
      </dgm:t>
    </dgm:pt>
    <dgm:pt modelId="{3CE3A3A3-4794-477B-9AD0-B47987887569}" type="sibTrans" cxnId="{D91B5020-A66D-4BC2-8F3F-41009F32FCFE}">
      <dgm:prSet/>
      <dgm:spPr/>
      <dgm:t>
        <a:bodyPr/>
        <a:lstStyle/>
        <a:p>
          <a:endParaRPr lang="en-US" sz="1800"/>
        </a:p>
      </dgm:t>
    </dgm:pt>
    <dgm:pt modelId="{8E47E3D5-6BD9-42F4-9347-ABCE4A063779}">
      <dgm:prSet custT="1"/>
      <dgm:spPr/>
      <dgm:t>
        <a:bodyPr/>
        <a:lstStyle/>
        <a:p>
          <a:pPr>
            <a:lnSpc>
              <a:spcPct val="100000"/>
            </a:lnSpc>
          </a:pPr>
          <a:r>
            <a:rPr lang="en-US" sz="1800" b="1" i="0" baseline="0"/>
            <a:t>Benefits:</a:t>
          </a:r>
          <a:r>
            <a:rPr lang="en-US" sz="1800" b="0" i="0" baseline="0"/>
            <a:t> Enhances accessibility to menstrual products, reduces stigma, and ensures availability in locations where people may face challenges in obtaining products.</a:t>
          </a:r>
          <a:endParaRPr lang="en-US" sz="1800"/>
        </a:p>
      </dgm:t>
    </dgm:pt>
    <dgm:pt modelId="{965E0C30-C7EC-442D-8509-7DF8F9D0888C}" type="parTrans" cxnId="{A92D0E18-FAD1-40D2-A21C-62498871B884}">
      <dgm:prSet/>
      <dgm:spPr/>
      <dgm:t>
        <a:bodyPr/>
        <a:lstStyle/>
        <a:p>
          <a:endParaRPr lang="en-US" sz="1800"/>
        </a:p>
      </dgm:t>
    </dgm:pt>
    <dgm:pt modelId="{E7CCEAC1-C18B-4CDC-A8FD-2529D322AA54}" type="sibTrans" cxnId="{A92D0E18-FAD1-40D2-A21C-62498871B884}">
      <dgm:prSet/>
      <dgm:spPr/>
      <dgm:t>
        <a:bodyPr/>
        <a:lstStyle/>
        <a:p>
          <a:endParaRPr lang="en-US" sz="1800"/>
        </a:p>
      </dgm:t>
    </dgm:pt>
    <dgm:pt modelId="{A847F32C-7FF9-4252-BDBC-F507F3AEEB83}">
      <dgm:prSet custT="1"/>
      <dgm:spPr/>
      <dgm:t>
        <a:bodyPr/>
        <a:lstStyle/>
        <a:p>
          <a:pPr>
            <a:lnSpc>
              <a:spcPct val="100000"/>
            </a:lnSpc>
            <a:defRPr b="1"/>
          </a:pPr>
          <a:r>
            <a:rPr lang="en-US" sz="1800" b="1" i="0" baseline="0" dirty="0"/>
            <a:t>Telemedicine and Chatbots for Support:</a:t>
          </a:r>
          <a:endParaRPr lang="en-US" sz="1800" dirty="0"/>
        </a:p>
      </dgm:t>
    </dgm:pt>
    <dgm:pt modelId="{0C36C015-86FB-4A0C-A934-0699EEDAFD23}" type="parTrans" cxnId="{297E0A7F-BA5D-4908-9C1E-13471D0DB0D3}">
      <dgm:prSet/>
      <dgm:spPr/>
      <dgm:t>
        <a:bodyPr/>
        <a:lstStyle/>
        <a:p>
          <a:endParaRPr lang="en-US" sz="1800"/>
        </a:p>
      </dgm:t>
    </dgm:pt>
    <dgm:pt modelId="{2D1BFFBD-9424-43E6-A912-583C420229BB}" type="sibTrans" cxnId="{297E0A7F-BA5D-4908-9C1E-13471D0DB0D3}">
      <dgm:prSet/>
      <dgm:spPr/>
      <dgm:t>
        <a:bodyPr/>
        <a:lstStyle/>
        <a:p>
          <a:endParaRPr lang="en-US" sz="1800"/>
        </a:p>
      </dgm:t>
    </dgm:pt>
    <dgm:pt modelId="{757B8E22-DBD0-42ED-8580-4EE28C9EA481}">
      <dgm:prSet custT="1"/>
      <dgm:spPr/>
      <dgm:t>
        <a:bodyPr/>
        <a:lstStyle/>
        <a:p>
          <a:pPr>
            <a:lnSpc>
              <a:spcPct val="100000"/>
            </a:lnSpc>
          </a:pPr>
          <a:r>
            <a:rPr lang="en-US" sz="1800" b="1" i="0" baseline="0" dirty="0"/>
            <a:t>Description:</a:t>
          </a:r>
          <a:r>
            <a:rPr lang="en-US" sz="1800" b="0" i="0" baseline="0" dirty="0"/>
            <a:t> Telemedicine platforms or chatbots that provide remote support and guidance on menstrual health. Users can access information, ask questions, and receive guidance on managing their menstrual hygiene.</a:t>
          </a:r>
          <a:endParaRPr lang="en-US" sz="1800" dirty="0"/>
        </a:p>
      </dgm:t>
    </dgm:pt>
    <dgm:pt modelId="{1048F23B-ECCD-48DE-93B3-21AA3B262485}" type="parTrans" cxnId="{967ACEBA-08B9-492C-92DA-458BC7C0AE6C}">
      <dgm:prSet/>
      <dgm:spPr/>
      <dgm:t>
        <a:bodyPr/>
        <a:lstStyle/>
        <a:p>
          <a:endParaRPr lang="en-US" sz="1800"/>
        </a:p>
      </dgm:t>
    </dgm:pt>
    <dgm:pt modelId="{AA8A2465-2957-424B-A0BD-87646D356E38}" type="sibTrans" cxnId="{967ACEBA-08B9-492C-92DA-458BC7C0AE6C}">
      <dgm:prSet/>
      <dgm:spPr/>
      <dgm:t>
        <a:bodyPr/>
        <a:lstStyle/>
        <a:p>
          <a:endParaRPr lang="en-US" sz="1800"/>
        </a:p>
      </dgm:t>
    </dgm:pt>
    <dgm:pt modelId="{350EC638-6179-4473-89FA-58141063D1F6}">
      <dgm:prSet custT="1"/>
      <dgm:spPr/>
      <dgm:t>
        <a:bodyPr/>
        <a:lstStyle/>
        <a:p>
          <a:pPr>
            <a:lnSpc>
              <a:spcPct val="100000"/>
            </a:lnSpc>
          </a:pPr>
          <a:r>
            <a:rPr lang="en-US" sz="1800" b="1" i="0" baseline="0"/>
            <a:t>Benefits:</a:t>
          </a:r>
          <a:r>
            <a:rPr lang="en-US" sz="1800" b="0" i="0" baseline="0"/>
            <a:t> Overcomes barriers to seeking information, especially in regions with limited access to healthcare services, and empowers individuals to make informed decisions.</a:t>
          </a:r>
          <a:endParaRPr lang="en-US" sz="1800"/>
        </a:p>
      </dgm:t>
    </dgm:pt>
    <dgm:pt modelId="{36E7F1F5-9CBD-44A7-BAD3-34D4D48C8EA1}" type="parTrans" cxnId="{C0770A67-96AA-4B34-8FFA-879EB12A2259}">
      <dgm:prSet/>
      <dgm:spPr/>
      <dgm:t>
        <a:bodyPr/>
        <a:lstStyle/>
        <a:p>
          <a:endParaRPr lang="en-US" sz="1800"/>
        </a:p>
      </dgm:t>
    </dgm:pt>
    <dgm:pt modelId="{990C0E8B-D7FD-4A4E-90ED-A0CABD71BDC3}" type="sibTrans" cxnId="{C0770A67-96AA-4B34-8FFA-879EB12A2259}">
      <dgm:prSet/>
      <dgm:spPr/>
      <dgm:t>
        <a:bodyPr/>
        <a:lstStyle/>
        <a:p>
          <a:endParaRPr lang="en-US" sz="1800"/>
        </a:p>
      </dgm:t>
    </dgm:pt>
    <dgm:pt modelId="{987B4200-58A3-4004-A345-5F6DC78E7E66}" type="pres">
      <dgm:prSet presAssocID="{C4AB47D6-3C68-4391-B68E-DEE8BD5FC663}" presName="root" presStyleCnt="0">
        <dgm:presLayoutVars>
          <dgm:dir/>
          <dgm:resizeHandles val="exact"/>
        </dgm:presLayoutVars>
      </dgm:prSet>
      <dgm:spPr/>
    </dgm:pt>
    <dgm:pt modelId="{34E7805D-A87F-4AB1-BECC-8804605A856B}" type="pres">
      <dgm:prSet presAssocID="{C82E6C58-2001-484C-B784-4B27AA189908}" presName="compNode" presStyleCnt="0"/>
      <dgm:spPr/>
    </dgm:pt>
    <dgm:pt modelId="{BBB3308F-B903-47F9-8923-3E9365A942D3}" type="pres">
      <dgm:prSet presAssocID="{C82E6C58-2001-484C-B784-4B27AA18990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gister"/>
        </a:ext>
      </dgm:extLst>
    </dgm:pt>
    <dgm:pt modelId="{15A67219-9679-4500-A5DB-A59A31DC6424}" type="pres">
      <dgm:prSet presAssocID="{C82E6C58-2001-484C-B784-4B27AA189908}" presName="iconSpace" presStyleCnt="0"/>
      <dgm:spPr/>
    </dgm:pt>
    <dgm:pt modelId="{8B74AC80-60CE-4CEC-AA9B-23B5D4DD8576}" type="pres">
      <dgm:prSet presAssocID="{C82E6C58-2001-484C-B784-4B27AA189908}" presName="parTx" presStyleLbl="revTx" presStyleIdx="0" presStyleCnt="4">
        <dgm:presLayoutVars>
          <dgm:chMax val="0"/>
          <dgm:chPref val="0"/>
        </dgm:presLayoutVars>
      </dgm:prSet>
      <dgm:spPr/>
    </dgm:pt>
    <dgm:pt modelId="{13559760-85C7-49DF-9CD7-2C01B7EBCD94}" type="pres">
      <dgm:prSet presAssocID="{C82E6C58-2001-484C-B784-4B27AA189908}" presName="txSpace" presStyleCnt="0"/>
      <dgm:spPr/>
    </dgm:pt>
    <dgm:pt modelId="{000D1516-B7AE-41D4-98E3-6B596846AE87}" type="pres">
      <dgm:prSet presAssocID="{C82E6C58-2001-484C-B784-4B27AA189908}" presName="desTx" presStyleLbl="revTx" presStyleIdx="1" presStyleCnt="4">
        <dgm:presLayoutVars/>
      </dgm:prSet>
      <dgm:spPr/>
    </dgm:pt>
    <dgm:pt modelId="{B9128F61-894D-4E7A-88CD-284C65C52117}" type="pres">
      <dgm:prSet presAssocID="{9A877F3F-7F05-41D0-BFD2-4BB263B371C3}" presName="sibTrans" presStyleCnt="0"/>
      <dgm:spPr/>
    </dgm:pt>
    <dgm:pt modelId="{F3C809AA-6208-4C04-814C-294BE3B32D2F}" type="pres">
      <dgm:prSet presAssocID="{A847F32C-7FF9-4252-BDBC-F507F3AEEB83}" presName="compNode" presStyleCnt="0"/>
      <dgm:spPr/>
    </dgm:pt>
    <dgm:pt modelId="{73F7988A-19D5-40BE-9CE7-E8C935148C81}" type="pres">
      <dgm:prSet presAssocID="{A847F32C-7FF9-4252-BDBC-F507F3AEEB8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mbulance"/>
        </a:ext>
      </dgm:extLst>
    </dgm:pt>
    <dgm:pt modelId="{9AB77F6C-5C8B-4381-889F-0A2F755BB2D9}" type="pres">
      <dgm:prSet presAssocID="{A847F32C-7FF9-4252-BDBC-F507F3AEEB83}" presName="iconSpace" presStyleCnt="0"/>
      <dgm:spPr/>
    </dgm:pt>
    <dgm:pt modelId="{0FD3DFD3-B56E-4967-83DE-235D32F1C232}" type="pres">
      <dgm:prSet presAssocID="{A847F32C-7FF9-4252-BDBC-F507F3AEEB83}" presName="parTx" presStyleLbl="revTx" presStyleIdx="2" presStyleCnt="4">
        <dgm:presLayoutVars>
          <dgm:chMax val="0"/>
          <dgm:chPref val="0"/>
        </dgm:presLayoutVars>
      </dgm:prSet>
      <dgm:spPr/>
    </dgm:pt>
    <dgm:pt modelId="{6A481563-81B9-466D-85EA-87D9C98B395D}" type="pres">
      <dgm:prSet presAssocID="{A847F32C-7FF9-4252-BDBC-F507F3AEEB83}" presName="txSpace" presStyleCnt="0"/>
      <dgm:spPr/>
    </dgm:pt>
    <dgm:pt modelId="{2EFAC999-5025-454E-ADBD-ABA06F06EDF8}" type="pres">
      <dgm:prSet presAssocID="{A847F32C-7FF9-4252-BDBC-F507F3AEEB83}" presName="desTx" presStyleLbl="revTx" presStyleIdx="3" presStyleCnt="4">
        <dgm:presLayoutVars/>
      </dgm:prSet>
      <dgm:spPr/>
    </dgm:pt>
  </dgm:ptLst>
  <dgm:cxnLst>
    <dgm:cxn modelId="{A92D0E18-FAD1-40D2-A21C-62498871B884}" srcId="{C82E6C58-2001-484C-B784-4B27AA189908}" destId="{8E47E3D5-6BD9-42F4-9347-ABCE4A063779}" srcOrd="1" destOrd="0" parTransId="{965E0C30-C7EC-442D-8509-7DF8F9D0888C}" sibTransId="{E7CCEAC1-C18B-4CDC-A8FD-2529D322AA54}"/>
    <dgm:cxn modelId="{D91B5020-A66D-4BC2-8F3F-41009F32FCFE}" srcId="{C82E6C58-2001-484C-B784-4B27AA189908}" destId="{D3DC6B6F-9E49-4E26-AE08-932F242FBAB5}" srcOrd="0" destOrd="0" parTransId="{5FE7E2EE-7940-4258-9021-D62925867FAC}" sibTransId="{3CE3A3A3-4794-477B-9AD0-B47987887569}"/>
    <dgm:cxn modelId="{D8B2AA31-D3B8-4467-B150-9B50732D4597}" type="presOf" srcId="{757B8E22-DBD0-42ED-8580-4EE28C9EA481}" destId="{2EFAC999-5025-454E-ADBD-ABA06F06EDF8}" srcOrd="0" destOrd="0" presId="urn:microsoft.com/office/officeart/2018/2/layout/IconLabelDescriptionList"/>
    <dgm:cxn modelId="{C0770A67-96AA-4B34-8FFA-879EB12A2259}" srcId="{A847F32C-7FF9-4252-BDBC-F507F3AEEB83}" destId="{350EC638-6179-4473-89FA-58141063D1F6}" srcOrd="1" destOrd="0" parTransId="{36E7F1F5-9CBD-44A7-BAD3-34D4D48C8EA1}" sibTransId="{990C0E8B-D7FD-4A4E-90ED-A0CABD71BDC3}"/>
    <dgm:cxn modelId="{5A5B2F4B-C87A-4391-941A-A085511B75E4}" type="presOf" srcId="{8E47E3D5-6BD9-42F4-9347-ABCE4A063779}" destId="{000D1516-B7AE-41D4-98E3-6B596846AE87}" srcOrd="0" destOrd="1" presId="urn:microsoft.com/office/officeart/2018/2/layout/IconLabelDescriptionList"/>
    <dgm:cxn modelId="{297E0A7F-BA5D-4908-9C1E-13471D0DB0D3}" srcId="{C4AB47D6-3C68-4391-B68E-DEE8BD5FC663}" destId="{A847F32C-7FF9-4252-BDBC-F507F3AEEB83}" srcOrd="1" destOrd="0" parTransId="{0C36C015-86FB-4A0C-A934-0699EEDAFD23}" sibTransId="{2D1BFFBD-9424-43E6-A912-583C420229BB}"/>
    <dgm:cxn modelId="{083BF384-D72B-4B78-A1A3-FBD831F2A628}" type="presOf" srcId="{A847F32C-7FF9-4252-BDBC-F507F3AEEB83}" destId="{0FD3DFD3-B56E-4967-83DE-235D32F1C232}" srcOrd="0" destOrd="0" presId="urn:microsoft.com/office/officeart/2018/2/layout/IconLabelDescriptionList"/>
    <dgm:cxn modelId="{1EB458AB-9E4B-4A5F-BB26-B114634FF11F}" type="presOf" srcId="{C4AB47D6-3C68-4391-B68E-DEE8BD5FC663}" destId="{987B4200-58A3-4004-A345-5F6DC78E7E66}" srcOrd="0" destOrd="0" presId="urn:microsoft.com/office/officeart/2018/2/layout/IconLabelDescriptionList"/>
    <dgm:cxn modelId="{E60E12B7-A4D4-4DF7-BFF3-F8DD134AFA55}" type="presOf" srcId="{D3DC6B6F-9E49-4E26-AE08-932F242FBAB5}" destId="{000D1516-B7AE-41D4-98E3-6B596846AE87}" srcOrd="0" destOrd="0" presId="urn:microsoft.com/office/officeart/2018/2/layout/IconLabelDescriptionList"/>
    <dgm:cxn modelId="{967ACEBA-08B9-492C-92DA-458BC7C0AE6C}" srcId="{A847F32C-7FF9-4252-BDBC-F507F3AEEB83}" destId="{757B8E22-DBD0-42ED-8580-4EE28C9EA481}" srcOrd="0" destOrd="0" parTransId="{1048F23B-ECCD-48DE-93B3-21AA3B262485}" sibTransId="{AA8A2465-2957-424B-A0BD-87646D356E38}"/>
    <dgm:cxn modelId="{D9F6ECD6-AC36-48F9-82FB-7FF6BBE84738}" srcId="{C4AB47D6-3C68-4391-B68E-DEE8BD5FC663}" destId="{C82E6C58-2001-484C-B784-4B27AA189908}" srcOrd="0" destOrd="0" parTransId="{903EC335-E3A6-4DB4-8068-F9EC4666A233}" sibTransId="{9A877F3F-7F05-41D0-BFD2-4BB263B371C3}"/>
    <dgm:cxn modelId="{07B0FED8-54E5-4565-A33B-9E7213A95546}" type="presOf" srcId="{350EC638-6179-4473-89FA-58141063D1F6}" destId="{2EFAC999-5025-454E-ADBD-ABA06F06EDF8}" srcOrd="0" destOrd="1" presId="urn:microsoft.com/office/officeart/2018/2/layout/IconLabelDescriptionList"/>
    <dgm:cxn modelId="{7057B3DF-3E7B-40C4-877D-C6D8D3809F9F}" type="presOf" srcId="{C82E6C58-2001-484C-B784-4B27AA189908}" destId="{8B74AC80-60CE-4CEC-AA9B-23B5D4DD8576}" srcOrd="0" destOrd="0" presId="urn:microsoft.com/office/officeart/2018/2/layout/IconLabelDescriptionList"/>
    <dgm:cxn modelId="{04F67563-F786-4FF7-AF4B-740421B00C31}" type="presParOf" srcId="{987B4200-58A3-4004-A345-5F6DC78E7E66}" destId="{34E7805D-A87F-4AB1-BECC-8804605A856B}" srcOrd="0" destOrd="0" presId="urn:microsoft.com/office/officeart/2018/2/layout/IconLabelDescriptionList"/>
    <dgm:cxn modelId="{CC1233A6-9A8B-4C35-9E1E-BD7F50B10033}" type="presParOf" srcId="{34E7805D-A87F-4AB1-BECC-8804605A856B}" destId="{BBB3308F-B903-47F9-8923-3E9365A942D3}" srcOrd="0" destOrd="0" presId="urn:microsoft.com/office/officeart/2018/2/layout/IconLabelDescriptionList"/>
    <dgm:cxn modelId="{67FC8851-7968-4001-A14A-080AC0E93EFC}" type="presParOf" srcId="{34E7805D-A87F-4AB1-BECC-8804605A856B}" destId="{15A67219-9679-4500-A5DB-A59A31DC6424}" srcOrd="1" destOrd="0" presId="urn:microsoft.com/office/officeart/2018/2/layout/IconLabelDescriptionList"/>
    <dgm:cxn modelId="{C186E838-86D4-4328-BB98-EDCED4D244B2}" type="presParOf" srcId="{34E7805D-A87F-4AB1-BECC-8804605A856B}" destId="{8B74AC80-60CE-4CEC-AA9B-23B5D4DD8576}" srcOrd="2" destOrd="0" presId="urn:microsoft.com/office/officeart/2018/2/layout/IconLabelDescriptionList"/>
    <dgm:cxn modelId="{0EF1B8D5-0445-47AD-8C5D-BF355ADBC0D6}" type="presParOf" srcId="{34E7805D-A87F-4AB1-BECC-8804605A856B}" destId="{13559760-85C7-49DF-9CD7-2C01B7EBCD94}" srcOrd="3" destOrd="0" presId="urn:microsoft.com/office/officeart/2018/2/layout/IconLabelDescriptionList"/>
    <dgm:cxn modelId="{FCE0AB8D-827A-466A-AA9E-6C52048347F5}" type="presParOf" srcId="{34E7805D-A87F-4AB1-BECC-8804605A856B}" destId="{000D1516-B7AE-41D4-98E3-6B596846AE87}" srcOrd="4" destOrd="0" presId="urn:microsoft.com/office/officeart/2018/2/layout/IconLabelDescriptionList"/>
    <dgm:cxn modelId="{36C663DD-678E-4A7F-9F1E-AE24D4E1966A}" type="presParOf" srcId="{987B4200-58A3-4004-A345-5F6DC78E7E66}" destId="{B9128F61-894D-4E7A-88CD-284C65C52117}" srcOrd="1" destOrd="0" presId="urn:microsoft.com/office/officeart/2018/2/layout/IconLabelDescriptionList"/>
    <dgm:cxn modelId="{FED8E79E-AF88-4BB1-9950-5B022111EE7C}" type="presParOf" srcId="{987B4200-58A3-4004-A345-5F6DC78E7E66}" destId="{F3C809AA-6208-4C04-814C-294BE3B32D2F}" srcOrd="2" destOrd="0" presId="urn:microsoft.com/office/officeart/2018/2/layout/IconLabelDescriptionList"/>
    <dgm:cxn modelId="{2340F488-B186-4B02-95ED-BB65063099A7}" type="presParOf" srcId="{F3C809AA-6208-4C04-814C-294BE3B32D2F}" destId="{73F7988A-19D5-40BE-9CE7-E8C935148C81}" srcOrd="0" destOrd="0" presId="urn:microsoft.com/office/officeart/2018/2/layout/IconLabelDescriptionList"/>
    <dgm:cxn modelId="{35242B27-94E9-411E-B005-622848228AA6}" type="presParOf" srcId="{F3C809AA-6208-4C04-814C-294BE3B32D2F}" destId="{9AB77F6C-5C8B-4381-889F-0A2F755BB2D9}" srcOrd="1" destOrd="0" presId="urn:microsoft.com/office/officeart/2018/2/layout/IconLabelDescriptionList"/>
    <dgm:cxn modelId="{AD4173B1-0A04-492C-BF01-DDD67530B087}" type="presParOf" srcId="{F3C809AA-6208-4C04-814C-294BE3B32D2F}" destId="{0FD3DFD3-B56E-4967-83DE-235D32F1C232}" srcOrd="2" destOrd="0" presId="urn:microsoft.com/office/officeart/2018/2/layout/IconLabelDescriptionList"/>
    <dgm:cxn modelId="{F72F7D1B-42E7-4C61-8104-239018397BE9}" type="presParOf" srcId="{F3C809AA-6208-4C04-814C-294BE3B32D2F}" destId="{6A481563-81B9-466D-85EA-87D9C98B395D}" srcOrd="3" destOrd="0" presId="urn:microsoft.com/office/officeart/2018/2/layout/IconLabelDescriptionList"/>
    <dgm:cxn modelId="{9A9629D6-050E-409F-82CF-92FA29B4076C}" type="presParOf" srcId="{F3C809AA-6208-4C04-814C-294BE3B32D2F}" destId="{2EFAC999-5025-454E-ADBD-ABA06F06EDF8}"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01C97-B4BC-4746-8BE5-5490124583E3}">
      <dsp:nvSpPr>
        <dsp:cNvPr id="0" name=""/>
        <dsp:cNvSpPr/>
      </dsp:nvSpPr>
      <dsp:spPr>
        <a:xfrm>
          <a:off x="82613" y="9090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4AFE12-29B2-4B14-87EA-7A8267922A6F}">
      <dsp:nvSpPr>
        <dsp:cNvPr id="0" name=""/>
        <dsp:cNvSpPr/>
      </dsp:nvSpPr>
      <dsp:spPr>
        <a:xfrm>
          <a:off x="271034" y="1097481"/>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4B2A44-E6B6-4EDC-88AE-E9CFE95AB160}">
      <dsp:nvSpPr>
        <dsp:cNvPr id="0" name=""/>
        <dsp:cNvSpPr/>
      </dsp:nvSpPr>
      <dsp:spPr>
        <a:xfrm>
          <a:off x="1172126"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i="0" kern="1200"/>
            <a:t>Health challenges </a:t>
          </a:r>
          <a:endParaRPr lang="en-US" sz="2400" kern="1200"/>
        </a:p>
      </dsp:txBody>
      <dsp:txXfrm>
        <a:off x="1172126" y="909059"/>
        <a:ext cx="2114937" cy="897246"/>
      </dsp:txXfrm>
    </dsp:sp>
    <dsp:sp modelId="{B056C261-C0EE-4509-B598-FC619C4C9D83}">
      <dsp:nvSpPr>
        <dsp:cNvPr id="0" name=""/>
        <dsp:cNvSpPr/>
      </dsp:nvSpPr>
      <dsp:spPr>
        <a:xfrm>
          <a:off x="3655575" y="9090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22BAD-BDD9-4547-95CD-4205F91B0E28}">
      <dsp:nvSpPr>
        <dsp:cNvPr id="0" name=""/>
        <dsp:cNvSpPr/>
      </dsp:nvSpPr>
      <dsp:spPr>
        <a:xfrm>
          <a:off x="3843996" y="1097481"/>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9A869C-113D-4EB8-A91B-4D8B3AA7BB44}">
      <dsp:nvSpPr>
        <dsp:cNvPr id="0" name=""/>
        <dsp:cNvSpPr/>
      </dsp:nvSpPr>
      <dsp:spPr>
        <a:xfrm>
          <a:off x="4745088"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i="0" kern="1200"/>
            <a:t>School Absenteeism</a:t>
          </a:r>
          <a:endParaRPr lang="en-US" sz="2400" kern="1200"/>
        </a:p>
      </dsp:txBody>
      <dsp:txXfrm>
        <a:off x="4745088" y="909059"/>
        <a:ext cx="2114937" cy="897246"/>
      </dsp:txXfrm>
    </dsp:sp>
    <dsp:sp modelId="{A1932508-E59B-48C9-9D64-545B24B5CCD5}">
      <dsp:nvSpPr>
        <dsp:cNvPr id="0" name=""/>
        <dsp:cNvSpPr/>
      </dsp:nvSpPr>
      <dsp:spPr>
        <a:xfrm>
          <a:off x="7228536" y="9090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01B32F-3895-4D0E-8BE2-D858010C8E6C}">
      <dsp:nvSpPr>
        <dsp:cNvPr id="0" name=""/>
        <dsp:cNvSpPr/>
      </dsp:nvSpPr>
      <dsp:spPr>
        <a:xfrm>
          <a:off x="7416958" y="1097481"/>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6B6A6E-B19D-4A0B-AC69-CDC65E42680F}">
      <dsp:nvSpPr>
        <dsp:cNvPr id="0" name=""/>
        <dsp:cNvSpPr/>
      </dsp:nvSpPr>
      <dsp:spPr>
        <a:xfrm>
          <a:off x="8318049"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i="0" kern="1200"/>
            <a:t>Impact on Education</a:t>
          </a:r>
          <a:endParaRPr lang="en-US" sz="2400" kern="1200"/>
        </a:p>
      </dsp:txBody>
      <dsp:txXfrm>
        <a:off x="8318049" y="909059"/>
        <a:ext cx="2114937" cy="897246"/>
      </dsp:txXfrm>
    </dsp:sp>
    <dsp:sp modelId="{0D2D0896-F4B7-41B2-AE16-F1282015E28E}">
      <dsp:nvSpPr>
        <dsp:cNvPr id="0" name=""/>
        <dsp:cNvSpPr/>
      </dsp:nvSpPr>
      <dsp:spPr>
        <a:xfrm>
          <a:off x="82613" y="2546238"/>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F7A2E6-524E-4EF6-ACB8-9929EFE9A5A0}">
      <dsp:nvSpPr>
        <dsp:cNvPr id="0" name=""/>
        <dsp:cNvSpPr/>
      </dsp:nvSpPr>
      <dsp:spPr>
        <a:xfrm>
          <a:off x="271034" y="2734659"/>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929258-ECE6-4681-857D-11B2900F4641}">
      <dsp:nvSpPr>
        <dsp:cNvPr id="0" name=""/>
        <dsp:cNvSpPr/>
      </dsp:nvSpPr>
      <dsp:spPr>
        <a:xfrm>
          <a:off x="1172126"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i="0" kern="1200"/>
            <a:t>Economic Impact</a:t>
          </a:r>
          <a:endParaRPr lang="en-US" sz="2400" kern="1200"/>
        </a:p>
      </dsp:txBody>
      <dsp:txXfrm>
        <a:off x="1172126" y="2546238"/>
        <a:ext cx="2114937" cy="897246"/>
      </dsp:txXfrm>
    </dsp:sp>
    <dsp:sp modelId="{3ADDFB44-4765-4058-AD26-0B4248BF81D5}">
      <dsp:nvSpPr>
        <dsp:cNvPr id="0" name=""/>
        <dsp:cNvSpPr/>
      </dsp:nvSpPr>
      <dsp:spPr>
        <a:xfrm>
          <a:off x="3655575" y="2546238"/>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6236CE-3DBE-4E15-95EB-DB106777F1ED}">
      <dsp:nvSpPr>
        <dsp:cNvPr id="0" name=""/>
        <dsp:cNvSpPr/>
      </dsp:nvSpPr>
      <dsp:spPr>
        <a:xfrm>
          <a:off x="3843996" y="2734659"/>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02387D-B63E-44E4-A06A-34707131F183}">
      <dsp:nvSpPr>
        <dsp:cNvPr id="0" name=""/>
        <dsp:cNvSpPr/>
      </dsp:nvSpPr>
      <dsp:spPr>
        <a:xfrm>
          <a:off x="4745088"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i="0" kern="1200"/>
            <a:t>Global Disparities</a:t>
          </a:r>
          <a:endParaRPr lang="en-US" sz="2400" kern="1200"/>
        </a:p>
      </dsp:txBody>
      <dsp:txXfrm>
        <a:off x="4745088" y="2546238"/>
        <a:ext cx="2114937" cy="897246"/>
      </dsp:txXfrm>
    </dsp:sp>
    <dsp:sp modelId="{148F3EB3-B08D-40AF-B446-E63DE58AC6C8}">
      <dsp:nvSpPr>
        <dsp:cNvPr id="0" name=""/>
        <dsp:cNvSpPr/>
      </dsp:nvSpPr>
      <dsp:spPr>
        <a:xfrm>
          <a:off x="7228536" y="2546238"/>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07C0DA-8A9B-4912-8C2F-B32496AF38D8}">
      <dsp:nvSpPr>
        <dsp:cNvPr id="0" name=""/>
        <dsp:cNvSpPr/>
      </dsp:nvSpPr>
      <dsp:spPr>
        <a:xfrm>
          <a:off x="7416958" y="2734659"/>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D393FF-74FC-4DC6-BA24-8DE4B684061E}">
      <dsp:nvSpPr>
        <dsp:cNvPr id="0" name=""/>
        <dsp:cNvSpPr/>
      </dsp:nvSpPr>
      <dsp:spPr>
        <a:xfrm>
          <a:off x="8318049"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i="0" kern="1200"/>
            <a:t>Social Awkwardness </a:t>
          </a:r>
          <a:endParaRPr lang="en-US" sz="2400" kern="1200"/>
        </a:p>
      </dsp:txBody>
      <dsp:txXfrm>
        <a:off x="8318049" y="2546238"/>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82694-B574-45FA-8C40-689D70D2298B}">
      <dsp:nvSpPr>
        <dsp:cNvPr id="0" name=""/>
        <dsp:cNvSpPr/>
      </dsp:nvSpPr>
      <dsp:spPr>
        <a:xfrm>
          <a:off x="76513" y="1765"/>
          <a:ext cx="2464711" cy="147882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Health and safety: </a:t>
          </a:r>
          <a:r>
            <a:rPr lang="en-US" sz="1600" kern="1200"/>
            <a:t>lack of appropriate sanitary products leading to long/short term health challenges and complication</a:t>
          </a:r>
        </a:p>
      </dsp:txBody>
      <dsp:txXfrm>
        <a:off x="76513" y="1765"/>
        <a:ext cx="2464711" cy="1478827"/>
      </dsp:txXfrm>
    </dsp:sp>
    <dsp:sp modelId="{383345ED-8BAC-4BC6-B25B-1046334FA999}">
      <dsp:nvSpPr>
        <dsp:cNvPr id="0" name=""/>
        <dsp:cNvSpPr/>
      </dsp:nvSpPr>
      <dsp:spPr>
        <a:xfrm>
          <a:off x="2787696" y="1765"/>
          <a:ext cx="2464711" cy="1478827"/>
        </a:xfrm>
        <a:prstGeom prst="rect">
          <a:avLst/>
        </a:prstGeom>
        <a:gradFill rotWithShape="0">
          <a:gsLst>
            <a:gs pos="0">
              <a:schemeClr val="accent2">
                <a:hueOff val="-181920"/>
                <a:satOff val="-10491"/>
                <a:lumOff val="1078"/>
                <a:alphaOff val="0"/>
                <a:satMod val="103000"/>
                <a:lumMod val="102000"/>
                <a:tint val="94000"/>
              </a:schemeClr>
            </a:gs>
            <a:gs pos="50000">
              <a:schemeClr val="accent2">
                <a:hueOff val="-181920"/>
                <a:satOff val="-10491"/>
                <a:lumOff val="1078"/>
                <a:alphaOff val="0"/>
                <a:satMod val="110000"/>
                <a:lumMod val="100000"/>
                <a:shade val="100000"/>
              </a:schemeClr>
            </a:gs>
            <a:gs pos="100000">
              <a:schemeClr val="accent2">
                <a:hueOff val="-181920"/>
                <a:satOff val="-10491"/>
                <a:lumOff val="107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Education: </a:t>
          </a:r>
          <a:r>
            <a:rPr lang="en-US" sz="1600" kern="1200"/>
            <a:t>Increase in school-girls dropout</a:t>
          </a:r>
        </a:p>
      </dsp:txBody>
      <dsp:txXfrm>
        <a:off x="2787696" y="1765"/>
        <a:ext cx="2464711" cy="1478827"/>
      </dsp:txXfrm>
    </dsp:sp>
    <dsp:sp modelId="{48590CBB-E63D-4E78-8AE1-DDB7E8E61874}">
      <dsp:nvSpPr>
        <dsp:cNvPr id="0" name=""/>
        <dsp:cNvSpPr/>
      </dsp:nvSpPr>
      <dsp:spPr>
        <a:xfrm>
          <a:off x="5498879" y="1765"/>
          <a:ext cx="2464711" cy="1478827"/>
        </a:xfrm>
        <a:prstGeom prst="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Paid work: </a:t>
          </a:r>
          <a:r>
            <a:rPr lang="en-US" sz="1600" kern="1200"/>
            <a:t>due to this problem even working women prioritize other amenities over sanitary products</a:t>
          </a:r>
        </a:p>
      </dsp:txBody>
      <dsp:txXfrm>
        <a:off x="5498879" y="1765"/>
        <a:ext cx="2464711" cy="1478827"/>
      </dsp:txXfrm>
    </dsp:sp>
    <dsp:sp modelId="{B13E8302-BC2A-4252-8E30-6BE625433518}">
      <dsp:nvSpPr>
        <dsp:cNvPr id="0" name=""/>
        <dsp:cNvSpPr/>
      </dsp:nvSpPr>
      <dsp:spPr>
        <a:xfrm>
          <a:off x="8210062" y="1765"/>
          <a:ext cx="2464711" cy="1478827"/>
        </a:xfrm>
        <a:prstGeom prst="rect">
          <a:avLst/>
        </a:prstGeom>
        <a:gradFill rotWithShape="0">
          <a:gsLst>
            <a:gs pos="0">
              <a:schemeClr val="accent2">
                <a:hueOff val="-545761"/>
                <a:satOff val="-31473"/>
                <a:lumOff val="3235"/>
                <a:alphaOff val="0"/>
                <a:satMod val="103000"/>
                <a:lumMod val="102000"/>
                <a:tint val="94000"/>
              </a:schemeClr>
            </a:gs>
            <a:gs pos="50000">
              <a:schemeClr val="accent2">
                <a:hueOff val="-545761"/>
                <a:satOff val="-31473"/>
                <a:lumOff val="3235"/>
                <a:alphaOff val="0"/>
                <a:satMod val="110000"/>
                <a:lumMod val="100000"/>
                <a:shade val="100000"/>
              </a:schemeClr>
            </a:gs>
            <a:gs pos="100000">
              <a:schemeClr val="accent2">
                <a:hueOff val="-545761"/>
                <a:satOff val="-31473"/>
                <a:lumOff val="323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Conflict and crime: </a:t>
          </a:r>
          <a:r>
            <a:rPr lang="en-US" sz="1600" kern="1200"/>
            <a:t>sex work in exchange for cash for sanitary products leading to STI/STD</a:t>
          </a:r>
        </a:p>
      </dsp:txBody>
      <dsp:txXfrm>
        <a:off x="8210062" y="1765"/>
        <a:ext cx="2464711" cy="1478827"/>
      </dsp:txXfrm>
    </dsp:sp>
    <dsp:sp modelId="{17002670-175B-4AEC-A61E-306E5E9F4EF0}">
      <dsp:nvSpPr>
        <dsp:cNvPr id="0" name=""/>
        <dsp:cNvSpPr/>
      </dsp:nvSpPr>
      <dsp:spPr>
        <a:xfrm>
          <a:off x="76513" y="1727063"/>
          <a:ext cx="2464711" cy="1478827"/>
        </a:xfrm>
        <a:prstGeom prst="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Family living: </a:t>
          </a:r>
          <a:r>
            <a:rPr lang="en-US" sz="1600" kern="1200"/>
            <a:t>family prioritizing food and water over sanitary products for the girl child creating resentment</a:t>
          </a:r>
        </a:p>
      </dsp:txBody>
      <dsp:txXfrm>
        <a:off x="76513" y="1727063"/>
        <a:ext cx="2464711" cy="1478827"/>
      </dsp:txXfrm>
    </dsp:sp>
    <dsp:sp modelId="{81D22D78-2774-4401-BFDC-CA62CDD896D8}">
      <dsp:nvSpPr>
        <dsp:cNvPr id="0" name=""/>
        <dsp:cNvSpPr/>
      </dsp:nvSpPr>
      <dsp:spPr>
        <a:xfrm>
          <a:off x="2787696" y="1727063"/>
          <a:ext cx="2464711" cy="1478827"/>
        </a:xfrm>
        <a:prstGeom prst="rect">
          <a:avLst/>
        </a:prstGeom>
        <a:gradFill rotWithShape="0">
          <a:gsLst>
            <a:gs pos="0">
              <a:schemeClr val="accent2">
                <a:hueOff val="-909602"/>
                <a:satOff val="-52455"/>
                <a:lumOff val="5392"/>
                <a:alphaOff val="0"/>
                <a:satMod val="103000"/>
                <a:lumMod val="102000"/>
                <a:tint val="94000"/>
              </a:schemeClr>
            </a:gs>
            <a:gs pos="50000">
              <a:schemeClr val="accent2">
                <a:hueOff val="-909602"/>
                <a:satOff val="-52455"/>
                <a:lumOff val="5392"/>
                <a:alphaOff val="0"/>
                <a:satMod val="110000"/>
                <a:lumMod val="100000"/>
                <a:shade val="100000"/>
              </a:schemeClr>
            </a:gs>
            <a:gs pos="100000">
              <a:schemeClr val="accent2">
                <a:hueOff val="-909602"/>
                <a:satOff val="-52455"/>
                <a:lumOff val="53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Gender:</a:t>
          </a:r>
          <a:r>
            <a:rPr lang="en-US" sz="1600" kern="1200"/>
            <a:t> the girl child loses confidence in self and shies away from social activities</a:t>
          </a:r>
        </a:p>
      </dsp:txBody>
      <dsp:txXfrm>
        <a:off x="2787696" y="1727063"/>
        <a:ext cx="2464711" cy="1478827"/>
      </dsp:txXfrm>
    </dsp:sp>
    <dsp:sp modelId="{68AA121A-D81D-46C3-A1F0-D4CB2A612DEB}">
      <dsp:nvSpPr>
        <dsp:cNvPr id="0" name=""/>
        <dsp:cNvSpPr/>
      </dsp:nvSpPr>
      <dsp:spPr>
        <a:xfrm>
          <a:off x="5498879" y="1727063"/>
          <a:ext cx="2464711" cy="1478827"/>
        </a:xfrm>
        <a:prstGeom prst="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Human right: </a:t>
          </a:r>
          <a:r>
            <a:rPr lang="en-US" sz="1600" kern="1200"/>
            <a:t>all women should have access to basic sanitary product to improve total well being</a:t>
          </a:r>
        </a:p>
      </dsp:txBody>
      <dsp:txXfrm>
        <a:off x="5498879" y="1727063"/>
        <a:ext cx="2464711" cy="1478827"/>
      </dsp:txXfrm>
    </dsp:sp>
    <dsp:sp modelId="{53D02E92-4220-46E0-9128-BA8C2A645799}">
      <dsp:nvSpPr>
        <dsp:cNvPr id="0" name=""/>
        <dsp:cNvSpPr/>
      </dsp:nvSpPr>
      <dsp:spPr>
        <a:xfrm>
          <a:off x="8210062" y="1727063"/>
          <a:ext cx="2464711" cy="1478827"/>
        </a:xfrm>
        <a:prstGeom prst="rect">
          <a:avLst/>
        </a:prstGeom>
        <a:gradFill rotWithShape="0">
          <a:gsLst>
            <a:gs pos="0">
              <a:schemeClr val="accent2">
                <a:hueOff val="-1273443"/>
                <a:satOff val="-73437"/>
                <a:lumOff val="7549"/>
                <a:alphaOff val="0"/>
                <a:satMod val="103000"/>
                <a:lumMod val="102000"/>
                <a:tint val="94000"/>
              </a:schemeClr>
            </a:gs>
            <a:gs pos="50000">
              <a:schemeClr val="accent2">
                <a:hueOff val="-1273443"/>
                <a:satOff val="-73437"/>
                <a:lumOff val="7549"/>
                <a:alphaOff val="0"/>
                <a:satMod val="110000"/>
                <a:lumMod val="100000"/>
                <a:shade val="100000"/>
              </a:schemeClr>
            </a:gs>
            <a:gs pos="100000">
              <a:schemeClr val="accent2">
                <a:hueOff val="-1273443"/>
                <a:satOff val="-73437"/>
                <a:lumOff val="754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Minority  groups and people with disability </a:t>
          </a:r>
          <a:r>
            <a:rPr lang="en-US" sz="1600" kern="1200"/>
            <a:t>receive double blow especially those living on the poverty line</a:t>
          </a:r>
        </a:p>
      </dsp:txBody>
      <dsp:txXfrm>
        <a:off x="8210062" y="1727063"/>
        <a:ext cx="2464711" cy="1478827"/>
      </dsp:txXfrm>
    </dsp:sp>
    <dsp:sp modelId="{1255AB47-C059-4DBD-AB72-D930302C3D84}">
      <dsp:nvSpPr>
        <dsp:cNvPr id="0" name=""/>
        <dsp:cNvSpPr/>
      </dsp:nvSpPr>
      <dsp:spPr>
        <a:xfrm>
          <a:off x="4143288" y="3452361"/>
          <a:ext cx="2464711" cy="1478827"/>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Stratification and classism</a:t>
          </a:r>
          <a:r>
            <a:rPr lang="en-US" sz="1600" kern="1200"/>
            <a:t>: those who cannot afford products find themselves laughed at and shunned by others dealing a huge blow to self esteem</a:t>
          </a:r>
        </a:p>
      </dsp:txBody>
      <dsp:txXfrm>
        <a:off x="4143288" y="3452361"/>
        <a:ext cx="2464711" cy="14788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32FD-D9D8-4C68-A96F-6B6A500BFB04}">
      <dsp:nvSpPr>
        <dsp:cNvPr id="0" name=""/>
        <dsp:cNvSpPr/>
      </dsp:nvSpPr>
      <dsp:spPr>
        <a:xfrm>
          <a:off x="2477659" y="922254"/>
          <a:ext cx="539408" cy="91440"/>
        </a:xfrm>
        <a:custGeom>
          <a:avLst/>
          <a:gdLst/>
          <a:ahLst/>
          <a:cxnLst/>
          <a:rect l="0" t="0" r="0" b="0"/>
          <a:pathLst>
            <a:path>
              <a:moveTo>
                <a:pt x="0" y="45720"/>
              </a:moveTo>
              <a:lnTo>
                <a:pt x="53940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2733113" y="965124"/>
        <a:ext cx="28500" cy="5700"/>
      </dsp:txXfrm>
    </dsp:sp>
    <dsp:sp modelId="{4E6D2ED2-AFBF-4162-AD0F-3E603BAEE0A9}">
      <dsp:nvSpPr>
        <dsp:cNvPr id="0" name=""/>
        <dsp:cNvSpPr/>
      </dsp:nvSpPr>
      <dsp:spPr>
        <a:xfrm>
          <a:off x="1160" y="224484"/>
          <a:ext cx="2478298" cy="1486979"/>
        </a:xfrm>
        <a:prstGeom prst="rect">
          <a:avLst/>
        </a:prstGeom>
        <a:solidFill>
          <a:schemeClr val="accent6">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439" tIns="127471" rIns="121439" bIns="127471" numCol="1" spcCol="1270" anchor="ctr" anchorCtr="0">
          <a:noAutofit/>
        </a:bodyPr>
        <a:lstStyle/>
        <a:p>
          <a:pPr marL="0" lvl="0" indent="0" algn="ctr" defTabSz="666750">
            <a:lnSpc>
              <a:spcPct val="100000"/>
            </a:lnSpc>
            <a:spcBef>
              <a:spcPct val="0"/>
            </a:spcBef>
            <a:spcAft>
              <a:spcPct val="35000"/>
            </a:spcAft>
            <a:buNone/>
          </a:pPr>
          <a:r>
            <a:rPr lang="en-US" sz="1500" b="1" kern="1200" dirty="0">
              <a:solidFill>
                <a:schemeClr val="tx1"/>
              </a:solidFill>
            </a:rPr>
            <a:t>METHODOLOGY</a:t>
          </a:r>
        </a:p>
      </dsp:txBody>
      <dsp:txXfrm>
        <a:off x="1160" y="224484"/>
        <a:ext cx="2478298" cy="1486979"/>
      </dsp:txXfrm>
    </dsp:sp>
    <dsp:sp modelId="{2B70E995-4DEE-49BF-ADF5-9207D6CB6A4E}">
      <dsp:nvSpPr>
        <dsp:cNvPr id="0" name=""/>
        <dsp:cNvSpPr/>
      </dsp:nvSpPr>
      <dsp:spPr>
        <a:xfrm>
          <a:off x="1240310" y="1709664"/>
          <a:ext cx="3048307" cy="539408"/>
        </a:xfrm>
        <a:custGeom>
          <a:avLst/>
          <a:gdLst/>
          <a:ahLst/>
          <a:cxnLst/>
          <a:rect l="0" t="0" r="0" b="0"/>
          <a:pathLst>
            <a:path>
              <a:moveTo>
                <a:pt x="3048307" y="0"/>
              </a:moveTo>
              <a:lnTo>
                <a:pt x="3048307" y="286804"/>
              </a:lnTo>
              <a:lnTo>
                <a:pt x="0" y="286804"/>
              </a:lnTo>
              <a:lnTo>
                <a:pt x="0" y="539408"/>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2686935" y="1976518"/>
        <a:ext cx="155057" cy="5700"/>
      </dsp:txXfrm>
    </dsp:sp>
    <dsp:sp modelId="{DB71EF30-5C82-4E47-ACC3-7C95E57E7A98}">
      <dsp:nvSpPr>
        <dsp:cNvPr id="0" name=""/>
        <dsp:cNvSpPr/>
      </dsp:nvSpPr>
      <dsp:spPr>
        <a:xfrm>
          <a:off x="3049468" y="224484"/>
          <a:ext cx="2478298" cy="1486979"/>
        </a:xfrm>
        <a:prstGeom prst="rect">
          <a:avLst/>
        </a:prstGeom>
        <a:solidFill>
          <a:schemeClr val="accent6">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439" tIns="127471" rIns="121439" bIns="127471" numCol="1" spcCol="1270" anchor="ctr" anchorCtr="0">
          <a:noAutofit/>
        </a:bodyPr>
        <a:lstStyle/>
        <a:p>
          <a:pPr marL="0" lvl="0" indent="0" algn="ctr" defTabSz="666750">
            <a:lnSpc>
              <a:spcPct val="100000"/>
            </a:lnSpc>
            <a:spcBef>
              <a:spcPct val="0"/>
            </a:spcBef>
            <a:spcAft>
              <a:spcPct val="35000"/>
            </a:spcAft>
            <a:buNone/>
          </a:pPr>
          <a:r>
            <a:rPr lang="en-US" sz="1500" kern="1200" dirty="0"/>
            <a:t>This project will comprise of leveraging digital technology to create awareness </a:t>
          </a:r>
        </a:p>
      </dsp:txBody>
      <dsp:txXfrm>
        <a:off x="3049468" y="224484"/>
        <a:ext cx="2478298" cy="1486979"/>
      </dsp:txXfrm>
    </dsp:sp>
    <dsp:sp modelId="{40F55CA3-8AEB-4B19-8CE2-22136137F5AC}">
      <dsp:nvSpPr>
        <dsp:cNvPr id="0" name=""/>
        <dsp:cNvSpPr/>
      </dsp:nvSpPr>
      <dsp:spPr>
        <a:xfrm>
          <a:off x="2477659" y="2979242"/>
          <a:ext cx="539408" cy="91440"/>
        </a:xfrm>
        <a:custGeom>
          <a:avLst/>
          <a:gdLst/>
          <a:ahLst/>
          <a:cxnLst/>
          <a:rect l="0" t="0" r="0" b="0"/>
          <a:pathLst>
            <a:path>
              <a:moveTo>
                <a:pt x="0" y="45720"/>
              </a:moveTo>
              <a:lnTo>
                <a:pt x="53940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2733113" y="3022112"/>
        <a:ext cx="28500" cy="5700"/>
      </dsp:txXfrm>
    </dsp:sp>
    <dsp:sp modelId="{28C839F5-F3F1-467B-B23C-4359478C4B67}">
      <dsp:nvSpPr>
        <dsp:cNvPr id="0" name=""/>
        <dsp:cNvSpPr/>
      </dsp:nvSpPr>
      <dsp:spPr>
        <a:xfrm>
          <a:off x="1160" y="2281472"/>
          <a:ext cx="2478298" cy="1486979"/>
        </a:xfrm>
        <a:prstGeom prst="rect">
          <a:avLst/>
        </a:prstGeom>
        <a:solidFill>
          <a:schemeClr val="accent6">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439" tIns="127471" rIns="121439" bIns="127471" numCol="1" spcCol="1270" anchor="ctr" anchorCtr="0">
          <a:noAutofit/>
        </a:bodyPr>
        <a:lstStyle/>
        <a:p>
          <a:pPr marL="0" lvl="0" indent="0" algn="ctr" defTabSz="666750">
            <a:lnSpc>
              <a:spcPct val="100000"/>
            </a:lnSpc>
            <a:spcBef>
              <a:spcPct val="0"/>
            </a:spcBef>
            <a:spcAft>
              <a:spcPct val="35000"/>
            </a:spcAft>
            <a:buNone/>
          </a:pPr>
          <a:r>
            <a:rPr lang="en-US" sz="1500" kern="1200"/>
            <a:t>Empower youth and women with the requisite knowledge and skills needed to navigate and grow in digital world of health </a:t>
          </a:r>
          <a:endParaRPr lang="en-US" sz="1500" kern="1200" dirty="0"/>
        </a:p>
      </dsp:txBody>
      <dsp:txXfrm>
        <a:off x="1160" y="2281472"/>
        <a:ext cx="2478298" cy="1486979"/>
      </dsp:txXfrm>
    </dsp:sp>
    <dsp:sp modelId="{FE692A52-8884-4F70-892F-0FFDCBBDCB81}">
      <dsp:nvSpPr>
        <dsp:cNvPr id="0" name=""/>
        <dsp:cNvSpPr/>
      </dsp:nvSpPr>
      <dsp:spPr>
        <a:xfrm>
          <a:off x="1240310" y="3766652"/>
          <a:ext cx="3048307" cy="539408"/>
        </a:xfrm>
        <a:custGeom>
          <a:avLst/>
          <a:gdLst/>
          <a:ahLst/>
          <a:cxnLst/>
          <a:rect l="0" t="0" r="0" b="0"/>
          <a:pathLst>
            <a:path>
              <a:moveTo>
                <a:pt x="3048307" y="0"/>
              </a:moveTo>
              <a:lnTo>
                <a:pt x="3048307" y="286804"/>
              </a:lnTo>
              <a:lnTo>
                <a:pt x="0" y="286804"/>
              </a:lnTo>
              <a:lnTo>
                <a:pt x="0" y="539408"/>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2686935" y="4033506"/>
        <a:ext cx="155057" cy="5700"/>
      </dsp:txXfrm>
    </dsp:sp>
    <dsp:sp modelId="{8514292A-72B4-46B7-890C-2B62AD1D41CD}">
      <dsp:nvSpPr>
        <dsp:cNvPr id="0" name=""/>
        <dsp:cNvSpPr/>
      </dsp:nvSpPr>
      <dsp:spPr>
        <a:xfrm>
          <a:off x="3049468" y="2281472"/>
          <a:ext cx="2478298" cy="1486979"/>
        </a:xfrm>
        <a:prstGeom prst="rect">
          <a:avLst/>
        </a:prstGeom>
        <a:solidFill>
          <a:schemeClr val="accent6">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439" tIns="127471" rIns="121439" bIns="127471" numCol="1" spcCol="1270" anchor="ctr" anchorCtr="0">
          <a:noAutofit/>
        </a:bodyPr>
        <a:lstStyle/>
        <a:p>
          <a:pPr marL="0" lvl="0" indent="0" algn="ctr" defTabSz="666750">
            <a:lnSpc>
              <a:spcPct val="100000"/>
            </a:lnSpc>
            <a:spcBef>
              <a:spcPct val="0"/>
            </a:spcBef>
            <a:spcAft>
              <a:spcPct val="35000"/>
            </a:spcAft>
            <a:buNone/>
          </a:pPr>
          <a:r>
            <a:rPr lang="en-US" sz="1500" b="1" kern="1200" dirty="0">
              <a:solidFill>
                <a:schemeClr val="tx1"/>
              </a:solidFill>
            </a:rPr>
            <a:t>TARGETED AUDIENCE </a:t>
          </a:r>
        </a:p>
      </dsp:txBody>
      <dsp:txXfrm>
        <a:off x="3049468" y="2281472"/>
        <a:ext cx="2478298" cy="1486979"/>
      </dsp:txXfrm>
    </dsp:sp>
    <dsp:sp modelId="{7E72C5CF-4D5A-49C4-BB3A-FBEE7A502FAA}">
      <dsp:nvSpPr>
        <dsp:cNvPr id="0" name=""/>
        <dsp:cNvSpPr/>
      </dsp:nvSpPr>
      <dsp:spPr>
        <a:xfrm>
          <a:off x="1160" y="4338460"/>
          <a:ext cx="2478298" cy="1486979"/>
        </a:xfrm>
        <a:prstGeom prst="rect">
          <a:avLst/>
        </a:prstGeom>
        <a:solidFill>
          <a:schemeClr val="accent6">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439" tIns="127471" rIns="121439" bIns="127471" numCol="1" spcCol="1270" anchor="ctr" anchorCtr="0">
          <a:noAutofit/>
        </a:bodyPr>
        <a:lstStyle/>
        <a:p>
          <a:pPr marL="0" lvl="0" indent="0" algn="ctr" defTabSz="666750">
            <a:lnSpc>
              <a:spcPct val="100000"/>
            </a:lnSpc>
            <a:spcBef>
              <a:spcPct val="0"/>
            </a:spcBef>
            <a:spcAft>
              <a:spcPct val="35000"/>
            </a:spcAft>
            <a:buNone/>
          </a:pPr>
          <a:r>
            <a:rPr lang="en-US" sz="1500" kern="1200"/>
            <a:t>This will reach out to and encompass teenagers, young adults and women of all ages all around the world.</a:t>
          </a:r>
        </a:p>
      </dsp:txBody>
      <dsp:txXfrm>
        <a:off x="1160" y="4338460"/>
        <a:ext cx="2478298" cy="14869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F0BE1-A342-4C65-B6F8-E26711E6A5A7}">
      <dsp:nvSpPr>
        <dsp:cNvPr id="0" name=""/>
        <dsp:cNvSpPr/>
      </dsp:nvSpPr>
      <dsp:spPr>
        <a:xfrm rot="5400000">
          <a:off x="3907188" y="-1510134"/>
          <a:ext cx="2930432" cy="5956609"/>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i="0" kern="1200" baseline="0" dirty="0"/>
            <a:t>Description:</a:t>
          </a:r>
          <a:r>
            <a:rPr lang="en-US" sz="2000" b="0" i="0" kern="1200" baseline="0" dirty="0"/>
            <a:t> 3D printing technology can be used to create low-cost and environmentally friendly menstrual products, providing an alternative to traditional disposable products.</a:t>
          </a:r>
          <a:endParaRPr lang="en-US" sz="2000" kern="1200" dirty="0"/>
        </a:p>
        <a:p>
          <a:pPr marL="228600" lvl="1" indent="-228600" algn="l" defTabSz="889000">
            <a:lnSpc>
              <a:spcPct val="90000"/>
            </a:lnSpc>
            <a:spcBef>
              <a:spcPct val="0"/>
            </a:spcBef>
            <a:spcAft>
              <a:spcPct val="15000"/>
            </a:spcAft>
            <a:buChar char="•"/>
          </a:pPr>
          <a:r>
            <a:rPr lang="en-US" sz="2000" b="1" i="0" kern="1200" baseline="0" dirty="0"/>
            <a:t>Benefits:</a:t>
          </a:r>
          <a:r>
            <a:rPr lang="en-US" sz="2000" b="0" i="0" kern="1200" baseline="0" dirty="0"/>
            <a:t> Enables local production of menstrual products, reduces costs, and contributes to environmental sustainability.</a:t>
          </a:r>
          <a:endParaRPr lang="en-US" sz="2000" kern="1200" dirty="0"/>
        </a:p>
      </dsp:txBody>
      <dsp:txXfrm rot="-5400000">
        <a:off x="2394100" y="146006"/>
        <a:ext cx="5813557" cy="2644328"/>
      </dsp:txXfrm>
    </dsp:sp>
    <dsp:sp modelId="{1E56C785-27EF-4F06-B176-0F672AEA51F7}">
      <dsp:nvSpPr>
        <dsp:cNvPr id="0" name=""/>
        <dsp:cNvSpPr/>
      </dsp:nvSpPr>
      <dsp:spPr>
        <a:xfrm>
          <a:off x="382336" y="750342"/>
          <a:ext cx="2011763" cy="1435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i="0" kern="1200" baseline="0"/>
            <a:t>3D Printing of Menstrual Products:</a:t>
          </a:r>
          <a:endParaRPr lang="en-US" sz="2000" kern="1200"/>
        </a:p>
      </dsp:txBody>
      <dsp:txXfrm>
        <a:off x="452419" y="820425"/>
        <a:ext cx="1871597" cy="1295489"/>
      </dsp:txXfrm>
    </dsp:sp>
    <dsp:sp modelId="{5B2C6E56-608E-4156-A48C-7040634A9A0D}">
      <dsp:nvSpPr>
        <dsp:cNvPr id="0" name=""/>
        <dsp:cNvSpPr/>
      </dsp:nvSpPr>
      <dsp:spPr>
        <a:xfrm rot="5400000">
          <a:off x="4481345" y="1603449"/>
          <a:ext cx="2930432" cy="5956609"/>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i="0" kern="1200" baseline="0" dirty="0"/>
            <a:t>Description:</a:t>
          </a:r>
          <a:r>
            <a:rPr lang="en-US" sz="2000" b="0" i="0" kern="1200" baseline="0" dirty="0"/>
            <a:t> Web or mobile platforms that facilitate online donations for menstrual products. Users can contribute financially, and the funds are used to purchase and distribute products to those in need.</a:t>
          </a:r>
          <a:endParaRPr lang="en-US" sz="2000" kern="1200" dirty="0"/>
        </a:p>
        <a:p>
          <a:pPr marL="228600" lvl="1" indent="-228600" algn="l" defTabSz="889000">
            <a:lnSpc>
              <a:spcPct val="90000"/>
            </a:lnSpc>
            <a:spcBef>
              <a:spcPct val="0"/>
            </a:spcBef>
            <a:spcAft>
              <a:spcPct val="15000"/>
            </a:spcAft>
            <a:buChar char="•"/>
          </a:pPr>
          <a:r>
            <a:rPr lang="en-US" sz="2000" b="1" i="0" kern="1200" baseline="0"/>
            <a:t>Benefits:</a:t>
          </a:r>
          <a:r>
            <a:rPr lang="en-US" sz="2000" b="0" i="0" kern="1200" baseline="0"/>
            <a:t> Provides a convenient way for individuals to support initiatives addressing period poverty, allowing for widespread contributions.</a:t>
          </a:r>
          <a:endParaRPr lang="en-US" sz="2000" kern="1200"/>
        </a:p>
      </dsp:txBody>
      <dsp:txXfrm rot="-5400000">
        <a:off x="2968257" y="3259589"/>
        <a:ext cx="5813557" cy="2644328"/>
      </dsp:txXfrm>
    </dsp:sp>
    <dsp:sp modelId="{45220C71-434C-4759-A65C-3905AB3A4AF4}">
      <dsp:nvSpPr>
        <dsp:cNvPr id="0" name=""/>
        <dsp:cNvSpPr/>
      </dsp:nvSpPr>
      <dsp:spPr>
        <a:xfrm>
          <a:off x="382336" y="3868487"/>
          <a:ext cx="2585920" cy="142653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i="0" kern="1200" baseline="0"/>
            <a:t>Online Platforms for Donations:</a:t>
          </a:r>
          <a:endParaRPr lang="en-US" sz="2000" kern="1200"/>
        </a:p>
      </dsp:txBody>
      <dsp:txXfrm>
        <a:off x="451974" y="3938125"/>
        <a:ext cx="2446644" cy="12872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3308F-B903-47F9-8923-3E9365A942D3}">
      <dsp:nvSpPr>
        <dsp:cNvPr id="0" name=""/>
        <dsp:cNvSpPr/>
      </dsp:nvSpPr>
      <dsp:spPr>
        <a:xfrm>
          <a:off x="2415" y="150163"/>
          <a:ext cx="1283132" cy="12831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74AC80-60CE-4CEC-AA9B-23B5D4DD8576}">
      <dsp:nvSpPr>
        <dsp:cNvPr id="0" name=""/>
        <dsp:cNvSpPr/>
      </dsp:nvSpPr>
      <dsp:spPr>
        <a:xfrm>
          <a:off x="2415" y="1666180"/>
          <a:ext cx="3666093" cy="567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1" i="0" kern="1200" baseline="0"/>
            <a:t>Smart Dispensers and Vending Machines:</a:t>
          </a:r>
          <a:endParaRPr lang="en-US" sz="1800" kern="1200"/>
        </a:p>
      </dsp:txBody>
      <dsp:txXfrm>
        <a:off x="2415" y="1666180"/>
        <a:ext cx="3666093" cy="567098"/>
      </dsp:txXfrm>
    </dsp:sp>
    <dsp:sp modelId="{000D1516-B7AE-41D4-98E3-6B596846AE87}">
      <dsp:nvSpPr>
        <dsp:cNvPr id="0" name=""/>
        <dsp:cNvSpPr/>
      </dsp:nvSpPr>
      <dsp:spPr>
        <a:xfrm>
          <a:off x="2415" y="2341597"/>
          <a:ext cx="3666093" cy="322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b="1" i="0" kern="1200" baseline="0" dirty="0"/>
            <a:t>Description:</a:t>
          </a:r>
          <a:r>
            <a:rPr lang="en-US" sz="1800" b="0" i="0" kern="1200" baseline="0" dirty="0"/>
            <a:t> Automated dispensers or vending machines that offer free or low-cost menstrual products. These machines can be strategically placed in schools, public places, or community centers.</a:t>
          </a:r>
          <a:endParaRPr lang="en-US" sz="1800" kern="1200" dirty="0"/>
        </a:p>
        <a:p>
          <a:pPr marL="0" lvl="0" indent="0" algn="l" defTabSz="800100">
            <a:lnSpc>
              <a:spcPct val="100000"/>
            </a:lnSpc>
            <a:spcBef>
              <a:spcPct val="0"/>
            </a:spcBef>
            <a:spcAft>
              <a:spcPct val="35000"/>
            </a:spcAft>
            <a:buNone/>
          </a:pPr>
          <a:r>
            <a:rPr lang="en-US" sz="1800" b="1" i="0" kern="1200" baseline="0"/>
            <a:t>Benefits:</a:t>
          </a:r>
          <a:r>
            <a:rPr lang="en-US" sz="1800" b="0" i="0" kern="1200" baseline="0"/>
            <a:t> Enhances accessibility to menstrual products, reduces stigma, and ensures availability in locations where people may face challenges in obtaining products.</a:t>
          </a:r>
          <a:endParaRPr lang="en-US" sz="1800" kern="1200"/>
        </a:p>
      </dsp:txBody>
      <dsp:txXfrm>
        <a:off x="2415" y="2341597"/>
        <a:ext cx="3666093" cy="3224484"/>
      </dsp:txXfrm>
    </dsp:sp>
    <dsp:sp modelId="{73F7988A-19D5-40BE-9CE7-E8C935148C81}">
      <dsp:nvSpPr>
        <dsp:cNvPr id="0" name=""/>
        <dsp:cNvSpPr/>
      </dsp:nvSpPr>
      <dsp:spPr>
        <a:xfrm>
          <a:off x="4310075" y="150163"/>
          <a:ext cx="1283132" cy="12831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D3DFD3-B56E-4967-83DE-235D32F1C232}">
      <dsp:nvSpPr>
        <dsp:cNvPr id="0" name=""/>
        <dsp:cNvSpPr/>
      </dsp:nvSpPr>
      <dsp:spPr>
        <a:xfrm>
          <a:off x="4310075" y="1666180"/>
          <a:ext cx="3666093" cy="567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1" i="0" kern="1200" baseline="0" dirty="0"/>
            <a:t>Telemedicine and Chatbots for Support:</a:t>
          </a:r>
          <a:endParaRPr lang="en-US" sz="1800" kern="1200" dirty="0"/>
        </a:p>
      </dsp:txBody>
      <dsp:txXfrm>
        <a:off x="4310075" y="1666180"/>
        <a:ext cx="3666093" cy="567098"/>
      </dsp:txXfrm>
    </dsp:sp>
    <dsp:sp modelId="{2EFAC999-5025-454E-ADBD-ABA06F06EDF8}">
      <dsp:nvSpPr>
        <dsp:cNvPr id="0" name=""/>
        <dsp:cNvSpPr/>
      </dsp:nvSpPr>
      <dsp:spPr>
        <a:xfrm>
          <a:off x="4310075" y="2341597"/>
          <a:ext cx="3666093" cy="322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b="1" i="0" kern="1200" baseline="0" dirty="0"/>
            <a:t>Description:</a:t>
          </a:r>
          <a:r>
            <a:rPr lang="en-US" sz="1800" b="0" i="0" kern="1200" baseline="0" dirty="0"/>
            <a:t> Telemedicine platforms or chatbots that provide remote support and guidance on menstrual health. Users can access information, ask questions, and receive guidance on managing their menstrual hygiene.</a:t>
          </a:r>
          <a:endParaRPr lang="en-US" sz="1800" kern="1200" dirty="0"/>
        </a:p>
        <a:p>
          <a:pPr marL="0" lvl="0" indent="0" algn="l" defTabSz="800100">
            <a:lnSpc>
              <a:spcPct val="100000"/>
            </a:lnSpc>
            <a:spcBef>
              <a:spcPct val="0"/>
            </a:spcBef>
            <a:spcAft>
              <a:spcPct val="35000"/>
            </a:spcAft>
            <a:buNone/>
          </a:pPr>
          <a:r>
            <a:rPr lang="en-US" sz="1800" b="1" i="0" kern="1200" baseline="0"/>
            <a:t>Benefits:</a:t>
          </a:r>
          <a:r>
            <a:rPr lang="en-US" sz="1800" b="0" i="0" kern="1200" baseline="0"/>
            <a:t> Overcomes barriers to seeking information, especially in regions with limited access to healthcare services, and empowers individuals to make informed decisions.</a:t>
          </a:r>
          <a:endParaRPr lang="en-US" sz="1800" kern="1200"/>
        </a:p>
      </dsp:txBody>
      <dsp:txXfrm>
        <a:off x="4310075" y="2341597"/>
        <a:ext cx="3666093" cy="322448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42A9-E4F0-2937-3392-615A461071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41A359-91EF-D25E-1F5D-224232424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A96328-E611-744E-B9FA-77E068299515}"/>
              </a:ext>
            </a:extLst>
          </p:cNvPr>
          <p:cNvSpPr>
            <a:spLocks noGrp="1"/>
          </p:cNvSpPr>
          <p:nvPr>
            <p:ph type="dt" sz="half" idx="10"/>
          </p:nvPr>
        </p:nvSpPr>
        <p:spPr/>
        <p:txBody>
          <a:bodyPr/>
          <a:lstStyle/>
          <a:p>
            <a:fld id="{6F18A4DE-FECD-4B2B-A722-FBEE08665332}" type="datetimeFigureOut">
              <a:rPr lang="en-US" smtClean="0"/>
              <a:t>1/31/2024</a:t>
            </a:fld>
            <a:endParaRPr lang="en-US"/>
          </a:p>
        </p:txBody>
      </p:sp>
      <p:sp>
        <p:nvSpPr>
          <p:cNvPr id="5" name="Footer Placeholder 4">
            <a:extLst>
              <a:ext uri="{FF2B5EF4-FFF2-40B4-BE49-F238E27FC236}">
                <a16:creationId xmlns:a16="http://schemas.microsoft.com/office/drawing/2014/main" id="{7F372040-AE96-EE96-CF67-3C07CD228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4123-8EEA-037C-E623-373CFDE1B34B}"/>
              </a:ext>
            </a:extLst>
          </p:cNvPr>
          <p:cNvSpPr>
            <a:spLocks noGrp="1"/>
          </p:cNvSpPr>
          <p:nvPr>
            <p:ph type="sldNum" sz="quarter" idx="12"/>
          </p:nvPr>
        </p:nvSpPr>
        <p:spPr/>
        <p:txBody>
          <a:bodyPr/>
          <a:lstStyle/>
          <a:p>
            <a:fld id="{E7706798-E7B8-4401-9396-C3F19BF1CC52}" type="slidenum">
              <a:rPr lang="en-US" smtClean="0"/>
              <a:t>‹#›</a:t>
            </a:fld>
            <a:endParaRPr lang="en-US"/>
          </a:p>
        </p:txBody>
      </p:sp>
    </p:spTree>
    <p:extLst>
      <p:ext uri="{BB962C8B-B14F-4D97-AF65-F5344CB8AC3E}">
        <p14:creationId xmlns:p14="http://schemas.microsoft.com/office/powerpoint/2010/main" val="366184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73BC-8EFD-B832-B82E-408C276310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5C0181-BEC6-58FD-367B-6339B55D4B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DB4D03-5842-21E8-B370-CC84526D8239}"/>
              </a:ext>
            </a:extLst>
          </p:cNvPr>
          <p:cNvSpPr>
            <a:spLocks noGrp="1"/>
          </p:cNvSpPr>
          <p:nvPr>
            <p:ph type="dt" sz="half" idx="10"/>
          </p:nvPr>
        </p:nvSpPr>
        <p:spPr/>
        <p:txBody>
          <a:bodyPr/>
          <a:lstStyle/>
          <a:p>
            <a:fld id="{6F18A4DE-FECD-4B2B-A722-FBEE08665332}" type="datetimeFigureOut">
              <a:rPr lang="en-US" smtClean="0"/>
              <a:t>1/31/2024</a:t>
            </a:fld>
            <a:endParaRPr lang="en-US"/>
          </a:p>
        </p:txBody>
      </p:sp>
      <p:sp>
        <p:nvSpPr>
          <p:cNvPr id="5" name="Footer Placeholder 4">
            <a:extLst>
              <a:ext uri="{FF2B5EF4-FFF2-40B4-BE49-F238E27FC236}">
                <a16:creationId xmlns:a16="http://schemas.microsoft.com/office/drawing/2014/main" id="{0DC9AFC0-D4C8-DDC6-47BE-73498F899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14E2D-D7FC-BF2F-15DE-6F8AE63A625C}"/>
              </a:ext>
            </a:extLst>
          </p:cNvPr>
          <p:cNvSpPr>
            <a:spLocks noGrp="1"/>
          </p:cNvSpPr>
          <p:nvPr>
            <p:ph type="sldNum" sz="quarter" idx="12"/>
          </p:nvPr>
        </p:nvSpPr>
        <p:spPr/>
        <p:txBody>
          <a:bodyPr/>
          <a:lstStyle/>
          <a:p>
            <a:fld id="{E7706798-E7B8-4401-9396-C3F19BF1CC52}" type="slidenum">
              <a:rPr lang="en-US" smtClean="0"/>
              <a:t>‹#›</a:t>
            </a:fld>
            <a:endParaRPr lang="en-US"/>
          </a:p>
        </p:txBody>
      </p:sp>
    </p:spTree>
    <p:extLst>
      <p:ext uri="{BB962C8B-B14F-4D97-AF65-F5344CB8AC3E}">
        <p14:creationId xmlns:p14="http://schemas.microsoft.com/office/powerpoint/2010/main" val="128699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643824-5F97-0E2A-6A33-A05DF46396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20AAAE-62F2-27D7-6B4C-6CD579C1EF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28D38-6A26-AEDC-4B0B-A3C43726683C}"/>
              </a:ext>
            </a:extLst>
          </p:cNvPr>
          <p:cNvSpPr>
            <a:spLocks noGrp="1"/>
          </p:cNvSpPr>
          <p:nvPr>
            <p:ph type="dt" sz="half" idx="10"/>
          </p:nvPr>
        </p:nvSpPr>
        <p:spPr/>
        <p:txBody>
          <a:bodyPr/>
          <a:lstStyle/>
          <a:p>
            <a:fld id="{6F18A4DE-FECD-4B2B-A722-FBEE08665332}" type="datetimeFigureOut">
              <a:rPr lang="en-US" smtClean="0"/>
              <a:t>1/31/2024</a:t>
            </a:fld>
            <a:endParaRPr lang="en-US"/>
          </a:p>
        </p:txBody>
      </p:sp>
      <p:sp>
        <p:nvSpPr>
          <p:cNvPr id="5" name="Footer Placeholder 4">
            <a:extLst>
              <a:ext uri="{FF2B5EF4-FFF2-40B4-BE49-F238E27FC236}">
                <a16:creationId xmlns:a16="http://schemas.microsoft.com/office/drawing/2014/main" id="{3A36E78D-2FD3-25AB-BC99-742377683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94812-73B6-E375-23D3-DC8BAA17E0D8}"/>
              </a:ext>
            </a:extLst>
          </p:cNvPr>
          <p:cNvSpPr>
            <a:spLocks noGrp="1"/>
          </p:cNvSpPr>
          <p:nvPr>
            <p:ph type="sldNum" sz="quarter" idx="12"/>
          </p:nvPr>
        </p:nvSpPr>
        <p:spPr/>
        <p:txBody>
          <a:bodyPr/>
          <a:lstStyle/>
          <a:p>
            <a:fld id="{E7706798-E7B8-4401-9396-C3F19BF1CC52}" type="slidenum">
              <a:rPr lang="en-US" smtClean="0"/>
              <a:t>‹#›</a:t>
            </a:fld>
            <a:endParaRPr lang="en-US"/>
          </a:p>
        </p:txBody>
      </p:sp>
    </p:spTree>
    <p:extLst>
      <p:ext uri="{BB962C8B-B14F-4D97-AF65-F5344CB8AC3E}">
        <p14:creationId xmlns:p14="http://schemas.microsoft.com/office/powerpoint/2010/main" val="154684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F58D-2854-7FD1-CD7F-8F79AEB75F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6B915E-BDF7-7BDA-8BC4-0EBC534AFC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1874DF-EDF2-F941-8A60-AA728DF17287}"/>
              </a:ext>
            </a:extLst>
          </p:cNvPr>
          <p:cNvSpPr>
            <a:spLocks noGrp="1"/>
          </p:cNvSpPr>
          <p:nvPr>
            <p:ph type="dt" sz="half" idx="10"/>
          </p:nvPr>
        </p:nvSpPr>
        <p:spPr/>
        <p:txBody>
          <a:bodyPr/>
          <a:lstStyle/>
          <a:p>
            <a:fld id="{6F18A4DE-FECD-4B2B-A722-FBEE08665332}" type="datetimeFigureOut">
              <a:rPr lang="en-US" smtClean="0"/>
              <a:t>1/31/2024</a:t>
            </a:fld>
            <a:endParaRPr lang="en-US"/>
          </a:p>
        </p:txBody>
      </p:sp>
      <p:sp>
        <p:nvSpPr>
          <p:cNvPr id="5" name="Footer Placeholder 4">
            <a:extLst>
              <a:ext uri="{FF2B5EF4-FFF2-40B4-BE49-F238E27FC236}">
                <a16:creationId xmlns:a16="http://schemas.microsoft.com/office/drawing/2014/main" id="{36B1397A-448A-47D6-1B8F-0BB8BF4D0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2F12F-1142-FE65-146C-BD07F0FC7F4F}"/>
              </a:ext>
            </a:extLst>
          </p:cNvPr>
          <p:cNvSpPr>
            <a:spLocks noGrp="1"/>
          </p:cNvSpPr>
          <p:nvPr>
            <p:ph type="sldNum" sz="quarter" idx="12"/>
          </p:nvPr>
        </p:nvSpPr>
        <p:spPr/>
        <p:txBody>
          <a:bodyPr/>
          <a:lstStyle/>
          <a:p>
            <a:fld id="{E7706798-E7B8-4401-9396-C3F19BF1CC52}" type="slidenum">
              <a:rPr lang="en-US" smtClean="0"/>
              <a:t>‹#›</a:t>
            </a:fld>
            <a:endParaRPr lang="en-US"/>
          </a:p>
        </p:txBody>
      </p:sp>
    </p:spTree>
    <p:extLst>
      <p:ext uri="{BB962C8B-B14F-4D97-AF65-F5344CB8AC3E}">
        <p14:creationId xmlns:p14="http://schemas.microsoft.com/office/powerpoint/2010/main" val="156523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78DAD-7971-101A-EE6B-F0955F04E4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B82BBC-A307-A614-B903-9F93513EF3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2A98D3-B1D0-1FD9-9D4A-DAC03679EA4B}"/>
              </a:ext>
            </a:extLst>
          </p:cNvPr>
          <p:cNvSpPr>
            <a:spLocks noGrp="1"/>
          </p:cNvSpPr>
          <p:nvPr>
            <p:ph type="dt" sz="half" idx="10"/>
          </p:nvPr>
        </p:nvSpPr>
        <p:spPr/>
        <p:txBody>
          <a:bodyPr/>
          <a:lstStyle/>
          <a:p>
            <a:fld id="{6F18A4DE-FECD-4B2B-A722-FBEE08665332}" type="datetimeFigureOut">
              <a:rPr lang="en-US" smtClean="0"/>
              <a:t>1/31/2024</a:t>
            </a:fld>
            <a:endParaRPr lang="en-US"/>
          </a:p>
        </p:txBody>
      </p:sp>
      <p:sp>
        <p:nvSpPr>
          <p:cNvPr id="5" name="Footer Placeholder 4">
            <a:extLst>
              <a:ext uri="{FF2B5EF4-FFF2-40B4-BE49-F238E27FC236}">
                <a16:creationId xmlns:a16="http://schemas.microsoft.com/office/drawing/2014/main" id="{E7177F0B-12B4-809C-68D4-AD126DE7B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B4421-3D2A-6A14-BD3E-E6C0B7D8FB13}"/>
              </a:ext>
            </a:extLst>
          </p:cNvPr>
          <p:cNvSpPr>
            <a:spLocks noGrp="1"/>
          </p:cNvSpPr>
          <p:nvPr>
            <p:ph type="sldNum" sz="quarter" idx="12"/>
          </p:nvPr>
        </p:nvSpPr>
        <p:spPr/>
        <p:txBody>
          <a:bodyPr/>
          <a:lstStyle/>
          <a:p>
            <a:fld id="{E7706798-E7B8-4401-9396-C3F19BF1CC52}" type="slidenum">
              <a:rPr lang="en-US" smtClean="0"/>
              <a:t>‹#›</a:t>
            </a:fld>
            <a:endParaRPr lang="en-US"/>
          </a:p>
        </p:txBody>
      </p:sp>
    </p:spTree>
    <p:extLst>
      <p:ext uri="{BB962C8B-B14F-4D97-AF65-F5344CB8AC3E}">
        <p14:creationId xmlns:p14="http://schemas.microsoft.com/office/powerpoint/2010/main" val="219393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A62D-B32C-47EC-0835-E4FAE9E8A8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D0131B-F725-2235-7788-9829FF6BD3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95A4A0-619C-C35E-2129-A1B8C3D288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A687AD-3580-F270-8CBC-A5D6D888BA46}"/>
              </a:ext>
            </a:extLst>
          </p:cNvPr>
          <p:cNvSpPr>
            <a:spLocks noGrp="1"/>
          </p:cNvSpPr>
          <p:nvPr>
            <p:ph type="dt" sz="half" idx="10"/>
          </p:nvPr>
        </p:nvSpPr>
        <p:spPr/>
        <p:txBody>
          <a:bodyPr/>
          <a:lstStyle/>
          <a:p>
            <a:fld id="{6F18A4DE-FECD-4B2B-A722-FBEE08665332}" type="datetimeFigureOut">
              <a:rPr lang="en-US" smtClean="0"/>
              <a:t>1/31/2024</a:t>
            </a:fld>
            <a:endParaRPr lang="en-US"/>
          </a:p>
        </p:txBody>
      </p:sp>
      <p:sp>
        <p:nvSpPr>
          <p:cNvPr id="6" name="Footer Placeholder 5">
            <a:extLst>
              <a:ext uri="{FF2B5EF4-FFF2-40B4-BE49-F238E27FC236}">
                <a16:creationId xmlns:a16="http://schemas.microsoft.com/office/drawing/2014/main" id="{1DEC8A24-E0C0-B034-38A0-1FE4973C1E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6D4503-EDB2-90D3-9CA8-D95FE374F13A}"/>
              </a:ext>
            </a:extLst>
          </p:cNvPr>
          <p:cNvSpPr>
            <a:spLocks noGrp="1"/>
          </p:cNvSpPr>
          <p:nvPr>
            <p:ph type="sldNum" sz="quarter" idx="12"/>
          </p:nvPr>
        </p:nvSpPr>
        <p:spPr/>
        <p:txBody>
          <a:bodyPr/>
          <a:lstStyle/>
          <a:p>
            <a:fld id="{E7706798-E7B8-4401-9396-C3F19BF1CC52}" type="slidenum">
              <a:rPr lang="en-US" smtClean="0"/>
              <a:t>‹#›</a:t>
            </a:fld>
            <a:endParaRPr lang="en-US"/>
          </a:p>
        </p:txBody>
      </p:sp>
    </p:spTree>
    <p:extLst>
      <p:ext uri="{BB962C8B-B14F-4D97-AF65-F5344CB8AC3E}">
        <p14:creationId xmlns:p14="http://schemas.microsoft.com/office/powerpoint/2010/main" val="125188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2FD5-4ADF-ABE7-4E1D-E12D58D8EA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EF1258-7DCA-B0DA-F02B-4E2A36F886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CBB2AC-724E-2870-782F-7DA1086B45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A33AF3-7E00-4554-A758-56C78C6742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15B952-A683-E954-94FB-8F24E0DF49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9930BF-6972-6CE9-53DC-416F698B5025}"/>
              </a:ext>
            </a:extLst>
          </p:cNvPr>
          <p:cNvSpPr>
            <a:spLocks noGrp="1"/>
          </p:cNvSpPr>
          <p:nvPr>
            <p:ph type="dt" sz="half" idx="10"/>
          </p:nvPr>
        </p:nvSpPr>
        <p:spPr/>
        <p:txBody>
          <a:bodyPr/>
          <a:lstStyle/>
          <a:p>
            <a:fld id="{6F18A4DE-FECD-4B2B-A722-FBEE08665332}" type="datetimeFigureOut">
              <a:rPr lang="en-US" smtClean="0"/>
              <a:t>1/31/2024</a:t>
            </a:fld>
            <a:endParaRPr lang="en-US"/>
          </a:p>
        </p:txBody>
      </p:sp>
      <p:sp>
        <p:nvSpPr>
          <p:cNvPr id="8" name="Footer Placeholder 7">
            <a:extLst>
              <a:ext uri="{FF2B5EF4-FFF2-40B4-BE49-F238E27FC236}">
                <a16:creationId xmlns:a16="http://schemas.microsoft.com/office/drawing/2014/main" id="{C7E4CC4A-4C14-7A4F-901F-269516102A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9B861F-5079-ED99-91E2-2ED9B0081512}"/>
              </a:ext>
            </a:extLst>
          </p:cNvPr>
          <p:cNvSpPr>
            <a:spLocks noGrp="1"/>
          </p:cNvSpPr>
          <p:nvPr>
            <p:ph type="sldNum" sz="quarter" idx="12"/>
          </p:nvPr>
        </p:nvSpPr>
        <p:spPr/>
        <p:txBody>
          <a:bodyPr/>
          <a:lstStyle/>
          <a:p>
            <a:fld id="{E7706798-E7B8-4401-9396-C3F19BF1CC52}" type="slidenum">
              <a:rPr lang="en-US" smtClean="0"/>
              <a:t>‹#›</a:t>
            </a:fld>
            <a:endParaRPr lang="en-US"/>
          </a:p>
        </p:txBody>
      </p:sp>
    </p:spTree>
    <p:extLst>
      <p:ext uri="{BB962C8B-B14F-4D97-AF65-F5344CB8AC3E}">
        <p14:creationId xmlns:p14="http://schemas.microsoft.com/office/powerpoint/2010/main" val="3570150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1EC78-3406-EE6C-15B7-F7DA03D44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75655C-110F-1EAF-C011-7D181518DDCC}"/>
              </a:ext>
            </a:extLst>
          </p:cNvPr>
          <p:cNvSpPr>
            <a:spLocks noGrp="1"/>
          </p:cNvSpPr>
          <p:nvPr>
            <p:ph type="dt" sz="half" idx="10"/>
          </p:nvPr>
        </p:nvSpPr>
        <p:spPr/>
        <p:txBody>
          <a:bodyPr/>
          <a:lstStyle/>
          <a:p>
            <a:fld id="{6F18A4DE-FECD-4B2B-A722-FBEE08665332}" type="datetimeFigureOut">
              <a:rPr lang="en-US" smtClean="0"/>
              <a:t>1/31/2024</a:t>
            </a:fld>
            <a:endParaRPr lang="en-US"/>
          </a:p>
        </p:txBody>
      </p:sp>
      <p:sp>
        <p:nvSpPr>
          <p:cNvPr id="4" name="Footer Placeholder 3">
            <a:extLst>
              <a:ext uri="{FF2B5EF4-FFF2-40B4-BE49-F238E27FC236}">
                <a16:creationId xmlns:a16="http://schemas.microsoft.com/office/drawing/2014/main" id="{4BCB3F62-AC59-9C41-D98D-4BA805F702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994461-FBF4-BD0A-A68F-8526B07E3B45}"/>
              </a:ext>
            </a:extLst>
          </p:cNvPr>
          <p:cNvSpPr>
            <a:spLocks noGrp="1"/>
          </p:cNvSpPr>
          <p:nvPr>
            <p:ph type="sldNum" sz="quarter" idx="12"/>
          </p:nvPr>
        </p:nvSpPr>
        <p:spPr/>
        <p:txBody>
          <a:bodyPr/>
          <a:lstStyle/>
          <a:p>
            <a:fld id="{E7706798-E7B8-4401-9396-C3F19BF1CC52}" type="slidenum">
              <a:rPr lang="en-US" smtClean="0"/>
              <a:t>‹#›</a:t>
            </a:fld>
            <a:endParaRPr lang="en-US"/>
          </a:p>
        </p:txBody>
      </p:sp>
    </p:spTree>
    <p:extLst>
      <p:ext uri="{BB962C8B-B14F-4D97-AF65-F5344CB8AC3E}">
        <p14:creationId xmlns:p14="http://schemas.microsoft.com/office/powerpoint/2010/main" val="3149094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6CBFF-0743-0D7F-5227-2F3A6FBF9B34}"/>
              </a:ext>
            </a:extLst>
          </p:cNvPr>
          <p:cNvSpPr>
            <a:spLocks noGrp="1"/>
          </p:cNvSpPr>
          <p:nvPr>
            <p:ph type="dt" sz="half" idx="10"/>
          </p:nvPr>
        </p:nvSpPr>
        <p:spPr/>
        <p:txBody>
          <a:bodyPr/>
          <a:lstStyle/>
          <a:p>
            <a:fld id="{6F18A4DE-FECD-4B2B-A722-FBEE08665332}" type="datetimeFigureOut">
              <a:rPr lang="en-US" smtClean="0"/>
              <a:t>1/31/2024</a:t>
            </a:fld>
            <a:endParaRPr lang="en-US"/>
          </a:p>
        </p:txBody>
      </p:sp>
      <p:sp>
        <p:nvSpPr>
          <p:cNvPr id="3" name="Footer Placeholder 2">
            <a:extLst>
              <a:ext uri="{FF2B5EF4-FFF2-40B4-BE49-F238E27FC236}">
                <a16:creationId xmlns:a16="http://schemas.microsoft.com/office/drawing/2014/main" id="{AF23059B-9E51-ED93-5B50-EAED5462EE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106A40-6949-8A50-73A6-4BE7AA7B5FB4}"/>
              </a:ext>
            </a:extLst>
          </p:cNvPr>
          <p:cNvSpPr>
            <a:spLocks noGrp="1"/>
          </p:cNvSpPr>
          <p:nvPr>
            <p:ph type="sldNum" sz="quarter" idx="12"/>
          </p:nvPr>
        </p:nvSpPr>
        <p:spPr/>
        <p:txBody>
          <a:bodyPr/>
          <a:lstStyle/>
          <a:p>
            <a:fld id="{E7706798-E7B8-4401-9396-C3F19BF1CC52}" type="slidenum">
              <a:rPr lang="en-US" smtClean="0"/>
              <a:t>‹#›</a:t>
            </a:fld>
            <a:endParaRPr lang="en-US"/>
          </a:p>
        </p:txBody>
      </p:sp>
    </p:spTree>
    <p:extLst>
      <p:ext uri="{BB962C8B-B14F-4D97-AF65-F5344CB8AC3E}">
        <p14:creationId xmlns:p14="http://schemas.microsoft.com/office/powerpoint/2010/main" val="410688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3A95-7CFD-C9F0-7B5F-DDA5AEB63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12B57A-FF08-4CD1-2AC8-F87194BE94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2BCFE7-DAE3-6467-3773-17104035D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C2CB6-36F0-D6DB-9EEF-8072410A9EDD}"/>
              </a:ext>
            </a:extLst>
          </p:cNvPr>
          <p:cNvSpPr>
            <a:spLocks noGrp="1"/>
          </p:cNvSpPr>
          <p:nvPr>
            <p:ph type="dt" sz="half" idx="10"/>
          </p:nvPr>
        </p:nvSpPr>
        <p:spPr/>
        <p:txBody>
          <a:bodyPr/>
          <a:lstStyle/>
          <a:p>
            <a:fld id="{6F18A4DE-FECD-4B2B-A722-FBEE08665332}" type="datetimeFigureOut">
              <a:rPr lang="en-US" smtClean="0"/>
              <a:t>1/31/2024</a:t>
            </a:fld>
            <a:endParaRPr lang="en-US"/>
          </a:p>
        </p:txBody>
      </p:sp>
      <p:sp>
        <p:nvSpPr>
          <p:cNvPr id="6" name="Footer Placeholder 5">
            <a:extLst>
              <a:ext uri="{FF2B5EF4-FFF2-40B4-BE49-F238E27FC236}">
                <a16:creationId xmlns:a16="http://schemas.microsoft.com/office/drawing/2014/main" id="{379F2D2C-B1EB-9B7E-C5A2-A12EE5DD8F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52BB-DD67-E317-5593-4DB07DD3B346}"/>
              </a:ext>
            </a:extLst>
          </p:cNvPr>
          <p:cNvSpPr>
            <a:spLocks noGrp="1"/>
          </p:cNvSpPr>
          <p:nvPr>
            <p:ph type="sldNum" sz="quarter" idx="12"/>
          </p:nvPr>
        </p:nvSpPr>
        <p:spPr/>
        <p:txBody>
          <a:bodyPr/>
          <a:lstStyle/>
          <a:p>
            <a:fld id="{E7706798-E7B8-4401-9396-C3F19BF1CC52}" type="slidenum">
              <a:rPr lang="en-US" smtClean="0"/>
              <a:t>‹#›</a:t>
            </a:fld>
            <a:endParaRPr lang="en-US"/>
          </a:p>
        </p:txBody>
      </p:sp>
    </p:spTree>
    <p:extLst>
      <p:ext uri="{BB962C8B-B14F-4D97-AF65-F5344CB8AC3E}">
        <p14:creationId xmlns:p14="http://schemas.microsoft.com/office/powerpoint/2010/main" val="147093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F8CD-CC22-FB68-ADF8-B434DC76A9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9EF51-E792-44D4-6DD8-CE3372E201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64CE88-65FB-ADC8-421A-7893E888B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CA2232-65E3-27A8-F0C3-0678411C3260}"/>
              </a:ext>
            </a:extLst>
          </p:cNvPr>
          <p:cNvSpPr>
            <a:spLocks noGrp="1"/>
          </p:cNvSpPr>
          <p:nvPr>
            <p:ph type="dt" sz="half" idx="10"/>
          </p:nvPr>
        </p:nvSpPr>
        <p:spPr/>
        <p:txBody>
          <a:bodyPr/>
          <a:lstStyle/>
          <a:p>
            <a:fld id="{6F18A4DE-FECD-4B2B-A722-FBEE08665332}" type="datetimeFigureOut">
              <a:rPr lang="en-US" smtClean="0"/>
              <a:t>1/31/2024</a:t>
            </a:fld>
            <a:endParaRPr lang="en-US"/>
          </a:p>
        </p:txBody>
      </p:sp>
      <p:sp>
        <p:nvSpPr>
          <p:cNvPr id="6" name="Footer Placeholder 5">
            <a:extLst>
              <a:ext uri="{FF2B5EF4-FFF2-40B4-BE49-F238E27FC236}">
                <a16:creationId xmlns:a16="http://schemas.microsoft.com/office/drawing/2014/main" id="{9B042C58-5883-90EB-10C7-F64E4977E5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36A75C-5913-2202-AE20-75B6FDC9647A}"/>
              </a:ext>
            </a:extLst>
          </p:cNvPr>
          <p:cNvSpPr>
            <a:spLocks noGrp="1"/>
          </p:cNvSpPr>
          <p:nvPr>
            <p:ph type="sldNum" sz="quarter" idx="12"/>
          </p:nvPr>
        </p:nvSpPr>
        <p:spPr/>
        <p:txBody>
          <a:bodyPr/>
          <a:lstStyle/>
          <a:p>
            <a:fld id="{E7706798-E7B8-4401-9396-C3F19BF1CC52}" type="slidenum">
              <a:rPr lang="en-US" smtClean="0"/>
              <a:t>‹#›</a:t>
            </a:fld>
            <a:endParaRPr lang="en-US"/>
          </a:p>
        </p:txBody>
      </p:sp>
    </p:spTree>
    <p:extLst>
      <p:ext uri="{BB962C8B-B14F-4D97-AF65-F5344CB8AC3E}">
        <p14:creationId xmlns:p14="http://schemas.microsoft.com/office/powerpoint/2010/main" val="20168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C7A0F-A462-E740-66AD-53B67493D2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63FE1B-14B6-2F27-2960-53DB159B7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5D7D5F-B3A3-90D6-D7B5-58DFC0CA87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8A4DE-FECD-4B2B-A722-FBEE08665332}" type="datetimeFigureOut">
              <a:rPr lang="en-US" smtClean="0"/>
              <a:t>1/31/2024</a:t>
            </a:fld>
            <a:endParaRPr lang="en-US"/>
          </a:p>
        </p:txBody>
      </p:sp>
      <p:sp>
        <p:nvSpPr>
          <p:cNvPr id="5" name="Footer Placeholder 4">
            <a:extLst>
              <a:ext uri="{FF2B5EF4-FFF2-40B4-BE49-F238E27FC236}">
                <a16:creationId xmlns:a16="http://schemas.microsoft.com/office/drawing/2014/main" id="{B9966519-AC87-B261-7623-95041B47F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A4E8BF-0E46-37B8-E40B-4BD747D74C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06798-E7B8-4401-9396-C3F19BF1CC52}" type="slidenum">
              <a:rPr lang="en-US" smtClean="0"/>
              <a:t>‹#›</a:t>
            </a:fld>
            <a:endParaRPr lang="en-US"/>
          </a:p>
        </p:txBody>
      </p:sp>
    </p:spTree>
    <p:extLst>
      <p:ext uri="{BB962C8B-B14F-4D97-AF65-F5344CB8AC3E}">
        <p14:creationId xmlns:p14="http://schemas.microsoft.com/office/powerpoint/2010/main" val="1479832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ncbi.nlm.nih.gov/pmc/articles/PMC4624246/" TargetMode="External"/><Relationship Id="rId2" Type="http://schemas.openxmlformats.org/officeDocument/2006/relationships/hyperlink" Target="https://www.ncbi.nlm.nih.gov/pmc/articles/PMC10372806/#:~:text=Period%20poverty%20can%20be%20defined,menstrual%20hygiene%20education%20%5B6%5D." TargetMode="External"/><Relationship Id="rId1" Type="http://schemas.openxmlformats.org/officeDocument/2006/relationships/slideLayout" Target="../slideLayouts/slideLayout2.xml"/><Relationship Id="rId5" Type="http://schemas.openxmlformats.org/officeDocument/2006/relationships/hyperlink" Target="https://plushcare.com/blog/cost-of-your-period/" TargetMode="External"/><Relationship Id="rId4" Type="http://schemas.openxmlformats.org/officeDocument/2006/relationships/hyperlink" Target="https://menstrualhygieneday.org/wp-content/uploads/2016/04/FSG-Menstrual-Health-Landscape_Kenya.pdf"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D2B04-0DB9-4662-CC1E-4C1CBA2FFC23}"/>
              </a:ext>
            </a:extLst>
          </p:cNvPr>
          <p:cNvSpPr>
            <a:spLocks noGrp="1"/>
          </p:cNvSpPr>
          <p:nvPr>
            <p:ph type="ctrTitle"/>
          </p:nvPr>
        </p:nvSpPr>
        <p:spPr>
          <a:xfrm>
            <a:off x="1524000" y="148857"/>
            <a:ext cx="9144000" cy="2573078"/>
          </a:xfrm>
        </p:spPr>
        <p:txBody>
          <a:bodyPr>
            <a:normAutofit/>
          </a:bodyPr>
          <a:lstStyle/>
          <a:p>
            <a:r>
              <a:rPr lang="en-US" dirty="0"/>
              <a:t>UNITAR HACKATHON </a:t>
            </a:r>
            <a:br>
              <a:rPr lang="en-US" dirty="0"/>
            </a:br>
            <a:r>
              <a:rPr lang="en-US" dirty="0"/>
              <a:t>2024</a:t>
            </a:r>
            <a:br>
              <a:rPr lang="en-US" dirty="0"/>
            </a:br>
            <a:endParaRPr lang="en-US" dirty="0"/>
          </a:p>
        </p:txBody>
      </p:sp>
      <p:sp>
        <p:nvSpPr>
          <p:cNvPr id="3" name="Subtitle 2">
            <a:extLst>
              <a:ext uri="{FF2B5EF4-FFF2-40B4-BE49-F238E27FC236}">
                <a16:creationId xmlns:a16="http://schemas.microsoft.com/office/drawing/2014/main" id="{ACFB3F36-5454-4511-C7D6-6974969D02B5}"/>
              </a:ext>
            </a:extLst>
          </p:cNvPr>
          <p:cNvSpPr>
            <a:spLocks noGrp="1"/>
          </p:cNvSpPr>
          <p:nvPr>
            <p:ph type="subTitle" idx="1"/>
          </p:nvPr>
        </p:nvSpPr>
        <p:spPr>
          <a:xfrm>
            <a:off x="856648" y="3017244"/>
            <a:ext cx="9885783" cy="2105024"/>
          </a:xfrm>
        </p:spPr>
        <p:txBody>
          <a:bodyPr>
            <a:noAutofit/>
          </a:bodyPr>
          <a:lstStyle/>
          <a:p>
            <a:r>
              <a:rPr lang="en-US" sz="3200" dirty="0"/>
              <a:t>ADDRESSING PERIOD POVERTY: A HACKATHON PROJECT</a:t>
            </a:r>
          </a:p>
          <a:p>
            <a:r>
              <a:rPr lang="en-US" sz="3200" dirty="0"/>
              <a:t>BY</a:t>
            </a:r>
          </a:p>
          <a:p>
            <a:r>
              <a:rPr lang="en-US" sz="3200" dirty="0"/>
              <a:t>CHINELO NWANKWO</a:t>
            </a:r>
          </a:p>
        </p:txBody>
      </p:sp>
      <p:sp>
        <p:nvSpPr>
          <p:cNvPr id="4" name="TextBox 3">
            <a:extLst>
              <a:ext uri="{FF2B5EF4-FFF2-40B4-BE49-F238E27FC236}">
                <a16:creationId xmlns:a16="http://schemas.microsoft.com/office/drawing/2014/main" id="{3B2FBD06-C3BB-1371-9AE3-5AF29325B2D9}"/>
              </a:ext>
            </a:extLst>
          </p:cNvPr>
          <p:cNvSpPr txBox="1"/>
          <p:nvPr/>
        </p:nvSpPr>
        <p:spPr>
          <a:xfrm>
            <a:off x="2247013" y="5597390"/>
            <a:ext cx="8420987" cy="954107"/>
          </a:xfrm>
          <a:prstGeom prst="rect">
            <a:avLst/>
          </a:prstGeom>
          <a:noFill/>
        </p:spPr>
        <p:txBody>
          <a:bodyPr wrap="square" rtlCol="0">
            <a:spAutoFit/>
          </a:bodyPr>
          <a:lstStyle/>
          <a:p>
            <a:r>
              <a:rPr lang="en-US" sz="2800" b="1" dirty="0"/>
              <a:t>KEEP ME HEALTHY</a:t>
            </a:r>
            <a:r>
              <a:rPr lang="en-US" sz="2800" dirty="0"/>
              <a:t>-</a:t>
            </a:r>
            <a:r>
              <a:rPr lang="en-US" sz="2800" b="1" dirty="0"/>
              <a:t>GIVE ME HOPE FOR TOMORROW</a:t>
            </a:r>
          </a:p>
          <a:p>
            <a:r>
              <a:rPr lang="en-US" sz="2800" dirty="0"/>
              <a:t>		</a:t>
            </a:r>
            <a:r>
              <a:rPr lang="en-US" sz="2800" b="1" dirty="0"/>
              <a:t>“END </a:t>
            </a:r>
            <a:r>
              <a:rPr lang="en-US" sz="2800" b="1" dirty="0">
                <a:solidFill>
                  <a:srgbClr val="C00000"/>
                </a:solidFill>
                <a:latin typeface="Brush Script MT" panose="03060802040406070304" pitchFamily="66" charset="0"/>
              </a:rPr>
              <a:t>PERIOD POVERTY</a:t>
            </a:r>
            <a:r>
              <a:rPr lang="en-US" sz="2800" b="1" dirty="0"/>
              <a:t>”</a:t>
            </a:r>
          </a:p>
        </p:txBody>
      </p:sp>
      <p:pic>
        <p:nvPicPr>
          <p:cNvPr id="4098" name="Picture 2">
            <a:extLst>
              <a:ext uri="{FF2B5EF4-FFF2-40B4-BE49-F238E27FC236}">
                <a16:creationId xmlns:a16="http://schemas.microsoft.com/office/drawing/2014/main" id="{4DD1E5EF-841D-1759-A55B-01E52E582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6578" y="260377"/>
            <a:ext cx="2171700" cy="2105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6B840F6D-1F59-D085-C0AE-2B67C9A2D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722" y="148857"/>
            <a:ext cx="2171700" cy="2105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720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C8DE-E8B3-87B0-9C6B-76979DC4D97C}"/>
              </a:ext>
            </a:extLst>
          </p:cNvPr>
          <p:cNvSpPr>
            <a:spLocks noGrp="1"/>
          </p:cNvSpPr>
          <p:nvPr>
            <p:ph type="title"/>
          </p:nvPr>
        </p:nvSpPr>
        <p:spPr>
          <a:xfrm>
            <a:off x="572493" y="238539"/>
            <a:ext cx="11018520" cy="1434415"/>
          </a:xfrm>
        </p:spPr>
        <p:txBody>
          <a:bodyPr anchor="b">
            <a:normAutofit/>
          </a:bodyPr>
          <a:lstStyle/>
          <a:p>
            <a:br>
              <a:rPr lang="en-US" sz="3000" b="1" i="0">
                <a:effectLst/>
                <a:latin typeface="+mn-lt"/>
              </a:rPr>
            </a:br>
            <a:r>
              <a:rPr lang="en-US" sz="3000" b="1" i="0">
                <a:effectLst/>
                <a:latin typeface="+mn-lt"/>
              </a:rPr>
              <a:t>HEALTH RISKS AND BARRIERS</a:t>
            </a:r>
            <a:br>
              <a:rPr lang="en-US" sz="3000" b="1" i="0">
                <a:effectLst/>
                <a:latin typeface="+mn-lt"/>
              </a:rPr>
            </a:br>
            <a:endParaRPr lang="en-US" sz="3000" b="1">
              <a:latin typeface="+mn-lt"/>
            </a:endParaRPr>
          </a:p>
        </p:txBody>
      </p:sp>
      <p:sp>
        <p:nvSpPr>
          <p:cNvPr id="3" name="Content Placeholder 2">
            <a:extLst>
              <a:ext uri="{FF2B5EF4-FFF2-40B4-BE49-F238E27FC236}">
                <a16:creationId xmlns:a16="http://schemas.microsoft.com/office/drawing/2014/main" id="{27E637E6-B4A3-2619-1CE9-94E4CCDF29C6}"/>
              </a:ext>
            </a:extLst>
          </p:cNvPr>
          <p:cNvSpPr>
            <a:spLocks noGrp="1"/>
          </p:cNvSpPr>
          <p:nvPr>
            <p:ph idx="1"/>
          </p:nvPr>
        </p:nvSpPr>
        <p:spPr>
          <a:xfrm>
            <a:off x="-96217" y="1839052"/>
            <a:ext cx="7868092" cy="4606359"/>
          </a:xfrm>
        </p:spPr>
        <p:txBody>
          <a:bodyPr anchor="t">
            <a:noAutofit/>
          </a:bodyPr>
          <a:lstStyle/>
          <a:p>
            <a:pPr marL="0" indent="0">
              <a:buNone/>
            </a:pPr>
            <a:r>
              <a:rPr lang="en-US" sz="2400" dirty="0"/>
              <a:t>P</a:t>
            </a:r>
            <a:r>
              <a:rPr lang="en-US" sz="2400" i="0" dirty="0">
                <a:effectLst/>
              </a:rPr>
              <a:t>eriod poverty has been linked to health issues such as;</a:t>
            </a:r>
          </a:p>
          <a:p>
            <a:pPr lvl="1"/>
            <a:r>
              <a:rPr lang="en-US" dirty="0"/>
              <a:t>U</a:t>
            </a:r>
            <a:r>
              <a:rPr lang="en-US" i="0" dirty="0">
                <a:effectLst/>
              </a:rPr>
              <a:t>rinary tract infections</a:t>
            </a:r>
          </a:p>
          <a:p>
            <a:pPr lvl="1"/>
            <a:r>
              <a:rPr lang="en-US" i="0" dirty="0">
                <a:effectLst/>
              </a:rPr>
              <a:t>Increased risk of poor health outcomes</a:t>
            </a:r>
          </a:p>
          <a:p>
            <a:pPr lvl="1"/>
            <a:r>
              <a:rPr lang="en-US" dirty="0"/>
              <a:t>S</a:t>
            </a:r>
            <a:r>
              <a:rPr lang="en-US" i="0" dirty="0">
                <a:effectLst/>
              </a:rPr>
              <a:t>pike in early pregnancy, HIV/AIDS, and STDs</a:t>
            </a:r>
          </a:p>
          <a:p>
            <a:pPr lvl="1"/>
            <a:r>
              <a:rPr lang="en-US" altLang="en-US" dirty="0"/>
              <a:t>F</a:t>
            </a:r>
            <a:r>
              <a:rPr kumimoji="0" lang="en-US" altLang="en-US" i="0" u="none" strike="noStrike" cap="none" normalizeH="0" baseline="0" dirty="0">
                <a:ln>
                  <a:noFill/>
                </a:ln>
                <a:effectLst/>
              </a:rPr>
              <a:t>uture infertility and birth complications; </a:t>
            </a:r>
          </a:p>
          <a:p>
            <a:pPr lvl="1"/>
            <a:r>
              <a:rPr lang="en-US" altLang="en-US" dirty="0"/>
              <a:t>N</a:t>
            </a:r>
            <a:r>
              <a:rPr kumimoji="0" lang="en-US" altLang="en-US" i="0" u="none" strike="noStrike" cap="none" normalizeH="0" baseline="0" dirty="0">
                <a:ln>
                  <a:noFill/>
                </a:ln>
                <a:effectLst/>
              </a:rPr>
              <a:t>ot having access to hand-washing facilities can lead to the spread of other infections, like Hepatitis B and thrush.</a:t>
            </a:r>
          </a:p>
          <a:p>
            <a:pPr lvl="1"/>
            <a:r>
              <a:rPr lang="en-US" dirty="0"/>
              <a:t>D</a:t>
            </a:r>
            <a:r>
              <a:rPr lang="en-US" i="0" dirty="0">
                <a:effectLst/>
              </a:rPr>
              <a:t>epression Girls are led to believe they are unclean</a:t>
            </a:r>
          </a:p>
          <a:p>
            <a:pPr lvl="1"/>
            <a:r>
              <a:rPr lang="en-US" i="0" dirty="0">
                <a:effectLst/>
              </a:rPr>
              <a:t>Toxic shock syndrome</a:t>
            </a:r>
          </a:p>
          <a:p>
            <a:pPr lvl="1"/>
            <a:r>
              <a:rPr lang="en-US" dirty="0"/>
              <a:t>Death</a:t>
            </a:r>
            <a:endParaRPr lang="en-US" i="0" dirty="0">
              <a:effectLst/>
            </a:endParaRPr>
          </a:p>
          <a:p>
            <a:pPr lvl="1"/>
            <a:endParaRPr lang="en-US" i="0" dirty="0">
              <a:effectLst/>
            </a:endParaRPr>
          </a:p>
          <a:p>
            <a:pPr lvl="1"/>
            <a:endParaRPr lang="en-US" i="0" dirty="0">
              <a:effectLst/>
            </a:endParaRPr>
          </a:p>
          <a:p>
            <a:pPr lvl="1"/>
            <a:endParaRPr lang="en-US" dirty="0"/>
          </a:p>
          <a:p>
            <a:pPr lvl="1"/>
            <a:endParaRPr lang="en-US" i="0" dirty="0">
              <a:effectLst/>
            </a:endParaRPr>
          </a:p>
          <a:p>
            <a:pPr lvl="1"/>
            <a:endParaRPr lang="en-US" i="0" dirty="0">
              <a:effectLst/>
            </a:endParaRPr>
          </a:p>
          <a:p>
            <a:pPr lvl="1"/>
            <a:endParaRPr lang="en-US" i="0" dirty="0">
              <a:effectLst/>
            </a:endParaRPr>
          </a:p>
          <a:p>
            <a:pPr lvl="1"/>
            <a:endParaRPr lang="en-US" i="0" dirty="0">
              <a:effectLst/>
            </a:endParaRPr>
          </a:p>
          <a:p>
            <a:pPr marL="0" indent="0">
              <a:buNone/>
            </a:pPr>
            <a:endParaRPr lang="en-US" sz="2400" dirty="0"/>
          </a:p>
        </p:txBody>
      </p:sp>
      <p:pic>
        <p:nvPicPr>
          <p:cNvPr id="5" name="Picture 4" descr="A row of samples for medical testing">
            <a:extLst>
              <a:ext uri="{FF2B5EF4-FFF2-40B4-BE49-F238E27FC236}">
                <a16:creationId xmlns:a16="http://schemas.microsoft.com/office/drawing/2014/main" id="{8D06EFD4-24C5-2415-80E8-9645F40EEE3D}"/>
              </a:ext>
            </a:extLst>
          </p:cNvPr>
          <p:cNvPicPr>
            <a:picLocks noChangeAspect="1"/>
          </p:cNvPicPr>
          <p:nvPr/>
        </p:nvPicPr>
        <p:blipFill rotWithShape="1">
          <a:blip r:embed="rId2"/>
          <a:srcRect l="27846"/>
          <a:stretch/>
        </p:blipFill>
        <p:spPr>
          <a:xfrm>
            <a:off x="7675658" y="2093976"/>
            <a:ext cx="3941064" cy="4096512"/>
          </a:xfrm>
          <a:prstGeom prst="rect">
            <a:avLst/>
          </a:prstGeom>
        </p:spPr>
      </p:pic>
    </p:spTree>
    <p:extLst>
      <p:ext uri="{BB962C8B-B14F-4D97-AF65-F5344CB8AC3E}">
        <p14:creationId xmlns:p14="http://schemas.microsoft.com/office/powerpoint/2010/main" val="21582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E111-BC94-832D-9DAA-3FB25386CBB1}"/>
              </a:ext>
            </a:extLst>
          </p:cNvPr>
          <p:cNvSpPr>
            <a:spLocks noGrp="1"/>
          </p:cNvSpPr>
          <p:nvPr>
            <p:ph type="title"/>
          </p:nvPr>
        </p:nvSpPr>
        <p:spPr>
          <a:xfrm>
            <a:off x="838200" y="365125"/>
            <a:ext cx="10515600" cy="1325563"/>
          </a:xfrm>
        </p:spPr>
        <p:txBody>
          <a:bodyPr>
            <a:normAutofit/>
          </a:bodyPr>
          <a:lstStyle/>
          <a:p>
            <a:r>
              <a:rPr lang="en-US" sz="5400" b="1">
                <a:latin typeface="+mn-lt"/>
              </a:rPr>
              <a:t>BARRIERS</a:t>
            </a:r>
          </a:p>
        </p:txBody>
      </p:sp>
      <p:sp>
        <p:nvSpPr>
          <p:cNvPr id="3" name="Content Placeholder 2">
            <a:extLst>
              <a:ext uri="{FF2B5EF4-FFF2-40B4-BE49-F238E27FC236}">
                <a16:creationId xmlns:a16="http://schemas.microsoft.com/office/drawing/2014/main" id="{5B2C026E-3E17-D946-452C-985CE1F8C285}"/>
              </a:ext>
            </a:extLst>
          </p:cNvPr>
          <p:cNvSpPr>
            <a:spLocks noGrp="1"/>
          </p:cNvSpPr>
          <p:nvPr>
            <p:ph idx="1"/>
          </p:nvPr>
        </p:nvSpPr>
        <p:spPr>
          <a:xfrm>
            <a:off x="838200" y="1929384"/>
            <a:ext cx="10515600" cy="4251960"/>
          </a:xfrm>
        </p:spPr>
        <p:txBody>
          <a:bodyPr>
            <a:normAutofit/>
          </a:bodyPr>
          <a:lstStyle/>
          <a:p>
            <a:r>
              <a:rPr lang="en-US" sz="2200" b="0" i="0">
                <a:effectLst/>
              </a:rPr>
              <a:t>Barriers to menstrual products </a:t>
            </a:r>
          </a:p>
          <a:p>
            <a:endParaRPr lang="en-US" sz="2200" b="0" i="0">
              <a:effectLst/>
            </a:endParaRPr>
          </a:p>
          <a:p>
            <a:r>
              <a:rPr lang="en-US" sz="2200"/>
              <a:t>Barrier to E</a:t>
            </a:r>
            <a:r>
              <a:rPr lang="en-US" sz="2200" b="0" i="0">
                <a:effectLst/>
              </a:rPr>
              <a:t>ducation and sanitation </a:t>
            </a:r>
          </a:p>
          <a:p>
            <a:endParaRPr lang="en-US" sz="2200" b="0" i="0">
              <a:effectLst/>
            </a:endParaRPr>
          </a:p>
          <a:p>
            <a:r>
              <a:rPr lang="en-US" sz="2200" b="0" i="0">
                <a:effectLst/>
              </a:rPr>
              <a:t>Religious, social, cultural, and economic factors</a:t>
            </a:r>
          </a:p>
          <a:p>
            <a:endParaRPr lang="en-US" sz="2200" b="0" i="0">
              <a:effectLst/>
            </a:endParaRPr>
          </a:p>
          <a:p>
            <a:r>
              <a:rPr lang="en-US" sz="2200" b="0" i="0">
                <a:effectLst/>
              </a:rPr>
              <a:t>Girls with disabilities</a:t>
            </a:r>
          </a:p>
          <a:p>
            <a:endParaRPr lang="en-US" sz="2200" b="0" i="0">
              <a:effectLst/>
            </a:endParaRPr>
          </a:p>
          <a:p>
            <a:r>
              <a:rPr lang="en-US" sz="2200" b="0" i="0">
                <a:effectLst/>
              </a:rPr>
              <a:t>Those living in conflict-affected areas or after natural disasters </a:t>
            </a:r>
            <a:r>
              <a:rPr kumimoji="0" lang="en-US" altLang="en-US" sz="2200" b="0" i="0" u="none" strike="noStrike" cap="none" normalizeH="0" baseline="0">
                <a:ln>
                  <a:noFill/>
                </a:ln>
                <a:effectLst/>
              </a:rPr>
              <a:t>i </a:t>
            </a:r>
            <a:endParaRPr lang="en-US" sz="2200"/>
          </a:p>
        </p:txBody>
      </p:sp>
    </p:spTree>
    <p:extLst>
      <p:ext uri="{BB962C8B-B14F-4D97-AF65-F5344CB8AC3E}">
        <p14:creationId xmlns:p14="http://schemas.microsoft.com/office/powerpoint/2010/main" val="270900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4190-6B83-5F57-CA93-C91C6D840755}"/>
              </a:ext>
            </a:extLst>
          </p:cNvPr>
          <p:cNvSpPr>
            <a:spLocks noGrp="1"/>
          </p:cNvSpPr>
          <p:nvPr>
            <p:ph type="title"/>
          </p:nvPr>
        </p:nvSpPr>
        <p:spPr>
          <a:xfrm>
            <a:off x="876693" y="741391"/>
            <a:ext cx="4768463" cy="1616203"/>
          </a:xfrm>
        </p:spPr>
        <p:txBody>
          <a:bodyPr anchor="b">
            <a:normAutofit/>
          </a:bodyPr>
          <a:lstStyle/>
          <a:p>
            <a:r>
              <a:rPr lang="en-US" sz="4000" b="1" dirty="0">
                <a:latin typeface="+mn-lt"/>
              </a:rPr>
              <a:t>SOLUTIONS</a:t>
            </a:r>
            <a:br>
              <a:rPr lang="en-US" sz="4000" b="1" dirty="0">
                <a:latin typeface="+mn-lt"/>
              </a:rPr>
            </a:br>
            <a:endParaRPr lang="en-US" sz="4000" b="1" dirty="0">
              <a:latin typeface="+mn-lt"/>
            </a:endParaRPr>
          </a:p>
        </p:txBody>
      </p:sp>
      <p:sp>
        <p:nvSpPr>
          <p:cNvPr id="24" name="Content Placeholder 8">
            <a:extLst>
              <a:ext uri="{FF2B5EF4-FFF2-40B4-BE49-F238E27FC236}">
                <a16:creationId xmlns:a16="http://schemas.microsoft.com/office/drawing/2014/main" id="{0118F9B7-8A2D-8DB6-7BF6-1B990ED92096}"/>
              </a:ext>
            </a:extLst>
          </p:cNvPr>
          <p:cNvSpPr>
            <a:spLocks noGrp="1"/>
          </p:cNvSpPr>
          <p:nvPr>
            <p:ph idx="1"/>
          </p:nvPr>
        </p:nvSpPr>
        <p:spPr>
          <a:xfrm>
            <a:off x="876692" y="1998921"/>
            <a:ext cx="4768463" cy="3982387"/>
          </a:xfrm>
        </p:spPr>
        <p:txBody>
          <a:bodyPr anchor="t">
            <a:normAutofit/>
          </a:bodyPr>
          <a:lstStyle/>
          <a:p>
            <a:endParaRPr lang="en-US" sz="2000" dirty="0"/>
          </a:p>
          <a:p>
            <a:r>
              <a:rPr lang="en-US" sz="2000" dirty="0"/>
              <a:t>PROPER EDUCATION/MENTORSHIP</a:t>
            </a:r>
          </a:p>
          <a:p>
            <a:r>
              <a:rPr lang="en-US" sz="2000" dirty="0"/>
              <a:t>CREATE ECO-FRIENDLY/SUSTAINABLE PRODUCT (REUSABLE SANITARY PAD)</a:t>
            </a:r>
          </a:p>
          <a:p>
            <a:r>
              <a:rPr lang="en-US" sz="2000" dirty="0"/>
              <a:t>MENSTRUAL CUPS</a:t>
            </a:r>
          </a:p>
          <a:p>
            <a:r>
              <a:rPr lang="en-US" sz="2000" dirty="0"/>
              <a:t>PROVISION OF SANITATION AND PROPER SANITIZATION FACILITY</a:t>
            </a:r>
          </a:p>
          <a:p>
            <a:r>
              <a:rPr lang="en-US" sz="2000" dirty="0"/>
              <a:t>PARTNERSHIP WITH NGO’S IN EMPOWERING WOMEN AND GIRLS </a:t>
            </a:r>
          </a:p>
          <a:p>
            <a:r>
              <a:rPr lang="en-US" sz="2000" dirty="0"/>
              <a:t>MENTORSHIP AND TRAIN-THE TRAINER WORKSHOPS FOR CONTINUITY</a:t>
            </a:r>
          </a:p>
        </p:txBody>
      </p:sp>
      <p:pic>
        <p:nvPicPr>
          <p:cNvPr id="1026" name="Picture 2" descr="Heartbeats in Golang. What are Heartbeats in Golang? | by Ahmad Berahman |  Geek Culture | Medium">
            <a:extLst>
              <a:ext uri="{FF2B5EF4-FFF2-40B4-BE49-F238E27FC236}">
                <a16:creationId xmlns:a16="http://schemas.microsoft.com/office/drawing/2014/main" id="{82D048DC-74B8-9BA7-7F94-11DADB0629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9" r="8303" b="1"/>
          <a:stretch/>
        </p:blipFill>
        <p:spPr bwMode="auto">
          <a:xfrm>
            <a:off x="6524954" y="218469"/>
            <a:ext cx="5645154" cy="3447832"/>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Light bulb on yellow background with sketched light beams and cord">
            <a:extLst>
              <a:ext uri="{FF2B5EF4-FFF2-40B4-BE49-F238E27FC236}">
                <a16:creationId xmlns:a16="http://schemas.microsoft.com/office/drawing/2014/main" id="{7EE16BA6-4338-1EE9-49AF-42A48DF2B950}"/>
              </a:ext>
            </a:extLst>
          </p:cNvPr>
          <p:cNvPicPr>
            <a:picLocks noChangeAspect="1"/>
          </p:cNvPicPr>
          <p:nvPr/>
        </p:nvPicPr>
        <p:blipFill rotWithShape="1">
          <a:blip r:embed="rId3"/>
          <a:srcRect t="1287" r="1" b="1"/>
          <a:stretch/>
        </p:blipFill>
        <p:spPr>
          <a:xfrm>
            <a:off x="6543675" y="3429000"/>
            <a:ext cx="5648324" cy="3429000"/>
          </a:xfrm>
          <a:prstGeom prst="rect">
            <a:avLst/>
          </a:prstGeom>
        </p:spPr>
      </p:pic>
    </p:spTree>
    <p:extLst>
      <p:ext uri="{BB962C8B-B14F-4D97-AF65-F5344CB8AC3E}">
        <p14:creationId xmlns:p14="http://schemas.microsoft.com/office/powerpoint/2010/main" val="233356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78EB-F04B-007F-C14B-B649FECE8996}"/>
              </a:ext>
            </a:extLst>
          </p:cNvPr>
          <p:cNvSpPr>
            <a:spLocks noGrp="1"/>
          </p:cNvSpPr>
          <p:nvPr>
            <p:ph type="title"/>
          </p:nvPr>
        </p:nvSpPr>
        <p:spPr>
          <a:xfrm>
            <a:off x="838200" y="365126"/>
            <a:ext cx="10515600" cy="613070"/>
          </a:xfrm>
        </p:spPr>
        <p:txBody>
          <a:bodyPr>
            <a:normAutofit fontScale="90000"/>
          </a:bodyPr>
          <a:lstStyle/>
          <a:p>
            <a:r>
              <a:rPr lang="en-US" b="1" dirty="0"/>
              <a:t>EDUCATION AND MENTORSHIP</a:t>
            </a:r>
          </a:p>
        </p:txBody>
      </p:sp>
      <p:pic>
        <p:nvPicPr>
          <p:cNvPr id="7170" name="Picture 2" descr="Menstrual health and hygiene: What role can schools play?">
            <a:extLst>
              <a:ext uri="{FF2B5EF4-FFF2-40B4-BE49-F238E27FC236}">
                <a16:creationId xmlns:a16="http://schemas.microsoft.com/office/drawing/2014/main" id="{C4B0C170-E6F7-6878-0A0A-46BA6C4812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9581" y="1164176"/>
            <a:ext cx="9367283" cy="516731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CCE30536-423F-A292-AABC-84CD4A538C97}"/>
              </a:ext>
            </a:extLst>
          </p:cNvPr>
          <p:cNvSpPr txBox="1">
            <a:spLocks/>
          </p:cNvSpPr>
          <p:nvPr/>
        </p:nvSpPr>
        <p:spPr>
          <a:xfrm>
            <a:off x="7625315" y="6331488"/>
            <a:ext cx="4222941" cy="42147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Image source: World Bank Blogs</a:t>
            </a:r>
          </a:p>
        </p:txBody>
      </p:sp>
    </p:spTree>
    <p:extLst>
      <p:ext uri="{BB962C8B-B14F-4D97-AF65-F5344CB8AC3E}">
        <p14:creationId xmlns:p14="http://schemas.microsoft.com/office/powerpoint/2010/main" val="400108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mpowerment Images – Browse 252,419 Stock Photos, Vectors, and Video |  Adobe Stock">
            <a:extLst>
              <a:ext uri="{FF2B5EF4-FFF2-40B4-BE49-F238E27FC236}">
                <a16:creationId xmlns:a16="http://schemas.microsoft.com/office/drawing/2014/main" id="{EC5E0117-787C-3BE7-A227-52AD0E212F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7770" y="2026300"/>
            <a:ext cx="3952579" cy="27978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A8C56664-46C3-9E05-3D09-16AD2D90A804}"/>
              </a:ext>
            </a:extLst>
          </p:cNvPr>
          <p:cNvGraphicFramePr>
            <a:graphicFrameLocks noGrp="1"/>
          </p:cNvGraphicFramePr>
          <p:nvPr>
            <p:ph idx="1"/>
          </p:nvPr>
        </p:nvGraphicFramePr>
        <p:xfrm>
          <a:off x="5975499" y="393405"/>
          <a:ext cx="5528928" cy="6049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129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5502-2B35-88FA-B1C4-4A5F22E434CF}"/>
              </a:ext>
            </a:extLst>
          </p:cNvPr>
          <p:cNvSpPr>
            <a:spLocks noGrp="1"/>
          </p:cNvSpPr>
          <p:nvPr>
            <p:ph type="title"/>
          </p:nvPr>
        </p:nvSpPr>
        <p:spPr>
          <a:xfrm>
            <a:off x="572493" y="238539"/>
            <a:ext cx="11018520" cy="1434415"/>
          </a:xfrm>
        </p:spPr>
        <p:txBody>
          <a:bodyPr anchor="b">
            <a:normAutofit/>
          </a:bodyPr>
          <a:lstStyle/>
          <a:p>
            <a:r>
              <a:rPr lang="en-US" sz="5400" b="1" dirty="0">
                <a:latin typeface="+mn-lt"/>
              </a:rPr>
              <a:t>PRODUCT DESIGN/APPLICATION</a:t>
            </a:r>
          </a:p>
        </p:txBody>
      </p:sp>
      <p:sp>
        <p:nvSpPr>
          <p:cNvPr id="3" name="Content Placeholder 2">
            <a:extLst>
              <a:ext uri="{FF2B5EF4-FFF2-40B4-BE49-F238E27FC236}">
                <a16:creationId xmlns:a16="http://schemas.microsoft.com/office/drawing/2014/main" id="{F624BC46-0EBA-D7DB-D28C-8B691AA13FEB}"/>
              </a:ext>
            </a:extLst>
          </p:cNvPr>
          <p:cNvSpPr>
            <a:spLocks noGrp="1"/>
          </p:cNvSpPr>
          <p:nvPr>
            <p:ph idx="1"/>
          </p:nvPr>
        </p:nvSpPr>
        <p:spPr>
          <a:xfrm>
            <a:off x="572493" y="2071316"/>
            <a:ext cx="6713552" cy="4119172"/>
          </a:xfrm>
        </p:spPr>
        <p:txBody>
          <a:bodyPr anchor="t">
            <a:normAutofit/>
          </a:bodyPr>
          <a:lstStyle/>
          <a:p>
            <a:pPr marL="0" indent="0">
              <a:buNone/>
            </a:pPr>
            <a:r>
              <a:rPr lang="en-US" sz="2200" b="0" i="0" dirty="0">
                <a:effectLst/>
                <a:latin typeface="alegreya"/>
              </a:rPr>
              <a:t>The reusable sanitary pad is not a novel product, but for the aim of this  Hackathon we will take into consideration its economic value, environmental impact, and social impacts, and most importantly, the positive effects they have on the day to day lives of women around Africa.</a:t>
            </a:r>
          </a:p>
          <a:p>
            <a:pPr marL="0" indent="0">
              <a:buNone/>
            </a:pPr>
            <a:r>
              <a:rPr lang="en-US" sz="2200" b="1" i="0" dirty="0">
                <a:effectLst/>
                <a:latin typeface="alegreya"/>
              </a:rPr>
              <a:t>GOAL:</a:t>
            </a:r>
          </a:p>
          <a:p>
            <a:r>
              <a:rPr lang="en-US" sz="2200" dirty="0">
                <a:latin typeface="alegreya"/>
              </a:rPr>
              <a:t>Provide three reusable pads per girl/woman</a:t>
            </a:r>
          </a:p>
          <a:p>
            <a:r>
              <a:rPr lang="en-US" sz="2200" dirty="0">
                <a:latin typeface="alegreya"/>
              </a:rPr>
              <a:t>Provide menstrual cups</a:t>
            </a:r>
          </a:p>
          <a:p>
            <a:r>
              <a:rPr lang="en-US" sz="2200" b="0" i="0" dirty="0">
                <a:effectLst/>
                <a:latin typeface="alegreya"/>
              </a:rPr>
              <a:t>Educate them on proper use, care and hygiene</a:t>
            </a:r>
          </a:p>
          <a:p>
            <a:r>
              <a:rPr lang="en-US" sz="2200" dirty="0">
                <a:latin typeface="alegreya"/>
              </a:rPr>
              <a:t>Repeat this exercise at least every quarter</a:t>
            </a:r>
            <a:endParaRPr lang="en-US" sz="2200" b="0" i="0" dirty="0">
              <a:effectLst/>
              <a:latin typeface="alegreya"/>
            </a:endParaRPr>
          </a:p>
        </p:txBody>
      </p:sp>
      <p:pic>
        <p:nvPicPr>
          <p:cNvPr id="8194" name="Picture 2" descr="SAFEPAD SANITARY PAD PROJECT – Centre for Family Health Initiative">
            <a:extLst>
              <a:ext uri="{FF2B5EF4-FFF2-40B4-BE49-F238E27FC236}">
                <a16:creationId xmlns:a16="http://schemas.microsoft.com/office/drawing/2014/main" id="{2870EDAF-F8E1-EABB-4729-7C14CF09EC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0" r="2906" b="2"/>
          <a:stretch/>
        </p:blipFill>
        <p:spPr bwMode="auto">
          <a:xfrm>
            <a:off x="7675658" y="2093976"/>
            <a:ext cx="3869635" cy="40222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11903C-651B-D828-C4C6-02F946F8C51A}"/>
              </a:ext>
            </a:extLst>
          </p:cNvPr>
          <p:cNvSpPr txBox="1"/>
          <p:nvPr/>
        </p:nvSpPr>
        <p:spPr>
          <a:xfrm>
            <a:off x="8737303" y="5933123"/>
            <a:ext cx="3309385" cy="369332"/>
          </a:xfrm>
          <a:prstGeom prst="rect">
            <a:avLst/>
          </a:prstGeom>
          <a:noFill/>
        </p:spPr>
        <p:txBody>
          <a:bodyPr wrap="square">
            <a:spAutoFit/>
          </a:bodyPr>
          <a:lstStyle/>
          <a:p>
            <a:r>
              <a:rPr lang="en-US" dirty="0"/>
              <a:t>Image Source: Center for family</a:t>
            </a:r>
          </a:p>
        </p:txBody>
      </p:sp>
    </p:spTree>
    <p:extLst>
      <p:ext uri="{BB962C8B-B14F-4D97-AF65-F5344CB8AC3E}">
        <p14:creationId xmlns:p14="http://schemas.microsoft.com/office/powerpoint/2010/main" val="777154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9" name="Rectangle 104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ight Triangle 103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loth Menstrual Pads from Organic Cotton - Value Sets | Bamboolik">
            <a:extLst>
              <a:ext uri="{FF2B5EF4-FFF2-40B4-BE49-F238E27FC236}">
                <a16:creationId xmlns:a16="http://schemas.microsoft.com/office/drawing/2014/main" id="{211A4816-45FA-D88F-88B5-73E8C9D52C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62163" y="1447021"/>
            <a:ext cx="7746709" cy="39223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63348B-34FF-AAAF-5EF9-1FAA47DA079C}"/>
              </a:ext>
            </a:extLst>
          </p:cNvPr>
          <p:cNvSpPr txBox="1"/>
          <p:nvPr/>
        </p:nvSpPr>
        <p:spPr>
          <a:xfrm>
            <a:off x="8452884" y="5667153"/>
            <a:ext cx="3093943" cy="369332"/>
          </a:xfrm>
          <a:prstGeom prst="rect">
            <a:avLst/>
          </a:prstGeom>
          <a:noFill/>
        </p:spPr>
        <p:txBody>
          <a:bodyPr wrap="square" rtlCol="0">
            <a:spAutoFit/>
          </a:bodyPr>
          <a:lstStyle/>
          <a:p>
            <a:r>
              <a:rPr lang="en-US" dirty="0"/>
              <a:t>Image source: Bamboolik</a:t>
            </a:r>
          </a:p>
        </p:txBody>
      </p:sp>
      <p:sp>
        <p:nvSpPr>
          <p:cNvPr id="6" name="TextBox 5">
            <a:extLst>
              <a:ext uri="{FF2B5EF4-FFF2-40B4-BE49-F238E27FC236}">
                <a16:creationId xmlns:a16="http://schemas.microsoft.com/office/drawing/2014/main" id="{B6F355D7-D109-9527-4F6E-DE1454DD059F}"/>
              </a:ext>
            </a:extLst>
          </p:cNvPr>
          <p:cNvSpPr txBox="1"/>
          <p:nvPr/>
        </p:nvSpPr>
        <p:spPr>
          <a:xfrm>
            <a:off x="1148316" y="53156"/>
            <a:ext cx="9537405" cy="707886"/>
          </a:xfrm>
          <a:prstGeom prst="rect">
            <a:avLst/>
          </a:prstGeom>
          <a:noFill/>
        </p:spPr>
        <p:txBody>
          <a:bodyPr wrap="square" rtlCol="0">
            <a:spAutoFit/>
          </a:bodyPr>
          <a:lstStyle/>
          <a:p>
            <a:r>
              <a:rPr lang="en-US" sz="4000" dirty="0"/>
              <a:t>ECO-FRIENDLY/BIO-DEGRADABLE MATERIALS</a:t>
            </a:r>
          </a:p>
        </p:txBody>
      </p:sp>
    </p:spTree>
    <p:extLst>
      <p:ext uri="{BB962C8B-B14F-4D97-AF65-F5344CB8AC3E}">
        <p14:creationId xmlns:p14="http://schemas.microsoft.com/office/powerpoint/2010/main" val="1214383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47E8C4E-25B9-DD03-BE63-9C7064058498}"/>
              </a:ext>
            </a:extLst>
          </p:cNvPr>
          <p:cNvPicPr>
            <a:picLocks noChangeAspect="1"/>
          </p:cNvPicPr>
          <p:nvPr/>
        </p:nvPicPr>
        <p:blipFill rotWithShape="1">
          <a:blip r:embed="rId2"/>
          <a:srcRect l="17219" r="26530" b="-2"/>
          <a:stretch/>
        </p:blipFill>
        <p:spPr>
          <a:xfrm>
            <a:off x="9270893" y="1826760"/>
            <a:ext cx="2220854" cy="2220854"/>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graphicFrame>
        <p:nvGraphicFramePr>
          <p:cNvPr id="5" name="Content Placeholder 2">
            <a:extLst>
              <a:ext uri="{FF2B5EF4-FFF2-40B4-BE49-F238E27FC236}">
                <a16:creationId xmlns:a16="http://schemas.microsoft.com/office/drawing/2014/main" id="{39B30463-802D-0059-5CF1-6618F2272D0D}"/>
              </a:ext>
            </a:extLst>
          </p:cNvPr>
          <p:cNvGraphicFramePr>
            <a:graphicFrameLocks noGrp="1"/>
          </p:cNvGraphicFramePr>
          <p:nvPr>
            <p:ph idx="1"/>
          </p:nvPr>
        </p:nvGraphicFramePr>
        <p:xfrm>
          <a:off x="-342014" y="312514"/>
          <a:ext cx="9307203" cy="6049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5720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2C8B1-5584-8D44-5407-0EF69AF1071D}"/>
              </a:ext>
            </a:extLst>
          </p:cNvPr>
          <p:cNvSpPr>
            <a:spLocks noGrp="1"/>
          </p:cNvSpPr>
          <p:nvPr>
            <p:ph type="title"/>
          </p:nvPr>
        </p:nvSpPr>
        <p:spPr/>
        <p:txBody>
          <a:bodyPr/>
          <a:lstStyle/>
          <a:p>
            <a:r>
              <a:rPr lang="en-US" dirty="0"/>
              <a:t>REUSABLE ECO-FRIENDLY MENSTRUAL CUPS</a:t>
            </a:r>
          </a:p>
        </p:txBody>
      </p:sp>
      <p:pic>
        <p:nvPicPr>
          <p:cNvPr id="3074" name="Picture 2" descr="Private Label Menstrual Cups - Put A Cup In It">
            <a:extLst>
              <a:ext uri="{FF2B5EF4-FFF2-40B4-BE49-F238E27FC236}">
                <a16:creationId xmlns:a16="http://schemas.microsoft.com/office/drawing/2014/main" id="{2A66EA12-C449-593D-B430-136FF6C7DE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7446" y="2280493"/>
            <a:ext cx="7855026" cy="34923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3CA29D-BB6F-9D2A-5D14-0DBAB4749777}"/>
              </a:ext>
            </a:extLst>
          </p:cNvPr>
          <p:cNvSpPr txBox="1"/>
          <p:nvPr/>
        </p:nvSpPr>
        <p:spPr>
          <a:xfrm>
            <a:off x="8452884" y="6063761"/>
            <a:ext cx="3093943" cy="369332"/>
          </a:xfrm>
          <a:prstGeom prst="rect">
            <a:avLst/>
          </a:prstGeom>
          <a:noFill/>
        </p:spPr>
        <p:txBody>
          <a:bodyPr wrap="square" rtlCol="0">
            <a:spAutoFit/>
          </a:bodyPr>
          <a:lstStyle/>
          <a:p>
            <a:r>
              <a:rPr lang="en-US" dirty="0"/>
              <a:t>Image source: </a:t>
            </a:r>
            <a:r>
              <a:rPr lang="en-US" dirty="0" err="1"/>
              <a:t>PutAcupINit</a:t>
            </a:r>
            <a:endParaRPr lang="en-US" dirty="0"/>
          </a:p>
        </p:txBody>
      </p:sp>
    </p:spTree>
    <p:extLst>
      <p:ext uri="{BB962C8B-B14F-4D97-AF65-F5344CB8AC3E}">
        <p14:creationId xmlns:p14="http://schemas.microsoft.com/office/powerpoint/2010/main" val="4084013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B876-8CCF-BFCC-BBEE-88DEA4372BAD}"/>
              </a:ext>
            </a:extLst>
          </p:cNvPr>
          <p:cNvSpPr>
            <a:spLocks noGrp="1"/>
          </p:cNvSpPr>
          <p:nvPr>
            <p:ph type="title"/>
          </p:nvPr>
        </p:nvSpPr>
        <p:spPr/>
        <p:txBody>
          <a:bodyPr/>
          <a:lstStyle/>
          <a:p>
            <a:r>
              <a:rPr lang="en-US" dirty="0"/>
              <a:t>SILICONE 3D PRINTING OF MENSTRUAL CUPS</a:t>
            </a:r>
          </a:p>
        </p:txBody>
      </p:sp>
      <p:pic>
        <p:nvPicPr>
          <p:cNvPr id="8194" name="Picture 2" descr="iBox Nano - Worlds Smallest, Least Expensive 3D Printer by iBox Printers —  Kickstarter">
            <a:extLst>
              <a:ext uri="{FF2B5EF4-FFF2-40B4-BE49-F238E27FC236}">
                <a16:creationId xmlns:a16="http://schemas.microsoft.com/office/drawing/2014/main" id="{116B3D75-82F1-AD06-5152-1A84FE7E82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5464" y="1978449"/>
            <a:ext cx="4820536" cy="36887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4BBBE99-39AB-40DC-6959-F09303AF007C}"/>
              </a:ext>
            </a:extLst>
          </p:cNvPr>
          <p:cNvSpPr txBox="1"/>
          <p:nvPr/>
        </p:nvSpPr>
        <p:spPr>
          <a:xfrm>
            <a:off x="2138760" y="5954912"/>
            <a:ext cx="3093943" cy="369332"/>
          </a:xfrm>
          <a:prstGeom prst="rect">
            <a:avLst/>
          </a:prstGeom>
          <a:noFill/>
        </p:spPr>
        <p:txBody>
          <a:bodyPr wrap="square" rtlCol="0">
            <a:spAutoFit/>
          </a:bodyPr>
          <a:lstStyle/>
          <a:p>
            <a:r>
              <a:rPr lang="en-US" dirty="0"/>
              <a:t>Image source: Kickstater</a:t>
            </a:r>
          </a:p>
        </p:txBody>
      </p:sp>
      <p:sp>
        <p:nvSpPr>
          <p:cNvPr id="5" name="TextBox 4">
            <a:extLst>
              <a:ext uri="{FF2B5EF4-FFF2-40B4-BE49-F238E27FC236}">
                <a16:creationId xmlns:a16="http://schemas.microsoft.com/office/drawing/2014/main" id="{5800D81A-CA1B-C3A5-9149-E9C2C8DD18FA}"/>
              </a:ext>
            </a:extLst>
          </p:cNvPr>
          <p:cNvSpPr txBox="1"/>
          <p:nvPr/>
        </p:nvSpPr>
        <p:spPr>
          <a:xfrm>
            <a:off x="7809458" y="5954912"/>
            <a:ext cx="3093943" cy="369332"/>
          </a:xfrm>
          <a:prstGeom prst="rect">
            <a:avLst/>
          </a:prstGeom>
          <a:noFill/>
        </p:spPr>
        <p:txBody>
          <a:bodyPr wrap="square" rtlCol="0">
            <a:spAutoFit/>
          </a:bodyPr>
          <a:lstStyle/>
          <a:p>
            <a:r>
              <a:rPr lang="en-US" dirty="0"/>
              <a:t>Image source: GadgetFow</a:t>
            </a:r>
          </a:p>
        </p:txBody>
      </p:sp>
      <p:pic>
        <p:nvPicPr>
          <p:cNvPr id="6" name="Picture 4" descr="This AI 3D printer offers speed and ease of use">
            <a:extLst>
              <a:ext uri="{FF2B5EF4-FFF2-40B4-BE49-F238E27FC236}">
                <a16:creationId xmlns:a16="http://schemas.microsoft.com/office/drawing/2014/main" id="{92D60EB7-C7E4-C5BF-EE5A-0BC5F833F7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9299" y="2012816"/>
            <a:ext cx="4414505" cy="3688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87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7" name="Rectangle 4116">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Dirty public toilets, cramps among major concerns for women during  menstruation: Survey | India News - Times of India">
            <a:extLst>
              <a:ext uri="{FF2B5EF4-FFF2-40B4-BE49-F238E27FC236}">
                <a16:creationId xmlns:a16="http://schemas.microsoft.com/office/drawing/2014/main" id="{620F7122-3923-5788-6EF4-4D1D70250C23}"/>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8725" r="-1" b="5274"/>
          <a:stretch/>
        </p:blipFill>
        <p:spPr bwMode="auto">
          <a:xfrm>
            <a:off x="4547937" y="-5"/>
            <a:ext cx="7644062" cy="3681406"/>
          </a:xfrm>
          <a:prstGeom prst="rect">
            <a:avLst/>
          </a:prstGeom>
          <a:noFill/>
          <a:extLst>
            <a:ext uri="{909E8E84-426E-40DD-AFC4-6F175D3DCCD1}">
              <a14:hiddenFill xmlns:a14="http://schemas.microsoft.com/office/drawing/2010/main">
                <a:solidFill>
                  <a:srgbClr val="FFFFFF"/>
                </a:solidFill>
              </a14:hiddenFill>
            </a:ext>
          </a:extLst>
        </p:spPr>
      </p:pic>
      <p:sp>
        <p:nvSpPr>
          <p:cNvPr id="4118" name="Rectangle 4117">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0A88D-3833-EC42-8655-A54DB68EB637}"/>
              </a:ext>
            </a:extLst>
          </p:cNvPr>
          <p:cNvSpPr>
            <a:spLocks noGrp="1"/>
          </p:cNvSpPr>
          <p:nvPr>
            <p:ph type="title"/>
          </p:nvPr>
        </p:nvSpPr>
        <p:spPr>
          <a:xfrm>
            <a:off x="9231429" y="3683807"/>
            <a:ext cx="4648200" cy="326227"/>
          </a:xfrm>
          <a:prstGeom prst="ellipse">
            <a:avLst/>
          </a:prstGeom>
        </p:spPr>
        <p:txBody>
          <a:bodyPr vert="horz" lIns="91440" tIns="45720" rIns="91440" bIns="45720" rtlCol="0" anchor="b">
            <a:normAutofit fontScale="90000"/>
          </a:bodyPr>
          <a:lstStyle/>
          <a:p>
            <a:r>
              <a:rPr lang="en-US" sz="1400" b="1" kern="1200" dirty="0">
                <a:solidFill>
                  <a:schemeClr val="bg1"/>
                </a:solidFill>
                <a:latin typeface="+mj-lt"/>
                <a:ea typeface="+mj-ea"/>
                <a:cs typeface="+mj-cs"/>
              </a:rPr>
              <a:t>Image source: Times of India</a:t>
            </a:r>
          </a:p>
        </p:txBody>
      </p:sp>
      <p:sp>
        <p:nvSpPr>
          <p:cNvPr id="4119" name="Content Placeholder 4108">
            <a:extLst>
              <a:ext uri="{FF2B5EF4-FFF2-40B4-BE49-F238E27FC236}">
                <a16:creationId xmlns:a16="http://schemas.microsoft.com/office/drawing/2014/main" id="{EB434D70-C79E-F11A-7F07-EFCB22F52BD9}"/>
              </a:ext>
            </a:extLst>
          </p:cNvPr>
          <p:cNvSpPr>
            <a:spLocks noGrp="1"/>
          </p:cNvSpPr>
          <p:nvPr>
            <p:ph idx="1"/>
          </p:nvPr>
        </p:nvSpPr>
        <p:spPr>
          <a:xfrm>
            <a:off x="838200" y="3902075"/>
            <a:ext cx="5395912" cy="1655762"/>
          </a:xfrm>
        </p:spPr>
        <p:txBody>
          <a:bodyPr vert="horz" lIns="91440" tIns="45720" rIns="91440" bIns="45720" rtlCol="0">
            <a:normAutofit/>
          </a:bodyPr>
          <a:lstStyle/>
          <a:p>
            <a:pPr marL="0" indent="0">
              <a:buNone/>
            </a:pPr>
            <a:r>
              <a:rPr lang="en-US" sz="2000" b="1" i="0" kern="1200">
                <a:solidFill>
                  <a:schemeClr val="bg1"/>
                </a:solidFill>
                <a:effectLst/>
                <a:latin typeface="+mn-lt"/>
                <a:ea typeface="+mn-ea"/>
                <a:cs typeface="+mn-cs"/>
              </a:rPr>
              <a:t>EmpowerHer</a:t>
            </a:r>
          </a:p>
          <a:p>
            <a:pPr marL="0" indent="0">
              <a:buNone/>
            </a:pPr>
            <a:r>
              <a:rPr lang="en-US" sz="2000" b="1" kern="1200">
                <a:solidFill>
                  <a:schemeClr val="bg1"/>
                </a:solidFill>
                <a:latin typeface="+mn-lt"/>
                <a:ea typeface="+mn-ea"/>
                <a:cs typeface="+mn-cs"/>
              </a:rPr>
              <a:t>Changing Stories One Girl at a Time</a:t>
            </a:r>
            <a:endParaRPr lang="en-US" sz="2000" b="1" i="0" kern="1200">
              <a:solidFill>
                <a:schemeClr val="bg1"/>
              </a:solidFill>
              <a:effectLst/>
              <a:latin typeface="+mn-lt"/>
              <a:ea typeface="+mn-ea"/>
              <a:cs typeface="+mn-cs"/>
            </a:endParaRPr>
          </a:p>
        </p:txBody>
      </p:sp>
      <p:cxnSp>
        <p:nvCxnSpPr>
          <p:cNvPr id="4116" name="Straight Connector 4115">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340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D436-D4DE-65CD-56EE-97EDFA3C7C46}"/>
              </a:ext>
            </a:extLst>
          </p:cNvPr>
          <p:cNvSpPr>
            <a:spLocks noGrp="1"/>
          </p:cNvSpPr>
          <p:nvPr>
            <p:ph type="title"/>
          </p:nvPr>
        </p:nvSpPr>
        <p:spPr>
          <a:xfrm>
            <a:off x="838200" y="365125"/>
            <a:ext cx="10515600" cy="417073"/>
          </a:xfrm>
        </p:spPr>
        <p:txBody>
          <a:bodyPr>
            <a:normAutofit fontScale="90000"/>
          </a:bodyPr>
          <a:lstStyle/>
          <a:p>
            <a:r>
              <a:rPr lang="en-US" dirty="0"/>
              <a:t>PERIOD-FRIENDLY PUBLIC WASHROOM</a:t>
            </a:r>
          </a:p>
        </p:txBody>
      </p:sp>
      <p:pic>
        <p:nvPicPr>
          <p:cNvPr id="5122" name="Picture 2" descr="How To Clean Your Menstrual Cup in a Public Bathroom Stall Top 5 Tips">
            <a:extLst>
              <a:ext uri="{FF2B5EF4-FFF2-40B4-BE49-F238E27FC236}">
                <a16:creationId xmlns:a16="http://schemas.microsoft.com/office/drawing/2014/main" id="{6A8FD2E8-C5D8-05ED-775C-B24E3358D9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046602"/>
            <a:ext cx="10894764" cy="5446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84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8" name="Rectangle 615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B1240-3282-798C-BB82-AD429F32CE0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b="1" kern="1200">
                <a:solidFill>
                  <a:schemeClr val="tx1"/>
                </a:solidFill>
                <a:latin typeface="+mj-lt"/>
                <a:ea typeface="+mj-ea"/>
                <a:cs typeface="+mj-cs"/>
              </a:rPr>
              <a:t>Period- Friendly Portable washroom</a:t>
            </a:r>
          </a:p>
        </p:txBody>
      </p:sp>
      <p:sp>
        <p:nvSpPr>
          <p:cNvPr id="616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943 Portable Washroom Images, Stock Photos, 3D objects, &amp; Vectors |  Shutterstock">
            <a:extLst>
              <a:ext uri="{FF2B5EF4-FFF2-40B4-BE49-F238E27FC236}">
                <a16:creationId xmlns:a16="http://schemas.microsoft.com/office/drawing/2014/main" id="{742085DE-E3CF-E459-9158-7232DC0599A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014" r="2" b="3389"/>
          <a:stretch/>
        </p:blipFill>
        <p:spPr bwMode="auto">
          <a:xfrm>
            <a:off x="4654296" y="993849"/>
            <a:ext cx="7214616" cy="484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367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close-up of a blue and green wave&#10;&#10;Description automatically generated">
            <a:extLst>
              <a:ext uri="{FF2B5EF4-FFF2-40B4-BE49-F238E27FC236}">
                <a16:creationId xmlns:a16="http://schemas.microsoft.com/office/drawing/2014/main" id="{C18E7A30-AC10-62DF-45A4-7E382D4A4611}"/>
              </a:ext>
            </a:extLst>
          </p:cNvPr>
          <p:cNvPicPr>
            <a:picLocks noChangeAspect="1"/>
          </p:cNvPicPr>
          <p:nvPr/>
        </p:nvPicPr>
        <p:blipFill rotWithShape="1">
          <a:blip r:embed="rId2"/>
          <a:srcRect l="9139" r="7409" b="2"/>
          <a:stretch/>
        </p:blipFill>
        <p:spPr>
          <a:xfrm>
            <a:off x="8718665" y="197180"/>
            <a:ext cx="3555381" cy="3407257"/>
          </a:xfrm>
          <a:custGeom>
            <a:avLst/>
            <a:gdLst/>
            <a:ahLst/>
            <a:cxnLst/>
            <a:rect l="l" t="t" r="r" b="b"/>
            <a:pathLst>
              <a:path w="4488714" h="3576825">
                <a:moveTo>
                  <a:pt x="713492" y="15"/>
                </a:moveTo>
                <a:cubicBezTo>
                  <a:pt x="723739" y="278"/>
                  <a:pt x="734339" y="3967"/>
                  <a:pt x="743942" y="5139"/>
                </a:cubicBezTo>
                <a:cubicBezTo>
                  <a:pt x="955929" y="31374"/>
                  <a:pt x="1167914" y="59717"/>
                  <a:pt x="1380134" y="84780"/>
                </a:cubicBezTo>
                <a:cubicBezTo>
                  <a:pt x="1578535" y="108204"/>
                  <a:pt x="1778340" y="113591"/>
                  <a:pt x="1977677" y="125771"/>
                </a:cubicBezTo>
                <a:cubicBezTo>
                  <a:pt x="2218942" y="140529"/>
                  <a:pt x="2459740" y="161377"/>
                  <a:pt x="2699600" y="194169"/>
                </a:cubicBezTo>
                <a:cubicBezTo>
                  <a:pt x="2866144" y="217126"/>
                  <a:pt x="3034328" y="233053"/>
                  <a:pt x="3203214" y="214783"/>
                </a:cubicBezTo>
                <a:cubicBezTo>
                  <a:pt x="3211646" y="213845"/>
                  <a:pt x="3221250" y="210801"/>
                  <a:pt x="3228277" y="213845"/>
                </a:cubicBezTo>
                <a:cubicBezTo>
                  <a:pt x="3310262" y="248045"/>
                  <a:pt x="3399740" y="223449"/>
                  <a:pt x="3484768" y="244999"/>
                </a:cubicBezTo>
                <a:cubicBezTo>
                  <a:pt x="3462984" y="328154"/>
                  <a:pt x="3369523" y="321361"/>
                  <a:pt x="3316820" y="378984"/>
                </a:cubicBezTo>
                <a:cubicBezTo>
                  <a:pt x="3402785" y="401939"/>
                  <a:pt x="3480084" y="425129"/>
                  <a:pt x="3558554" y="442462"/>
                </a:cubicBezTo>
                <a:cubicBezTo>
                  <a:pt x="3641709" y="460733"/>
                  <a:pt x="3712214" y="510158"/>
                  <a:pt x="3793494" y="532176"/>
                </a:cubicBezTo>
                <a:cubicBezTo>
                  <a:pt x="3810829" y="536861"/>
                  <a:pt x="3831676" y="553257"/>
                  <a:pt x="3837766" y="569186"/>
                </a:cubicBezTo>
                <a:cubicBezTo>
                  <a:pt x="3857442" y="620719"/>
                  <a:pt x="4250260" y="765244"/>
                  <a:pt x="4203881" y="811154"/>
                </a:cubicBezTo>
                <a:cubicBezTo>
                  <a:pt x="4184673" y="830128"/>
                  <a:pt x="4159844" y="843714"/>
                  <a:pt x="4133843" y="862453"/>
                </a:cubicBezTo>
                <a:cubicBezTo>
                  <a:pt x="4172962" y="897823"/>
                  <a:pt x="4216998" y="913283"/>
                  <a:pt x="4263846" y="923823"/>
                </a:cubicBezTo>
                <a:cubicBezTo>
                  <a:pt x="4277901" y="927103"/>
                  <a:pt x="4291721" y="933661"/>
                  <a:pt x="4293126" y="949590"/>
                </a:cubicBezTo>
                <a:cubicBezTo>
                  <a:pt x="4294531" y="966220"/>
                  <a:pt x="4280242" y="972778"/>
                  <a:pt x="4268297" y="980509"/>
                </a:cubicBezTo>
                <a:cubicBezTo>
                  <a:pt x="4251666" y="991283"/>
                  <a:pt x="4235503" y="1000654"/>
                  <a:pt x="4214422" y="1002059"/>
                </a:cubicBezTo>
                <a:cubicBezTo>
                  <a:pt x="4179754" y="1004167"/>
                  <a:pt x="4163124" y="1034149"/>
                  <a:pt x="4142980" y="1056636"/>
                </a:cubicBezTo>
                <a:cubicBezTo>
                  <a:pt x="4131736" y="1069286"/>
                  <a:pt x="4126114" y="1094817"/>
                  <a:pt x="4145790" y="1099268"/>
                </a:cubicBezTo>
                <a:cubicBezTo>
                  <a:pt x="4193106" y="1110043"/>
                  <a:pt x="4189358" y="1141197"/>
                  <a:pt x="4188188" y="1176567"/>
                </a:cubicBezTo>
                <a:cubicBezTo>
                  <a:pt x="4186548" y="1220370"/>
                  <a:pt x="4158673" y="1240514"/>
                  <a:pt x="4124474" y="1257380"/>
                </a:cubicBezTo>
                <a:cubicBezTo>
                  <a:pt x="4112762" y="1263235"/>
                  <a:pt x="4096132" y="1263000"/>
                  <a:pt x="4091680" y="1281271"/>
                </a:cubicBezTo>
                <a:cubicBezTo>
                  <a:pt x="4110888" y="1298606"/>
                  <a:pt x="4134312" y="1284551"/>
                  <a:pt x="4154926" y="1289469"/>
                </a:cubicBezTo>
                <a:cubicBezTo>
                  <a:pt x="4172025" y="1293452"/>
                  <a:pt x="4200368" y="1291344"/>
                  <a:pt x="4176944" y="1323200"/>
                </a:cubicBezTo>
                <a:cubicBezTo>
                  <a:pt x="4170150" y="1332335"/>
                  <a:pt x="4178114" y="1339363"/>
                  <a:pt x="4186782" y="1340066"/>
                </a:cubicBezTo>
                <a:cubicBezTo>
                  <a:pt x="4256117" y="1347327"/>
                  <a:pt x="4224260" y="1411743"/>
                  <a:pt x="4246513" y="1445708"/>
                </a:cubicBezTo>
                <a:cubicBezTo>
                  <a:pt x="4252602" y="1455076"/>
                  <a:pt x="4246044" y="1471239"/>
                  <a:pt x="4236440" y="1475221"/>
                </a:cubicBezTo>
                <a:cubicBezTo>
                  <a:pt x="4175069" y="1501456"/>
                  <a:pt x="4166637" y="1563998"/>
                  <a:pt x="4136888" y="1617873"/>
                </a:cubicBezTo>
                <a:cubicBezTo>
                  <a:pt x="4169214" y="1639188"/>
                  <a:pt x="4207863" y="1643873"/>
                  <a:pt x="4242764" y="1657693"/>
                </a:cubicBezTo>
                <a:cubicBezTo>
                  <a:pt x="4279072" y="1672216"/>
                  <a:pt x="4279072" y="1682991"/>
                  <a:pt x="4249089" y="1725153"/>
                </a:cubicBezTo>
                <a:cubicBezTo>
                  <a:pt x="4327090" y="1734290"/>
                  <a:pt x="4327090" y="1734290"/>
                  <a:pt x="4302964" y="1800579"/>
                </a:cubicBezTo>
                <a:cubicBezTo>
                  <a:pt x="4368318" y="1806669"/>
                  <a:pt x="4411417" y="1838057"/>
                  <a:pt x="4421488" y="1906689"/>
                </a:cubicBezTo>
                <a:cubicBezTo>
                  <a:pt x="4426408" y="1939951"/>
                  <a:pt x="4455922" y="1955644"/>
                  <a:pt x="4488714" y="1977897"/>
                </a:cubicBezTo>
                <a:cubicBezTo>
                  <a:pt x="4447958" y="1999448"/>
                  <a:pt x="4420318" y="2044421"/>
                  <a:pt x="4372767" y="1996870"/>
                </a:cubicBezTo>
                <a:cubicBezTo>
                  <a:pt x="4355434" y="1979537"/>
                  <a:pt x="4357072" y="2001555"/>
                  <a:pt x="4354731" y="2007880"/>
                </a:cubicBezTo>
                <a:cubicBezTo>
                  <a:pt x="4349110" y="2023339"/>
                  <a:pt x="4360820" y="2033646"/>
                  <a:pt x="4368551" y="2045357"/>
                </a:cubicBezTo>
                <a:cubicBezTo>
                  <a:pt x="4376046" y="2057070"/>
                  <a:pt x="4384948" y="2069484"/>
                  <a:pt x="4387056" y="2082603"/>
                </a:cubicBezTo>
                <a:cubicBezTo>
                  <a:pt x="4388460" y="2091738"/>
                  <a:pt x="4381668" y="2105088"/>
                  <a:pt x="4374173" y="2111882"/>
                </a:cubicBezTo>
                <a:cubicBezTo>
                  <a:pt x="4334820" y="2147720"/>
                  <a:pt x="4358244" y="2228299"/>
                  <a:pt x="4283756" y="2238606"/>
                </a:cubicBezTo>
                <a:cubicBezTo>
                  <a:pt x="4250260" y="2243289"/>
                  <a:pt x="4234098" y="2272804"/>
                  <a:pt x="4209503" y="2288966"/>
                </a:cubicBezTo>
                <a:cubicBezTo>
                  <a:pt x="4124006" y="2345418"/>
                  <a:pt x="4066851" y="2418032"/>
                  <a:pt x="4040383" y="2517817"/>
                </a:cubicBezTo>
                <a:cubicBezTo>
                  <a:pt x="4033122" y="2545457"/>
                  <a:pt x="4005246" y="2567711"/>
                  <a:pt x="3987210" y="2592071"/>
                </a:cubicBezTo>
                <a:cubicBezTo>
                  <a:pt x="3995878" y="2609873"/>
                  <a:pt x="4043193" y="2571458"/>
                  <a:pt x="4026563" y="2618305"/>
                </a:cubicBezTo>
                <a:cubicBezTo>
                  <a:pt x="4013914" y="2653442"/>
                  <a:pt x="3981588" y="2675226"/>
                  <a:pt x="3951137" y="2696074"/>
                </a:cubicBezTo>
                <a:cubicBezTo>
                  <a:pt x="3916470" y="2719731"/>
                  <a:pt x="3878055" y="2738704"/>
                  <a:pt x="3862360" y="2782506"/>
                </a:cubicBezTo>
                <a:cubicBezTo>
                  <a:pt x="3859081" y="2791877"/>
                  <a:pt x="3848540" y="2801714"/>
                  <a:pt x="3839172" y="2805463"/>
                </a:cubicBezTo>
                <a:cubicBezTo>
                  <a:pt x="3350549" y="3576343"/>
                  <a:pt x="2147734" y="3581495"/>
                  <a:pt x="2009066" y="3576107"/>
                </a:cubicBezTo>
                <a:cubicBezTo>
                  <a:pt x="1841116" y="3569315"/>
                  <a:pt x="1682302" y="3521764"/>
                  <a:pt x="1526534" y="3462502"/>
                </a:cubicBezTo>
                <a:cubicBezTo>
                  <a:pt x="1460712" y="3437439"/>
                  <a:pt x="1399577" y="3401835"/>
                  <a:pt x="1335628" y="3374195"/>
                </a:cubicBezTo>
                <a:cubicBezTo>
                  <a:pt x="1247321" y="3336013"/>
                  <a:pt x="1179158" y="3263165"/>
                  <a:pt x="1091084" y="3232479"/>
                </a:cubicBezTo>
                <a:cubicBezTo>
                  <a:pt x="1000434" y="3200857"/>
                  <a:pt x="922901" y="3143000"/>
                  <a:pt x="829673" y="3118405"/>
                </a:cubicBezTo>
                <a:cubicBezTo>
                  <a:pt x="780484" y="3105288"/>
                  <a:pt x="732933" y="3081631"/>
                  <a:pt x="740662" y="3013935"/>
                </a:cubicBezTo>
                <a:cubicBezTo>
                  <a:pt x="742771" y="2994727"/>
                  <a:pt x="729888" y="2979034"/>
                  <a:pt x="709509" y="2984656"/>
                </a:cubicBezTo>
                <a:cubicBezTo>
                  <a:pt x="670626" y="2995196"/>
                  <a:pt x="653058" y="2967321"/>
                  <a:pt x="631507" y="2946474"/>
                </a:cubicBezTo>
                <a:cubicBezTo>
                  <a:pt x="593093" y="2909465"/>
                  <a:pt x="556552" y="2870113"/>
                  <a:pt x="495415" y="2864022"/>
                </a:cubicBezTo>
                <a:cubicBezTo>
                  <a:pt x="507126" y="2834976"/>
                  <a:pt x="527037" y="2839193"/>
                  <a:pt x="545308" y="2845283"/>
                </a:cubicBezTo>
                <a:cubicBezTo>
                  <a:pt x="593327" y="2861212"/>
                  <a:pt x="640877" y="2879248"/>
                  <a:pt x="688896" y="2895176"/>
                </a:cubicBezTo>
                <a:cubicBezTo>
                  <a:pt x="720284" y="2905483"/>
                  <a:pt x="751438" y="2920006"/>
                  <a:pt x="793367" y="2908527"/>
                </a:cubicBezTo>
                <a:cubicBezTo>
                  <a:pt x="757294" y="2849968"/>
                  <a:pt x="695923" y="2839427"/>
                  <a:pt x="646265" y="2821391"/>
                </a:cubicBezTo>
                <a:cubicBezTo>
                  <a:pt x="584192" y="2798670"/>
                  <a:pt x="547651" y="2755803"/>
                  <a:pt x="503847" y="2708019"/>
                </a:cubicBezTo>
                <a:cubicBezTo>
                  <a:pt x="549524" y="2696541"/>
                  <a:pt x="577867" y="2731678"/>
                  <a:pt x="613705" y="2729803"/>
                </a:cubicBezTo>
                <a:cubicBezTo>
                  <a:pt x="615580" y="2723714"/>
                  <a:pt x="618859" y="2714813"/>
                  <a:pt x="618390" y="2714577"/>
                </a:cubicBezTo>
                <a:cubicBezTo>
                  <a:pt x="559831" y="2688343"/>
                  <a:pt x="532425" y="2639153"/>
                  <a:pt x="523289" y="2579656"/>
                </a:cubicBezTo>
                <a:cubicBezTo>
                  <a:pt x="518605" y="2548972"/>
                  <a:pt x="497289" y="2539368"/>
                  <a:pt x="476207" y="2525313"/>
                </a:cubicBezTo>
                <a:cubicBezTo>
                  <a:pt x="402656" y="2475421"/>
                  <a:pt x="324889" y="2430213"/>
                  <a:pt x="264455" y="2361581"/>
                </a:cubicBezTo>
                <a:cubicBezTo>
                  <a:pt x="334259" y="2370716"/>
                  <a:pt x="390242" y="2415455"/>
                  <a:pt x="465433" y="2434663"/>
                </a:cubicBezTo>
                <a:cubicBezTo>
                  <a:pt x="405702" y="2359238"/>
                  <a:pt x="328402" y="2321058"/>
                  <a:pt x="257897" y="2275380"/>
                </a:cubicBezTo>
                <a:cubicBezTo>
                  <a:pt x="225806" y="2254533"/>
                  <a:pt x="196059" y="2227830"/>
                  <a:pt x="157174" y="2216586"/>
                </a:cubicBezTo>
                <a:cubicBezTo>
                  <a:pt x="143354" y="2212604"/>
                  <a:pt x="120633" y="2204172"/>
                  <a:pt x="131643" y="2181919"/>
                </a:cubicBezTo>
                <a:cubicBezTo>
                  <a:pt x="141011" y="2163415"/>
                  <a:pt x="159516" y="2169035"/>
                  <a:pt x="176382" y="2174423"/>
                </a:cubicBezTo>
                <a:cubicBezTo>
                  <a:pt x="216905" y="2187776"/>
                  <a:pt x="258834" y="2188009"/>
                  <a:pt x="313646" y="2187776"/>
                </a:cubicBezTo>
                <a:cubicBezTo>
                  <a:pt x="267735" y="2126639"/>
                  <a:pt x="183643" y="2144910"/>
                  <a:pt x="144292" y="2080728"/>
                </a:cubicBezTo>
                <a:cubicBezTo>
                  <a:pt x="193481" y="2069484"/>
                  <a:pt x="231428" y="2092674"/>
                  <a:pt x="271249" y="2097124"/>
                </a:cubicBezTo>
                <a:cubicBezTo>
                  <a:pt x="307321" y="2101106"/>
                  <a:pt x="316222" y="2090332"/>
                  <a:pt x="307790" y="2054961"/>
                </a:cubicBezTo>
                <a:cubicBezTo>
                  <a:pt x="294673" y="1999915"/>
                  <a:pt x="314349" y="1971806"/>
                  <a:pt x="366818" y="1986798"/>
                </a:cubicBezTo>
                <a:cubicBezTo>
                  <a:pt x="415539" y="2000852"/>
                  <a:pt x="420692" y="1980240"/>
                  <a:pt x="407575" y="1948852"/>
                </a:cubicBezTo>
                <a:cubicBezTo>
                  <a:pt x="388836" y="1903176"/>
                  <a:pt x="410151" y="1867805"/>
                  <a:pt x="424674" y="1829390"/>
                </a:cubicBezTo>
                <a:cubicBezTo>
                  <a:pt x="446928" y="1770831"/>
                  <a:pt x="437558" y="1742253"/>
                  <a:pt x="389539" y="1698685"/>
                </a:cubicBezTo>
                <a:cubicBezTo>
                  <a:pt x="362602" y="1674323"/>
                  <a:pt x="333557" y="1653711"/>
                  <a:pt x="294438" y="1632630"/>
                </a:cubicBezTo>
                <a:cubicBezTo>
                  <a:pt x="384620" y="1621152"/>
                  <a:pt x="289988" y="1582503"/>
                  <a:pt x="321844" y="1558376"/>
                </a:cubicBezTo>
                <a:cubicBezTo>
                  <a:pt x="385557" y="1548538"/>
                  <a:pt x="437558" y="1625368"/>
                  <a:pt x="524227" y="1603350"/>
                </a:cubicBezTo>
                <a:cubicBezTo>
                  <a:pt x="417179" y="1536825"/>
                  <a:pt x="298889" y="1515041"/>
                  <a:pt x="221356" y="1426500"/>
                </a:cubicBezTo>
                <a:cubicBezTo>
                  <a:pt x="239158" y="1406355"/>
                  <a:pt x="256960" y="1425094"/>
                  <a:pt x="272186" y="1417599"/>
                </a:cubicBezTo>
                <a:cubicBezTo>
                  <a:pt x="271717" y="1412914"/>
                  <a:pt x="272889" y="1405886"/>
                  <a:pt x="270077" y="1403779"/>
                </a:cubicBezTo>
                <a:cubicBezTo>
                  <a:pt x="212221" y="1355525"/>
                  <a:pt x="211283" y="1354355"/>
                  <a:pt x="273356" y="1318749"/>
                </a:cubicBezTo>
                <a:cubicBezTo>
                  <a:pt x="295141" y="1306335"/>
                  <a:pt x="293267" y="1295325"/>
                  <a:pt x="281790" y="1279632"/>
                </a:cubicBezTo>
                <a:cubicBezTo>
                  <a:pt x="273590" y="1268622"/>
                  <a:pt x="263753" y="1258784"/>
                  <a:pt x="268438" y="1234657"/>
                </a:cubicBezTo>
                <a:cubicBezTo>
                  <a:pt x="302402" y="1265578"/>
                  <a:pt x="466603" y="1255505"/>
                  <a:pt x="495649" y="1252226"/>
                </a:cubicBezTo>
                <a:cubicBezTo>
                  <a:pt x="528208" y="1248713"/>
                  <a:pt x="560299" y="1233721"/>
                  <a:pt x="594497" y="1241919"/>
                </a:cubicBezTo>
                <a:cubicBezTo>
                  <a:pt x="621903" y="1248479"/>
                  <a:pt x="748860" y="1311957"/>
                  <a:pt x="766898" y="1239109"/>
                </a:cubicBezTo>
                <a:cubicBezTo>
                  <a:pt x="767835" y="1235595"/>
                  <a:pt x="819132" y="1243794"/>
                  <a:pt x="846773" y="1247776"/>
                </a:cubicBezTo>
                <a:cubicBezTo>
                  <a:pt x="871134" y="1251055"/>
                  <a:pt x="898540" y="1265578"/>
                  <a:pt x="914936" y="1236532"/>
                </a:cubicBezTo>
                <a:cubicBezTo>
                  <a:pt x="924540" y="1219433"/>
                  <a:pt x="884954" y="1186405"/>
                  <a:pt x="849584" y="1183594"/>
                </a:cubicBezTo>
                <a:cubicBezTo>
                  <a:pt x="818898" y="1181017"/>
                  <a:pt x="786807" y="1177269"/>
                  <a:pt x="757528" y="1184296"/>
                </a:cubicBezTo>
                <a:cubicBezTo>
                  <a:pt x="721456" y="1192730"/>
                  <a:pt x="702014" y="1179144"/>
                  <a:pt x="691941" y="1149864"/>
                </a:cubicBezTo>
                <a:cubicBezTo>
                  <a:pt x="680698" y="1117539"/>
                  <a:pt x="659147" y="1102547"/>
                  <a:pt x="629400" y="1087555"/>
                </a:cubicBezTo>
                <a:cubicBezTo>
                  <a:pt x="557253" y="1051250"/>
                  <a:pt x="487920" y="1009321"/>
                  <a:pt x="408747" y="988239"/>
                </a:cubicBezTo>
                <a:cubicBezTo>
                  <a:pt x="393052" y="984022"/>
                  <a:pt x="375719" y="978400"/>
                  <a:pt x="368458" y="950527"/>
                </a:cubicBezTo>
                <a:cubicBezTo>
                  <a:pt x="582786" y="992220"/>
                  <a:pt x="778141" y="1100908"/>
                  <a:pt x="999262" y="1094583"/>
                </a:cubicBezTo>
                <a:cubicBezTo>
                  <a:pt x="938829" y="1060149"/>
                  <a:pt x="868792" y="1058276"/>
                  <a:pt x="804376" y="1034149"/>
                </a:cubicBezTo>
                <a:cubicBezTo>
                  <a:pt x="850053" y="1016113"/>
                  <a:pt x="892918" y="1034852"/>
                  <a:pt x="936252" y="1045159"/>
                </a:cubicBezTo>
                <a:cubicBezTo>
                  <a:pt x="972559" y="1053591"/>
                  <a:pt x="1005353" y="1054997"/>
                  <a:pt x="1009335" y="1004636"/>
                </a:cubicBezTo>
                <a:cubicBezTo>
                  <a:pt x="1007929" y="1001356"/>
                  <a:pt x="1008163" y="997141"/>
                  <a:pt x="1008398" y="993158"/>
                </a:cubicBezTo>
                <a:cubicBezTo>
                  <a:pt x="996216" y="972311"/>
                  <a:pt x="977244" y="961536"/>
                  <a:pt x="954757" y="955445"/>
                </a:cubicBezTo>
                <a:cubicBezTo>
                  <a:pt x="941171" y="951697"/>
                  <a:pt x="923135" y="946075"/>
                  <a:pt x="923368" y="931085"/>
                </a:cubicBezTo>
                <a:cubicBezTo>
                  <a:pt x="924071" y="875570"/>
                  <a:pt x="880738" y="859407"/>
                  <a:pt x="837403" y="843245"/>
                </a:cubicBezTo>
                <a:cubicBezTo>
                  <a:pt x="861530" y="815605"/>
                  <a:pt x="880503" y="835983"/>
                  <a:pt x="898774" y="833876"/>
                </a:cubicBezTo>
                <a:cubicBezTo>
                  <a:pt x="910720" y="832470"/>
                  <a:pt x="921495" y="829894"/>
                  <a:pt x="921495" y="815605"/>
                </a:cubicBezTo>
                <a:cubicBezTo>
                  <a:pt x="921729" y="803658"/>
                  <a:pt x="916107" y="790072"/>
                  <a:pt x="904396" y="789839"/>
                </a:cubicBezTo>
                <a:cubicBezTo>
                  <a:pt x="831079" y="787730"/>
                  <a:pt x="790556" y="710900"/>
                  <a:pt x="714428" y="710666"/>
                </a:cubicBezTo>
                <a:cubicBezTo>
                  <a:pt x="668986" y="710666"/>
                  <a:pt x="738086" y="667332"/>
                  <a:pt x="699672" y="649295"/>
                </a:cubicBezTo>
                <a:cubicBezTo>
                  <a:pt x="691238" y="645313"/>
                  <a:pt x="721690" y="639224"/>
                  <a:pt x="735276" y="640160"/>
                </a:cubicBezTo>
                <a:cubicBezTo>
                  <a:pt x="748627" y="641097"/>
                  <a:pt x="760573" y="652574"/>
                  <a:pt x="776736" y="644376"/>
                </a:cubicBezTo>
                <a:cubicBezTo>
                  <a:pt x="785637" y="615097"/>
                  <a:pt x="762682" y="604322"/>
                  <a:pt x="743708" y="596123"/>
                </a:cubicBezTo>
                <a:cubicBezTo>
                  <a:pt x="699905" y="577150"/>
                  <a:pt x="657274" y="554195"/>
                  <a:pt x="609255" y="547401"/>
                </a:cubicBezTo>
                <a:cubicBezTo>
                  <a:pt x="592156" y="545059"/>
                  <a:pt x="633850" y="513671"/>
                  <a:pt x="642048" y="502662"/>
                </a:cubicBezTo>
                <a:cubicBezTo>
                  <a:pt x="448801" y="386949"/>
                  <a:pt x="216437" y="392804"/>
                  <a:pt x="0" y="299342"/>
                </a:cubicBezTo>
                <a:cubicBezTo>
                  <a:pt x="47785" y="281073"/>
                  <a:pt x="82921" y="294424"/>
                  <a:pt x="115480" y="297235"/>
                </a:cubicBezTo>
                <a:cubicBezTo>
                  <a:pt x="196760" y="304261"/>
                  <a:pt x="277105" y="318784"/>
                  <a:pt x="358151" y="327451"/>
                </a:cubicBezTo>
                <a:cubicBezTo>
                  <a:pt x="397971" y="331667"/>
                  <a:pt x="434981" y="347596"/>
                  <a:pt x="479486" y="322299"/>
                </a:cubicBezTo>
                <a:cubicBezTo>
                  <a:pt x="509235" y="305433"/>
                  <a:pt x="556786" y="323703"/>
                  <a:pt x="593327" y="338695"/>
                </a:cubicBezTo>
                <a:cubicBezTo>
                  <a:pt x="623543" y="351109"/>
                  <a:pt x="652355" y="354388"/>
                  <a:pt x="692410" y="338695"/>
                </a:cubicBezTo>
                <a:cubicBezTo>
                  <a:pt x="656103" y="329091"/>
                  <a:pt x="628228" y="320659"/>
                  <a:pt x="599651" y="314802"/>
                </a:cubicBezTo>
                <a:cubicBezTo>
                  <a:pt x="576930" y="310118"/>
                  <a:pt x="631040" y="291144"/>
                  <a:pt x="658679" y="293487"/>
                </a:cubicBezTo>
                <a:cubicBezTo>
                  <a:pt x="697329" y="296766"/>
                  <a:pt x="675545" y="284586"/>
                  <a:pt x="668986" y="267720"/>
                </a:cubicBezTo>
                <a:cubicBezTo>
                  <a:pt x="661959" y="249684"/>
                  <a:pt x="682806" y="244063"/>
                  <a:pt x="695923" y="247810"/>
                </a:cubicBezTo>
                <a:cubicBezTo>
                  <a:pt x="746284" y="262568"/>
                  <a:pt x="796411" y="236567"/>
                  <a:pt x="848413" y="257649"/>
                </a:cubicBezTo>
                <a:cubicBezTo>
                  <a:pt x="835295" y="205647"/>
                  <a:pt x="806952" y="182926"/>
                  <a:pt x="747690" y="175664"/>
                </a:cubicBezTo>
                <a:cubicBezTo>
                  <a:pt x="725437" y="172854"/>
                  <a:pt x="702248" y="177070"/>
                  <a:pt x="683040" y="162078"/>
                </a:cubicBezTo>
                <a:cubicBezTo>
                  <a:pt x="672030" y="153413"/>
                  <a:pt x="659616" y="143106"/>
                  <a:pt x="668283" y="127177"/>
                </a:cubicBezTo>
                <a:cubicBezTo>
                  <a:pt x="674373" y="115933"/>
                  <a:pt x="687491" y="115933"/>
                  <a:pt x="698266" y="119682"/>
                </a:cubicBezTo>
                <a:cubicBezTo>
                  <a:pt x="746519" y="136313"/>
                  <a:pt x="796880" y="142403"/>
                  <a:pt x="847241" y="148494"/>
                </a:cubicBezTo>
                <a:cubicBezTo>
                  <a:pt x="854972" y="149430"/>
                  <a:pt x="863637" y="152476"/>
                  <a:pt x="872305" y="137015"/>
                </a:cubicBezTo>
                <a:cubicBezTo>
                  <a:pt x="778141" y="111951"/>
                  <a:pt x="688662" y="76347"/>
                  <a:pt x="591921" y="62527"/>
                </a:cubicBezTo>
                <a:cubicBezTo>
                  <a:pt x="593327" y="55969"/>
                  <a:pt x="594732" y="49410"/>
                  <a:pt x="596138" y="42852"/>
                </a:cubicBezTo>
                <a:cubicBezTo>
                  <a:pt x="671796" y="52220"/>
                  <a:pt x="747456" y="61590"/>
                  <a:pt x="843025" y="73303"/>
                </a:cubicBezTo>
                <a:cubicBezTo>
                  <a:pt x="784231" y="36058"/>
                  <a:pt x="728717" y="48473"/>
                  <a:pt x="685149" y="15446"/>
                </a:cubicBezTo>
                <a:cubicBezTo>
                  <a:pt x="693347" y="2914"/>
                  <a:pt x="703244" y="-249"/>
                  <a:pt x="713492" y="15"/>
                </a:cubicBezTo>
                <a:close/>
              </a:path>
            </a:pathLst>
          </a:custGeom>
        </p:spPr>
      </p:pic>
      <p:graphicFrame>
        <p:nvGraphicFramePr>
          <p:cNvPr id="25" name="Content Placeholder 2">
            <a:extLst>
              <a:ext uri="{FF2B5EF4-FFF2-40B4-BE49-F238E27FC236}">
                <a16:creationId xmlns:a16="http://schemas.microsoft.com/office/drawing/2014/main" id="{464C83A0-2E3C-E273-0ADB-56CF9EBDA3A0}"/>
              </a:ext>
            </a:extLst>
          </p:cNvPr>
          <p:cNvGraphicFramePr>
            <a:graphicFrameLocks noGrp="1"/>
          </p:cNvGraphicFramePr>
          <p:nvPr>
            <p:ph idx="1"/>
          </p:nvPr>
        </p:nvGraphicFramePr>
        <p:xfrm>
          <a:off x="825174" y="418741"/>
          <a:ext cx="7978584" cy="5716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7031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onclusion Images – Browse 1,220,948 Stock Photos, Vectors, and Video |  Adobe Stock">
            <a:extLst>
              <a:ext uri="{FF2B5EF4-FFF2-40B4-BE49-F238E27FC236}">
                <a16:creationId xmlns:a16="http://schemas.microsoft.com/office/drawing/2014/main" id="{56649A5A-5CD0-640E-89DC-A65CD23317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1053" y="1753081"/>
            <a:ext cx="4777381" cy="317912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3EB2195-68B6-FD3D-262D-BF02EAF426BF}"/>
              </a:ext>
            </a:extLst>
          </p:cNvPr>
          <p:cNvSpPr>
            <a:spLocks noGrp="1"/>
          </p:cNvSpPr>
          <p:nvPr>
            <p:ph idx="1"/>
          </p:nvPr>
        </p:nvSpPr>
        <p:spPr>
          <a:xfrm>
            <a:off x="838201" y="1984443"/>
            <a:ext cx="5257800" cy="4192520"/>
          </a:xfrm>
        </p:spPr>
        <p:txBody>
          <a:bodyPr>
            <a:normAutofit/>
          </a:bodyPr>
          <a:lstStyle/>
          <a:p>
            <a:r>
              <a:rPr lang="en-US" sz="1800" b="0" i="0">
                <a:effectLst/>
              </a:rPr>
              <a:t>To address period poverty, we need to normalize conversations about periods to reduce shame and stigma. We can also talk to teens about how they purchase menstrual products to understand their needs and struggles. </a:t>
            </a:r>
          </a:p>
          <a:p>
            <a:r>
              <a:rPr lang="en-US" sz="1800" b="0" i="0">
                <a:effectLst/>
              </a:rPr>
              <a:t>Moreover, conducting more research can help us better understand the scope of the problem and advocate for change. </a:t>
            </a:r>
          </a:p>
          <a:p>
            <a:r>
              <a:rPr lang="en-US" sz="1800" b="0" i="0">
                <a:effectLst/>
              </a:rPr>
              <a:t>Building a coalition of advocates within the medical community and supporting policies that improve widespread access to menstrual products and cover the cost when distributed by school districts are also crucial steps towards ending period poverty.</a:t>
            </a:r>
          </a:p>
          <a:p>
            <a:endParaRPr lang="en-US" sz="1800"/>
          </a:p>
        </p:txBody>
      </p:sp>
    </p:spTree>
    <p:extLst>
      <p:ext uri="{BB962C8B-B14F-4D97-AF65-F5344CB8AC3E}">
        <p14:creationId xmlns:p14="http://schemas.microsoft.com/office/powerpoint/2010/main" val="2120352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80BB-CD8D-F24E-F016-21384AD6D60C}"/>
              </a:ext>
            </a:extLst>
          </p:cNvPr>
          <p:cNvSpPr>
            <a:spLocks noGrp="1"/>
          </p:cNvSpPr>
          <p:nvPr>
            <p:ph type="title"/>
          </p:nvPr>
        </p:nvSpPr>
        <p:spPr>
          <a:xfrm>
            <a:off x="803776" y="1336390"/>
            <a:ext cx="6190412" cy="1182927"/>
          </a:xfrm>
        </p:spPr>
        <p:txBody>
          <a:bodyPr anchor="b">
            <a:normAutofit/>
          </a:bodyPr>
          <a:lstStyle/>
          <a:p>
            <a:r>
              <a:rPr lang="en-US" sz="3100" b="1">
                <a:latin typeface="+mn-lt"/>
              </a:rPr>
              <a:t>COUNTRIES WITH LEAST AFFORDABLE SANITARY PRODUCTS</a:t>
            </a:r>
            <a:endParaRPr lang="en-US" sz="3100" dirty="0"/>
          </a:p>
        </p:txBody>
      </p:sp>
      <p:sp>
        <p:nvSpPr>
          <p:cNvPr id="3" name="Content Placeholder 2">
            <a:extLst>
              <a:ext uri="{FF2B5EF4-FFF2-40B4-BE49-F238E27FC236}">
                <a16:creationId xmlns:a16="http://schemas.microsoft.com/office/drawing/2014/main" id="{28BA16AF-40D5-BD79-B5C3-64288933D1BB}"/>
              </a:ext>
            </a:extLst>
          </p:cNvPr>
          <p:cNvSpPr>
            <a:spLocks noGrp="1"/>
          </p:cNvSpPr>
          <p:nvPr>
            <p:ph idx="1"/>
          </p:nvPr>
        </p:nvSpPr>
        <p:spPr>
          <a:xfrm>
            <a:off x="803776" y="2829330"/>
            <a:ext cx="6190412" cy="3344459"/>
          </a:xfrm>
        </p:spPr>
        <p:txBody>
          <a:bodyPr anchor="t">
            <a:normAutofit/>
          </a:bodyPr>
          <a:lstStyle/>
          <a:p>
            <a:pPr marL="0" indent="0">
              <a:buNone/>
            </a:pPr>
            <a:r>
              <a:rPr lang="en-US" sz="2000" b="0" i="0">
                <a:effectLst/>
                <a:latin typeface="Roboto" panose="02000000000000000000" pitchFamily="2" charset="0"/>
              </a:rPr>
              <a:t>1.Algeria (14.8%)</a:t>
            </a:r>
            <a:br>
              <a:rPr lang="en-US" sz="2000"/>
            </a:br>
            <a:r>
              <a:rPr lang="en-US" sz="2000" b="0" i="0">
                <a:effectLst/>
                <a:latin typeface="Roboto" panose="02000000000000000000" pitchFamily="2" charset="0"/>
              </a:rPr>
              <a:t>2 Zambia (10.93%)</a:t>
            </a:r>
            <a:br>
              <a:rPr lang="en-US" sz="2000"/>
            </a:br>
            <a:r>
              <a:rPr lang="en-US" sz="2000" b="0" i="0">
                <a:effectLst/>
                <a:latin typeface="Roboto" panose="02000000000000000000" pitchFamily="2" charset="0"/>
              </a:rPr>
              <a:t>2 Nigeria (10.93%)</a:t>
            </a:r>
            <a:br>
              <a:rPr lang="en-US" sz="2000"/>
            </a:br>
            <a:r>
              <a:rPr lang="en-US" sz="2000" b="0" i="0">
                <a:effectLst/>
                <a:latin typeface="Roboto" panose="02000000000000000000" pitchFamily="2" charset="0"/>
              </a:rPr>
              <a:t>4.Ghana (9.39%)</a:t>
            </a:r>
            <a:br>
              <a:rPr lang="en-US" sz="2000"/>
            </a:br>
            <a:r>
              <a:rPr lang="en-US" sz="2000" b="0" i="0">
                <a:effectLst/>
                <a:latin typeface="Roboto" panose="02000000000000000000" pitchFamily="2" charset="0"/>
              </a:rPr>
              <a:t>5.Zimbabwe (9.27%)</a:t>
            </a:r>
            <a:br>
              <a:rPr lang="en-US" sz="2000"/>
            </a:br>
            <a:r>
              <a:rPr lang="en-US" sz="2000" b="0" i="0">
                <a:effectLst/>
                <a:latin typeface="Roboto" panose="02000000000000000000" pitchFamily="2" charset="0"/>
              </a:rPr>
              <a:t>6.Kyrgyzstan (9.05%)</a:t>
            </a:r>
            <a:br>
              <a:rPr lang="en-US" sz="2000"/>
            </a:br>
            <a:r>
              <a:rPr lang="en-US" sz="2000" b="0" i="0">
                <a:effectLst/>
                <a:latin typeface="Roboto" panose="02000000000000000000" pitchFamily="2" charset="0"/>
              </a:rPr>
              <a:t>7.Honduras (8.54%)</a:t>
            </a:r>
            <a:br>
              <a:rPr lang="en-US" sz="2000"/>
            </a:br>
            <a:r>
              <a:rPr lang="en-US" sz="2000" b="0" i="0">
                <a:effectLst/>
                <a:latin typeface="Roboto" panose="02000000000000000000" pitchFamily="2" charset="0"/>
              </a:rPr>
              <a:t>8.Jordan (8.38%)</a:t>
            </a:r>
            <a:br>
              <a:rPr lang="en-US" sz="2000"/>
            </a:br>
            <a:r>
              <a:rPr lang="en-US" sz="2000" b="0" i="0">
                <a:effectLst/>
                <a:latin typeface="Roboto" panose="02000000000000000000" pitchFamily="2" charset="0"/>
              </a:rPr>
              <a:t>9.Laos (8.33%)</a:t>
            </a:r>
            <a:br>
              <a:rPr lang="en-US" sz="2000"/>
            </a:br>
            <a:r>
              <a:rPr lang="en-US" sz="2000" b="0" i="0">
                <a:effectLst/>
                <a:latin typeface="Roboto" panose="02000000000000000000" pitchFamily="2" charset="0"/>
              </a:rPr>
              <a:t>10.Cambodia (7.74%)</a:t>
            </a:r>
            <a:endParaRPr lang="en-US" sz="2000"/>
          </a:p>
        </p:txBody>
      </p:sp>
      <p:pic>
        <p:nvPicPr>
          <p:cNvPr id="5" name="Picture 2" descr="Warning Sign PNG, Attention, Caution Sign Icon - Free Transparent PNG Logos">
            <a:extLst>
              <a:ext uri="{FF2B5EF4-FFF2-40B4-BE49-F238E27FC236}">
                <a16:creationId xmlns:a16="http://schemas.microsoft.com/office/drawing/2014/main" id="{37BDB947-ADFA-39D0-7B97-F69DD53C80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95414" y="584793"/>
            <a:ext cx="2673329" cy="224453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5 ways women are reclaiming their period products - Good Morning America">
            <a:extLst>
              <a:ext uri="{FF2B5EF4-FFF2-40B4-BE49-F238E27FC236}">
                <a16:creationId xmlns:a16="http://schemas.microsoft.com/office/drawing/2014/main" id="{64539AC5-ED4D-BF88-458F-C110C18B6A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0905" y="3015810"/>
            <a:ext cx="2548976" cy="2820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681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9" name="Content Placeholder 9238">
            <a:extLst>
              <a:ext uri="{FF2B5EF4-FFF2-40B4-BE49-F238E27FC236}">
                <a16:creationId xmlns:a16="http://schemas.microsoft.com/office/drawing/2014/main" id="{24290932-DE79-7DF6-4CB5-694789B7EB97}"/>
              </a:ext>
            </a:extLst>
          </p:cNvPr>
          <p:cNvSpPr>
            <a:spLocks noGrp="1"/>
          </p:cNvSpPr>
          <p:nvPr>
            <p:ph idx="1"/>
          </p:nvPr>
        </p:nvSpPr>
        <p:spPr>
          <a:xfrm>
            <a:off x="838200" y="1825625"/>
            <a:ext cx="5393361" cy="4351338"/>
          </a:xfrm>
        </p:spPr>
        <p:txBody>
          <a:bodyPr>
            <a:normAutofit/>
          </a:bodyPr>
          <a:lstStyle/>
          <a:p>
            <a:pPr marL="0" indent="0">
              <a:buNone/>
            </a:pPr>
            <a:r>
              <a:rPr lang="en-US" b="1">
                <a:latin typeface="Ink Free" panose="03080402000500000000" pitchFamily="66" charset="0"/>
              </a:rPr>
              <a:t>LET’S DO MORE FOR ALL </a:t>
            </a:r>
          </a:p>
          <a:p>
            <a:pPr marL="0" indent="0">
              <a:buNone/>
            </a:pPr>
            <a:r>
              <a:rPr lang="en-US" b="1">
                <a:latin typeface="Ink Free" panose="03080402000500000000" pitchFamily="66" charset="0"/>
              </a:rPr>
              <a:t>	THANK YOU</a:t>
            </a:r>
          </a:p>
        </p:txBody>
      </p:sp>
      <p:pic>
        <p:nvPicPr>
          <p:cNvPr id="9218" name="Picture 2" descr="Period Poverty: Menstrual Rights are Human Rights">
            <a:extLst>
              <a:ext uri="{FF2B5EF4-FFF2-40B4-BE49-F238E27FC236}">
                <a16:creationId xmlns:a16="http://schemas.microsoft.com/office/drawing/2014/main" id="{C3412E39-FD39-4A2A-B0E6-D98233FBB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066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E0A6-377D-9D92-B9EF-5AB58E9AFE4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3F2AF07-E946-0908-1F5C-2CD51D403A9C}"/>
              </a:ext>
            </a:extLst>
          </p:cNvPr>
          <p:cNvSpPr>
            <a:spLocks noGrp="1"/>
          </p:cNvSpPr>
          <p:nvPr>
            <p:ph idx="1"/>
          </p:nvPr>
        </p:nvSpPr>
        <p:spPr/>
        <p:txBody>
          <a:bodyPr>
            <a:normAutofit fontScale="92500" lnSpcReduction="10000"/>
          </a:bodyPr>
          <a:lstStyle/>
          <a:p>
            <a:r>
              <a:rPr kumimoji="0" lang="en-US" altLang="en-US" sz="2800" b="0" i="0" u="none" strike="noStrike" cap="none" normalizeH="0" baseline="0" dirty="0">
                <a:ln>
                  <a:noFill/>
                </a:ln>
                <a:effectLst/>
                <a:cs typeface="Arial" panose="020B0604020202020204" pitchFamily="34" charset="0"/>
                <a:hlinkClick r:id="rId2"/>
              </a:rPr>
              <a:t>National Institutes of Health (.gov) https://www.ncbi.nlm.nih.gov › articles › PMC10372806</a:t>
            </a:r>
            <a:endParaRPr kumimoji="0" lang="en-US" altLang="en-US" sz="2800" b="0" i="0" u="none" strike="noStrike" cap="none" normalizeH="0" baseline="0" dirty="0">
              <a:ln>
                <a:noFill/>
              </a:ln>
              <a:effectLst/>
              <a:cs typeface="Arial" panose="020B0604020202020204" pitchFamily="34" charset="0"/>
              <a:hlinkClick r:id="" action="ppaction://noaction"/>
            </a:endParaRPr>
          </a:p>
          <a:p>
            <a:r>
              <a:rPr lang="en-US" dirty="0">
                <a:hlinkClick r:id="rId3"/>
              </a:rPr>
              <a:t>https://www.ncbi.nlm.nih.gov/pmc/articles/PMC4624246/</a:t>
            </a:r>
            <a:endParaRPr lang="en-US" dirty="0"/>
          </a:p>
          <a:p>
            <a:r>
              <a:rPr lang="en-US" dirty="0">
                <a:hlinkClick r:id="rId4"/>
              </a:rPr>
              <a:t>https://menstrualhygieneday.org/wp-content/uploads/2016/04/FSG-Menstrual-Health-Landscape_Kenya.pdf</a:t>
            </a:r>
            <a:endParaRPr lang="en-US" dirty="0"/>
          </a:p>
          <a:p>
            <a:r>
              <a:rPr lang="en-US" dirty="0">
                <a:hlinkClick r:id="rId5"/>
              </a:rPr>
              <a:t>https://plushcare.com/blog/cost-of-your-period/</a:t>
            </a:r>
            <a:endParaRPr lang="en-US" dirty="0"/>
          </a:p>
          <a:p>
            <a:endParaRPr lang="en-US" dirty="0"/>
          </a:p>
          <a:p>
            <a:r>
              <a:rPr lang="en-US" b="1" dirty="0"/>
              <a:t>Note: (Disclaimer)</a:t>
            </a:r>
            <a:r>
              <a:rPr lang="en-US" b="0" i="0" dirty="0">
                <a:solidFill>
                  <a:srgbClr val="374151"/>
                </a:solidFill>
                <a:effectLst/>
                <a:latin typeface="Söhne"/>
              </a:rPr>
              <a:t> The above slide presentation is a compilation of information from various online sources, and while I curated and structured the content, intellectual property rights belong to the original authors and entities.</a:t>
            </a:r>
            <a:endParaRPr lang="en-US" dirty="0"/>
          </a:p>
        </p:txBody>
      </p:sp>
    </p:spTree>
    <p:extLst>
      <p:ext uri="{BB962C8B-B14F-4D97-AF65-F5344CB8AC3E}">
        <p14:creationId xmlns:p14="http://schemas.microsoft.com/office/powerpoint/2010/main" val="65970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esk with stethoscope and computer keyboard">
            <a:extLst>
              <a:ext uri="{FF2B5EF4-FFF2-40B4-BE49-F238E27FC236}">
                <a16:creationId xmlns:a16="http://schemas.microsoft.com/office/drawing/2014/main" id="{1C66B6BC-FAD1-AE16-67E9-BE72E664BE37}"/>
              </a:ext>
            </a:extLst>
          </p:cNvPr>
          <p:cNvPicPr>
            <a:picLocks noChangeAspect="1"/>
          </p:cNvPicPr>
          <p:nvPr/>
        </p:nvPicPr>
        <p:blipFill rotWithShape="1">
          <a:blip r:embed="rId2"/>
          <a:srcRect l="47342" r="-2" b="-2"/>
          <a:stretch/>
        </p:blipFill>
        <p:spPr>
          <a:xfrm>
            <a:off x="-1" y="-2"/>
            <a:ext cx="5410198" cy="6858002"/>
          </a:xfrm>
          <a:prstGeom prst="rect">
            <a:avLst/>
          </a:prstGeom>
        </p:spPr>
      </p:pic>
      <p:sp>
        <p:nvSpPr>
          <p:cNvPr id="2" name="Title 1">
            <a:extLst>
              <a:ext uri="{FF2B5EF4-FFF2-40B4-BE49-F238E27FC236}">
                <a16:creationId xmlns:a16="http://schemas.microsoft.com/office/drawing/2014/main" id="{76289DCE-01EE-FCD9-DFBD-EA6CC5A23E1D}"/>
              </a:ext>
            </a:extLst>
          </p:cNvPr>
          <p:cNvSpPr>
            <a:spLocks noGrp="1"/>
          </p:cNvSpPr>
          <p:nvPr>
            <p:ph type="title"/>
          </p:nvPr>
        </p:nvSpPr>
        <p:spPr>
          <a:xfrm>
            <a:off x="5582093" y="149890"/>
            <a:ext cx="6432698" cy="1559301"/>
          </a:xfrm>
        </p:spPr>
        <p:txBody>
          <a:bodyPr>
            <a:normAutofit/>
          </a:bodyPr>
          <a:lstStyle/>
          <a:p>
            <a:r>
              <a:rPr lang="en-US" sz="3400" b="1" dirty="0">
                <a:latin typeface="+mn-lt"/>
              </a:rPr>
              <a:t>PERIOD POVERTY- </a:t>
            </a:r>
            <a:br>
              <a:rPr lang="en-US" sz="3400" b="1" dirty="0">
                <a:latin typeface="+mn-lt"/>
              </a:rPr>
            </a:br>
            <a:r>
              <a:rPr lang="en-US" sz="3400" b="1" dirty="0">
                <a:latin typeface="+mn-lt"/>
              </a:rPr>
              <a:t>A COMMUNITY HEALTH DILEMMA</a:t>
            </a:r>
          </a:p>
        </p:txBody>
      </p:sp>
      <p:sp>
        <p:nvSpPr>
          <p:cNvPr id="5" name="Content Placeholder 4">
            <a:extLst>
              <a:ext uri="{FF2B5EF4-FFF2-40B4-BE49-F238E27FC236}">
                <a16:creationId xmlns:a16="http://schemas.microsoft.com/office/drawing/2014/main" id="{9B78E13E-5219-7CDC-C70C-0CFBE52139FD}"/>
              </a:ext>
            </a:extLst>
          </p:cNvPr>
          <p:cNvSpPr>
            <a:spLocks noGrp="1"/>
          </p:cNvSpPr>
          <p:nvPr>
            <p:ph idx="1"/>
          </p:nvPr>
        </p:nvSpPr>
        <p:spPr>
          <a:xfrm>
            <a:off x="6115317" y="1494263"/>
            <a:ext cx="5247340" cy="5213847"/>
          </a:xfrm>
        </p:spPr>
        <p:txBody>
          <a:bodyPr anchor="ctr">
            <a:noAutofit/>
          </a:bodyPr>
          <a:lstStyle/>
          <a:p>
            <a:pPr eaLnBrk="0" fontAlgn="base" hangingPunct="0">
              <a:spcBef>
                <a:spcPct val="0"/>
              </a:spcBef>
              <a:spcAft>
                <a:spcPct val="0"/>
              </a:spcAft>
            </a:pPr>
            <a:r>
              <a:rPr kumimoji="0" lang="en-US" altLang="en-US" sz="2000" b="0" i="0" u="none" strike="noStrike" cap="none" normalizeH="0" baseline="0" dirty="0">
                <a:ln>
                  <a:noFill/>
                </a:ln>
                <a:effectLst/>
                <a:cs typeface="Arial" panose="020B0604020202020204" pitchFamily="34" charset="0"/>
              </a:rPr>
              <a:t>Period poverty can be defined as the lack of access to safe and hygienic menstrual products during monthly periods.</a:t>
            </a:r>
          </a:p>
          <a:p>
            <a:pPr eaLnBrk="0" fontAlgn="base" hangingPunct="0">
              <a:spcBef>
                <a:spcPct val="0"/>
              </a:spcBef>
              <a:spcAft>
                <a:spcPct val="0"/>
              </a:spcAft>
            </a:pPr>
            <a:endParaRPr kumimoji="0" lang="en-US" altLang="en-US" sz="2000" b="0" i="0" u="none" strike="noStrike" cap="none" normalizeH="0" baseline="0" dirty="0">
              <a:ln>
                <a:noFill/>
              </a:ln>
              <a:effectLst/>
              <a:cs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endParaRPr kumimoji="0" lang="en-US" altLang="en-US" sz="2000" b="0" i="0" u="none" strike="noStrike" cap="none" normalizeH="0" baseline="0" dirty="0">
              <a:ln>
                <a:noFill/>
              </a:ln>
              <a:effectLst/>
              <a:cs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endParaRPr kumimoji="0" lang="en-US" altLang="en-US" sz="2000" b="0" i="0" u="none" strike="noStrike" cap="none" normalizeH="0" baseline="0" dirty="0">
              <a:ln>
                <a:noFill/>
              </a:ln>
              <a:effectLst/>
              <a:cs typeface="Arial" panose="020B0604020202020204" pitchFamily="34" charset="0"/>
            </a:endParaRPr>
          </a:p>
          <a:p>
            <a:r>
              <a:rPr lang="en-US" sz="2000" b="0" i="0" dirty="0">
                <a:effectLst/>
              </a:rPr>
              <a:t>It's important to note that period poverty is a complex issue influenced by cultural, economic, and social factors. </a:t>
            </a:r>
          </a:p>
          <a:p>
            <a:pPr marL="0" indent="0">
              <a:buNone/>
            </a:pPr>
            <a:endParaRPr kumimoji="0" lang="en-US" altLang="en-US" sz="2000" b="0" i="1" u="none" strike="noStrike" cap="none" normalizeH="0" baseline="0" dirty="0">
              <a:ln>
                <a:noFill/>
              </a:ln>
              <a:effectLst/>
            </a:endParaRPr>
          </a:p>
          <a:p>
            <a:pPr marL="0" indent="0">
              <a:buNone/>
            </a:pPr>
            <a:endParaRPr lang="en-US" sz="2000" dirty="0"/>
          </a:p>
          <a:p>
            <a:pPr marL="0" marR="0" lvl="0" indent="0" defTabSz="914400" rtl="0" eaLnBrk="0" fontAlgn="base" latinLnBrk="0" hangingPunct="0">
              <a:spcBef>
                <a:spcPct val="0"/>
              </a:spcBef>
              <a:spcAft>
                <a:spcPct val="0"/>
              </a:spcAft>
              <a:buClrTx/>
              <a:buSzTx/>
              <a:buFontTx/>
              <a:buNone/>
              <a:tabLst/>
            </a:pP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br>
              <a:rPr kumimoji="0" lang="en-US" altLang="en-US" sz="2000" b="0" i="0" u="none" strike="noStrike" cap="none" normalizeH="0" baseline="0" dirty="0">
                <a:ln>
                  <a:noFill/>
                </a:ln>
                <a:effectLst/>
              </a:rPr>
            </a:br>
            <a:endParaRPr kumimoji="0" lang="en-US" altLang="en-US" sz="2000" b="0" i="0" u="none" strike="noStrike" cap="none" normalizeH="0" baseline="0" dirty="0">
              <a:ln>
                <a:noFill/>
              </a:ln>
              <a:effectLst/>
            </a:endParaRPr>
          </a:p>
          <a:p>
            <a:endParaRPr lang="en-US" sz="2000" dirty="0"/>
          </a:p>
        </p:txBody>
      </p:sp>
    </p:spTree>
    <p:extLst>
      <p:ext uri="{BB962C8B-B14F-4D97-AF65-F5344CB8AC3E}">
        <p14:creationId xmlns:p14="http://schemas.microsoft.com/office/powerpoint/2010/main" val="304598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hand holding ball">
            <a:extLst>
              <a:ext uri="{FF2B5EF4-FFF2-40B4-BE49-F238E27FC236}">
                <a16:creationId xmlns:a16="http://schemas.microsoft.com/office/drawing/2014/main" id="{A7CF9529-1C61-92D6-AD8C-53C3EAF57768}"/>
              </a:ext>
            </a:extLst>
          </p:cNvPr>
          <p:cNvPicPr>
            <a:picLocks noChangeAspect="1"/>
          </p:cNvPicPr>
          <p:nvPr/>
        </p:nvPicPr>
        <p:blipFill rotWithShape="1">
          <a:blip r:embed="rId2"/>
          <a:srcRect l="22355" r="18602"/>
          <a:stretch/>
        </p:blipFill>
        <p:spPr>
          <a:xfrm>
            <a:off x="6103027" y="10"/>
            <a:ext cx="6088971" cy="6857990"/>
          </a:xfrm>
          <a:prstGeom prst="rect">
            <a:avLst/>
          </a:prstGeom>
        </p:spPr>
      </p:pic>
      <p:sp>
        <p:nvSpPr>
          <p:cNvPr id="3" name="Content Placeholder 2">
            <a:extLst>
              <a:ext uri="{FF2B5EF4-FFF2-40B4-BE49-F238E27FC236}">
                <a16:creationId xmlns:a16="http://schemas.microsoft.com/office/drawing/2014/main" id="{CD3E359F-E412-D573-57E1-42468A2096CF}"/>
              </a:ext>
            </a:extLst>
          </p:cNvPr>
          <p:cNvSpPr>
            <a:spLocks noGrp="1"/>
          </p:cNvSpPr>
          <p:nvPr>
            <p:ph idx="1"/>
          </p:nvPr>
        </p:nvSpPr>
        <p:spPr>
          <a:xfrm>
            <a:off x="340733" y="308344"/>
            <a:ext cx="5421557" cy="5971988"/>
          </a:xfrm>
        </p:spPr>
        <p:txBody>
          <a:bodyPr anchor="ctr">
            <a:noAutofit/>
          </a:bodyPr>
          <a:lstStyle/>
          <a:p>
            <a:pPr marL="0" indent="0">
              <a:buNone/>
            </a:pPr>
            <a:r>
              <a:rPr lang="en-US" sz="2000" b="1" dirty="0"/>
              <a:t>BACKGROUND: </a:t>
            </a:r>
          </a:p>
          <a:p>
            <a:pPr marL="0" indent="0">
              <a:buNone/>
            </a:pPr>
            <a:r>
              <a:rPr lang="en-US" sz="2000" dirty="0"/>
              <a:t>This project will serve as a base rock for young girls, women, underserved communities, people with disabilities and individuals all over Nigeria , Africa and the world at large who are affected by period poverty in one way or another.</a:t>
            </a:r>
          </a:p>
          <a:p>
            <a:endParaRPr lang="en-US" sz="2000" dirty="0"/>
          </a:p>
          <a:p>
            <a:pPr marL="0" indent="0">
              <a:buNone/>
            </a:pPr>
            <a:r>
              <a:rPr lang="en-US" sz="2000" b="1" dirty="0"/>
              <a:t>OBJECTIVES:</a:t>
            </a:r>
          </a:p>
          <a:p>
            <a:r>
              <a:rPr lang="en-US" sz="2000" dirty="0"/>
              <a:t>Create awareness and teach reproductive health in rural/urban areas </a:t>
            </a:r>
          </a:p>
          <a:p>
            <a:r>
              <a:rPr lang="en-US" sz="2000" dirty="0"/>
              <a:t>Provide sustainable and eco-friendly sanitary products for women</a:t>
            </a:r>
          </a:p>
          <a:p>
            <a:r>
              <a:rPr lang="en-US" sz="2000" dirty="0"/>
              <a:t>Integrate programs that runs via mentorship and train the trainer approach</a:t>
            </a:r>
          </a:p>
          <a:p>
            <a:r>
              <a:rPr lang="en-US" sz="2000" dirty="0"/>
              <a:t>To help women become inclusive and reduce the negative impact of period poverty</a:t>
            </a:r>
          </a:p>
        </p:txBody>
      </p:sp>
    </p:spTree>
    <p:extLst>
      <p:ext uri="{BB962C8B-B14F-4D97-AF65-F5344CB8AC3E}">
        <p14:creationId xmlns:p14="http://schemas.microsoft.com/office/powerpoint/2010/main" val="73684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628D-93D1-91F9-9E68-9B7D1B7B55A5}"/>
              </a:ext>
            </a:extLst>
          </p:cNvPr>
          <p:cNvSpPr>
            <a:spLocks noGrp="1"/>
          </p:cNvSpPr>
          <p:nvPr>
            <p:ph type="title"/>
          </p:nvPr>
        </p:nvSpPr>
        <p:spPr>
          <a:xfrm>
            <a:off x="761803" y="158805"/>
            <a:ext cx="4646904" cy="638632"/>
          </a:xfrm>
        </p:spPr>
        <p:txBody>
          <a:bodyPr anchor="ctr">
            <a:normAutofit fontScale="90000"/>
          </a:bodyPr>
          <a:lstStyle/>
          <a:p>
            <a:r>
              <a:rPr lang="en-US" sz="4000" b="1" dirty="0">
                <a:latin typeface="+mn-lt"/>
              </a:rPr>
              <a:t>LET’S TALK NUMBERS</a:t>
            </a:r>
          </a:p>
        </p:txBody>
      </p:sp>
      <p:sp>
        <p:nvSpPr>
          <p:cNvPr id="3" name="Content Placeholder 2">
            <a:extLst>
              <a:ext uri="{FF2B5EF4-FFF2-40B4-BE49-F238E27FC236}">
                <a16:creationId xmlns:a16="http://schemas.microsoft.com/office/drawing/2014/main" id="{DAEB5DD7-402B-165E-1E4E-529FFEB5277E}"/>
              </a:ext>
            </a:extLst>
          </p:cNvPr>
          <p:cNvSpPr>
            <a:spLocks noGrp="1"/>
          </p:cNvSpPr>
          <p:nvPr>
            <p:ph idx="1"/>
          </p:nvPr>
        </p:nvSpPr>
        <p:spPr>
          <a:xfrm>
            <a:off x="761802" y="1753697"/>
            <a:ext cx="4646905" cy="5017325"/>
          </a:xfrm>
        </p:spPr>
        <p:txBody>
          <a:bodyPr anchor="ctr">
            <a:noAutofit/>
          </a:bodyPr>
          <a:lstStyle/>
          <a:p>
            <a:r>
              <a:rPr lang="en-US" sz="2400" b="0" i="0" dirty="0">
                <a:effectLst/>
              </a:rPr>
              <a:t>Globally, it is estimated that approximately 500 million women and girls lack adequate facilities for managing their menstrual hygiene needs. (Source: UNICEF and WHO)</a:t>
            </a:r>
          </a:p>
          <a:p>
            <a:endParaRPr lang="en-US" sz="2400" b="0" i="0" dirty="0">
              <a:effectLst/>
            </a:endParaRPr>
          </a:p>
          <a:p>
            <a:r>
              <a:rPr lang="en-US" sz="2400" b="0" i="0" dirty="0">
                <a:effectLst/>
              </a:rPr>
              <a:t>According to a 2014 UNESCO report, In sub-Saharan Africa, it is estimated that 1 in 10 menstruating youth miss school during their menstrual cycle due to lack of access to menstrual products and resources. which equates to up to 20% of a school year.</a:t>
            </a:r>
            <a:r>
              <a:rPr lang="en-US" sz="2400" dirty="0"/>
              <a:t> </a:t>
            </a:r>
            <a:r>
              <a:rPr lang="en-US" sz="2400" b="0" i="0" dirty="0">
                <a:effectLst/>
              </a:rPr>
              <a:t>(Source: UNICEF)</a:t>
            </a:r>
          </a:p>
          <a:p>
            <a:endParaRPr lang="en-US" sz="2400" b="0" i="0" dirty="0">
              <a:effectLst/>
            </a:endParaRPr>
          </a:p>
          <a:p>
            <a:endParaRPr lang="en-US" sz="2400" b="0" i="0" dirty="0">
              <a:effectLst/>
            </a:endParaRPr>
          </a:p>
          <a:p>
            <a:endParaRPr lang="en-US" sz="2400" dirty="0"/>
          </a:p>
        </p:txBody>
      </p:sp>
      <p:pic>
        <p:nvPicPr>
          <p:cNvPr id="5" name="Picture 4" descr="Graph on document with pen">
            <a:extLst>
              <a:ext uri="{FF2B5EF4-FFF2-40B4-BE49-F238E27FC236}">
                <a16:creationId xmlns:a16="http://schemas.microsoft.com/office/drawing/2014/main" id="{2BB652D2-43FC-9A01-6922-F59BAAFF5BFA}"/>
              </a:ext>
            </a:extLst>
          </p:cNvPr>
          <p:cNvPicPr>
            <a:picLocks noChangeAspect="1"/>
          </p:cNvPicPr>
          <p:nvPr/>
        </p:nvPicPr>
        <p:blipFill rotWithShape="1">
          <a:blip r:embed="rId2"/>
          <a:srcRect l="21323" r="19276" b="-2"/>
          <a:stretch/>
        </p:blipFill>
        <p:spPr>
          <a:xfrm>
            <a:off x="6096000" y="1"/>
            <a:ext cx="6102825" cy="6858000"/>
          </a:xfrm>
          <a:prstGeom prst="rect">
            <a:avLst/>
          </a:prstGeom>
        </p:spPr>
      </p:pic>
    </p:spTree>
    <p:extLst>
      <p:ext uri="{BB962C8B-B14F-4D97-AF65-F5344CB8AC3E}">
        <p14:creationId xmlns:p14="http://schemas.microsoft.com/office/powerpoint/2010/main" val="162788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43336-2C09-10A5-084A-265E5634D679}"/>
              </a:ext>
            </a:extLst>
          </p:cNvPr>
          <p:cNvSpPr>
            <a:spLocks noGrp="1"/>
          </p:cNvSpPr>
          <p:nvPr>
            <p:ph idx="1"/>
          </p:nvPr>
        </p:nvSpPr>
        <p:spPr>
          <a:xfrm>
            <a:off x="876692" y="233919"/>
            <a:ext cx="5479719" cy="4790461"/>
          </a:xfrm>
        </p:spPr>
        <p:txBody>
          <a:bodyPr anchor="t">
            <a:noAutofit/>
          </a:bodyPr>
          <a:lstStyle/>
          <a:p>
            <a:r>
              <a:rPr lang="en-US" sz="2400" b="0" i="0" dirty="0">
                <a:effectLst/>
                <a:latin typeface="Google Sans"/>
              </a:rPr>
              <a:t>37 million Nigerian women of menstruating age do not have access to sanitary pads due to financial constraints</a:t>
            </a:r>
          </a:p>
          <a:p>
            <a:endParaRPr kumimoji="0" lang="en-US" altLang="en-US" sz="2400" b="0" i="0" u="none" strike="noStrike" cap="none" normalizeH="0" baseline="0" dirty="0">
              <a:ln>
                <a:noFill/>
              </a:ln>
              <a:effectLst/>
              <a:latin typeface="MarkWebPro-Book-W03-Regular"/>
            </a:endParaRPr>
          </a:p>
          <a:p>
            <a:r>
              <a:rPr kumimoji="0" lang="en-US" altLang="en-US" sz="2400" b="0" i="0" u="none" strike="noStrike" cap="none" normalizeH="0" baseline="0" dirty="0">
                <a:ln>
                  <a:noFill/>
                </a:ln>
                <a:effectLst/>
                <a:latin typeface="MarkWebPro-Book-W03-Regular"/>
              </a:rPr>
              <a:t>One study on the social and health implications of this found that two-third of pad users </a:t>
            </a:r>
            <a:r>
              <a:rPr kumimoji="0" lang="en-US" altLang="en-US" sz="2400" b="0" i="0" strike="noStrike" cap="none" normalizeH="0" baseline="0" dirty="0">
                <a:ln>
                  <a:noFill/>
                </a:ln>
                <a:effectLst/>
                <a:latin typeface="MarkWebPro-Book-W03-Regular"/>
              </a:rPr>
              <a:t>received their pads from sexual partners</a:t>
            </a:r>
            <a:r>
              <a:rPr kumimoji="0" lang="en-US" altLang="en-US" sz="2400" b="0" i="0" u="none" strike="noStrike" cap="none" normalizeH="0" baseline="0" dirty="0">
                <a:ln>
                  <a:noFill/>
                </a:ln>
                <a:effectLst/>
                <a:latin typeface="MarkWebPro-Book-W03-Regular"/>
              </a:rPr>
              <a:t>.</a:t>
            </a:r>
          </a:p>
          <a:p>
            <a:endParaRPr kumimoji="0" lang="en-US" altLang="en-US" sz="2400" b="0" i="0" u="none" strike="noStrike" cap="none" normalizeH="0" baseline="0" dirty="0">
              <a:ln>
                <a:noFill/>
              </a:ln>
              <a:effectLst/>
              <a:latin typeface="MarkWebPro-Book-W03-Regular"/>
            </a:endParaRPr>
          </a:p>
          <a:p>
            <a:r>
              <a:rPr kumimoji="0" lang="en-US" altLang="en-US" sz="2400" b="0" i="0" u="none" strike="noStrike" cap="none" normalizeH="0" baseline="0" dirty="0">
                <a:ln>
                  <a:noFill/>
                </a:ln>
                <a:effectLst/>
                <a:latin typeface="MarkWebPro-Book-W03-Regular"/>
              </a:rPr>
              <a:t>Around 10% of 15-year-old girls surveyed, reporting engaging in sex for money to buy pads, a much higher rate than among older women. </a:t>
            </a:r>
          </a:p>
          <a:p>
            <a:endParaRPr kumimoji="0" lang="en-US" altLang="en-US" sz="2400" b="0" i="0" u="none" strike="noStrike" cap="none" normalizeH="0" baseline="0" dirty="0">
              <a:ln>
                <a:noFill/>
              </a:ln>
              <a:effectLst/>
              <a:latin typeface="MarkWebPro-Book-W03-Regular"/>
            </a:endParaRPr>
          </a:p>
          <a:p>
            <a:r>
              <a:rPr kumimoji="0" lang="en-US" altLang="en-US" sz="2400" b="0" i="0" u="none" strike="noStrike" cap="none" normalizeH="0" baseline="0" dirty="0">
                <a:ln>
                  <a:noFill/>
                </a:ln>
                <a:effectLst/>
                <a:latin typeface="MarkWebPro-Book-W03-Regular"/>
              </a:rPr>
              <a:t>In Kenya, 65% of women and girls are unab</a:t>
            </a:r>
            <a:r>
              <a:rPr lang="en-US" altLang="en-US" sz="2400" dirty="0">
                <a:latin typeface="MarkWebPro-Book-W03-Regular"/>
              </a:rPr>
              <a:t>le to afford sanitary pads.</a:t>
            </a:r>
            <a:r>
              <a:rPr kumimoji="0" lang="en-US" altLang="en-US" sz="2400" b="0" i="0" u="none" strike="noStrike" cap="none" normalizeH="0" baseline="0" dirty="0">
                <a:ln>
                  <a:noFill/>
                </a:ln>
                <a:effectLst/>
                <a:latin typeface="MarkWebPro-Book-W03-Regular"/>
              </a:rPr>
              <a:t> </a:t>
            </a:r>
          </a:p>
          <a:p>
            <a:endParaRPr lang="en-US" sz="2400" b="0" i="0" dirty="0">
              <a:effectLst/>
              <a:latin typeface="Google Sans"/>
            </a:endParaRPr>
          </a:p>
          <a:p>
            <a:endParaRPr kumimoji="0" lang="en-US" altLang="en-US" sz="2400" b="0" i="0" u="none" strike="noStrike" cap="none" normalizeH="0" baseline="0" dirty="0">
              <a:ln>
                <a:noFill/>
              </a:ln>
              <a:effectLst/>
            </a:endParaRPr>
          </a:p>
          <a:p>
            <a:pPr marL="0" indent="0">
              <a:buNone/>
            </a:pPr>
            <a:endParaRPr lang="en-US" sz="2400" b="0" i="0" dirty="0">
              <a:effectLst/>
              <a:latin typeface="Google Sans"/>
            </a:endParaRPr>
          </a:p>
        </p:txBody>
      </p:sp>
      <p:pic>
        <p:nvPicPr>
          <p:cNvPr id="5" name="Picture 4" descr="Graph on document with pen">
            <a:extLst>
              <a:ext uri="{FF2B5EF4-FFF2-40B4-BE49-F238E27FC236}">
                <a16:creationId xmlns:a16="http://schemas.microsoft.com/office/drawing/2014/main" id="{713EAFE9-D774-A385-2F79-A046D259D7ED}"/>
              </a:ext>
            </a:extLst>
          </p:cNvPr>
          <p:cNvPicPr>
            <a:picLocks noChangeAspect="1"/>
          </p:cNvPicPr>
          <p:nvPr/>
        </p:nvPicPr>
        <p:blipFill rotWithShape="1">
          <a:blip r:embed="rId2"/>
          <a:srcRect l="32828" r="19273" b="-1"/>
          <a:stretch/>
        </p:blipFill>
        <p:spPr>
          <a:xfrm>
            <a:off x="7270812" y="10"/>
            <a:ext cx="4921187" cy="6857990"/>
          </a:xfrm>
          <a:prstGeom prst="rect">
            <a:avLst/>
          </a:prstGeom>
        </p:spPr>
      </p:pic>
    </p:spTree>
    <p:extLst>
      <p:ext uri="{BB962C8B-B14F-4D97-AF65-F5344CB8AC3E}">
        <p14:creationId xmlns:p14="http://schemas.microsoft.com/office/powerpoint/2010/main" val="42412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229DF-1873-D068-8CCF-7F79F901F45E}"/>
              </a:ext>
            </a:extLst>
          </p:cNvPr>
          <p:cNvSpPr>
            <a:spLocks noGrp="1"/>
          </p:cNvSpPr>
          <p:nvPr>
            <p:ph idx="1"/>
          </p:nvPr>
        </p:nvSpPr>
        <p:spPr>
          <a:xfrm>
            <a:off x="191387" y="665954"/>
            <a:ext cx="6985590" cy="5883702"/>
          </a:xfrm>
        </p:spPr>
        <p:txBody>
          <a:bodyPr anchor="t">
            <a:noAutofit/>
          </a:bodyPr>
          <a:lstStyle/>
          <a:p>
            <a:r>
              <a:rPr lang="en-US" sz="2400" b="0" i="0" dirty="0">
                <a:effectLst/>
              </a:rPr>
              <a:t>In some countries, women and girls spend as much as 15% of their monthly earnings on their menstruation needs, according to a recent report by PlushCare, a virtual health platform providing primary care and mental health treatment.</a:t>
            </a:r>
          </a:p>
          <a:p>
            <a:endParaRPr lang="en-US" sz="2400" dirty="0"/>
          </a:p>
          <a:p>
            <a:endParaRPr lang="en-US" sz="2400" b="0" i="0" dirty="0">
              <a:effectLst/>
            </a:endParaRPr>
          </a:p>
          <a:p>
            <a:r>
              <a:rPr lang="en-US" sz="2400" b="0" i="0" dirty="0">
                <a:effectLst/>
              </a:rPr>
              <a:t>It is estimated that 16.9 million menstruating women in the United States live in poverty, two-thirds of which are low-income and food-insecure women who cannot afford basic menstrual products such as pads, tampons, and other sanitary products.</a:t>
            </a:r>
          </a:p>
          <a:p>
            <a:endParaRPr lang="en-US" sz="2400" dirty="0"/>
          </a:p>
        </p:txBody>
      </p:sp>
      <p:pic>
        <p:nvPicPr>
          <p:cNvPr id="5" name="Picture 4" descr="Graph on document with pen">
            <a:extLst>
              <a:ext uri="{FF2B5EF4-FFF2-40B4-BE49-F238E27FC236}">
                <a16:creationId xmlns:a16="http://schemas.microsoft.com/office/drawing/2014/main" id="{D7C694F7-B968-3AFD-A6DB-3A5D6C0ACB7D}"/>
              </a:ext>
            </a:extLst>
          </p:cNvPr>
          <p:cNvPicPr>
            <a:picLocks noChangeAspect="1"/>
          </p:cNvPicPr>
          <p:nvPr/>
        </p:nvPicPr>
        <p:blipFill rotWithShape="1">
          <a:blip r:embed="rId2"/>
          <a:srcRect l="32912" r="19189" b="-1"/>
          <a:stretch/>
        </p:blipFill>
        <p:spPr>
          <a:xfrm>
            <a:off x="7270812" y="10"/>
            <a:ext cx="4921187" cy="6857990"/>
          </a:xfrm>
          <a:prstGeom prst="rect">
            <a:avLst/>
          </a:prstGeom>
        </p:spPr>
      </p:pic>
    </p:spTree>
    <p:extLst>
      <p:ext uri="{BB962C8B-B14F-4D97-AF65-F5344CB8AC3E}">
        <p14:creationId xmlns:p14="http://schemas.microsoft.com/office/powerpoint/2010/main" val="97482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0E646B-BE97-D10A-9517-DFF5E5DF4471}"/>
              </a:ext>
            </a:extLst>
          </p:cNvPr>
          <p:cNvSpPr>
            <a:spLocks noGrp="1"/>
          </p:cNvSpPr>
          <p:nvPr>
            <p:ph type="title"/>
          </p:nvPr>
        </p:nvSpPr>
        <p:spPr>
          <a:xfrm>
            <a:off x="838200" y="557188"/>
            <a:ext cx="10515600" cy="1133499"/>
          </a:xfrm>
        </p:spPr>
        <p:txBody>
          <a:bodyPr>
            <a:normAutofit/>
          </a:bodyPr>
          <a:lstStyle/>
          <a:p>
            <a:pPr algn="ctr"/>
            <a:r>
              <a:rPr lang="en-US" sz="5200" b="1">
                <a:latin typeface="+mn-lt"/>
              </a:rPr>
              <a:t>IMPACT OF PERIOD POVERTY</a:t>
            </a:r>
          </a:p>
        </p:txBody>
      </p:sp>
      <p:graphicFrame>
        <p:nvGraphicFramePr>
          <p:cNvPr id="5" name="Content Placeholder 2">
            <a:extLst>
              <a:ext uri="{FF2B5EF4-FFF2-40B4-BE49-F238E27FC236}">
                <a16:creationId xmlns:a16="http://schemas.microsoft.com/office/drawing/2014/main" id="{4AECE1AF-0064-6A98-2207-D6B5280D7EAD}"/>
              </a:ext>
            </a:extLst>
          </p:cNvPr>
          <p:cNvGraphicFramePr>
            <a:graphicFrameLocks noGrp="1"/>
          </p:cNvGraphicFramePr>
          <p:nvPr>
            <p:ph idx="1"/>
            <p:extLst>
              <p:ext uri="{D42A27DB-BD31-4B8C-83A1-F6EECF244321}">
                <p14:modId xmlns:p14="http://schemas.microsoft.com/office/powerpoint/2010/main" val="39498041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654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5B1B02-6EE8-6609-6131-46421F6816CE}"/>
              </a:ext>
            </a:extLst>
          </p:cNvPr>
          <p:cNvPicPr>
            <a:picLocks noChangeAspect="1"/>
          </p:cNvPicPr>
          <p:nvPr/>
        </p:nvPicPr>
        <p:blipFill rotWithShape="1">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430EE06A-DEBD-3BE1-06C9-DB0BBAFB989D}"/>
              </a:ext>
            </a:extLst>
          </p:cNvPr>
          <p:cNvSpPr>
            <a:spLocks noGrp="1"/>
          </p:cNvSpPr>
          <p:nvPr>
            <p:ph type="title"/>
          </p:nvPr>
        </p:nvSpPr>
        <p:spPr>
          <a:xfrm>
            <a:off x="838200" y="365125"/>
            <a:ext cx="10515600" cy="1325563"/>
          </a:xfrm>
        </p:spPr>
        <p:txBody>
          <a:bodyPr>
            <a:normAutofit/>
          </a:bodyPr>
          <a:lstStyle/>
          <a:p>
            <a:r>
              <a:rPr lang="en-US" b="1" dirty="0">
                <a:latin typeface="+mn-lt"/>
              </a:rPr>
              <a:t>	SOCIAL IMPACT OF PERIOD POVERTY</a:t>
            </a:r>
          </a:p>
        </p:txBody>
      </p:sp>
      <p:graphicFrame>
        <p:nvGraphicFramePr>
          <p:cNvPr id="5" name="Content Placeholder 2">
            <a:extLst>
              <a:ext uri="{FF2B5EF4-FFF2-40B4-BE49-F238E27FC236}">
                <a16:creationId xmlns:a16="http://schemas.microsoft.com/office/drawing/2014/main" id="{D9666959-24D3-7253-06E6-27A69494DA3A}"/>
              </a:ext>
            </a:extLst>
          </p:cNvPr>
          <p:cNvGraphicFramePr>
            <a:graphicFrameLocks noGrp="1"/>
          </p:cNvGraphicFramePr>
          <p:nvPr>
            <p:ph idx="1"/>
          </p:nvPr>
        </p:nvGraphicFramePr>
        <p:xfrm>
          <a:off x="720356" y="1690688"/>
          <a:ext cx="10751288" cy="4932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9749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2851</TotalTime>
  <Words>1466</Words>
  <Application>Microsoft Office PowerPoint</Application>
  <PresentationFormat>Widescreen</PresentationFormat>
  <Paragraphs>145</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alegreya</vt:lpstr>
      <vt:lpstr>Arial</vt:lpstr>
      <vt:lpstr>Brush Script MT</vt:lpstr>
      <vt:lpstr>Calibri</vt:lpstr>
      <vt:lpstr>Calibri Light</vt:lpstr>
      <vt:lpstr>Google Sans</vt:lpstr>
      <vt:lpstr>Ink Free</vt:lpstr>
      <vt:lpstr>MarkWebPro-Book-W03-Regular</vt:lpstr>
      <vt:lpstr>Roboto</vt:lpstr>
      <vt:lpstr>Söhne</vt:lpstr>
      <vt:lpstr>Office Theme</vt:lpstr>
      <vt:lpstr>UNITAR HACKATHON  2024 </vt:lpstr>
      <vt:lpstr>Image source: Times of India</vt:lpstr>
      <vt:lpstr>PERIOD POVERTY-  A COMMUNITY HEALTH DILEMMA</vt:lpstr>
      <vt:lpstr>PowerPoint Presentation</vt:lpstr>
      <vt:lpstr>LET’S TALK NUMBERS</vt:lpstr>
      <vt:lpstr>PowerPoint Presentation</vt:lpstr>
      <vt:lpstr>PowerPoint Presentation</vt:lpstr>
      <vt:lpstr>IMPACT OF PERIOD POVERTY</vt:lpstr>
      <vt:lpstr> SOCIAL IMPACT OF PERIOD POVERTY</vt:lpstr>
      <vt:lpstr> HEALTH RISKS AND BARRIERS </vt:lpstr>
      <vt:lpstr>BARRIERS</vt:lpstr>
      <vt:lpstr>SOLUTIONS </vt:lpstr>
      <vt:lpstr>EDUCATION AND MENTORSHIP</vt:lpstr>
      <vt:lpstr>PowerPoint Presentation</vt:lpstr>
      <vt:lpstr>PRODUCT DESIGN/APPLICATION</vt:lpstr>
      <vt:lpstr>PowerPoint Presentation</vt:lpstr>
      <vt:lpstr>PowerPoint Presentation</vt:lpstr>
      <vt:lpstr>REUSABLE ECO-FRIENDLY MENSTRUAL CUPS</vt:lpstr>
      <vt:lpstr>SILICONE 3D PRINTING OF MENSTRUAL CUPS</vt:lpstr>
      <vt:lpstr>PERIOD-FRIENDLY PUBLIC WASHROOM</vt:lpstr>
      <vt:lpstr>Period- Friendly Portable washroom</vt:lpstr>
      <vt:lpstr>PowerPoint Presentation</vt:lpstr>
      <vt:lpstr>PowerPoint Presentation</vt:lpstr>
      <vt:lpstr>COUNTRIES WITH LEAST AFFORDABLE SANITARY PRODUCTS</vt:lpstr>
      <vt:lpstr>PowerPoint Presentation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UNITAR HACKATHON  2024 </dc:title>
  <dc:creator>Umunna Joshua</dc:creator>
  <cp:lastModifiedBy>Umunna Joshua</cp:lastModifiedBy>
  <cp:revision>7</cp:revision>
  <dcterms:created xsi:type="dcterms:W3CDTF">2024-01-31T20:53:34Z</dcterms:created>
  <dcterms:modified xsi:type="dcterms:W3CDTF">2024-02-02T20:24:57Z</dcterms:modified>
</cp:coreProperties>
</file>