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 id="272" r:id="rId15"/>
    <p:sldId id="271" r:id="rId16"/>
    <p:sldId id="273" r:id="rId17"/>
    <p:sldId id="274" r:id="rId18"/>
    <p:sldId id="275" r:id="rId19"/>
    <p:sldId id="276" r:id="rId20"/>
    <p:sldId id="277" r:id="rId21"/>
    <p:sldId id="278" r:id="rId22"/>
    <p:sldId id="279" r:id="rId23"/>
    <p:sldId id="281" r:id="rId24"/>
    <p:sldId id="28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정엽" initials="김" lastIdx="1" clrIdx="0">
    <p:extLst>
      <p:ext uri="{19B8F6BF-5375-455C-9EA6-DF929625EA0E}">
        <p15:presenceInfo xmlns:p15="http://schemas.microsoft.com/office/powerpoint/2012/main" userId="김정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9T16:44:33.491" idx="1">
    <p:pos x="10" y="10"/>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F1ACE6-69FE-4B8A-A644-C0B8D9CA15B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CB61098-042D-4246-B745-16C61ADC8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44EEAFD-6457-46EF-A207-388F39E82DEA}"/>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5" name="바닥글 개체 틀 4">
            <a:extLst>
              <a:ext uri="{FF2B5EF4-FFF2-40B4-BE49-F238E27FC236}">
                <a16:creationId xmlns:a16="http://schemas.microsoft.com/office/drawing/2014/main" id="{EA73EF72-9A9F-4795-A8ED-03C1A930A88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913700-A279-4BB9-AC12-56E67059ED65}"/>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86799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FCFA4D-0805-418D-8442-493DB0F33CC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8A403A0-88F2-4E0F-AD89-D8B42E83E7F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F03C68-02D0-43A0-B8CC-7ED27458669A}"/>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5" name="바닥글 개체 틀 4">
            <a:extLst>
              <a:ext uri="{FF2B5EF4-FFF2-40B4-BE49-F238E27FC236}">
                <a16:creationId xmlns:a16="http://schemas.microsoft.com/office/drawing/2014/main" id="{4BD21EFD-0D29-4AE0-9B8E-09426CFAA7B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8D8AB38-C905-45A3-B1F0-F50942851277}"/>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877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CF80C64-CAB1-43CB-8837-EB6BCC372D5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9E7FD34-574B-45F7-BB4E-1C924DAFFD5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F20027-B4F2-4DDB-ADD0-C83117A4B51B}"/>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5" name="바닥글 개체 틀 4">
            <a:extLst>
              <a:ext uri="{FF2B5EF4-FFF2-40B4-BE49-F238E27FC236}">
                <a16:creationId xmlns:a16="http://schemas.microsoft.com/office/drawing/2014/main" id="{C5C3B09C-EA6A-48EF-99F7-ED9E5FCFE5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6D5EF19-9506-4C12-9488-4942C5D247A2}"/>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4010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87D50-B483-434D-837C-94C734EC45B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95FDA8C-44D0-459A-8D23-B8C9C3BCA88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8013AE-7AE2-400E-8734-9554C66AB075}"/>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5" name="바닥글 개체 틀 4">
            <a:extLst>
              <a:ext uri="{FF2B5EF4-FFF2-40B4-BE49-F238E27FC236}">
                <a16:creationId xmlns:a16="http://schemas.microsoft.com/office/drawing/2014/main" id="{40479A41-3EAD-41A9-B88F-CF046D32298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7327CEA-1AFD-48E1-83AF-DC17AE36249E}"/>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179040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5DBC06-8778-42AD-AB24-37AF1125A8A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8C0B092-3E29-4F5A-A0DF-787D7A4D4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DBAFFE-7A25-4395-A168-4DC398F87D7F}"/>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5" name="바닥글 개체 틀 4">
            <a:extLst>
              <a:ext uri="{FF2B5EF4-FFF2-40B4-BE49-F238E27FC236}">
                <a16:creationId xmlns:a16="http://schemas.microsoft.com/office/drawing/2014/main" id="{84E99F9A-2A08-4087-81BE-80B7A254F7F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974CDB-6D28-4E3B-B48D-625C3AF8F670}"/>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362853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85A625-2CEF-4CB4-BFC0-5CC50CC6D77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87D5D2-9993-4E73-B0DA-D8B6B87A897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60CA88A-04D3-4110-BDF2-1BB8D6B5C88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180F261-F88C-4B36-8C5D-B594A049C087}"/>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6" name="바닥글 개체 틀 5">
            <a:extLst>
              <a:ext uri="{FF2B5EF4-FFF2-40B4-BE49-F238E27FC236}">
                <a16:creationId xmlns:a16="http://schemas.microsoft.com/office/drawing/2014/main" id="{D1E90F5C-A7B6-4E9C-8910-6519ADA554B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34C5BB6-0E3E-44CA-BBBE-495D2CA978D8}"/>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41336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F70A5F-7534-4E71-9825-AE90CD33C9B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A68CBAF-0DCD-4F01-A495-28CB82B6A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B3AE9FD-8EFF-4697-BD84-F1132BAFDFF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A295A9F-D488-4AC2-9071-F81D79113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492276A-FAEF-448A-9CF0-B58ECEB53F3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D07B6C5-3FCC-443A-8EE8-A39A005AE399}"/>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8" name="바닥글 개체 틀 7">
            <a:extLst>
              <a:ext uri="{FF2B5EF4-FFF2-40B4-BE49-F238E27FC236}">
                <a16:creationId xmlns:a16="http://schemas.microsoft.com/office/drawing/2014/main" id="{5BB9E2BD-C502-4A54-90EE-698299C2FB6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6D33F4C-E32D-4283-B88B-1986FEB01EB4}"/>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191205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5877E8-520A-42A6-BEC0-E5B8F8A650A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4C845DC-1BC5-4AF1-9D14-68A619726B04}"/>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4" name="바닥글 개체 틀 3">
            <a:extLst>
              <a:ext uri="{FF2B5EF4-FFF2-40B4-BE49-F238E27FC236}">
                <a16:creationId xmlns:a16="http://schemas.microsoft.com/office/drawing/2014/main" id="{794D4DEC-1BDE-46E8-8241-6EE4E4548FE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849CF87-6DC0-4153-975E-8FDE09093AC3}"/>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426676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7D54761-9B7D-40D6-B124-36F9FB32639A}"/>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3" name="바닥글 개체 틀 2">
            <a:extLst>
              <a:ext uri="{FF2B5EF4-FFF2-40B4-BE49-F238E27FC236}">
                <a16:creationId xmlns:a16="http://schemas.microsoft.com/office/drawing/2014/main" id="{9DD14FE7-865F-45A0-BC7C-CC009059FF2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00553B7-4535-4284-9CBC-399A1487374E}"/>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415428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75CD1A-B260-44D0-AC2A-4DCB4228710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4BAB6A5-5C82-4484-B81B-2C671D9E4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735E8D5-623C-4C3D-840E-5CA042DBE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67D67F1-F5A5-485C-A0A4-860330E4A82B}"/>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6" name="바닥글 개체 틀 5">
            <a:extLst>
              <a:ext uri="{FF2B5EF4-FFF2-40B4-BE49-F238E27FC236}">
                <a16:creationId xmlns:a16="http://schemas.microsoft.com/office/drawing/2014/main" id="{D0BDC596-201F-4E43-91DF-0AB1DBFDDC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223FF0-CD55-4FC9-81B8-223C8388DF47}"/>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356219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2F310-EA9F-404E-A458-BB3DC440DD9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CCC6094-6D7E-4766-8744-A9A11CA98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A680B23-0D6F-4822-A70B-9E7274A66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1BA9605-E29D-4C34-AE28-91151FDE571B}"/>
              </a:ext>
            </a:extLst>
          </p:cNvPr>
          <p:cNvSpPr>
            <a:spLocks noGrp="1"/>
          </p:cNvSpPr>
          <p:nvPr>
            <p:ph type="dt" sz="half" idx="10"/>
          </p:nvPr>
        </p:nvSpPr>
        <p:spPr/>
        <p:txBody>
          <a:bodyPr/>
          <a:lstStyle/>
          <a:p>
            <a:fld id="{6EFD66AD-84EB-4D2B-9DE9-7A28CB274158}" type="datetimeFigureOut">
              <a:rPr lang="ko-KR" altLang="en-US" smtClean="0"/>
              <a:t>2021-01-19</a:t>
            </a:fld>
            <a:endParaRPr lang="ko-KR" altLang="en-US"/>
          </a:p>
        </p:txBody>
      </p:sp>
      <p:sp>
        <p:nvSpPr>
          <p:cNvPr id="6" name="바닥글 개체 틀 5">
            <a:extLst>
              <a:ext uri="{FF2B5EF4-FFF2-40B4-BE49-F238E27FC236}">
                <a16:creationId xmlns:a16="http://schemas.microsoft.com/office/drawing/2014/main" id="{AD658A39-FFF0-403B-8429-476A9524984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9F4F8DC-EC0C-4610-8B65-0BEDF7869415}"/>
              </a:ext>
            </a:extLst>
          </p:cNvPr>
          <p:cNvSpPr>
            <a:spLocks noGrp="1"/>
          </p:cNvSpPr>
          <p:nvPr>
            <p:ph type="sldNum" sz="quarter" idx="12"/>
          </p:nvPr>
        </p:nvSpPr>
        <p:spPr/>
        <p:txBody>
          <a:body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276556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892DD4E-7CF1-4906-835A-48C10814A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E3F4227-07B0-4424-A6F8-37DA2B925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00DD787-807F-478A-A56E-11ACDB765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D66AD-84EB-4D2B-9DE9-7A28CB274158}" type="datetimeFigureOut">
              <a:rPr lang="ko-KR" altLang="en-US" smtClean="0"/>
              <a:t>2021-01-19</a:t>
            </a:fld>
            <a:endParaRPr lang="ko-KR" altLang="en-US"/>
          </a:p>
        </p:txBody>
      </p:sp>
      <p:sp>
        <p:nvSpPr>
          <p:cNvPr id="5" name="바닥글 개체 틀 4">
            <a:extLst>
              <a:ext uri="{FF2B5EF4-FFF2-40B4-BE49-F238E27FC236}">
                <a16:creationId xmlns:a16="http://schemas.microsoft.com/office/drawing/2014/main" id="{74450EA5-3A08-4FAA-91C0-FDD028047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161D78E-FCC8-47B3-992B-79726DBCC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1E6A4-EFE0-4761-B589-FFACE329E871}" type="slidenum">
              <a:rPr lang="ko-KR" altLang="en-US" smtClean="0"/>
              <a:t>‹#›</a:t>
            </a:fld>
            <a:endParaRPr lang="ko-KR" altLang="en-US"/>
          </a:p>
        </p:txBody>
      </p:sp>
    </p:spTree>
    <p:extLst>
      <p:ext uri="{BB962C8B-B14F-4D97-AF65-F5344CB8AC3E}">
        <p14:creationId xmlns:p14="http://schemas.microsoft.com/office/powerpoint/2010/main" val="327889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제목 1">
            <a:extLst>
              <a:ext uri="{FF2B5EF4-FFF2-40B4-BE49-F238E27FC236}">
                <a16:creationId xmlns:a16="http://schemas.microsoft.com/office/drawing/2014/main" id="{1BA52B0B-2D46-41F0-BE26-77C506DC7978}"/>
              </a:ext>
            </a:extLst>
          </p:cNvPr>
          <p:cNvSpPr>
            <a:spLocks noGrp="1"/>
          </p:cNvSpPr>
          <p:nvPr>
            <p:ph type="ctrTitle"/>
          </p:nvPr>
        </p:nvSpPr>
        <p:spPr>
          <a:xfrm>
            <a:off x="1932903" y="949325"/>
            <a:ext cx="8071706" cy="2387600"/>
          </a:xfrm>
        </p:spPr>
        <p:txBody>
          <a:bodyPr>
            <a:normAutofit/>
          </a:bodyPr>
          <a:lstStyle/>
          <a:p>
            <a:pPr algn="l"/>
            <a:r>
              <a:rPr lang="ko-KR" altLang="en-US" sz="6600">
                <a:solidFill>
                  <a:schemeClr val="bg1"/>
                </a:solidFill>
              </a:rPr>
              <a:t>연극기획</a:t>
            </a:r>
          </a:p>
        </p:txBody>
      </p:sp>
      <p:sp>
        <p:nvSpPr>
          <p:cNvPr id="3" name="부제목 2">
            <a:extLst>
              <a:ext uri="{FF2B5EF4-FFF2-40B4-BE49-F238E27FC236}">
                <a16:creationId xmlns:a16="http://schemas.microsoft.com/office/drawing/2014/main" id="{95986141-8B93-4930-AD72-4D0A4D1D096B}"/>
              </a:ext>
            </a:extLst>
          </p:cNvPr>
          <p:cNvSpPr>
            <a:spLocks noGrp="1"/>
          </p:cNvSpPr>
          <p:nvPr>
            <p:ph type="subTitle" idx="1"/>
          </p:nvPr>
        </p:nvSpPr>
        <p:spPr>
          <a:xfrm>
            <a:off x="1932902" y="3429000"/>
            <a:ext cx="8071697" cy="1655762"/>
          </a:xfrm>
        </p:spPr>
        <p:txBody>
          <a:bodyPr>
            <a:normAutofit/>
          </a:bodyPr>
          <a:lstStyle/>
          <a:p>
            <a:pPr algn="l"/>
            <a:r>
              <a:rPr lang="en-US" altLang="ko-KR" sz="3200">
                <a:solidFill>
                  <a:schemeClr val="bg1"/>
                </a:solidFill>
              </a:rPr>
              <a:t>                               </a:t>
            </a:r>
            <a:r>
              <a:rPr lang="ko-KR" altLang="en-US" sz="3200">
                <a:solidFill>
                  <a:schemeClr val="bg1"/>
                </a:solidFill>
              </a:rPr>
              <a:t>학번</a:t>
            </a:r>
            <a:r>
              <a:rPr lang="en-US" altLang="ko-KR" sz="3200">
                <a:solidFill>
                  <a:schemeClr val="bg1"/>
                </a:solidFill>
              </a:rPr>
              <a:t>:202020515  </a:t>
            </a:r>
            <a:r>
              <a:rPr lang="ko-KR" altLang="en-US" sz="3200">
                <a:solidFill>
                  <a:schemeClr val="bg1"/>
                </a:solidFill>
              </a:rPr>
              <a:t>이름</a:t>
            </a:r>
            <a:r>
              <a:rPr lang="en-US" altLang="ko-KR" sz="3200">
                <a:solidFill>
                  <a:schemeClr val="bg1"/>
                </a:solidFill>
              </a:rPr>
              <a:t>:</a:t>
            </a:r>
            <a:r>
              <a:rPr lang="ko-KR" altLang="en-US" sz="3200">
                <a:solidFill>
                  <a:schemeClr val="bg1"/>
                </a:solidFill>
              </a:rPr>
              <a:t>김정엽</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05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58DA7-51A6-477D-AB07-AC349B0141BB}"/>
              </a:ext>
            </a:extLst>
          </p:cNvPr>
          <p:cNvSpPr>
            <a:spLocks noGrp="1"/>
          </p:cNvSpPr>
          <p:nvPr>
            <p:ph type="title"/>
          </p:nvPr>
        </p:nvSpPr>
        <p:spPr>
          <a:xfrm>
            <a:off x="6400800" y="484632"/>
            <a:ext cx="5299586" cy="1609344"/>
          </a:xfrm>
          <a:ln>
            <a:noFill/>
          </a:ln>
        </p:spPr>
        <p:txBody>
          <a:bodyPr>
            <a:normAutofit/>
          </a:bodyPr>
          <a:lstStyle/>
          <a:p>
            <a:r>
              <a:rPr lang="ko-KR" altLang="en-US" sz="3000" dirty="0" err="1"/>
              <a:t>로젠크렌츠</a:t>
            </a:r>
            <a:r>
              <a:rPr lang="en-US" altLang="ko-KR" sz="3000" dirty="0"/>
              <a:t>(</a:t>
            </a:r>
            <a:r>
              <a:rPr lang="ko-KR" altLang="en-US" sz="3000" dirty="0"/>
              <a:t>이제훈 배우</a:t>
            </a:r>
            <a:r>
              <a:rPr lang="en-US" altLang="ko-KR" sz="3000" dirty="0"/>
              <a:t>),</a:t>
            </a:r>
            <a:r>
              <a:rPr lang="ko-KR" altLang="en-US" sz="3000" dirty="0"/>
              <a:t>길든스턴</a:t>
            </a:r>
            <a:r>
              <a:rPr lang="en-US" altLang="ko-KR" sz="3000" dirty="0"/>
              <a:t>(</a:t>
            </a:r>
            <a:r>
              <a:rPr lang="ko-KR" altLang="en-US" sz="3000" dirty="0"/>
              <a:t>최우식 배우</a:t>
            </a:r>
            <a:r>
              <a:rPr lang="en-US" altLang="ko-KR" sz="3000" dirty="0"/>
              <a:t>),</a:t>
            </a:r>
            <a:r>
              <a:rPr lang="ko-KR" altLang="en-US" sz="3000" dirty="0"/>
              <a:t>호레이쇼</a:t>
            </a:r>
            <a:r>
              <a:rPr lang="en-US" altLang="ko-KR" sz="3000" dirty="0"/>
              <a:t>(</a:t>
            </a:r>
            <a:r>
              <a:rPr lang="ko-KR" altLang="en-US" sz="3000" dirty="0" err="1"/>
              <a:t>류준열</a:t>
            </a:r>
            <a:r>
              <a:rPr lang="ko-KR" altLang="en-US" sz="3000" dirty="0"/>
              <a:t> 배우</a:t>
            </a:r>
            <a:r>
              <a:rPr lang="en-US" altLang="ko-KR" sz="3000" dirty="0"/>
              <a:t>)</a:t>
            </a:r>
            <a:endParaRPr lang="ko-KR" altLang="en-US" sz="3000" dirty="0"/>
          </a:p>
        </p:txBody>
      </p:sp>
      <p:pic>
        <p:nvPicPr>
          <p:cNvPr id="9" name="그림 8" descr="사람, 실내, 남자, 가장이(가) 표시된 사진&#10;&#10;자동 생성된 설명">
            <a:extLst>
              <a:ext uri="{FF2B5EF4-FFF2-40B4-BE49-F238E27FC236}">
                <a16:creationId xmlns:a16="http://schemas.microsoft.com/office/drawing/2014/main" id="{AE8A7D7B-0066-447D-ADE4-9C4F7FB7AB80}"/>
              </a:ext>
            </a:extLst>
          </p:cNvPr>
          <p:cNvPicPr>
            <a:picLocks noChangeAspect="1"/>
          </p:cNvPicPr>
          <p:nvPr/>
        </p:nvPicPr>
        <p:blipFill rotWithShape="1">
          <a:blip r:embed="rId2">
            <a:extLst>
              <a:ext uri="{28A0092B-C50C-407E-A947-70E740481C1C}">
                <a14:useLocalDpi xmlns:a14="http://schemas.microsoft.com/office/drawing/2010/main" val="0"/>
              </a:ext>
            </a:extLst>
          </a:blip>
          <a:srcRect l="6150" r="2" b="2"/>
          <a:stretch/>
        </p:blipFill>
        <p:spPr>
          <a:xfrm>
            <a:off x="20" y="10"/>
            <a:ext cx="2917436" cy="3407764"/>
          </a:xfrm>
          <a:prstGeom prst="rect">
            <a:avLst/>
          </a:prstGeom>
        </p:spPr>
      </p:pic>
      <p:pic>
        <p:nvPicPr>
          <p:cNvPr id="5" name="내용 개체 틀 4" descr="사람, 실내, 벽이(가) 표시된 사진&#10;&#10;자동 생성된 설명">
            <a:extLst>
              <a:ext uri="{FF2B5EF4-FFF2-40B4-BE49-F238E27FC236}">
                <a16:creationId xmlns:a16="http://schemas.microsoft.com/office/drawing/2014/main" id="{F395E058-83AB-46F0-BD44-D51A42A47E5B}"/>
              </a:ext>
            </a:extLst>
          </p:cNvPr>
          <p:cNvPicPr>
            <a:picLocks noChangeAspect="1"/>
          </p:cNvPicPr>
          <p:nvPr/>
        </p:nvPicPr>
        <p:blipFill rotWithShape="1">
          <a:blip r:embed="rId3">
            <a:extLst>
              <a:ext uri="{28A0092B-C50C-407E-A947-70E740481C1C}">
                <a14:useLocalDpi xmlns:a14="http://schemas.microsoft.com/office/drawing/2010/main" val="0"/>
              </a:ext>
            </a:extLst>
          </a:blip>
          <a:srcRect t="2941" r="3" b="3"/>
          <a:stretch/>
        </p:blipFill>
        <p:spPr>
          <a:xfrm>
            <a:off x="3008896" y="-2655"/>
            <a:ext cx="2917457" cy="3407774"/>
          </a:xfrm>
          <a:prstGeom prst="rect">
            <a:avLst/>
          </a:prstGeom>
        </p:spPr>
      </p:pic>
      <p:pic>
        <p:nvPicPr>
          <p:cNvPr id="7" name="그림 6" descr="텍스트, 실내, 벽, 사람이(가) 표시된 사진&#10;&#10;자동 생성된 설명">
            <a:extLst>
              <a:ext uri="{FF2B5EF4-FFF2-40B4-BE49-F238E27FC236}">
                <a16:creationId xmlns:a16="http://schemas.microsoft.com/office/drawing/2014/main" id="{10D9F697-3D3C-4334-9B11-15D8148E2874}"/>
              </a:ext>
            </a:extLst>
          </p:cNvPr>
          <p:cNvPicPr>
            <a:picLocks noChangeAspect="1"/>
          </p:cNvPicPr>
          <p:nvPr/>
        </p:nvPicPr>
        <p:blipFill rotWithShape="1">
          <a:blip r:embed="rId4">
            <a:extLst>
              <a:ext uri="{28A0092B-C50C-407E-A947-70E740481C1C}">
                <a14:useLocalDpi xmlns:a14="http://schemas.microsoft.com/office/drawing/2010/main" val="0"/>
              </a:ext>
            </a:extLst>
          </a:blip>
          <a:srcRect t="22209" b="25715"/>
          <a:stretch/>
        </p:blipFill>
        <p:spPr>
          <a:xfrm>
            <a:off x="20" y="3494314"/>
            <a:ext cx="5926333" cy="3363686"/>
          </a:xfrm>
          <a:prstGeom prst="rect">
            <a:avLst/>
          </a:prstGeom>
        </p:spPr>
      </p:pic>
      <p:sp>
        <p:nvSpPr>
          <p:cNvPr id="13" name="Content Placeholder 12">
            <a:extLst>
              <a:ext uri="{FF2B5EF4-FFF2-40B4-BE49-F238E27FC236}">
                <a16:creationId xmlns:a16="http://schemas.microsoft.com/office/drawing/2014/main" id="{8049B0BB-8EE2-46AB-98DC-CFFEB4686DE6}"/>
              </a:ext>
            </a:extLst>
          </p:cNvPr>
          <p:cNvSpPr>
            <a:spLocks noGrp="1"/>
          </p:cNvSpPr>
          <p:nvPr>
            <p:ph idx="1"/>
          </p:nvPr>
        </p:nvSpPr>
        <p:spPr>
          <a:xfrm>
            <a:off x="6400800" y="2121408"/>
            <a:ext cx="5118756" cy="4050792"/>
          </a:xfrm>
        </p:spPr>
        <p:txBody>
          <a:bodyPr>
            <a:normAutofit/>
          </a:bodyPr>
          <a:lstStyle/>
          <a:p>
            <a:pPr marL="0" indent="0">
              <a:buNone/>
            </a:pPr>
            <a:r>
              <a:rPr lang="ko-KR" altLang="en-US" sz="2000" dirty="0"/>
              <a:t>이제훈 배우</a:t>
            </a:r>
            <a:r>
              <a:rPr lang="en-US" altLang="ko-KR" sz="2000" dirty="0"/>
              <a:t>-</a:t>
            </a:r>
            <a:r>
              <a:rPr lang="ko-KR" altLang="en-US" sz="2000" dirty="0"/>
              <a:t>영화</a:t>
            </a:r>
            <a:r>
              <a:rPr lang="en-US" altLang="ko-KR" sz="2000" dirty="0"/>
              <a:t>&lt;</a:t>
            </a:r>
            <a:r>
              <a:rPr lang="ko-KR" altLang="en-US" sz="2000" dirty="0"/>
              <a:t>파수꾼</a:t>
            </a:r>
            <a:r>
              <a:rPr lang="en-US" altLang="ko-KR" sz="2000" dirty="0"/>
              <a:t>&gt;</a:t>
            </a:r>
            <a:r>
              <a:rPr lang="ko-KR" altLang="en-US" sz="2000" dirty="0"/>
              <a:t>에서 친구역할에 어울리는 느낌을 받아서 캐스팅하였다</a:t>
            </a:r>
            <a:r>
              <a:rPr lang="en-US" altLang="ko-KR" sz="2000" dirty="0"/>
              <a:t>.</a:t>
            </a:r>
          </a:p>
          <a:p>
            <a:pPr marL="0" indent="0">
              <a:buNone/>
            </a:pPr>
            <a:r>
              <a:rPr lang="ko-KR" altLang="en-US" sz="2000" dirty="0"/>
              <a:t>최우식 배우</a:t>
            </a:r>
            <a:r>
              <a:rPr lang="en-US" altLang="ko-KR" sz="2000" dirty="0"/>
              <a:t>-</a:t>
            </a:r>
            <a:r>
              <a:rPr lang="ko-KR" altLang="en-US" sz="2000" dirty="0"/>
              <a:t>나이대가 유아인 배우와 비슷하며 친근한 느낌이 들어 캐스팅 하였다</a:t>
            </a:r>
            <a:r>
              <a:rPr lang="en-US" altLang="ko-KR" sz="2000" dirty="0"/>
              <a:t>.</a:t>
            </a:r>
          </a:p>
          <a:p>
            <a:pPr marL="0" indent="0">
              <a:buNone/>
            </a:pPr>
            <a:r>
              <a:rPr lang="ko-KR" altLang="en-US" sz="2000" dirty="0" err="1"/>
              <a:t>류준열</a:t>
            </a:r>
            <a:r>
              <a:rPr lang="ko-KR" altLang="en-US" sz="2000" dirty="0"/>
              <a:t> 배우</a:t>
            </a:r>
            <a:r>
              <a:rPr lang="en-US" altLang="ko-KR" sz="2000" dirty="0"/>
              <a:t>-</a:t>
            </a:r>
            <a:r>
              <a:rPr lang="ko-KR" altLang="en-US" sz="2000" dirty="0"/>
              <a:t>앞에 나온 두 배우와 같이 친근한 느낌이 들지만 좀 더 속마음을 털어 놓을 수 있을 것 같은 느낌이 들어 캐스팅하였다</a:t>
            </a:r>
            <a:r>
              <a:rPr lang="en-US" altLang="ko-KR" sz="2000" dirty="0"/>
              <a:t>.</a:t>
            </a:r>
            <a:endParaRPr lang="en-US" sz="2000" dirty="0"/>
          </a:p>
        </p:txBody>
      </p:sp>
    </p:spTree>
    <p:extLst>
      <p:ext uri="{BB962C8B-B14F-4D97-AF65-F5344CB8AC3E}">
        <p14:creationId xmlns:p14="http://schemas.microsoft.com/office/powerpoint/2010/main" val="139982292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F682F8-D8B0-45B2-B1AC-A44608BFFFBC}"/>
              </a:ext>
            </a:extLst>
          </p:cNvPr>
          <p:cNvSpPr>
            <a:spLocks noGrp="1"/>
          </p:cNvSpPr>
          <p:nvPr>
            <p:ph type="title"/>
          </p:nvPr>
        </p:nvSpPr>
        <p:spPr>
          <a:xfrm>
            <a:off x="6400800" y="484632"/>
            <a:ext cx="5299586" cy="1609344"/>
          </a:xfrm>
          <a:ln>
            <a:noFill/>
          </a:ln>
        </p:spPr>
        <p:txBody>
          <a:bodyPr>
            <a:normAutofit/>
          </a:bodyPr>
          <a:lstStyle/>
          <a:p>
            <a:r>
              <a:rPr lang="ko-KR" altLang="en-US" sz="3000" dirty="0"/>
              <a:t>폴로니어스</a:t>
            </a:r>
            <a:r>
              <a:rPr lang="en-US" altLang="ko-KR" sz="3000" dirty="0"/>
              <a:t>(</a:t>
            </a:r>
            <a:r>
              <a:rPr lang="ko-KR" altLang="en-US" sz="3000" dirty="0"/>
              <a:t>조진웅 배우</a:t>
            </a:r>
            <a:r>
              <a:rPr lang="en-US" altLang="ko-KR" sz="3000" dirty="0"/>
              <a:t>),</a:t>
            </a:r>
            <a:r>
              <a:rPr lang="ko-KR" altLang="en-US" sz="3000" dirty="0"/>
              <a:t>레어티즈</a:t>
            </a:r>
            <a:r>
              <a:rPr lang="en-US" altLang="ko-KR" sz="3000" dirty="0"/>
              <a:t>(</a:t>
            </a:r>
            <a:r>
              <a:rPr lang="ko-KR" altLang="en-US" sz="3000" dirty="0"/>
              <a:t>박정민 배우</a:t>
            </a:r>
            <a:r>
              <a:rPr lang="en-US" altLang="ko-KR" sz="3000" dirty="0"/>
              <a:t>),</a:t>
            </a:r>
            <a:r>
              <a:rPr lang="ko-KR" altLang="en-US" sz="3000" dirty="0"/>
              <a:t>오필리어</a:t>
            </a:r>
            <a:r>
              <a:rPr lang="en-US" altLang="ko-KR" sz="3000" dirty="0"/>
              <a:t>(</a:t>
            </a:r>
            <a:r>
              <a:rPr lang="ko-KR" altLang="en-US" sz="3000" dirty="0" err="1"/>
              <a:t>김태리</a:t>
            </a:r>
            <a:r>
              <a:rPr lang="ko-KR" altLang="en-US" sz="3000" dirty="0"/>
              <a:t> 배우</a:t>
            </a:r>
            <a:r>
              <a:rPr lang="en-US" altLang="ko-KR" sz="3000" dirty="0"/>
              <a:t>)</a:t>
            </a:r>
            <a:endParaRPr lang="ko-KR" altLang="en-US" sz="3000" dirty="0"/>
          </a:p>
        </p:txBody>
      </p:sp>
      <p:pic>
        <p:nvPicPr>
          <p:cNvPr id="7" name="그림 6" descr="사람, 남자, 정장, 어두운이(가) 표시된 사진&#10;&#10;자동 생성된 설명">
            <a:extLst>
              <a:ext uri="{FF2B5EF4-FFF2-40B4-BE49-F238E27FC236}">
                <a16:creationId xmlns:a16="http://schemas.microsoft.com/office/drawing/2014/main" id="{C0C16444-BF11-4E88-8AC7-11C19246D78A}"/>
              </a:ext>
            </a:extLst>
          </p:cNvPr>
          <p:cNvPicPr>
            <a:picLocks noChangeAspect="1"/>
          </p:cNvPicPr>
          <p:nvPr/>
        </p:nvPicPr>
        <p:blipFill rotWithShape="1">
          <a:blip r:embed="rId2">
            <a:extLst>
              <a:ext uri="{28A0092B-C50C-407E-A947-70E740481C1C}">
                <a14:useLocalDpi xmlns:a14="http://schemas.microsoft.com/office/drawing/2010/main" val="0"/>
              </a:ext>
            </a:extLst>
          </a:blip>
          <a:srcRect r="4" b="20519"/>
          <a:stretch/>
        </p:blipFill>
        <p:spPr>
          <a:xfrm>
            <a:off x="20" y="10"/>
            <a:ext cx="2917436" cy="3407764"/>
          </a:xfrm>
          <a:prstGeom prst="rect">
            <a:avLst/>
          </a:prstGeom>
        </p:spPr>
      </p:pic>
      <p:pic>
        <p:nvPicPr>
          <p:cNvPr id="9" name="그림 8" descr="사람이(가) 표시된 사진&#10;&#10;자동 생성된 설명">
            <a:extLst>
              <a:ext uri="{FF2B5EF4-FFF2-40B4-BE49-F238E27FC236}">
                <a16:creationId xmlns:a16="http://schemas.microsoft.com/office/drawing/2014/main" id="{3DC0478E-1F57-427B-9D3B-4853F7FC346C}"/>
              </a:ext>
            </a:extLst>
          </p:cNvPr>
          <p:cNvPicPr>
            <a:picLocks noChangeAspect="1"/>
          </p:cNvPicPr>
          <p:nvPr/>
        </p:nvPicPr>
        <p:blipFill rotWithShape="1">
          <a:blip r:embed="rId3">
            <a:extLst>
              <a:ext uri="{28A0092B-C50C-407E-A947-70E740481C1C}">
                <a14:useLocalDpi xmlns:a14="http://schemas.microsoft.com/office/drawing/2010/main" val="0"/>
              </a:ext>
            </a:extLst>
          </a:blip>
          <a:srcRect l="11818" r="6117" b="-2"/>
          <a:stretch/>
        </p:blipFill>
        <p:spPr>
          <a:xfrm>
            <a:off x="3008896" y="-2655"/>
            <a:ext cx="2917457" cy="3407774"/>
          </a:xfrm>
          <a:prstGeom prst="rect">
            <a:avLst/>
          </a:prstGeom>
        </p:spPr>
      </p:pic>
      <p:pic>
        <p:nvPicPr>
          <p:cNvPr id="5" name="내용 개체 틀 4" descr="벽, 사람, 실내, 남자이(가) 표시된 사진&#10;&#10;자동 생성된 설명">
            <a:extLst>
              <a:ext uri="{FF2B5EF4-FFF2-40B4-BE49-F238E27FC236}">
                <a16:creationId xmlns:a16="http://schemas.microsoft.com/office/drawing/2014/main" id="{8D36E52B-7C31-411A-BAB7-752244EC8238}"/>
              </a:ext>
            </a:extLst>
          </p:cNvPr>
          <p:cNvPicPr>
            <a:picLocks noChangeAspect="1"/>
          </p:cNvPicPr>
          <p:nvPr/>
        </p:nvPicPr>
        <p:blipFill rotWithShape="1">
          <a:blip r:embed="rId4">
            <a:extLst>
              <a:ext uri="{28A0092B-C50C-407E-A947-70E740481C1C}">
                <a14:useLocalDpi xmlns:a14="http://schemas.microsoft.com/office/drawing/2010/main" val="0"/>
              </a:ext>
            </a:extLst>
          </a:blip>
          <a:srcRect t="19024" r="1" b="21388"/>
          <a:stretch/>
        </p:blipFill>
        <p:spPr>
          <a:xfrm>
            <a:off x="20" y="3494314"/>
            <a:ext cx="5926333" cy="3363686"/>
          </a:xfrm>
          <a:prstGeom prst="rect">
            <a:avLst/>
          </a:prstGeom>
        </p:spPr>
      </p:pic>
      <p:sp>
        <p:nvSpPr>
          <p:cNvPr id="13" name="Content Placeholder 12">
            <a:extLst>
              <a:ext uri="{FF2B5EF4-FFF2-40B4-BE49-F238E27FC236}">
                <a16:creationId xmlns:a16="http://schemas.microsoft.com/office/drawing/2014/main" id="{CB122FF5-C128-42C6-911B-5EA75E0D0CB2}"/>
              </a:ext>
            </a:extLst>
          </p:cNvPr>
          <p:cNvSpPr>
            <a:spLocks noGrp="1"/>
          </p:cNvSpPr>
          <p:nvPr>
            <p:ph idx="1"/>
          </p:nvPr>
        </p:nvSpPr>
        <p:spPr>
          <a:xfrm>
            <a:off x="6400800" y="2121408"/>
            <a:ext cx="5118756" cy="4050792"/>
          </a:xfrm>
        </p:spPr>
        <p:txBody>
          <a:bodyPr>
            <a:normAutofit/>
          </a:bodyPr>
          <a:lstStyle/>
          <a:p>
            <a:pPr marL="0" indent="0">
              <a:buNone/>
            </a:pPr>
            <a:r>
              <a:rPr lang="ko-KR" altLang="en-US" sz="2000" dirty="0"/>
              <a:t>조진웅 배우</a:t>
            </a:r>
            <a:r>
              <a:rPr lang="en-US" altLang="ko-KR" sz="2000" dirty="0"/>
              <a:t>-</a:t>
            </a:r>
            <a:r>
              <a:rPr lang="ko-KR" altLang="en-US" sz="2000" dirty="0"/>
              <a:t>절대 악역도 아니고 절대 </a:t>
            </a:r>
            <a:r>
              <a:rPr lang="ko-KR" altLang="en-US" sz="2000" dirty="0" err="1"/>
              <a:t>선역도</a:t>
            </a:r>
            <a:r>
              <a:rPr lang="ko-KR" altLang="en-US" sz="2000" dirty="0"/>
              <a:t> 아닌 적당한 선악의 위치한 역할에 알맞은 배우라고 생각하였다</a:t>
            </a:r>
            <a:r>
              <a:rPr lang="en-US" altLang="ko-KR" sz="2000" dirty="0"/>
              <a:t>.</a:t>
            </a:r>
          </a:p>
          <a:p>
            <a:pPr marL="0" indent="0">
              <a:buNone/>
            </a:pPr>
            <a:r>
              <a:rPr lang="ko-KR" altLang="en-US" sz="2000" dirty="0"/>
              <a:t>박정민 배우</a:t>
            </a:r>
            <a:r>
              <a:rPr lang="en-US" altLang="ko-KR" sz="2000" dirty="0"/>
              <a:t>-</a:t>
            </a:r>
            <a:r>
              <a:rPr lang="ko-KR" altLang="en-US" sz="2000" dirty="0"/>
              <a:t>영화 </a:t>
            </a:r>
            <a:r>
              <a:rPr lang="en-US" altLang="ko-KR" sz="2000" dirty="0"/>
              <a:t>&lt;</a:t>
            </a:r>
            <a:r>
              <a:rPr lang="ko-KR" altLang="en-US" sz="2000" dirty="0"/>
              <a:t>시동</a:t>
            </a:r>
            <a:r>
              <a:rPr lang="en-US" altLang="ko-KR" sz="2000" dirty="0"/>
              <a:t>&gt;</a:t>
            </a:r>
            <a:r>
              <a:rPr lang="ko-KR" altLang="en-US" sz="2000" dirty="0"/>
              <a:t>과 영화 </a:t>
            </a:r>
            <a:r>
              <a:rPr lang="en-US" altLang="ko-KR" sz="2000" dirty="0"/>
              <a:t>&lt;</a:t>
            </a:r>
            <a:r>
              <a:rPr lang="ko-KR" altLang="en-US" sz="2000" dirty="0"/>
              <a:t>파수꾼</a:t>
            </a:r>
            <a:r>
              <a:rPr lang="en-US" altLang="ko-KR" sz="2000" dirty="0"/>
              <a:t>&gt;</a:t>
            </a:r>
            <a:r>
              <a:rPr lang="ko-KR" altLang="en-US" sz="2000" dirty="0"/>
              <a:t>을 통하여 내면의 따뜻함을 가진 역을 잘 할 것이라고 생각하여 오필리어를 정말 아끼는 </a:t>
            </a:r>
            <a:r>
              <a:rPr lang="ko-KR" altLang="en-US" sz="2000" dirty="0" err="1"/>
              <a:t>레어티즈의</a:t>
            </a:r>
            <a:r>
              <a:rPr lang="ko-KR" altLang="en-US" sz="2000" dirty="0"/>
              <a:t> 역을 잘 소화 할 것이라고 생각하였다</a:t>
            </a:r>
            <a:r>
              <a:rPr lang="en-US" altLang="ko-KR" sz="2000" dirty="0"/>
              <a:t>.</a:t>
            </a:r>
          </a:p>
          <a:p>
            <a:pPr marL="0" indent="0">
              <a:buNone/>
            </a:pPr>
            <a:r>
              <a:rPr lang="ko-KR" altLang="en-US" sz="2000" dirty="0" err="1"/>
              <a:t>김태리</a:t>
            </a:r>
            <a:r>
              <a:rPr lang="ko-KR" altLang="en-US" sz="2000" dirty="0"/>
              <a:t> 배우</a:t>
            </a:r>
            <a:r>
              <a:rPr lang="en-US" altLang="ko-KR" sz="2000" dirty="0"/>
              <a:t>- </a:t>
            </a:r>
            <a:r>
              <a:rPr lang="ko-KR" altLang="en-US" sz="2000" dirty="0" err="1"/>
              <a:t>김태리</a:t>
            </a:r>
            <a:r>
              <a:rPr lang="ko-KR" altLang="en-US" sz="2000" dirty="0"/>
              <a:t> 배우의 연기가 오필리어의 비극적인 모습을 잘 담아 낼 것 같았다</a:t>
            </a:r>
            <a:r>
              <a:rPr lang="en-US" altLang="ko-KR" sz="2000" dirty="0"/>
              <a:t>.</a:t>
            </a:r>
            <a:endParaRPr lang="en-US" sz="2000" dirty="0"/>
          </a:p>
        </p:txBody>
      </p:sp>
    </p:spTree>
    <p:extLst>
      <p:ext uri="{BB962C8B-B14F-4D97-AF65-F5344CB8AC3E}">
        <p14:creationId xmlns:p14="http://schemas.microsoft.com/office/powerpoint/2010/main" val="15977506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D8E36C-C9CA-421E-AD81-4DCADB367EA0}"/>
              </a:ext>
            </a:extLst>
          </p:cNvPr>
          <p:cNvSpPr>
            <a:spLocks noGrp="1"/>
          </p:cNvSpPr>
          <p:nvPr>
            <p:ph type="title"/>
          </p:nvPr>
        </p:nvSpPr>
        <p:spPr>
          <a:xfrm>
            <a:off x="5200650" y="602673"/>
            <a:ext cx="6348222" cy="1961001"/>
          </a:xfrm>
        </p:spPr>
        <p:txBody>
          <a:bodyPr anchor="b">
            <a:normAutofit/>
          </a:bodyPr>
          <a:lstStyle/>
          <a:p>
            <a:r>
              <a:rPr lang="ko-KR" altLang="en-US" sz="3000" dirty="0"/>
              <a:t>무덤지기</a:t>
            </a:r>
            <a:r>
              <a:rPr lang="en-US" altLang="ko-KR" sz="3000" dirty="0"/>
              <a:t>(</a:t>
            </a:r>
            <a:r>
              <a:rPr lang="ko-KR" altLang="en-US" sz="3000" dirty="0"/>
              <a:t>김상호 배우</a:t>
            </a:r>
            <a:r>
              <a:rPr lang="en-US" altLang="ko-KR" sz="3000" dirty="0"/>
              <a:t>),</a:t>
            </a:r>
            <a:r>
              <a:rPr lang="ko-KR" altLang="en-US" sz="3000" dirty="0"/>
              <a:t>포틴브라스</a:t>
            </a:r>
            <a:r>
              <a:rPr lang="en-US" altLang="ko-KR" sz="3000" dirty="0"/>
              <a:t>(</a:t>
            </a:r>
            <a:r>
              <a:rPr lang="ko-KR" altLang="en-US" sz="3000" dirty="0"/>
              <a:t>정해인 배우</a:t>
            </a:r>
            <a:r>
              <a:rPr lang="en-US" altLang="ko-KR" sz="3000" dirty="0"/>
              <a:t>)</a:t>
            </a:r>
            <a:br>
              <a:rPr lang="en-US" altLang="ko-KR" sz="3000" dirty="0"/>
            </a:br>
            <a:endParaRPr lang="ko-KR" altLang="en-US" sz="3000" dirty="0"/>
          </a:p>
        </p:txBody>
      </p:sp>
      <p:pic>
        <p:nvPicPr>
          <p:cNvPr id="5" name="내용 개체 틀 4" descr="사람, 의류, 정장, 착용이(가) 표시된 사진&#10;&#10;자동 생성된 설명">
            <a:extLst>
              <a:ext uri="{FF2B5EF4-FFF2-40B4-BE49-F238E27FC236}">
                <a16:creationId xmlns:a16="http://schemas.microsoft.com/office/drawing/2014/main" id="{849DD3A0-6425-4F54-BEC7-5D58C0EDB1C7}"/>
              </a:ext>
            </a:extLst>
          </p:cNvPr>
          <p:cNvPicPr>
            <a:picLocks noChangeAspect="1"/>
          </p:cNvPicPr>
          <p:nvPr/>
        </p:nvPicPr>
        <p:blipFill rotWithShape="1">
          <a:blip r:embed="rId2">
            <a:extLst>
              <a:ext uri="{28A0092B-C50C-407E-A947-70E740481C1C}">
                <a14:useLocalDpi xmlns:a14="http://schemas.microsoft.com/office/drawing/2010/main" val="0"/>
              </a:ext>
            </a:extLst>
          </a:blip>
          <a:srcRect t="10762" r="3" b="41014"/>
          <a:stretch/>
        </p:blipFill>
        <p:spPr>
          <a:xfrm>
            <a:off x="414486" y="10"/>
            <a:ext cx="4257155" cy="2566267"/>
          </a:xfrm>
          <a:prstGeom prst="rect">
            <a:avLst/>
          </a:prstGeom>
        </p:spPr>
      </p:pic>
      <p:pic>
        <p:nvPicPr>
          <p:cNvPr id="7" name="그림 6" descr="사람이(가) 표시된 사진&#10;&#10;자동 생성된 설명">
            <a:extLst>
              <a:ext uri="{FF2B5EF4-FFF2-40B4-BE49-F238E27FC236}">
                <a16:creationId xmlns:a16="http://schemas.microsoft.com/office/drawing/2014/main" id="{94AEE614-F41C-40FD-8DE4-E9C401008456}"/>
              </a:ext>
            </a:extLst>
          </p:cNvPr>
          <p:cNvPicPr>
            <a:picLocks noChangeAspect="1"/>
          </p:cNvPicPr>
          <p:nvPr/>
        </p:nvPicPr>
        <p:blipFill rotWithShape="1">
          <a:blip r:embed="rId3">
            <a:extLst>
              <a:ext uri="{28A0092B-C50C-407E-A947-70E740481C1C}">
                <a14:useLocalDpi xmlns:a14="http://schemas.microsoft.com/office/drawing/2010/main" val="0"/>
              </a:ext>
            </a:extLst>
          </a:blip>
          <a:srcRect b="14215"/>
          <a:stretch/>
        </p:blipFill>
        <p:spPr>
          <a:xfrm>
            <a:off x="414486" y="2743061"/>
            <a:ext cx="4257155" cy="4114939"/>
          </a:xfrm>
          <a:prstGeom prst="rect">
            <a:avLst/>
          </a:prstGeom>
        </p:spPr>
      </p:pic>
      <p:sp>
        <p:nvSpPr>
          <p:cNvPr id="11" name="Content Placeholder 10">
            <a:extLst>
              <a:ext uri="{FF2B5EF4-FFF2-40B4-BE49-F238E27FC236}">
                <a16:creationId xmlns:a16="http://schemas.microsoft.com/office/drawing/2014/main" id="{CF126CD4-FE09-4DDF-B18B-2CE08FB715D9}"/>
              </a:ext>
            </a:extLst>
          </p:cNvPr>
          <p:cNvSpPr>
            <a:spLocks noGrp="1"/>
          </p:cNvSpPr>
          <p:nvPr>
            <p:ph idx="1"/>
          </p:nvPr>
        </p:nvSpPr>
        <p:spPr>
          <a:xfrm>
            <a:off x="5200650" y="2743061"/>
            <a:ext cx="6348222" cy="3433902"/>
          </a:xfrm>
        </p:spPr>
        <p:txBody>
          <a:bodyPr>
            <a:normAutofit/>
          </a:bodyPr>
          <a:lstStyle/>
          <a:p>
            <a:pPr marL="0" indent="0">
              <a:buNone/>
            </a:pPr>
            <a:r>
              <a:rPr lang="ko-KR" altLang="en-US" sz="2000" dirty="0"/>
              <a:t>김상호 배우</a:t>
            </a:r>
            <a:r>
              <a:rPr lang="en-US" altLang="ko-KR" sz="2000" dirty="0"/>
              <a:t>- </a:t>
            </a:r>
            <a:r>
              <a:rPr lang="ko-KR" altLang="en-US" sz="2000" dirty="0"/>
              <a:t>우스꽝스러움을 담당하는 무덤지기의 역할을 김상호 배우의 유머스러움으로 잘 소화 해낼 것 같다</a:t>
            </a:r>
            <a:endParaRPr lang="en-US" altLang="ko-KR" sz="2000" dirty="0"/>
          </a:p>
          <a:p>
            <a:pPr marL="0" indent="0">
              <a:buNone/>
            </a:pPr>
            <a:r>
              <a:rPr lang="ko-KR" altLang="en-US" sz="2000" dirty="0"/>
              <a:t>정해인 배우</a:t>
            </a:r>
            <a:r>
              <a:rPr lang="en-US" altLang="ko-KR" sz="2000" dirty="0"/>
              <a:t>-</a:t>
            </a:r>
            <a:r>
              <a:rPr lang="ko-KR" altLang="en-US" sz="2000" dirty="0"/>
              <a:t>선한 역할에 매우 가까우며 햄릿과 닮으면서도 다른 포틴브라스의 모습을 정해인 배우의 선한 모습이 잘 표현해낼 것 같다</a:t>
            </a:r>
            <a:r>
              <a:rPr lang="en-US" altLang="ko-KR" sz="2000" dirty="0"/>
              <a:t>.</a:t>
            </a:r>
            <a:endParaRPr lang="en-US" sz="2000" dirty="0"/>
          </a:p>
        </p:txBody>
      </p:sp>
    </p:spTree>
    <p:extLst>
      <p:ext uri="{BB962C8B-B14F-4D97-AF65-F5344CB8AC3E}">
        <p14:creationId xmlns:p14="http://schemas.microsoft.com/office/powerpoint/2010/main" val="16823869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2A6CF16-B49D-42D5-8BB6-1F2355FAE488}"/>
              </a:ext>
            </a:extLst>
          </p:cNvPr>
          <p:cNvSpPr>
            <a:spLocks noGrp="1"/>
          </p:cNvSpPr>
          <p:nvPr>
            <p:ph type="title"/>
          </p:nvPr>
        </p:nvSpPr>
        <p:spPr>
          <a:xfrm>
            <a:off x="3501896" y="1271675"/>
            <a:ext cx="5505441" cy="2387600"/>
          </a:xfrm>
        </p:spPr>
        <p:txBody>
          <a:bodyPr vert="horz" lIns="91440" tIns="45720" rIns="91440" bIns="45720" rtlCol="0" anchor="b">
            <a:normAutofit/>
          </a:bodyPr>
          <a:lstStyle/>
          <a:p>
            <a:pPr algn="ctr" latinLnBrk="0"/>
            <a:r>
              <a:rPr lang="en-US" altLang="ko-KR" sz="4200" kern="1200">
                <a:solidFill>
                  <a:schemeClr val="bg1"/>
                </a:solidFill>
                <a:latin typeface="+mj-lt"/>
                <a:ea typeface="+mj-ea"/>
                <a:cs typeface="+mj-cs"/>
              </a:rPr>
              <a:t>                     </a:t>
            </a:r>
            <a:r>
              <a:rPr lang="ko-KR" altLang="en-US" sz="4200" kern="1200">
                <a:solidFill>
                  <a:schemeClr val="bg1"/>
                </a:solidFill>
                <a:latin typeface="+mj-lt"/>
                <a:ea typeface="+mj-ea"/>
                <a:cs typeface="+mj-cs"/>
              </a:rPr>
              <a:t>포스터</a:t>
            </a:r>
          </a:p>
        </p:txBody>
      </p:sp>
      <p:cxnSp>
        <p:nvCxnSpPr>
          <p:cNvPr id="19" name="Straight Connector 18">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5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5F8076-A706-4786-AA0A-364AA7F4F0D6}"/>
              </a:ext>
            </a:extLst>
          </p:cNvPr>
          <p:cNvSpPr>
            <a:spLocks noGrp="1"/>
          </p:cNvSpPr>
          <p:nvPr>
            <p:ph type="title"/>
          </p:nvPr>
        </p:nvSpPr>
        <p:spPr/>
        <p:txBody>
          <a:bodyPr/>
          <a:lstStyle/>
          <a:p>
            <a:endParaRPr lang="ko-KR" altLang="en-US"/>
          </a:p>
        </p:txBody>
      </p:sp>
      <p:pic>
        <p:nvPicPr>
          <p:cNvPr id="5" name="내용 개체 틀 4">
            <a:extLst>
              <a:ext uri="{FF2B5EF4-FFF2-40B4-BE49-F238E27FC236}">
                <a16:creationId xmlns:a16="http://schemas.microsoft.com/office/drawing/2014/main" id="{BA2D067C-5E71-42FD-9A63-10146FAC1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2328"/>
          </a:xfrm>
        </p:spPr>
      </p:pic>
    </p:spTree>
    <p:extLst>
      <p:ext uri="{BB962C8B-B14F-4D97-AF65-F5344CB8AC3E}">
        <p14:creationId xmlns:p14="http://schemas.microsoft.com/office/powerpoint/2010/main" val="334272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EDB1D7-CD97-4A03-95DC-3DD7179C3A85}"/>
              </a:ext>
            </a:extLst>
          </p:cNvPr>
          <p:cNvSpPr>
            <a:spLocks noGrp="1"/>
          </p:cNvSpPr>
          <p:nvPr>
            <p:ph type="title"/>
          </p:nvPr>
        </p:nvSpPr>
        <p:spPr>
          <a:xfrm>
            <a:off x="209550" y="5203825"/>
            <a:ext cx="10515600" cy="1325563"/>
          </a:xfrm>
        </p:spPr>
        <p:txBody>
          <a:bodyPr>
            <a:normAutofit/>
          </a:bodyPr>
          <a:lstStyle/>
          <a:p>
            <a:r>
              <a:rPr lang="en-US" altLang="ko-KR" sz="1000" dirty="0"/>
              <a:t>1.”HAMLET”</a:t>
            </a:r>
            <a:r>
              <a:rPr lang="ko-KR" altLang="en-US" sz="1000" dirty="0"/>
              <a:t>을 인큐베이터의 아기사진과 묘비사진 사이에 넣어 이와 같은 이야기가 탄생과 죽음 사이에서 일어나는 일이라는 것을 설명하였다</a:t>
            </a:r>
            <a:r>
              <a:rPr lang="en-US" altLang="ko-KR" sz="1000" dirty="0"/>
              <a:t>.</a:t>
            </a:r>
            <a:br>
              <a:rPr lang="en-US" altLang="ko-KR" sz="1000" dirty="0"/>
            </a:br>
            <a:r>
              <a:rPr lang="en-US" altLang="ko-KR" sz="1000" dirty="0"/>
              <a:t>2.”To Be Or Not To Be”</a:t>
            </a:r>
            <a:r>
              <a:rPr lang="ko-KR" altLang="en-US" sz="1000" dirty="0"/>
              <a:t>를 한가운데 적어 삶과 죽음사이에서 고민하는 대사를 탄생과 죽음 사이인 삶에서 고민하는 듯한 효과를 내보려고 했다</a:t>
            </a:r>
            <a:r>
              <a:rPr lang="en-US" altLang="ko-KR" sz="1000" dirty="0"/>
              <a:t>.</a:t>
            </a:r>
            <a:br>
              <a:rPr lang="en-US" altLang="ko-KR" sz="1000" dirty="0"/>
            </a:br>
            <a:r>
              <a:rPr lang="en-US" altLang="ko-KR" sz="1000" dirty="0"/>
              <a:t>3.</a:t>
            </a:r>
            <a:r>
              <a:rPr lang="ko-KR" altLang="en-US" sz="1000" dirty="0"/>
              <a:t>표지에 인큐베이터의 아기와 묘지를 넣음으로 사람들이 햄릿을 통해 삶에 대해 생각해보게 하였다</a:t>
            </a:r>
            <a:r>
              <a:rPr lang="en-US" altLang="ko-KR" sz="1000" dirty="0"/>
              <a:t>.</a:t>
            </a:r>
            <a:br>
              <a:rPr lang="en-US" altLang="ko-KR" sz="1000" dirty="0"/>
            </a:br>
            <a:r>
              <a:rPr lang="en-US" altLang="ko-KR" sz="1000" dirty="0"/>
              <a:t>4.</a:t>
            </a:r>
            <a:r>
              <a:rPr lang="ko-KR" altLang="en-US" sz="1000" dirty="0"/>
              <a:t>인큐베이터의 아기</a:t>
            </a:r>
            <a:r>
              <a:rPr lang="en-US" altLang="ko-KR" sz="1000" dirty="0"/>
              <a:t>, </a:t>
            </a:r>
            <a:r>
              <a:rPr lang="ko-KR" altLang="en-US" sz="1000" dirty="0"/>
              <a:t>묘비 전혀 어울리지 않는 두 사진을 넣음으로 사람들에게 삶과 죽음은 이질적인 느낌이 든다는 편견을 깨고 싶었다</a:t>
            </a:r>
            <a:r>
              <a:rPr lang="en-US" altLang="ko-KR" sz="1000" dirty="0"/>
              <a:t>.</a:t>
            </a:r>
            <a:endParaRPr lang="ko-KR" altLang="en-US" sz="1000" dirty="0"/>
          </a:p>
        </p:txBody>
      </p:sp>
      <p:pic>
        <p:nvPicPr>
          <p:cNvPr id="19" name="내용 개체 틀 18">
            <a:extLst>
              <a:ext uri="{FF2B5EF4-FFF2-40B4-BE49-F238E27FC236}">
                <a16:creationId xmlns:a16="http://schemas.microsoft.com/office/drawing/2014/main" id="{4BB0FCFD-6B2F-441D-82D4-2E5C7CB40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7" y="49213"/>
            <a:ext cx="8470850" cy="4760912"/>
          </a:xfrm>
        </p:spPr>
      </p:pic>
    </p:spTree>
    <p:extLst>
      <p:ext uri="{BB962C8B-B14F-4D97-AF65-F5344CB8AC3E}">
        <p14:creationId xmlns:p14="http://schemas.microsoft.com/office/powerpoint/2010/main" val="400833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제목 1">
            <a:extLst>
              <a:ext uri="{FF2B5EF4-FFF2-40B4-BE49-F238E27FC236}">
                <a16:creationId xmlns:a16="http://schemas.microsoft.com/office/drawing/2014/main" id="{B77E39A8-61B7-423C-8492-CDB2DD1E9848}"/>
              </a:ext>
            </a:extLst>
          </p:cNvPr>
          <p:cNvSpPr>
            <a:spLocks noGrp="1"/>
          </p:cNvSpPr>
          <p:nvPr>
            <p:ph type="title"/>
          </p:nvPr>
        </p:nvSpPr>
        <p:spPr>
          <a:xfrm>
            <a:off x="1929283" y="707132"/>
            <a:ext cx="5469129" cy="2387600"/>
          </a:xfrm>
        </p:spPr>
        <p:txBody>
          <a:bodyPr vert="horz" lIns="91440" tIns="45720" rIns="91440" bIns="45720" rtlCol="0" anchor="b">
            <a:normAutofit/>
          </a:bodyPr>
          <a:lstStyle/>
          <a:p>
            <a:pPr latinLnBrk="0"/>
            <a:r>
              <a:rPr lang="en-US" altLang="ko-KR" sz="4800" kern="1200" dirty="0">
                <a:solidFill>
                  <a:schemeClr val="bg1"/>
                </a:solidFill>
                <a:latin typeface="+mj-lt"/>
                <a:ea typeface="+mj-ea"/>
                <a:cs typeface="+mj-cs"/>
              </a:rPr>
              <a:t>               </a:t>
            </a:r>
            <a:r>
              <a:rPr lang="ko-KR" altLang="en-US" sz="4800" kern="1200" dirty="0">
                <a:solidFill>
                  <a:schemeClr val="bg1"/>
                </a:solidFill>
                <a:latin typeface="+mj-lt"/>
                <a:ea typeface="+mj-ea"/>
                <a:cs typeface="+mj-cs"/>
              </a:rPr>
              <a:t>무대의상</a:t>
            </a: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1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67815D-34D8-4E36-A4AF-F96754AC26B2}"/>
              </a:ext>
            </a:extLst>
          </p:cNvPr>
          <p:cNvSpPr>
            <a:spLocks noGrp="1"/>
          </p:cNvSpPr>
          <p:nvPr>
            <p:ph type="title"/>
          </p:nvPr>
        </p:nvSpPr>
        <p:spPr>
          <a:xfrm>
            <a:off x="7578914" y="1717284"/>
            <a:ext cx="4087306" cy="2889114"/>
          </a:xfrm>
        </p:spPr>
        <p:txBody>
          <a:bodyPr vert="horz" lIns="91440" tIns="45720" rIns="91440" bIns="45720" rtlCol="0" anchor="b">
            <a:normAutofit fontScale="90000"/>
          </a:bodyPr>
          <a:lstStyle/>
          <a:p>
            <a:pPr latinLnBrk="0"/>
            <a:r>
              <a:rPr lang="ko-KR" altLang="en-US" dirty="0"/>
              <a:t>햄릿</a:t>
            </a:r>
            <a:r>
              <a:rPr lang="en-US" altLang="ko-KR" dirty="0"/>
              <a:t>:</a:t>
            </a:r>
            <a:r>
              <a:rPr lang="ko-KR" altLang="en-US" dirty="0" err="1"/>
              <a:t>빨간수트및</a:t>
            </a:r>
            <a:r>
              <a:rPr lang="ko-KR" altLang="en-US" dirty="0"/>
              <a:t> 빨간 바지</a:t>
            </a:r>
            <a:br>
              <a:rPr lang="en-US" altLang="ko-KR" dirty="0"/>
            </a:br>
            <a:br>
              <a:rPr lang="en-US" altLang="ko-KR" sz="2000" dirty="0"/>
            </a:br>
            <a:r>
              <a:rPr lang="ko-KR" altLang="en-US" sz="2000" dirty="0"/>
              <a:t>빨간색은 유럽에서 사랑스러우면서도 위험한 색깔이다</a:t>
            </a:r>
            <a:r>
              <a:rPr lang="en-US" altLang="ko-KR" sz="2000" dirty="0"/>
              <a:t>. </a:t>
            </a:r>
            <a:r>
              <a:rPr lang="ko-KR" altLang="en-US" sz="2000" dirty="0"/>
              <a:t>햄릿의 광기를 표현하기에는 빨간 수트가 가장 적합한 옷이다</a:t>
            </a:r>
            <a:endParaRPr lang="en-US" altLang="ko-KR" dirty="0"/>
          </a:p>
        </p:txBody>
      </p:sp>
      <p:sp>
        <p:nvSpPr>
          <p:cNvPr id="15" name="Freeform: Shape 1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내용 개체 틀 4" descr="텍스트, 사람, 의류, 가장이(가) 표시된 사진&#10;&#10;자동 생성된 설명">
            <a:extLst>
              <a:ext uri="{FF2B5EF4-FFF2-40B4-BE49-F238E27FC236}">
                <a16:creationId xmlns:a16="http://schemas.microsoft.com/office/drawing/2014/main" id="{865E6266-ADB2-4386-B567-C73C01BE40B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1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88310819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AD4FD3-DE7E-4777-9659-45C8003C4B3E}"/>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pPr latinLnBrk="0"/>
            <a:r>
              <a:rPr lang="ko-KR" altLang="en-US" sz="5400" dirty="0"/>
              <a:t>삼촌</a:t>
            </a:r>
            <a:br>
              <a:rPr lang="en-US" altLang="ko-KR" sz="5400" dirty="0"/>
            </a:br>
            <a:br>
              <a:rPr lang="en-US" altLang="ko-KR" sz="5400" dirty="0"/>
            </a:br>
            <a:r>
              <a:rPr lang="ko-KR" altLang="en-US" sz="2000" dirty="0"/>
              <a:t>잔악무도한 느낌을 주기 위하여 검은색 상의와 위협적인 모습의 하의를 선택하였다</a:t>
            </a:r>
            <a:r>
              <a:rPr lang="en-US" altLang="ko-KR" sz="2000" dirty="0"/>
              <a:t>.</a:t>
            </a:r>
            <a:r>
              <a:rPr lang="ko-KR" altLang="en-US" sz="2000" dirty="0"/>
              <a:t> 검은색은  절대 악을 상징하기 때문에 매우 어울린다</a:t>
            </a:r>
            <a:endParaRPr lang="en-US" altLang="ko-KR" sz="5400" dirty="0"/>
          </a:p>
        </p:txBody>
      </p:sp>
      <p:sp>
        <p:nvSpPr>
          <p:cNvPr id="19" name="Freeform: Shape 1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내용 개체 틀 8" descr="텍스트, 서있는, 표지판이(가) 표시된 사진&#10;&#10;자동 생성된 설명">
            <a:extLst>
              <a:ext uri="{FF2B5EF4-FFF2-40B4-BE49-F238E27FC236}">
                <a16:creationId xmlns:a16="http://schemas.microsoft.com/office/drawing/2014/main" id="{BB8A8058-1D7E-4A85-B22C-7A79FAC26A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25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12159815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CB57FC-A90A-43DF-8A84-826139A235BE}"/>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latinLnBrk="0"/>
            <a:r>
              <a:rPr lang="ko-KR" altLang="en-US" sz="3200" dirty="0"/>
              <a:t>거트루드 왕비</a:t>
            </a:r>
            <a:r>
              <a:rPr lang="en-US" altLang="ko-KR" sz="3200" dirty="0"/>
              <a:t>:</a:t>
            </a:r>
            <a:r>
              <a:rPr lang="ko-KR" altLang="en-US" sz="3200" dirty="0"/>
              <a:t>회색드레스</a:t>
            </a:r>
            <a:br>
              <a:rPr lang="en-US" altLang="ko-KR" sz="3200" dirty="0"/>
            </a:br>
            <a:r>
              <a:rPr lang="ko-KR" altLang="en-US" sz="2000" dirty="0"/>
              <a:t>순수함을 상징하는 하얀색과 악함을 상징하는 검은색이 섞인 회색으로 표현하여 악과 선사이에서 혼란스러워 하는 가장 일반적인 인간과 비슷한 모습을 보여준다</a:t>
            </a:r>
            <a:endParaRPr lang="en-US" altLang="ko-KR" sz="32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내용 개체 틀 4" descr="의류, 드레스이(가) 표시된 사진&#10;&#10;자동 생성된 설명">
            <a:extLst>
              <a:ext uri="{FF2B5EF4-FFF2-40B4-BE49-F238E27FC236}">
                <a16:creationId xmlns:a16="http://schemas.microsoft.com/office/drawing/2014/main" id="{9C6EF318-F77B-4C29-8945-896A77FAF1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803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1293234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제목 1">
            <a:extLst>
              <a:ext uri="{FF2B5EF4-FFF2-40B4-BE49-F238E27FC236}">
                <a16:creationId xmlns:a16="http://schemas.microsoft.com/office/drawing/2014/main" id="{CB765281-66CA-43F3-971A-A4FD781C830C}"/>
              </a:ext>
            </a:extLst>
          </p:cNvPr>
          <p:cNvSpPr>
            <a:spLocks noGrp="1"/>
          </p:cNvSpPr>
          <p:nvPr>
            <p:ph type="title"/>
          </p:nvPr>
        </p:nvSpPr>
        <p:spPr>
          <a:xfrm>
            <a:off x="1014141" y="1450655"/>
            <a:ext cx="3932030" cy="3956690"/>
          </a:xfrm>
        </p:spPr>
        <p:txBody>
          <a:bodyPr anchor="ctr">
            <a:normAutofit/>
          </a:bodyPr>
          <a:lstStyle/>
          <a:p>
            <a:r>
              <a:rPr lang="ko-KR" altLang="en-US" sz="8000" dirty="0">
                <a:solidFill>
                  <a:schemeClr val="bg1"/>
                </a:solidFill>
              </a:rPr>
              <a:t>                  </a:t>
            </a:r>
            <a:br>
              <a:rPr lang="en-US" altLang="ko-KR" sz="8000" dirty="0">
                <a:solidFill>
                  <a:schemeClr val="bg1"/>
                </a:solidFill>
              </a:rPr>
            </a:br>
            <a:r>
              <a:rPr lang="ko-KR" altLang="en-US" sz="6600" dirty="0">
                <a:solidFill>
                  <a:schemeClr val="bg1"/>
                </a:solidFill>
              </a:rPr>
              <a:t>작품</a:t>
            </a:r>
            <a:r>
              <a:rPr lang="en-US" altLang="ko-KR" sz="6600" dirty="0">
                <a:solidFill>
                  <a:schemeClr val="bg1"/>
                </a:solidFill>
              </a:rPr>
              <a:t>:</a:t>
            </a:r>
            <a:r>
              <a:rPr lang="ko-KR" altLang="en-US" sz="6600" dirty="0">
                <a:solidFill>
                  <a:schemeClr val="bg1"/>
                </a:solidFill>
              </a:rPr>
              <a:t>햄릿</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id="{B4CA9039-E514-496C-89EB-175C0F269D8F}"/>
              </a:ext>
            </a:extLst>
          </p:cNvPr>
          <p:cNvSpPr>
            <a:spLocks noGrp="1"/>
          </p:cNvSpPr>
          <p:nvPr>
            <p:ph idx="1"/>
          </p:nvPr>
        </p:nvSpPr>
        <p:spPr>
          <a:xfrm>
            <a:off x="6096000" y="1108061"/>
            <a:ext cx="5008901" cy="4571972"/>
          </a:xfrm>
        </p:spPr>
        <p:txBody>
          <a:bodyPr anchor="ctr">
            <a:normAutofit/>
          </a:bodyPr>
          <a:lstStyle/>
          <a:p>
            <a:pPr marL="0" indent="0">
              <a:buNone/>
            </a:pPr>
            <a:r>
              <a:rPr lang="ko-KR" altLang="en-US" sz="2000" dirty="0">
                <a:solidFill>
                  <a:schemeClr val="bg1"/>
                </a:solidFill>
              </a:rPr>
              <a:t>작품 선택의 이유</a:t>
            </a:r>
            <a:r>
              <a:rPr lang="en-US" altLang="ko-KR" sz="2000" dirty="0">
                <a:solidFill>
                  <a:schemeClr val="bg1"/>
                </a:solidFill>
              </a:rPr>
              <a:t>:</a:t>
            </a:r>
          </a:p>
          <a:p>
            <a:pPr marL="0" indent="0">
              <a:buNone/>
            </a:pPr>
            <a:r>
              <a:rPr lang="ko-KR" altLang="ko-KR" sz="2000" dirty="0">
                <a:solidFill>
                  <a:schemeClr val="bg1"/>
                </a:solidFill>
                <a:effectLst/>
                <a:ea typeface="맑은 고딕" panose="020B0503020000020004" pitchFamily="50" charset="-127"/>
                <a:cs typeface="Times New Roman" panose="02020603050405020304" pitchFamily="18" charset="0"/>
              </a:rPr>
              <a:t>지난 </a:t>
            </a:r>
            <a:r>
              <a:rPr lang="en-US" altLang="ko-KR" sz="2000" dirty="0">
                <a:solidFill>
                  <a:schemeClr val="bg1"/>
                </a:solidFill>
                <a:effectLst/>
                <a:ea typeface="맑은 고딕" panose="020B0503020000020004" pitchFamily="50" charset="-127"/>
                <a:cs typeface="Times New Roman" panose="02020603050405020304" pitchFamily="18" charset="0"/>
              </a:rPr>
              <a:t>2020</a:t>
            </a:r>
            <a:r>
              <a:rPr lang="ko-KR" altLang="ko-KR" sz="2000" dirty="0">
                <a:solidFill>
                  <a:schemeClr val="bg1"/>
                </a:solidFill>
                <a:effectLst/>
                <a:ea typeface="맑은 고딕" panose="020B0503020000020004" pitchFamily="50" charset="-127"/>
                <a:cs typeface="Times New Roman" panose="02020603050405020304" pitchFamily="18" charset="0"/>
              </a:rPr>
              <a:t>년 드라마에서는 복수극 열풍이 불었다</a:t>
            </a:r>
            <a:r>
              <a:rPr lang="en-US" altLang="ko-KR" sz="2000" dirty="0">
                <a:solidFill>
                  <a:schemeClr val="bg1"/>
                </a:solidFill>
                <a:effectLst/>
                <a:ea typeface="맑은 고딕" panose="020B0503020000020004" pitchFamily="50" charset="-127"/>
                <a:cs typeface="Times New Roman" panose="02020603050405020304" pitchFamily="18" charset="0"/>
              </a:rPr>
              <a:t>. </a:t>
            </a:r>
            <a:r>
              <a:rPr lang="ko-KR" altLang="ko-KR" sz="2000" dirty="0">
                <a:solidFill>
                  <a:schemeClr val="bg1"/>
                </a:solidFill>
                <a:effectLst/>
                <a:ea typeface="맑은 고딕" panose="020B0503020000020004" pitchFamily="50" charset="-127"/>
                <a:cs typeface="Times New Roman" panose="02020603050405020304" pitchFamily="18" charset="0"/>
              </a:rPr>
              <a:t>그렇기 때문에 </a:t>
            </a:r>
            <a:r>
              <a:rPr lang="en-US" altLang="ko-KR" sz="2000" dirty="0">
                <a:solidFill>
                  <a:schemeClr val="bg1"/>
                </a:solidFill>
                <a:effectLst/>
                <a:ea typeface="맑은 고딕" panose="020B0503020000020004" pitchFamily="50" charset="-127"/>
                <a:cs typeface="Times New Roman" panose="02020603050405020304" pitchFamily="18" charset="0"/>
              </a:rPr>
              <a:t>2021</a:t>
            </a:r>
            <a:r>
              <a:rPr lang="ko-KR" altLang="ko-KR" sz="2000" dirty="0">
                <a:solidFill>
                  <a:schemeClr val="bg1"/>
                </a:solidFill>
                <a:effectLst/>
                <a:ea typeface="맑은 고딕" panose="020B0503020000020004" pitchFamily="50" charset="-127"/>
                <a:cs typeface="Times New Roman" panose="02020603050405020304" pitchFamily="18" charset="0"/>
              </a:rPr>
              <a:t>년에는 드라마 뿐만 아닌 연극에서도 복수극의 열풍을 만들어 낼 수 있다고 생각하기 때문에 복수극의 대표인 햄릿을 선택하였다</a:t>
            </a:r>
            <a:r>
              <a:rPr lang="en-US" altLang="ko-KR" sz="2000" dirty="0">
                <a:solidFill>
                  <a:schemeClr val="bg1"/>
                </a:solidFill>
                <a:effectLst/>
                <a:ea typeface="맑은 고딕" panose="020B0503020000020004" pitchFamily="50" charset="-127"/>
                <a:cs typeface="Times New Roman" panose="02020603050405020304" pitchFamily="18" charset="0"/>
              </a:rPr>
              <a:t>.</a:t>
            </a:r>
          </a:p>
          <a:p>
            <a:pPr marL="0" indent="0">
              <a:buNone/>
            </a:pPr>
            <a:r>
              <a:rPr lang="ko-KR" altLang="en-US" sz="2000" dirty="0">
                <a:solidFill>
                  <a:schemeClr val="bg1"/>
                </a:solidFill>
                <a:ea typeface="맑은 고딕" panose="020B0503020000020004" pitchFamily="50" charset="-127"/>
                <a:cs typeface="Times New Roman" panose="02020603050405020304" pitchFamily="18" charset="0"/>
              </a:rPr>
              <a:t>또한 평소 내가 항상 생각하는 것이 </a:t>
            </a:r>
            <a:r>
              <a:rPr lang="en-US" altLang="ko-KR" sz="2000" dirty="0">
                <a:solidFill>
                  <a:schemeClr val="bg1"/>
                </a:solidFill>
                <a:ea typeface="맑은 고딕" panose="020B0503020000020004" pitchFamily="50" charset="-127"/>
                <a:cs typeface="Times New Roman" panose="02020603050405020304" pitchFamily="18" charset="0"/>
              </a:rPr>
              <a:t>‘</a:t>
            </a:r>
            <a:r>
              <a:rPr lang="ko-KR" altLang="en-US" sz="2000" dirty="0">
                <a:solidFill>
                  <a:schemeClr val="bg1"/>
                </a:solidFill>
                <a:ea typeface="맑은 고딕" panose="020B0503020000020004" pitchFamily="50" charset="-127"/>
                <a:cs typeface="Times New Roman" panose="02020603050405020304" pitchFamily="18" charset="0"/>
              </a:rPr>
              <a:t>삶이란 무엇인가</a:t>
            </a:r>
            <a:r>
              <a:rPr lang="en-US" altLang="ko-KR" sz="2000" dirty="0">
                <a:solidFill>
                  <a:schemeClr val="bg1"/>
                </a:solidFill>
                <a:ea typeface="맑은 고딕" panose="020B0503020000020004" pitchFamily="50" charset="-127"/>
                <a:cs typeface="Times New Roman" panose="02020603050405020304" pitchFamily="18" charset="0"/>
              </a:rPr>
              <a:t>’</a:t>
            </a:r>
            <a:r>
              <a:rPr lang="ko-KR" altLang="en-US" sz="2000" dirty="0">
                <a:solidFill>
                  <a:schemeClr val="bg1"/>
                </a:solidFill>
                <a:ea typeface="맑은 고딕" panose="020B0503020000020004" pitchFamily="50" charset="-127"/>
                <a:cs typeface="Times New Roman" panose="02020603050405020304" pitchFamily="18" charset="0"/>
              </a:rPr>
              <a:t>이기때문에 이 작품을 선택하여 되돌아보았다</a:t>
            </a:r>
            <a:r>
              <a:rPr lang="en-US" altLang="ko-KR" sz="2000" dirty="0">
                <a:solidFill>
                  <a:schemeClr val="bg1"/>
                </a:solidFill>
                <a:ea typeface="맑은 고딕" panose="020B0503020000020004" pitchFamily="50" charset="-127"/>
                <a:cs typeface="Times New Roman" panose="02020603050405020304" pitchFamily="18" charset="0"/>
              </a:rPr>
              <a:t>.</a:t>
            </a:r>
            <a:endParaRPr lang="ko-KR" altLang="en-US" sz="2000" dirty="0">
              <a:solidFill>
                <a:schemeClr val="bg1"/>
              </a:solidFill>
            </a:endParaRPr>
          </a:p>
        </p:txBody>
      </p:sp>
    </p:spTree>
    <p:extLst>
      <p:ext uri="{BB962C8B-B14F-4D97-AF65-F5344CB8AC3E}">
        <p14:creationId xmlns:p14="http://schemas.microsoft.com/office/powerpoint/2010/main" val="394920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0FC114-A15C-4D52-99F7-4A9C6886A49B}"/>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latinLnBrk="0"/>
            <a:r>
              <a:rPr lang="ko-KR" altLang="en-US" sz="2800" dirty="0" err="1"/>
              <a:t>햄릿왕</a:t>
            </a:r>
            <a:r>
              <a:rPr lang="en-US" altLang="ko-KR" sz="2800" dirty="0"/>
              <a:t>: </a:t>
            </a:r>
            <a:r>
              <a:rPr lang="ko-KR" altLang="en-US" sz="2800" dirty="0"/>
              <a:t>피 묻은 회색 슈트</a:t>
            </a:r>
            <a:br>
              <a:rPr lang="en-US" altLang="ko-KR" sz="2800" dirty="0"/>
            </a:br>
            <a:br>
              <a:rPr lang="en-US" altLang="ko-KR" sz="2800" dirty="0"/>
            </a:br>
            <a:r>
              <a:rPr lang="ko-KR" altLang="en-US" sz="1600" dirty="0"/>
              <a:t>햄릿왕도 </a:t>
            </a:r>
            <a:r>
              <a:rPr lang="ko-KR" altLang="en-US" sz="1600" dirty="0" err="1"/>
              <a:t>포틴브라스왕을</a:t>
            </a:r>
            <a:r>
              <a:rPr lang="ko-KR" altLang="en-US" sz="1600" dirty="0"/>
              <a:t> 죽였기 때문에 절대적인 선이 될 수 없다</a:t>
            </a:r>
            <a:r>
              <a:rPr lang="en-US" altLang="ko-KR" sz="1600" dirty="0"/>
              <a:t>. </a:t>
            </a:r>
            <a:r>
              <a:rPr lang="ko-KR" altLang="en-US" sz="1600" dirty="0"/>
              <a:t>따라서 그사이인 회색이며 죽었음을 보여주는 피가 묻은 회색 슈트를 선택하였다</a:t>
            </a:r>
            <a:r>
              <a:rPr lang="en-US" altLang="ko-KR" sz="1600" dirty="0"/>
              <a:t>.</a:t>
            </a:r>
            <a:br>
              <a:rPr lang="en-US" altLang="ko-KR" sz="2800" dirty="0"/>
            </a:br>
            <a:endParaRPr lang="en-US" altLang="ko-KR" sz="28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내용 개체 틀 4" descr="정장, 의류, 남자, 사람이(가) 표시된 사진&#10;&#10;자동 생성된 설명">
            <a:extLst>
              <a:ext uri="{FF2B5EF4-FFF2-40B4-BE49-F238E27FC236}">
                <a16:creationId xmlns:a16="http://schemas.microsoft.com/office/drawing/2014/main" id="{FFF93DB7-8AD5-4811-954C-0B8569BBC8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9756476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59844F2E-9EEE-41CD-B474-B4BDFA767A93}"/>
              </a:ext>
            </a:extLst>
          </p:cNvPr>
          <p:cNvSpPr>
            <a:spLocks noGrp="1"/>
          </p:cNvSpPr>
          <p:nvPr>
            <p:ph type="title"/>
          </p:nvPr>
        </p:nvSpPr>
        <p:spPr>
          <a:xfrm>
            <a:off x="908454" y="1360481"/>
            <a:ext cx="4605340" cy="2387600"/>
          </a:xfrm>
        </p:spPr>
        <p:txBody>
          <a:bodyPr vert="horz" lIns="91440" tIns="45720" rIns="91440" bIns="45720" rtlCol="0" anchor="b">
            <a:normAutofit/>
          </a:bodyPr>
          <a:lstStyle/>
          <a:p>
            <a:pPr latinLnBrk="0"/>
            <a:r>
              <a:rPr lang="ko-KR" altLang="en-US" sz="3200" dirty="0">
                <a:solidFill>
                  <a:schemeClr val="bg1"/>
                </a:solidFill>
              </a:rPr>
              <a:t>포틴브라스</a:t>
            </a:r>
            <a:r>
              <a:rPr lang="en-US" altLang="ko-KR" sz="3200" dirty="0">
                <a:solidFill>
                  <a:schemeClr val="bg1"/>
                </a:solidFill>
              </a:rPr>
              <a:t>:</a:t>
            </a:r>
            <a:r>
              <a:rPr lang="ko-KR" altLang="en-US" sz="3200" dirty="0">
                <a:solidFill>
                  <a:schemeClr val="bg1"/>
                </a:solidFill>
              </a:rPr>
              <a:t>초록색 슈트</a:t>
            </a:r>
            <a:br>
              <a:rPr lang="en-US" altLang="ko-KR" sz="3200" dirty="0">
                <a:solidFill>
                  <a:schemeClr val="bg1"/>
                </a:solidFill>
              </a:rPr>
            </a:br>
            <a:br>
              <a:rPr lang="en-US" altLang="ko-KR" sz="3200" dirty="0">
                <a:solidFill>
                  <a:schemeClr val="bg1"/>
                </a:solidFill>
              </a:rPr>
            </a:br>
            <a:r>
              <a:rPr lang="ko-KR" altLang="en-US" sz="1800" dirty="0">
                <a:solidFill>
                  <a:schemeClr val="bg1"/>
                </a:solidFill>
              </a:rPr>
              <a:t>빨간색의 보색이며 생명을 상징하는 초록색을 입혀 햄릿과 비슷하지만 반대인 모습을 부각시킨다</a:t>
            </a:r>
            <a:r>
              <a:rPr lang="en-US" altLang="ko-KR" sz="1800" dirty="0">
                <a:solidFill>
                  <a:schemeClr val="bg1"/>
                </a:solidFill>
              </a:rPr>
              <a:t>. </a:t>
            </a:r>
            <a:r>
              <a:rPr lang="ko-KR" altLang="en-US" sz="1800" dirty="0">
                <a:solidFill>
                  <a:schemeClr val="bg1"/>
                </a:solidFill>
              </a:rPr>
              <a:t>또한 살인으로 복수를 하지 않는다는 점이 생명성을 더욱 부각시킨다</a:t>
            </a:r>
            <a:r>
              <a:rPr lang="en-US" altLang="ko-KR" sz="1800" dirty="0">
                <a:solidFill>
                  <a:schemeClr val="bg1"/>
                </a:solidFill>
              </a:rPr>
              <a:t>.</a:t>
            </a:r>
            <a:endParaRPr lang="en-US" altLang="ko-KR" sz="3200" dirty="0">
              <a:solidFill>
                <a:schemeClr val="bg1"/>
              </a:solidFill>
            </a:endParaRPr>
          </a:p>
        </p:txBody>
      </p:sp>
      <p:pic>
        <p:nvPicPr>
          <p:cNvPr id="5" name="내용 개체 틀 4" descr="텍스트, 사람, 정장, 남자이(가) 표시된 사진&#10;&#10;자동 생성된 설명">
            <a:extLst>
              <a:ext uri="{FF2B5EF4-FFF2-40B4-BE49-F238E27FC236}">
                <a16:creationId xmlns:a16="http://schemas.microsoft.com/office/drawing/2014/main" id="{60970EC5-A7E0-477B-AABB-C3CC8E6593F3}"/>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t="2606" r="-3" b="-3"/>
          <a:stretch/>
        </p:blipFill>
        <p:spPr>
          <a:xfrm>
            <a:off x="7115177" y="115193"/>
            <a:ext cx="4950618" cy="6627614"/>
          </a:xfrm>
          <a:prstGeom prst="rect">
            <a:avLst/>
          </a:prstGeom>
        </p:spPr>
      </p:pic>
      <p:cxnSp>
        <p:nvCxnSpPr>
          <p:cNvPr id="12" name="Straight Connector 11">
            <a:extLst>
              <a:ext uri="{FF2B5EF4-FFF2-40B4-BE49-F238E27FC236}">
                <a16:creationId xmlns:a16="http://schemas.microsoft.com/office/drawing/2014/main" id="{AC65C03C-3F17-45DC-A1B9-35ACA43397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15176" y="115193"/>
            <a:ext cx="0" cy="662761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4A161CC-6DC5-4863-B213-94529D6E0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9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2" name="제목 1">
            <a:extLst>
              <a:ext uri="{FF2B5EF4-FFF2-40B4-BE49-F238E27FC236}">
                <a16:creationId xmlns:a16="http://schemas.microsoft.com/office/drawing/2014/main" id="{B77E39A8-61B7-423C-8492-CDB2DD1E9848}"/>
              </a:ext>
            </a:extLst>
          </p:cNvPr>
          <p:cNvSpPr>
            <a:spLocks noGrp="1"/>
          </p:cNvSpPr>
          <p:nvPr>
            <p:ph type="title"/>
          </p:nvPr>
        </p:nvSpPr>
        <p:spPr>
          <a:xfrm>
            <a:off x="1929283" y="707132"/>
            <a:ext cx="5469129" cy="2387600"/>
          </a:xfrm>
        </p:spPr>
        <p:txBody>
          <a:bodyPr vert="horz" lIns="91440" tIns="45720" rIns="91440" bIns="45720" rtlCol="0" anchor="b">
            <a:normAutofit/>
          </a:bodyPr>
          <a:lstStyle/>
          <a:p>
            <a:pPr latinLnBrk="0"/>
            <a:r>
              <a:rPr lang="en-US" altLang="ko-KR" sz="4800" kern="1200" dirty="0">
                <a:solidFill>
                  <a:schemeClr val="bg1"/>
                </a:solidFill>
                <a:latin typeface="+mj-lt"/>
                <a:ea typeface="+mj-ea"/>
                <a:cs typeface="+mj-cs"/>
              </a:rPr>
              <a:t>               OST</a:t>
            </a:r>
            <a:endParaRPr lang="ko-KR" altLang="en-US" sz="4800" kern="1200" dirty="0">
              <a:solidFill>
                <a:schemeClr val="bg1"/>
              </a:solidFill>
              <a:latin typeface="+mj-lt"/>
              <a:ea typeface="+mj-ea"/>
              <a:cs typeface="+mj-cs"/>
            </a:endParaRP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cxnSp>
        <p:nvCxnSpPr>
          <p:cNvPr id="32" name="Straight Connector 3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99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2" name="제목 1">
            <a:extLst>
              <a:ext uri="{FF2B5EF4-FFF2-40B4-BE49-F238E27FC236}">
                <a16:creationId xmlns:a16="http://schemas.microsoft.com/office/drawing/2014/main" id="{B77E39A8-61B7-423C-8492-CDB2DD1E9848}"/>
              </a:ext>
            </a:extLst>
          </p:cNvPr>
          <p:cNvSpPr>
            <a:spLocks noGrp="1"/>
          </p:cNvSpPr>
          <p:nvPr>
            <p:ph type="title"/>
          </p:nvPr>
        </p:nvSpPr>
        <p:spPr>
          <a:xfrm>
            <a:off x="1929283" y="707132"/>
            <a:ext cx="8120152" cy="2387600"/>
          </a:xfrm>
        </p:spPr>
        <p:txBody>
          <a:bodyPr vert="horz" lIns="91440" tIns="45720" rIns="91440" bIns="45720" rtlCol="0" anchor="b">
            <a:normAutofit/>
          </a:bodyPr>
          <a:lstStyle/>
          <a:p>
            <a:pPr latinLnBrk="0"/>
            <a:r>
              <a:rPr lang="en-US" altLang="ko-KR" sz="4800" kern="1200" dirty="0">
                <a:solidFill>
                  <a:schemeClr val="bg1"/>
                </a:solidFill>
                <a:latin typeface="+mj-lt"/>
                <a:ea typeface="+mj-ea"/>
                <a:cs typeface="+mj-cs"/>
              </a:rPr>
              <a:t>First step-Hans Zimmer (</a:t>
            </a:r>
            <a:r>
              <a:rPr lang="ko-KR" altLang="en-US" sz="4800" kern="1200" dirty="0">
                <a:solidFill>
                  <a:schemeClr val="bg1"/>
                </a:solidFill>
                <a:latin typeface="+mj-lt"/>
                <a:ea typeface="+mj-ea"/>
                <a:cs typeface="+mj-cs"/>
              </a:rPr>
              <a:t>햄릿의 독백장면</a:t>
            </a:r>
            <a:r>
              <a:rPr lang="en-US" altLang="ko-KR" sz="4800" kern="1200" dirty="0">
                <a:solidFill>
                  <a:schemeClr val="bg1"/>
                </a:solidFill>
                <a:latin typeface="+mj-lt"/>
                <a:ea typeface="+mj-ea"/>
                <a:cs typeface="+mj-cs"/>
              </a:rPr>
              <a:t>)   </a:t>
            </a:r>
            <a:endParaRPr lang="ko-KR" altLang="en-US" sz="4800" kern="1200" dirty="0">
              <a:solidFill>
                <a:schemeClr val="bg1"/>
              </a:solidFill>
              <a:latin typeface="+mj-lt"/>
              <a:ea typeface="+mj-ea"/>
              <a:cs typeface="+mj-cs"/>
            </a:endParaRP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cxnSp>
        <p:nvCxnSpPr>
          <p:cNvPr id="32" name="Straight Connector 3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97F1E2-C58F-435F-9A01-6EFB2D10E35B}"/>
              </a:ext>
            </a:extLst>
          </p:cNvPr>
          <p:cNvSpPr txBox="1"/>
          <p:nvPr/>
        </p:nvSpPr>
        <p:spPr>
          <a:xfrm>
            <a:off x="1929283" y="3684494"/>
            <a:ext cx="7429870" cy="923330"/>
          </a:xfrm>
          <a:prstGeom prst="rect">
            <a:avLst/>
          </a:prstGeom>
          <a:noFill/>
        </p:spPr>
        <p:txBody>
          <a:bodyPr wrap="square" rtlCol="0">
            <a:spAutoFit/>
          </a:bodyPr>
          <a:lstStyle/>
          <a:p>
            <a:r>
              <a:rPr lang="ko-KR" altLang="en-US" dirty="0">
                <a:solidFill>
                  <a:schemeClr val="bg1"/>
                </a:solidFill>
              </a:rPr>
              <a:t>선택의 이유</a:t>
            </a:r>
            <a:r>
              <a:rPr lang="en-US" altLang="ko-KR" dirty="0">
                <a:solidFill>
                  <a:schemeClr val="bg1"/>
                </a:solidFill>
              </a:rPr>
              <a:t>: </a:t>
            </a:r>
            <a:r>
              <a:rPr lang="ko-KR" altLang="en-US" dirty="0">
                <a:solidFill>
                  <a:schemeClr val="bg1"/>
                </a:solidFill>
              </a:rPr>
              <a:t>이 음악을 들었을 때 삶이란 무엇인가를 가장 많이 떠올렸던 경험이 있기 때문에 이음악을 선택하였다</a:t>
            </a:r>
            <a:r>
              <a:rPr lang="en-US" altLang="ko-KR" dirty="0">
                <a:solidFill>
                  <a:schemeClr val="bg1"/>
                </a:solidFill>
              </a:rPr>
              <a:t>.</a:t>
            </a:r>
          </a:p>
          <a:p>
            <a:r>
              <a:rPr lang="en-US" altLang="ko-KR" dirty="0">
                <a:solidFill>
                  <a:schemeClr val="bg1"/>
                </a:solidFill>
              </a:rPr>
              <a:t>https://www.youtube.com/watch?v=55TYgbk4kZs</a:t>
            </a:r>
          </a:p>
        </p:txBody>
      </p:sp>
    </p:spTree>
    <p:extLst>
      <p:ext uri="{BB962C8B-B14F-4D97-AF65-F5344CB8AC3E}">
        <p14:creationId xmlns:p14="http://schemas.microsoft.com/office/powerpoint/2010/main" val="2310396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2" name="제목 1">
            <a:extLst>
              <a:ext uri="{FF2B5EF4-FFF2-40B4-BE49-F238E27FC236}">
                <a16:creationId xmlns:a16="http://schemas.microsoft.com/office/drawing/2014/main" id="{B77E39A8-61B7-423C-8492-CDB2DD1E9848}"/>
              </a:ext>
            </a:extLst>
          </p:cNvPr>
          <p:cNvSpPr>
            <a:spLocks noGrp="1"/>
          </p:cNvSpPr>
          <p:nvPr>
            <p:ph type="title"/>
          </p:nvPr>
        </p:nvSpPr>
        <p:spPr>
          <a:xfrm>
            <a:off x="1929283" y="707132"/>
            <a:ext cx="9557867" cy="2387600"/>
          </a:xfrm>
        </p:spPr>
        <p:txBody>
          <a:bodyPr vert="horz" lIns="91440" tIns="45720" rIns="91440" bIns="45720" rtlCol="0" anchor="b">
            <a:normAutofit/>
          </a:bodyPr>
          <a:lstStyle/>
          <a:p>
            <a:pPr latinLnBrk="0"/>
            <a:r>
              <a:rPr lang="en-US" altLang="ko-KR" sz="4800" kern="1200" dirty="0">
                <a:solidFill>
                  <a:schemeClr val="bg1"/>
                </a:solidFill>
                <a:latin typeface="+mj-lt"/>
                <a:ea typeface="+mj-ea"/>
                <a:cs typeface="+mj-cs"/>
              </a:rPr>
              <a:t>  </a:t>
            </a:r>
            <a:r>
              <a:rPr lang="en-US" altLang="ko-KR" sz="4800" dirty="0">
                <a:solidFill>
                  <a:schemeClr val="bg1"/>
                </a:solidFill>
              </a:rPr>
              <a:t>Revenge-Joyner Lucas</a:t>
            </a:r>
            <a:br>
              <a:rPr lang="en-US" altLang="ko-KR" sz="4800" dirty="0">
                <a:solidFill>
                  <a:schemeClr val="bg1"/>
                </a:solidFill>
              </a:rPr>
            </a:br>
            <a:r>
              <a:rPr lang="en-US" altLang="ko-KR" sz="4800" dirty="0">
                <a:solidFill>
                  <a:schemeClr val="bg1"/>
                </a:solidFill>
              </a:rPr>
              <a:t>(</a:t>
            </a:r>
            <a:r>
              <a:rPr lang="ko-KR" altLang="en-US" sz="4800" dirty="0">
                <a:solidFill>
                  <a:schemeClr val="bg1"/>
                </a:solidFill>
              </a:rPr>
              <a:t>복수를 행하는 장면 들에서</a:t>
            </a:r>
            <a:r>
              <a:rPr lang="en-US" altLang="ko-KR" sz="4800" dirty="0">
                <a:solidFill>
                  <a:schemeClr val="bg1"/>
                </a:solidFill>
              </a:rPr>
              <a:t>)</a:t>
            </a:r>
            <a:endParaRPr lang="ko-KR" altLang="en-US" sz="4800" kern="1200" dirty="0">
              <a:solidFill>
                <a:schemeClr val="bg1"/>
              </a:solidFill>
              <a:latin typeface="+mj-lt"/>
              <a:ea typeface="+mj-ea"/>
              <a:cs typeface="+mj-cs"/>
            </a:endParaRP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맑은 고딕" panose="020F0502020204030204"/>
              <a:ea typeface="+mn-ea"/>
              <a:cs typeface="+mn-cs"/>
            </a:endParaRPr>
          </a:p>
        </p:txBody>
      </p:sp>
      <p:cxnSp>
        <p:nvCxnSpPr>
          <p:cNvPr id="32" name="Straight Connector 3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7C607D-7CAE-42DE-BDDE-D5B99B543C24}"/>
              </a:ext>
            </a:extLst>
          </p:cNvPr>
          <p:cNvSpPr txBox="1"/>
          <p:nvPr/>
        </p:nvSpPr>
        <p:spPr>
          <a:xfrm>
            <a:off x="1929283" y="3792071"/>
            <a:ext cx="7627093" cy="1200329"/>
          </a:xfrm>
          <a:prstGeom prst="rect">
            <a:avLst/>
          </a:prstGeom>
          <a:noFill/>
        </p:spPr>
        <p:txBody>
          <a:bodyPr wrap="square" rtlCol="0">
            <a:spAutoFit/>
          </a:bodyPr>
          <a:lstStyle/>
          <a:p>
            <a:r>
              <a:rPr lang="ko-KR" altLang="en-US" dirty="0">
                <a:solidFill>
                  <a:schemeClr val="bg1"/>
                </a:solidFill>
              </a:rPr>
              <a:t>랩장르의 곡인데 이는 혼잣말을 하며 광기에 휩쓸린 햄릿의 모습과 비슷하였다</a:t>
            </a:r>
            <a:r>
              <a:rPr lang="en-US" altLang="ko-KR" dirty="0">
                <a:solidFill>
                  <a:schemeClr val="bg1"/>
                </a:solidFill>
              </a:rPr>
              <a:t>. </a:t>
            </a:r>
            <a:r>
              <a:rPr lang="ko-KR" altLang="en-US" dirty="0">
                <a:solidFill>
                  <a:schemeClr val="bg1"/>
                </a:solidFill>
              </a:rPr>
              <a:t>또한 노래가 후반부로 갈수록 점점 강렬 해지며 연극 후반부 점점 터질 듯한 분위기의 느낌 또한 낼 수 있다</a:t>
            </a:r>
            <a:r>
              <a:rPr lang="en-US" altLang="ko-KR" dirty="0">
                <a:solidFill>
                  <a:schemeClr val="bg1"/>
                </a:solidFill>
              </a:rPr>
              <a:t>.</a:t>
            </a:r>
          </a:p>
          <a:p>
            <a:r>
              <a:rPr lang="en-US" altLang="ko-KR" dirty="0">
                <a:solidFill>
                  <a:schemeClr val="bg1"/>
                </a:solidFill>
              </a:rPr>
              <a:t>https://www.youtube.com/watch?v=a5L5D1XlnY4</a:t>
            </a:r>
            <a:endParaRPr lang="ko-KR" altLang="en-US" dirty="0">
              <a:solidFill>
                <a:schemeClr val="bg1"/>
              </a:solidFill>
            </a:endParaRPr>
          </a:p>
        </p:txBody>
      </p:sp>
    </p:spTree>
    <p:extLst>
      <p:ext uri="{BB962C8B-B14F-4D97-AF65-F5344CB8AC3E}">
        <p14:creationId xmlns:p14="http://schemas.microsoft.com/office/powerpoint/2010/main" val="112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제목 1">
            <a:extLst>
              <a:ext uri="{FF2B5EF4-FFF2-40B4-BE49-F238E27FC236}">
                <a16:creationId xmlns:a16="http://schemas.microsoft.com/office/drawing/2014/main" id="{ACA02762-B8F6-4339-81AE-0F18B1E6E716}"/>
              </a:ext>
            </a:extLst>
          </p:cNvPr>
          <p:cNvSpPr>
            <a:spLocks noGrp="1"/>
          </p:cNvSpPr>
          <p:nvPr>
            <p:ph type="title"/>
          </p:nvPr>
        </p:nvSpPr>
        <p:spPr>
          <a:xfrm>
            <a:off x="1014141" y="1450655"/>
            <a:ext cx="3932030" cy="3956690"/>
          </a:xfrm>
        </p:spPr>
        <p:txBody>
          <a:bodyPr anchor="ctr">
            <a:normAutofit/>
          </a:bodyPr>
          <a:lstStyle/>
          <a:p>
            <a:r>
              <a:rPr lang="en-US" altLang="ko-KR" sz="6200">
                <a:solidFill>
                  <a:schemeClr val="bg1"/>
                </a:solidFill>
              </a:rPr>
              <a:t>  </a:t>
            </a:r>
            <a:r>
              <a:rPr lang="ko-KR" altLang="en-US" sz="6200">
                <a:solidFill>
                  <a:schemeClr val="bg1"/>
                </a:solidFill>
              </a:rPr>
              <a:t>극장선택</a:t>
            </a:r>
            <a:r>
              <a:rPr lang="en-US" altLang="ko-KR" sz="6200">
                <a:solidFill>
                  <a:schemeClr val="bg1"/>
                </a:solidFill>
              </a:rPr>
              <a:t>:</a:t>
            </a:r>
            <a:r>
              <a:rPr lang="ko-KR" altLang="en-US" sz="6200">
                <a:solidFill>
                  <a:schemeClr val="bg1"/>
                </a:solidFill>
              </a:rPr>
              <a:t>성남 아트센터 오페라 하우스</a:t>
            </a:r>
          </a:p>
        </p:txBody>
      </p:sp>
      <p:cxnSp>
        <p:nvCxnSpPr>
          <p:cNvPr id="41" name="Straight Connector 4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id="{7CBFAFC8-CD9B-4826-A5DF-192D4222136E}"/>
              </a:ext>
            </a:extLst>
          </p:cNvPr>
          <p:cNvSpPr>
            <a:spLocks noGrp="1"/>
          </p:cNvSpPr>
          <p:nvPr>
            <p:ph idx="1"/>
          </p:nvPr>
        </p:nvSpPr>
        <p:spPr>
          <a:xfrm>
            <a:off x="6096000" y="1108061"/>
            <a:ext cx="5008901" cy="4571972"/>
          </a:xfrm>
        </p:spPr>
        <p:txBody>
          <a:bodyPr anchor="ctr">
            <a:normAutofit/>
          </a:bodyPr>
          <a:lstStyle/>
          <a:p>
            <a:pPr marL="0" indent="0">
              <a:buNone/>
            </a:pPr>
            <a:r>
              <a:rPr lang="ko-KR" altLang="en-US" sz="2000">
                <a:solidFill>
                  <a:schemeClr val="bg1"/>
                </a:solidFill>
              </a:rPr>
              <a:t>극장선택의 이유</a:t>
            </a:r>
            <a:r>
              <a:rPr lang="en-US" altLang="ko-KR" sz="2000">
                <a:solidFill>
                  <a:schemeClr val="bg1"/>
                </a:solidFill>
              </a:rPr>
              <a:t>:</a:t>
            </a:r>
          </a:p>
          <a:p>
            <a:pPr marL="0" indent="0" latinLnBrk="1">
              <a:spcAft>
                <a:spcPts val="800"/>
              </a:spcAft>
              <a:buNone/>
            </a:pPr>
            <a:r>
              <a:rPr lang="ko-KR"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캐스팅할 배우들의 몸값이 높기 때문에 그에 따른 수익창출을 위하여 큰 공간이 필요하였다</a:t>
            </a:r>
            <a:r>
              <a:rPr lang="en-US"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또한 극에서의 장소이동이 자주 필요하기 때문에 원형극장보다는 한 방향으로만 볼 수 있는 극장이 필요하였다</a:t>
            </a:r>
            <a:r>
              <a:rPr lang="en-US"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그리고 관객이 참여로 인한 집중보다는 시각의 제한을 통한 집중을 원하여 프로니시엄 무대를 가진 성남 아트센터 오페라 하우스를 선택하였다</a:t>
            </a:r>
            <a:r>
              <a:rPr lang="en-US"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2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buNone/>
            </a:pPr>
            <a:endParaRPr lang="ko-KR" altLang="en-US" sz="2000">
              <a:solidFill>
                <a:schemeClr val="bg1"/>
              </a:solidFill>
            </a:endParaRPr>
          </a:p>
        </p:txBody>
      </p:sp>
    </p:spTree>
    <p:extLst>
      <p:ext uri="{BB962C8B-B14F-4D97-AF65-F5344CB8AC3E}">
        <p14:creationId xmlns:p14="http://schemas.microsoft.com/office/powerpoint/2010/main" val="354869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89">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1">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3">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5BF66421-C075-4E0B-8697-8B869B3979D9}"/>
              </a:ext>
            </a:extLst>
          </p:cNvPr>
          <p:cNvSpPr>
            <a:spLocks noGrp="1"/>
          </p:cNvSpPr>
          <p:nvPr>
            <p:ph type="title"/>
          </p:nvPr>
        </p:nvSpPr>
        <p:spPr>
          <a:xfrm>
            <a:off x="1153236" y="559703"/>
            <a:ext cx="9867331" cy="1167495"/>
          </a:xfrm>
        </p:spPr>
        <p:txBody>
          <a:bodyPr vert="horz" lIns="91440" tIns="45720" rIns="91440" bIns="45720" rtlCol="0" anchor="b">
            <a:normAutofit fontScale="90000"/>
          </a:bodyPr>
          <a:lstStyle/>
          <a:p>
            <a:pPr algn="ctr" latinLnBrk="0"/>
            <a:r>
              <a:rPr lang="ko-KR" altLang="en-US" sz="4800" dirty="0">
                <a:solidFill>
                  <a:srgbClr val="FFFFFF"/>
                </a:solidFill>
              </a:rPr>
              <a:t>성남 아트센터 오페라 하우스 좌석 배치도 </a:t>
            </a:r>
            <a:endParaRPr lang="en-US" altLang="ko-KR" sz="4800" dirty="0">
              <a:solidFill>
                <a:srgbClr val="FFFFFF"/>
              </a:solidFill>
            </a:endParaRPr>
          </a:p>
        </p:txBody>
      </p:sp>
      <p:sp>
        <p:nvSpPr>
          <p:cNvPr id="98" name="Rectangle 97">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내용 개체 틀 4">
            <a:extLst>
              <a:ext uri="{FF2B5EF4-FFF2-40B4-BE49-F238E27FC236}">
                <a16:creationId xmlns:a16="http://schemas.microsoft.com/office/drawing/2014/main" id="{9DDC4280-BC75-4727-882E-4361C350ADE5}"/>
              </a:ext>
            </a:extLst>
          </p:cNvPr>
          <p:cNvPicPr>
            <a:picLocks noChangeAspect="1"/>
          </p:cNvPicPr>
          <p:nvPr/>
        </p:nvPicPr>
        <p:blipFill rotWithShape="1">
          <a:blip r:embed="rId2">
            <a:extLst>
              <a:ext uri="{28A0092B-C50C-407E-A947-70E740481C1C}">
                <a14:useLocalDpi xmlns:a14="http://schemas.microsoft.com/office/drawing/2010/main" val="0"/>
              </a:ext>
            </a:extLst>
          </a:blip>
          <a:srcRect r="15266" b="-1"/>
          <a:stretch/>
        </p:blipFill>
        <p:spPr>
          <a:xfrm>
            <a:off x="952232" y="2324411"/>
            <a:ext cx="3313504" cy="2952439"/>
          </a:xfrm>
          <a:prstGeom prst="rect">
            <a:avLst/>
          </a:prstGeom>
        </p:spPr>
      </p:pic>
      <p:pic>
        <p:nvPicPr>
          <p:cNvPr id="9" name="그림 8">
            <a:extLst>
              <a:ext uri="{FF2B5EF4-FFF2-40B4-BE49-F238E27FC236}">
                <a16:creationId xmlns:a16="http://schemas.microsoft.com/office/drawing/2014/main" id="{CAB3B274-F291-48A1-BF10-4088C798599F}"/>
              </a:ext>
            </a:extLst>
          </p:cNvPr>
          <p:cNvPicPr>
            <a:picLocks noChangeAspect="1"/>
          </p:cNvPicPr>
          <p:nvPr/>
        </p:nvPicPr>
        <p:blipFill rotWithShape="1">
          <a:blip r:embed="rId3">
            <a:extLst>
              <a:ext uri="{28A0092B-C50C-407E-A947-70E740481C1C}">
                <a14:useLocalDpi xmlns:a14="http://schemas.microsoft.com/office/drawing/2010/main" val="0"/>
              </a:ext>
            </a:extLst>
          </a:blip>
          <a:srcRect l="4918" r="10348" b="-1"/>
          <a:stretch/>
        </p:blipFill>
        <p:spPr>
          <a:xfrm>
            <a:off x="4510584" y="2324410"/>
            <a:ext cx="3179928" cy="2833418"/>
          </a:xfrm>
          <a:prstGeom prst="rect">
            <a:avLst/>
          </a:prstGeom>
        </p:spPr>
      </p:pic>
      <p:pic>
        <p:nvPicPr>
          <p:cNvPr id="7" name="그림 6">
            <a:extLst>
              <a:ext uri="{FF2B5EF4-FFF2-40B4-BE49-F238E27FC236}">
                <a16:creationId xmlns:a16="http://schemas.microsoft.com/office/drawing/2014/main" id="{CB7677A4-FC0D-4B5F-A75F-A106669DBBC0}"/>
              </a:ext>
            </a:extLst>
          </p:cNvPr>
          <p:cNvPicPr>
            <a:picLocks noChangeAspect="1"/>
          </p:cNvPicPr>
          <p:nvPr/>
        </p:nvPicPr>
        <p:blipFill rotWithShape="1">
          <a:blip r:embed="rId4">
            <a:extLst>
              <a:ext uri="{28A0092B-C50C-407E-A947-70E740481C1C}">
                <a14:useLocalDpi xmlns:a14="http://schemas.microsoft.com/office/drawing/2010/main" val="0"/>
              </a:ext>
            </a:extLst>
          </a:blip>
          <a:srcRect l="5212" r="9917" b="-4"/>
          <a:stretch/>
        </p:blipFill>
        <p:spPr>
          <a:xfrm>
            <a:off x="8059841" y="2326655"/>
            <a:ext cx="3179927" cy="2828929"/>
          </a:xfrm>
          <a:prstGeom prst="rect">
            <a:avLst/>
          </a:prstGeom>
        </p:spPr>
      </p:pic>
      <p:sp>
        <p:nvSpPr>
          <p:cNvPr id="15" name="TextBox 14">
            <a:extLst>
              <a:ext uri="{FF2B5EF4-FFF2-40B4-BE49-F238E27FC236}">
                <a16:creationId xmlns:a16="http://schemas.microsoft.com/office/drawing/2014/main" id="{4FECC13F-D414-4507-B0E5-C0CA01BF6CA6}"/>
              </a:ext>
            </a:extLst>
          </p:cNvPr>
          <p:cNvSpPr txBox="1"/>
          <p:nvPr/>
        </p:nvSpPr>
        <p:spPr>
          <a:xfrm>
            <a:off x="8731624" y="5396753"/>
            <a:ext cx="1757082" cy="369332"/>
          </a:xfrm>
          <a:prstGeom prst="rect">
            <a:avLst/>
          </a:prstGeom>
          <a:noFill/>
        </p:spPr>
        <p:txBody>
          <a:bodyPr wrap="square" rtlCol="0">
            <a:spAutoFit/>
          </a:bodyPr>
          <a:lstStyle/>
          <a:p>
            <a:r>
              <a:rPr lang="en-US" altLang="ko-KR" dirty="0"/>
              <a:t>      </a:t>
            </a:r>
            <a:r>
              <a:rPr lang="en-US" altLang="ko-KR" dirty="0">
                <a:highlight>
                  <a:srgbClr val="00FFFF"/>
                </a:highlight>
              </a:rPr>
              <a:t>&lt;3</a:t>
            </a:r>
            <a:r>
              <a:rPr lang="ko-KR" altLang="en-US" dirty="0">
                <a:highlight>
                  <a:srgbClr val="00FFFF"/>
                </a:highlight>
              </a:rPr>
              <a:t>층</a:t>
            </a:r>
            <a:r>
              <a:rPr lang="en-US" altLang="ko-KR" dirty="0">
                <a:highlight>
                  <a:srgbClr val="00FFFF"/>
                </a:highlight>
              </a:rPr>
              <a:t>&gt;</a:t>
            </a:r>
            <a:endParaRPr lang="ko-KR" altLang="en-US" dirty="0">
              <a:highlight>
                <a:srgbClr val="00FFFF"/>
              </a:highlight>
            </a:endParaRPr>
          </a:p>
        </p:txBody>
      </p:sp>
      <p:sp>
        <p:nvSpPr>
          <p:cNvPr id="19" name="TextBox 18">
            <a:extLst>
              <a:ext uri="{FF2B5EF4-FFF2-40B4-BE49-F238E27FC236}">
                <a16:creationId xmlns:a16="http://schemas.microsoft.com/office/drawing/2014/main" id="{7677E156-BD9A-46E9-A361-3C0FE46CBA02}"/>
              </a:ext>
            </a:extLst>
          </p:cNvPr>
          <p:cNvSpPr txBox="1"/>
          <p:nvPr/>
        </p:nvSpPr>
        <p:spPr>
          <a:xfrm>
            <a:off x="4510584" y="5396753"/>
            <a:ext cx="3046663" cy="369332"/>
          </a:xfrm>
          <a:prstGeom prst="rect">
            <a:avLst/>
          </a:prstGeom>
          <a:noFill/>
        </p:spPr>
        <p:txBody>
          <a:bodyPr wrap="square" rtlCol="0">
            <a:spAutoFit/>
          </a:bodyPr>
          <a:lstStyle/>
          <a:p>
            <a:r>
              <a:rPr lang="en-US" altLang="ko-KR" dirty="0"/>
              <a:t>             </a:t>
            </a:r>
            <a:r>
              <a:rPr lang="en-US" altLang="ko-KR" dirty="0">
                <a:highlight>
                  <a:srgbClr val="00FFFF"/>
                </a:highlight>
              </a:rPr>
              <a:t>&lt;1</a:t>
            </a:r>
            <a:r>
              <a:rPr lang="ko-KR" altLang="en-US" dirty="0">
                <a:highlight>
                  <a:srgbClr val="00FFFF"/>
                </a:highlight>
              </a:rPr>
              <a:t>층</a:t>
            </a:r>
            <a:r>
              <a:rPr lang="en-US" altLang="ko-KR" dirty="0">
                <a:highlight>
                  <a:srgbClr val="00FFFF"/>
                </a:highlight>
              </a:rPr>
              <a:t>&gt;</a:t>
            </a:r>
            <a:endParaRPr lang="ko-KR" altLang="en-US" dirty="0">
              <a:highlight>
                <a:srgbClr val="00FFFF"/>
              </a:highlight>
            </a:endParaRPr>
          </a:p>
        </p:txBody>
      </p:sp>
      <p:sp>
        <p:nvSpPr>
          <p:cNvPr id="29" name="TextBox 28">
            <a:extLst>
              <a:ext uri="{FF2B5EF4-FFF2-40B4-BE49-F238E27FC236}">
                <a16:creationId xmlns:a16="http://schemas.microsoft.com/office/drawing/2014/main" id="{386004B4-11D7-4A91-8655-E54705E53842}"/>
              </a:ext>
            </a:extLst>
          </p:cNvPr>
          <p:cNvSpPr txBox="1"/>
          <p:nvPr/>
        </p:nvSpPr>
        <p:spPr>
          <a:xfrm>
            <a:off x="952232" y="5477435"/>
            <a:ext cx="3313504" cy="369332"/>
          </a:xfrm>
          <a:prstGeom prst="rect">
            <a:avLst/>
          </a:prstGeom>
          <a:noFill/>
        </p:spPr>
        <p:txBody>
          <a:bodyPr wrap="square" rtlCol="0">
            <a:spAutoFit/>
          </a:bodyPr>
          <a:lstStyle/>
          <a:p>
            <a:r>
              <a:rPr lang="en-US" altLang="ko-KR" dirty="0"/>
              <a:t>               </a:t>
            </a:r>
            <a:r>
              <a:rPr lang="en-US" altLang="ko-KR" dirty="0">
                <a:highlight>
                  <a:srgbClr val="00FFFF"/>
                </a:highlight>
              </a:rPr>
              <a:t>&lt;2</a:t>
            </a:r>
            <a:r>
              <a:rPr lang="ko-KR" altLang="en-US" dirty="0">
                <a:highlight>
                  <a:srgbClr val="00FFFF"/>
                </a:highlight>
              </a:rPr>
              <a:t>층</a:t>
            </a:r>
            <a:r>
              <a:rPr lang="en-US" altLang="ko-KR" dirty="0">
                <a:highlight>
                  <a:srgbClr val="00FFFF"/>
                </a:highlight>
              </a:rPr>
              <a:t>&gt;</a:t>
            </a:r>
            <a:endParaRPr lang="ko-KR" altLang="en-US" dirty="0">
              <a:highlight>
                <a:srgbClr val="00FFFF"/>
              </a:highlight>
            </a:endParaRPr>
          </a:p>
        </p:txBody>
      </p:sp>
    </p:spTree>
    <p:extLst>
      <p:ext uri="{BB962C8B-B14F-4D97-AF65-F5344CB8AC3E}">
        <p14:creationId xmlns:p14="http://schemas.microsoft.com/office/powerpoint/2010/main" val="20943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제목 1">
            <a:extLst>
              <a:ext uri="{FF2B5EF4-FFF2-40B4-BE49-F238E27FC236}">
                <a16:creationId xmlns:a16="http://schemas.microsoft.com/office/drawing/2014/main" id="{18764C06-75A4-4FDA-8249-15437B7E6DCB}"/>
              </a:ext>
            </a:extLst>
          </p:cNvPr>
          <p:cNvSpPr>
            <a:spLocks noGrp="1"/>
          </p:cNvSpPr>
          <p:nvPr>
            <p:ph type="title"/>
          </p:nvPr>
        </p:nvSpPr>
        <p:spPr>
          <a:xfrm>
            <a:off x="1014141" y="1450655"/>
            <a:ext cx="3932030" cy="3956690"/>
          </a:xfrm>
        </p:spPr>
        <p:txBody>
          <a:bodyPr anchor="ctr">
            <a:normAutofit/>
          </a:bodyPr>
          <a:lstStyle/>
          <a:p>
            <a:r>
              <a:rPr lang="en-US" altLang="ko-KR" sz="8000">
                <a:solidFill>
                  <a:schemeClr val="bg1"/>
                </a:solidFill>
              </a:rPr>
              <a:t>                   </a:t>
            </a:r>
            <a:r>
              <a:rPr lang="ko-KR" altLang="en-US" sz="8000">
                <a:solidFill>
                  <a:schemeClr val="bg1"/>
                </a:solidFill>
              </a:rPr>
              <a:t>가상</a:t>
            </a:r>
            <a:r>
              <a:rPr lang="en-US" altLang="ko-KR" sz="8000">
                <a:solidFill>
                  <a:schemeClr val="bg1"/>
                </a:solidFill>
              </a:rPr>
              <a:t> </a:t>
            </a:r>
            <a:r>
              <a:rPr lang="ko-KR" altLang="en-US" sz="8000">
                <a:solidFill>
                  <a:schemeClr val="bg1"/>
                </a:solidFill>
              </a:rPr>
              <a:t>캐스팅</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내용 개체 틀 2">
            <a:extLst>
              <a:ext uri="{FF2B5EF4-FFF2-40B4-BE49-F238E27FC236}">
                <a16:creationId xmlns:a16="http://schemas.microsoft.com/office/drawing/2014/main" id="{01CBA30D-C2BE-4CC9-84AF-F8E615929753}"/>
              </a:ext>
            </a:extLst>
          </p:cNvPr>
          <p:cNvSpPr>
            <a:spLocks noGrp="1"/>
          </p:cNvSpPr>
          <p:nvPr>
            <p:ph idx="1"/>
          </p:nvPr>
        </p:nvSpPr>
        <p:spPr>
          <a:xfrm>
            <a:off x="6096000" y="1108061"/>
            <a:ext cx="5008901" cy="4571972"/>
          </a:xfrm>
        </p:spPr>
        <p:txBody>
          <a:bodyPr anchor="ctr">
            <a:normAutofit/>
          </a:bodyPr>
          <a:lstStyle/>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삼촌</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잔악무도한 성격을 가졌으며 햄릿왕이 죽은 뒤에 거트루드 왕비와 결혼하였다</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거트루드 왕비</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햄릿왕의 죽음이후 햄릿의 삼촌과 결혼한다</a:t>
            </a:r>
            <a:r>
              <a:rPr lang="en-US" altLang="ko-KR" sz="1000" kern="100">
                <a:solidFill>
                  <a:schemeClr val="bg1"/>
                </a:solidFill>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작품내에서 상당히 혼란스러워 한다</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 왕 유령</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 삼촌에 의해 살해당함</a:t>
            </a:r>
            <a:r>
              <a:rPr lang="en-US" altLang="ko-KR" sz="1000" kern="100">
                <a:solidFill>
                  <a:schemeClr val="bg1"/>
                </a:solidFill>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죽은 뒤 유령이 되어 억울함 호소</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주인공</a:t>
            </a:r>
            <a:r>
              <a:rPr lang="en-US" altLang="ko-KR" sz="1000" kern="100">
                <a:solidFill>
                  <a:schemeClr val="bg1"/>
                </a:solidFill>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작품 내내 상당한 광기와 자신의 혼란스러움을 보여준다</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로젠크란츠</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햄릿의 친구</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삼촌의 지시로 햄릿 감시</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길든스턴</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햄릿의 친구 </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2,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삼촌의 지시로 햄릿 감시</a:t>
            </a:r>
            <a:endPar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호레이쇼</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햄릿의 친구</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상당한 우정을 보여준다</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오필리어</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햄릿과 사랑의 관계</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후에 자살함</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폴로니어스</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오필리어의 아빠</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햄릿에 의해 죽음</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레어티즈</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폴리니어스의 아들</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오필리어를 상당히 아낀다</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무덤지기</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우스꽝스러움</a:t>
            </a:r>
          </a:p>
          <a:p>
            <a:pPr latinLnBrk="1">
              <a:spcAft>
                <a:spcPts val="800"/>
              </a:spcAft>
            </a:pP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포틴브라스</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햄릿과 비슷하면서도 다름</a:t>
            </a:r>
            <a:r>
              <a:rPr lang="en-US"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000" kern="100">
              <a:solidFill>
                <a:schemeClr val="bg1"/>
              </a:solidFill>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2078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4A3E09-6B8A-4C3B-9903-E2546C6490A1}"/>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pPr latinLnBrk="0"/>
            <a:r>
              <a:rPr lang="ko-KR" altLang="en-US" sz="3300" dirty="0"/>
              <a:t>삼촌</a:t>
            </a:r>
            <a:r>
              <a:rPr lang="en-US" altLang="ko-KR" sz="3300" dirty="0"/>
              <a:t>(</a:t>
            </a:r>
            <a:r>
              <a:rPr lang="ko-KR" altLang="en-US" sz="3300" dirty="0"/>
              <a:t>김윤석 배우</a:t>
            </a:r>
            <a:r>
              <a:rPr lang="en-US" altLang="ko-KR" sz="3300" dirty="0"/>
              <a:t>)</a:t>
            </a:r>
            <a:br>
              <a:rPr lang="en-US" altLang="ko-KR" sz="2000" dirty="0"/>
            </a:br>
            <a:br>
              <a:rPr lang="en-US" altLang="ko-KR" sz="2000" dirty="0"/>
            </a:br>
            <a:r>
              <a:rPr lang="ko-KR" altLang="en-US" sz="2200" dirty="0"/>
              <a:t>대한민국 명실상부 대배우</a:t>
            </a:r>
            <a:br>
              <a:rPr lang="en-US" altLang="ko-KR" sz="2200" dirty="0"/>
            </a:br>
            <a:r>
              <a:rPr lang="ko-KR" altLang="en-US" sz="2200" dirty="0"/>
              <a:t>잔악 무도하여 가차없이 사람을 죽일 수 있을 것만 같은 연기를 해야 하는 역인 삼촌에 딱 맞는 배우이다</a:t>
            </a:r>
            <a:r>
              <a:rPr lang="en-US" altLang="ko-KR" sz="2200" dirty="0"/>
              <a:t>. </a:t>
            </a:r>
            <a:r>
              <a:rPr lang="ko-KR" altLang="en-US" sz="2200" dirty="0"/>
              <a:t>영화 </a:t>
            </a:r>
            <a:r>
              <a:rPr lang="en-US" altLang="ko-KR" sz="2200" dirty="0"/>
              <a:t>&lt;</a:t>
            </a:r>
            <a:r>
              <a:rPr lang="ko-KR" altLang="en-US" sz="2200" dirty="0"/>
              <a:t>화이</a:t>
            </a:r>
            <a:r>
              <a:rPr lang="en-US" altLang="ko-KR" sz="2200" dirty="0"/>
              <a:t>&gt;,&lt;</a:t>
            </a:r>
            <a:r>
              <a:rPr lang="ko-KR" altLang="en-US" sz="2200" dirty="0" err="1"/>
              <a:t>타짜</a:t>
            </a:r>
            <a:r>
              <a:rPr lang="en-US" altLang="ko-KR" sz="2200" dirty="0"/>
              <a:t>&gt;</a:t>
            </a:r>
            <a:br>
              <a:rPr lang="en-US" altLang="ko-KR" sz="2200" dirty="0"/>
            </a:br>
            <a:r>
              <a:rPr lang="ko-KR" altLang="en-US" sz="2200" dirty="0"/>
              <a:t>등에서 잔인한 악역의 모습을 잘 보여준 배우이다</a:t>
            </a:r>
            <a:r>
              <a:rPr lang="en-US" altLang="ko-KR" sz="2200" dirty="0"/>
              <a:t>.</a:t>
            </a:r>
            <a:br>
              <a:rPr lang="en-US" altLang="ko-KR" sz="2000" dirty="0"/>
            </a:br>
            <a:br>
              <a:rPr lang="en-US" altLang="ko-KR" sz="1400" dirty="0"/>
            </a:br>
            <a:endParaRPr lang="en-US" altLang="ko-KR" sz="1400" dirty="0"/>
          </a:p>
        </p:txBody>
      </p:sp>
      <p:sp>
        <p:nvSpPr>
          <p:cNvPr id="14"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내용 개체 틀 8" descr="사람, 남자, 실내, 닫기이(가) 표시된 사진&#10;&#10;자동 생성된 설명">
            <a:extLst>
              <a:ext uri="{FF2B5EF4-FFF2-40B4-BE49-F238E27FC236}">
                <a16:creationId xmlns:a16="http://schemas.microsoft.com/office/drawing/2014/main" id="{35EC89D3-AE37-4907-AF10-7DD21F6255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49" r="12050"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8778263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885257-061C-48F0-A3D9-FB215E0262B1}"/>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pPr latinLnBrk="0"/>
            <a:br>
              <a:rPr lang="en-US" altLang="ko-KR" sz="3000" dirty="0"/>
            </a:br>
            <a:br>
              <a:rPr lang="en-US" altLang="ko-KR" sz="3000" dirty="0"/>
            </a:br>
            <a:br>
              <a:rPr lang="en-US" altLang="ko-KR" sz="3000" dirty="0"/>
            </a:br>
            <a:br>
              <a:rPr lang="en-US" altLang="ko-KR" sz="3000" dirty="0"/>
            </a:br>
            <a:r>
              <a:rPr lang="ko-KR" altLang="en-US" sz="3000" dirty="0"/>
              <a:t>거트루드 왕비</a:t>
            </a:r>
            <a:r>
              <a:rPr lang="en-US" altLang="ko-KR" sz="3000" dirty="0"/>
              <a:t>(</a:t>
            </a:r>
            <a:r>
              <a:rPr lang="ko-KR" altLang="en-US" sz="3000" dirty="0"/>
              <a:t>이영애 배우</a:t>
            </a:r>
            <a:r>
              <a:rPr lang="en-US" altLang="ko-KR" sz="3000" dirty="0"/>
              <a:t>)</a:t>
            </a:r>
            <a:br>
              <a:rPr lang="en-US" altLang="ko-KR" sz="3000" dirty="0"/>
            </a:br>
            <a:br>
              <a:rPr lang="en-US" altLang="ko-KR" sz="3000" dirty="0"/>
            </a:br>
            <a:r>
              <a:rPr lang="ko-KR" altLang="en-US" sz="2200" dirty="0"/>
              <a:t>일단 왕비의 고귀한 느낌을 살릴 수 있을 것 같으며 극 후반에 혼란스러워 하는 거트루드 왕비의 모습을 이영애 배우의 다른 작품에서의 모습을 보면 잘 살릴 수 있을 것 같다</a:t>
            </a:r>
            <a:r>
              <a:rPr lang="en-US" altLang="ko-KR" sz="2200" dirty="0"/>
              <a:t>.</a:t>
            </a:r>
            <a:br>
              <a:rPr lang="en-US" altLang="ko-KR" sz="3000" dirty="0"/>
            </a:br>
            <a:endParaRPr lang="en-US" altLang="ko-KR" sz="30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내용 개체 틀 4" descr="사람, 가장, 닫기, 응시하는이(가) 표시된 사진&#10;&#10;자동 생성된 설명">
            <a:extLst>
              <a:ext uri="{FF2B5EF4-FFF2-40B4-BE49-F238E27FC236}">
                <a16:creationId xmlns:a16="http://schemas.microsoft.com/office/drawing/2014/main" id="{FAE6A242-82A4-4D87-AFA1-31612AF35E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07" b="738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186151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96E655-836B-4E80-85F4-BE517BCD8CBE}"/>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pPr latinLnBrk="0"/>
            <a:br>
              <a:rPr lang="en-US" altLang="ko-KR" sz="3000" dirty="0"/>
            </a:br>
            <a:r>
              <a:rPr lang="ko-KR" altLang="en-US" sz="3000" dirty="0" err="1"/>
              <a:t>햄릿왕</a:t>
            </a:r>
            <a:r>
              <a:rPr lang="en-US" altLang="ko-KR" sz="3000" dirty="0"/>
              <a:t>(</a:t>
            </a:r>
            <a:r>
              <a:rPr lang="ko-KR" altLang="en-US" sz="3000" dirty="0"/>
              <a:t>김갑수 배우</a:t>
            </a:r>
            <a:r>
              <a:rPr lang="en-US" altLang="ko-KR" sz="3000" dirty="0"/>
              <a:t>)</a:t>
            </a:r>
            <a:br>
              <a:rPr lang="en-US" altLang="ko-KR" sz="3000" dirty="0"/>
            </a:br>
            <a:br>
              <a:rPr lang="en-US" altLang="ko-KR" sz="3000" dirty="0"/>
            </a:br>
            <a:r>
              <a:rPr lang="ko-KR" altLang="en-US" sz="2000" dirty="0"/>
              <a:t>햄릿왕의 역할은 단명역할 전문 배우라고도 불리는 김갑수 배우가 어울리는 것 같다</a:t>
            </a:r>
            <a:r>
              <a:rPr lang="en-US" altLang="ko-KR" sz="2000" dirty="0"/>
              <a:t>. </a:t>
            </a:r>
            <a:r>
              <a:rPr lang="ko-KR" altLang="en-US" sz="2000" dirty="0"/>
              <a:t>햄릿왕의 억울함 호소장면이 김갑수 배우의 억울함 호소 연기력이라면 충분히 소화 해낼 수 있다고 생각하였다</a:t>
            </a:r>
            <a:r>
              <a:rPr lang="en-US" altLang="ko-KR" sz="2000" dirty="0"/>
              <a:t>.</a:t>
            </a:r>
            <a:br>
              <a:rPr lang="en-US" altLang="ko-KR" sz="3000" dirty="0"/>
            </a:br>
            <a:endParaRPr lang="en-US" altLang="ko-KR" sz="30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내용 개체 틀 4" descr="텍스트, 남자, 사람, 실내이(가) 표시된 사진&#10;&#10;자동 생성된 설명">
            <a:extLst>
              <a:ext uri="{FF2B5EF4-FFF2-40B4-BE49-F238E27FC236}">
                <a16:creationId xmlns:a16="http://schemas.microsoft.com/office/drawing/2014/main" id="{BE8C028A-0958-4FBF-93EA-36C72D46A5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893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478375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C34922-06F5-45FA-9542-B3E8FC35DD9F}"/>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latinLnBrk="0"/>
            <a:r>
              <a:rPr lang="ko-KR" altLang="en-US" sz="3000" dirty="0"/>
              <a:t>햄릿</a:t>
            </a:r>
            <a:r>
              <a:rPr lang="en-US" altLang="ko-KR" sz="3000" dirty="0"/>
              <a:t>(</a:t>
            </a:r>
            <a:r>
              <a:rPr lang="ko-KR" altLang="en-US" sz="3000" dirty="0"/>
              <a:t>유아인 배우</a:t>
            </a:r>
            <a:r>
              <a:rPr lang="en-US" altLang="ko-KR" sz="3000" dirty="0"/>
              <a:t>)</a:t>
            </a:r>
            <a:br>
              <a:rPr lang="en-US" altLang="ko-KR" sz="3000" dirty="0"/>
            </a:br>
            <a:br>
              <a:rPr lang="en-US" altLang="ko-KR" sz="3000" dirty="0"/>
            </a:br>
            <a:r>
              <a:rPr lang="ko-KR" altLang="en-US" sz="2000" dirty="0"/>
              <a:t>극의 주인공인 햄릿은 유아인 배우로 캐스팅 하였다</a:t>
            </a:r>
            <a:r>
              <a:rPr lang="en-US" altLang="ko-KR" sz="2000" dirty="0"/>
              <a:t>. </a:t>
            </a:r>
            <a:r>
              <a:rPr lang="ko-KR" altLang="en-US" sz="2000" dirty="0"/>
              <a:t>극에서의 햄릿의 광기를 잘 표현하고 싶었기 때문에 영화</a:t>
            </a:r>
            <a:r>
              <a:rPr lang="en-US" altLang="ko-KR" sz="2000" dirty="0"/>
              <a:t>&lt;</a:t>
            </a:r>
            <a:r>
              <a:rPr lang="ko-KR" altLang="en-US" sz="2000" dirty="0"/>
              <a:t>베테랑</a:t>
            </a:r>
            <a:r>
              <a:rPr lang="en-US" altLang="ko-KR" sz="2000" dirty="0"/>
              <a:t>&gt;</a:t>
            </a:r>
            <a:r>
              <a:rPr lang="ko-KR" altLang="en-US" sz="2000" dirty="0"/>
              <a:t>에서의 유아인 배우의 사이코패스에 가까운 듯한 연기를 생각하였다</a:t>
            </a:r>
            <a:r>
              <a:rPr lang="en-US" altLang="ko-KR" sz="2000" dirty="0"/>
              <a:t>.</a:t>
            </a:r>
            <a:endParaRPr lang="en-US" altLang="ko-KR" sz="3000" dirty="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내용 개체 틀 4" descr="사람, 남자이(가) 표시된 사진&#10;&#10;자동 생성된 설명">
            <a:extLst>
              <a:ext uri="{FF2B5EF4-FFF2-40B4-BE49-F238E27FC236}">
                <a16:creationId xmlns:a16="http://schemas.microsoft.com/office/drawing/2014/main" id="{D2AC4F4C-0B0E-4B60-9870-D06B7BE371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5" r="182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062199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914</Words>
  <Application>Microsoft Office PowerPoint</Application>
  <PresentationFormat>와이드스크린</PresentationFormat>
  <Paragraphs>56</Paragraphs>
  <Slides>24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24</vt:i4>
      </vt:variant>
    </vt:vector>
  </HeadingPairs>
  <TitlesOfParts>
    <vt:vector size="27" baseType="lpstr">
      <vt:lpstr>맑은 고딕</vt:lpstr>
      <vt:lpstr>Arial</vt:lpstr>
      <vt:lpstr>Office 테마</vt:lpstr>
      <vt:lpstr>연극기획</vt:lpstr>
      <vt:lpstr>                   작품:햄릿</vt:lpstr>
      <vt:lpstr>  극장선택:성남 아트센터 오페라 하우스</vt:lpstr>
      <vt:lpstr>성남 아트센터 오페라 하우스 좌석 배치도 </vt:lpstr>
      <vt:lpstr>                   가상 캐스팅</vt:lpstr>
      <vt:lpstr>삼촌(김윤석 배우)  대한민국 명실상부 대배우 잔악 무도하여 가차없이 사람을 죽일 수 있을 것만 같은 연기를 해야 하는 역인 삼촌에 딱 맞는 배우이다. 영화 &lt;화이&gt;,&lt;타짜&gt; 등에서 잔인한 악역의 모습을 잘 보여준 배우이다.  </vt:lpstr>
      <vt:lpstr>    거트루드 왕비(이영애 배우)  일단 왕비의 고귀한 느낌을 살릴 수 있을 것 같으며 극 후반에 혼란스러워 하는 거트루드 왕비의 모습을 이영애 배우의 다른 작품에서의 모습을 보면 잘 살릴 수 있을 것 같다. </vt:lpstr>
      <vt:lpstr> 햄릿왕(김갑수 배우)  햄릿왕의 역할은 단명역할 전문 배우라고도 불리는 김갑수 배우가 어울리는 것 같다. 햄릿왕의 억울함 호소장면이 김갑수 배우의 억울함 호소 연기력이라면 충분히 소화 해낼 수 있다고 생각하였다. </vt:lpstr>
      <vt:lpstr>햄릿(유아인 배우)  극의 주인공인 햄릿은 유아인 배우로 캐스팅 하였다. 극에서의 햄릿의 광기를 잘 표현하고 싶었기 때문에 영화&lt;베테랑&gt;에서의 유아인 배우의 사이코패스에 가까운 듯한 연기를 생각하였다.</vt:lpstr>
      <vt:lpstr>로젠크렌츠(이제훈 배우),길든스턴(최우식 배우),호레이쇼(류준열 배우)</vt:lpstr>
      <vt:lpstr>폴로니어스(조진웅 배우),레어티즈(박정민 배우),오필리어(김태리 배우)</vt:lpstr>
      <vt:lpstr>무덤지기(김상호 배우),포틴브라스(정해인 배우) </vt:lpstr>
      <vt:lpstr>                     포스터</vt:lpstr>
      <vt:lpstr>PowerPoint 프레젠테이션</vt:lpstr>
      <vt:lpstr>1.”HAMLET”을 인큐베이터의 아기사진과 묘비사진 사이에 넣어 이와 같은 이야기가 탄생과 죽음 사이에서 일어나는 일이라는 것을 설명하였다. 2.”To Be Or Not To Be”를 한가운데 적어 삶과 죽음사이에서 고민하는 대사를 탄생과 죽음 사이인 삶에서 고민하는 듯한 효과를 내보려고 했다. 3.표지에 인큐베이터의 아기와 묘지를 넣음으로 사람들이 햄릿을 통해 삶에 대해 생각해보게 하였다. 4.인큐베이터의 아기, 묘비 전혀 어울리지 않는 두 사진을 넣음으로 사람들에게 삶과 죽음은 이질적인 느낌이 든다는 편견을 깨고 싶었다.</vt:lpstr>
      <vt:lpstr>               무대의상</vt:lpstr>
      <vt:lpstr>햄릿:빨간수트및 빨간 바지  빨간색은 유럽에서 사랑스러우면서도 위험한 색깔이다. 햄릿의 광기를 표현하기에는 빨간 수트가 가장 적합한 옷이다</vt:lpstr>
      <vt:lpstr>삼촌  잔악무도한 느낌을 주기 위하여 검은색 상의와 위협적인 모습의 하의를 선택하였다. 검은색은  절대 악을 상징하기 때문에 매우 어울린다</vt:lpstr>
      <vt:lpstr>거트루드 왕비:회색드레스 순수함을 상징하는 하얀색과 악함을 상징하는 검은색이 섞인 회색으로 표현하여 악과 선사이에서 혼란스러워 하는 가장 일반적인 인간과 비슷한 모습을 보여준다</vt:lpstr>
      <vt:lpstr>햄릿왕: 피 묻은 회색 슈트  햄릿왕도 포틴브라스왕을 죽였기 때문에 절대적인 선이 될 수 없다. 따라서 그사이인 회색이며 죽었음을 보여주는 피가 묻은 회색 슈트를 선택하였다. </vt:lpstr>
      <vt:lpstr>포틴브라스:초록색 슈트  빨간색의 보색이며 생명을 상징하는 초록색을 입혀 햄릿과 비슷하지만 반대인 모습을 부각시킨다. 또한 살인으로 복수를 하지 않는다는 점이 생명성을 더욱 부각시킨다.</vt:lpstr>
      <vt:lpstr>               OST</vt:lpstr>
      <vt:lpstr>First step-Hans Zimmer (햄릿의 독백장면)   </vt:lpstr>
      <vt:lpstr>  Revenge-Joyner Lucas (복수를 행하는 장면 들에서)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연극기획</dc:title>
  <dc:creator>김정엽</dc:creator>
  <cp:lastModifiedBy>김정엽</cp:lastModifiedBy>
  <cp:revision>4</cp:revision>
  <dcterms:created xsi:type="dcterms:W3CDTF">2021-01-19T14:24:22Z</dcterms:created>
  <dcterms:modified xsi:type="dcterms:W3CDTF">2021-01-19T14:42:37Z</dcterms:modified>
</cp:coreProperties>
</file>