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57" r:id="rId6"/>
    <p:sldId id="259" r:id="rId7"/>
    <p:sldId id="265" r:id="rId8"/>
    <p:sldId id="267" r:id="rId9"/>
    <p:sldId id="266" r:id="rId10"/>
    <p:sldId id="268" r:id="rId11"/>
    <p:sldId id="291" r:id="rId12"/>
    <p:sldId id="261" r:id="rId13"/>
    <p:sldId id="269" r:id="rId14"/>
    <p:sldId id="271" r:id="rId15"/>
    <p:sldId id="276" r:id="rId16"/>
    <p:sldId id="277" r:id="rId17"/>
    <p:sldId id="278" r:id="rId18"/>
    <p:sldId id="279" r:id="rId19"/>
    <p:sldId id="280" r:id="rId20"/>
    <p:sldId id="273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88" r:id="rId30"/>
    <p:sldId id="292" r:id="rId31"/>
    <p:sldId id="293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B019-577E-E7FA-CC6D-3EDE1DB9ED2A}" v="1297" dt="2023-01-12T04:14:00.554"/>
    <p1510:client id="{2116C94F-71FD-4FE6-8D43-8E7C039EB152}" v="409" dt="2022-11-10T04:48:35.195"/>
    <p1510:client id="{6B3FCC51-4AE6-A8A2-003D-F464764D36B7}" v="204" dt="2022-11-10T05:11:50.805"/>
    <p1510:client id="{CD63B67D-C929-7372-A7EF-1B5CA90CF452}" v="451" dt="2022-12-29T08:12:03.486"/>
    <p1510:client id="{DE94BBA7-C166-8117-2D7A-AA6B359359DD}" v="1754" dt="2022-11-24T11:03:3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Ow2sE_pQDo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weQAd6vQJU&amp;list=WL&amp;index=14" TargetMode="External"/><Relationship Id="rId2" Type="http://schemas.openxmlformats.org/officeDocument/2006/relationships/hyperlink" Target="https://hackmd.io/@shaoeChen/Bywb8YLKS/https:/hackmd.io/@shaoeChen/Syez2AmF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nblogs.com/gentlesunshine/p/12723175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機器學習--</a:t>
            </a:r>
            <a: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  <a:t/>
            </a:r>
            <a:b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遊戲AI設計</a:t>
            </a:r>
            <a:endParaRPr lang="zh-TW" altLang="en-US" sz="7200">
              <a:solidFill>
                <a:schemeClr val="bg1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8802358-E144-EA25-303E-BAE5FB32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  <a:ea typeface="新細明體"/>
                <a:cs typeface="Calibri"/>
              </a:rPr>
              <a:t>C108112126_陳祺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EDC2E-1981-AC3A-F099-A3E33A9C849C}"/>
              </a:ext>
            </a:extLst>
          </p:cNvPr>
          <p:cNvSpPr txBox="1"/>
          <p:nvPr/>
        </p:nvSpPr>
        <p:spPr>
          <a:xfrm>
            <a:off x="5500351" y="40112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AF78A46-EB88-45E0-E5EE-C0B91F64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4" y="497789"/>
            <a:ext cx="7452931" cy="55710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56CB9-6136-EDCF-FC59-82DFE8836853}"/>
              </a:ext>
            </a:extLst>
          </p:cNvPr>
          <p:cNvSpPr txBox="1"/>
          <p:nvPr/>
        </p:nvSpPr>
        <p:spPr>
          <a:xfrm>
            <a:off x="8321488" y="634252"/>
            <a:ext cx="413272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狀態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State</a:t>
            </a:r>
          </a:p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采取的行為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Action</a:t>
            </a:r>
          </a:p>
          <a:p>
            <a:r>
              <a:rPr lang="en-US" altLang="zh-TW" sz="3000" dirty="0" err="1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KL:相對熵</a:t>
            </a: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0167578-E356-861E-4FC1-888B5DFC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924744"/>
            <a:ext cx="8771964" cy="4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FABE98-7942-4551-D890-2E1B7B92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640080"/>
            <a:ext cx="3636865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預計使用工具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39ABF-0728-F9D2-A749-5776DDE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13" y="640081"/>
            <a:ext cx="6947639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ensorflow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 </a:t>
            </a:r>
            <a:r>
              <a:rPr lang="zh-TW">
                <a:ea typeface="+mn-lt"/>
                <a:cs typeface="+mn-lt"/>
              </a:rPr>
              <a:t>深度學習框架</a:t>
            </a:r>
            <a:endParaRPr lang="zh-TW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endParaRPr lang="zh-TW" altLang="en-US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ML-Agents (</a:t>
            </a:r>
            <a:r>
              <a:rPr lang="en-US" dirty="0">
                <a:ea typeface="+mn-lt"/>
                <a:cs typeface="+mn-lt"/>
              </a:rPr>
              <a:t>Unity Machine Learning Agent)</a:t>
            </a:r>
            <a:endParaRPr lang="en-US" altLang="zh-TW" dirty="0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   Unity</a:t>
            </a:r>
            <a:r>
              <a:rPr lang="zh-TW" altLang="en-US">
                <a:ea typeface="+mn-lt"/>
                <a:cs typeface="+mn-lt"/>
              </a:rPr>
              <a:t>機器學習代理工具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85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設計</a:t>
            </a:r>
            <a:r>
              <a:rPr lang="zh-TW" altLang="en-US">
                <a:solidFill>
                  <a:schemeClr val="bg1"/>
                </a:solidFill>
                <a:ea typeface="新細明體"/>
              </a:rPr>
              <a:t>&amp;API</a:t>
            </a:r>
            <a:endParaRPr lang="en-US" altLang="zh-TW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1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88311D69-C040-6CED-30DD-634F1802C891}"/>
              </a:ext>
            </a:extLst>
          </p:cNvPr>
          <p:cNvSpPr/>
          <p:nvPr/>
        </p:nvSpPr>
        <p:spPr>
          <a:xfrm>
            <a:off x="7710252" y="2993871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5AF46E-B597-D92C-1057-2E796926A740}"/>
              </a:ext>
            </a:extLst>
          </p:cNvPr>
          <p:cNvSpPr/>
          <p:nvPr/>
        </p:nvSpPr>
        <p:spPr>
          <a:xfrm>
            <a:off x="6134061" y="2992676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4584563-097B-5E98-069E-98585E6E634A}"/>
              </a:ext>
            </a:extLst>
          </p:cNvPr>
          <p:cNvSpPr/>
          <p:nvPr/>
        </p:nvSpPr>
        <p:spPr>
          <a:xfrm>
            <a:off x="2179119" y="139799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00C091-F9DD-614F-747E-BEE29FC884B0}"/>
              </a:ext>
            </a:extLst>
          </p:cNvPr>
          <p:cNvSpPr/>
          <p:nvPr/>
        </p:nvSpPr>
        <p:spPr>
          <a:xfrm>
            <a:off x="9178334" y="125185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3D23E5-162C-FD92-5854-347EF28F1A26}"/>
              </a:ext>
            </a:extLst>
          </p:cNvPr>
          <p:cNvSpPr/>
          <p:nvPr/>
        </p:nvSpPr>
        <p:spPr>
          <a:xfrm>
            <a:off x="7611089" y="450743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81F8EC-1763-0764-D8E1-A8B0FFC0D2FF}"/>
              </a:ext>
            </a:extLst>
          </p:cNvPr>
          <p:cNvSpPr/>
          <p:nvPr/>
        </p:nvSpPr>
        <p:spPr>
          <a:xfrm>
            <a:off x="7503277" y="5663254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CC5DF4-8DA6-FBDD-F390-FF88D261E3FA}"/>
              </a:ext>
            </a:extLst>
          </p:cNvPr>
          <p:cNvSpPr/>
          <p:nvPr/>
        </p:nvSpPr>
        <p:spPr>
          <a:xfrm>
            <a:off x="9529808" y="489812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6820A-C3C0-739D-AD8A-206F33CDB9E3}"/>
              </a:ext>
            </a:extLst>
          </p:cNvPr>
          <p:cNvSpPr/>
          <p:nvPr/>
        </p:nvSpPr>
        <p:spPr>
          <a:xfrm>
            <a:off x="9286444" y="3008779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2E392DD-35C2-9820-4FE1-EA5773C447B8}"/>
              </a:ext>
            </a:extLst>
          </p:cNvPr>
          <p:cNvSpPr/>
          <p:nvPr/>
        </p:nvSpPr>
        <p:spPr>
          <a:xfrm>
            <a:off x="449034" y="535576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7C480-A083-F5AF-F5AE-8FE5A854EF66}"/>
              </a:ext>
            </a:extLst>
          </p:cNvPr>
          <p:cNvSpPr/>
          <p:nvPr/>
        </p:nvSpPr>
        <p:spPr>
          <a:xfrm>
            <a:off x="221186" y="1442468"/>
            <a:ext cx="1501588" cy="59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2DBB8C0-A0A5-1F0B-58AD-BE1EC0AFC99C}"/>
              </a:ext>
            </a:extLst>
          </p:cNvPr>
          <p:cNvCxnSpPr/>
          <p:nvPr/>
        </p:nvCxnSpPr>
        <p:spPr>
          <a:xfrm flipV="1">
            <a:off x="1723171" y="1769139"/>
            <a:ext cx="454959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8F82BF-CD72-BD49-7462-F7CC9E899941}"/>
              </a:ext>
            </a:extLst>
          </p:cNvPr>
          <p:cNvCxnSpPr/>
          <p:nvPr/>
        </p:nvCxnSpPr>
        <p:spPr>
          <a:xfrm flipH="1" flipV="1">
            <a:off x="967197" y="2176300"/>
            <a:ext cx="14600" cy="312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BCC8092-272B-9BDC-85F3-C96A4631C0DA}"/>
              </a:ext>
            </a:extLst>
          </p:cNvPr>
          <p:cNvCxnSpPr>
            <a:cxnSpLocks/>
          </p:cNvCxnSpPr>
          <p:nvPr/>
        </p:nvCxnSpPr>
        <p:spPr>
          <a:xfrm flipV="1">
            <a:off x="3852595" y="1779576"/>
            <a:ext cx="1550986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2EEFAE4-38B9-CF23-7946-1E1B239A88AD}"/>
              </a:ext>
            </a:extLst>
          </p:cNvPr>
          <p:cNvSpPr/>
          <p:nvPr/>
        </p:nvSpPr>
        <p:spPr>
          <a:xfrm>
            <a:off x="5402332" y="13965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6FC054-842C-7428-C26E-5A37255BF310}"/>
              </a:ext>
            </a:extLst>
          </p:cNvPr>
          <p:cNvCxnSpPr>
            <a:cxnSpLocks/>
          </p:cNvCxnSpPr>
          <p:nvPr/>
        </p:nvCxnSpPr>
        <p:spPr>
          <a:xfrm flipV="1">
            <a:off x="7140676" y="1696070"/>
            <a:ext cx="188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2E18CE-C9CD-3294-7CC1-3B7956C18A1D}"/>
              </a:ext>
            </a:extLst>
          </p:cNvPr>
          <p:cNvCxnSpPr>
            <a:cxnSpLocks/>
          </p:cNvCxnSpPr>
          <p:nvPr/>
        </p:nvCxnSpPr>
        <p:spPr>
          <a:xfrm>
            <a:off x="977496" y="864117"/>
            <a:ext cx="1122" cy="58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D6FB899-0AFD-1EC6-C400-906BF76655EA}"/>
              </a:ext>
            </a:extLst>
          </p:cNvPr>
          <p:cNvCxnSpPr>
            <a:cxnSpLocks/>
          </p:cNvCxnSpPr>
          <p:nvPr/>
        </p:nvCxnSpPr>
        <p:spPr>
          <a:xfrm>
            <a:off x="11903770" y="877490"/>
            <a:ext cx="5956" cy="442322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35B4080-BBD3-7C63-92EB-3EECF187B38A}"/>
              </a:ext>
            </a:extLst>
          </p:cNvPr>
          <p:cNvCxnSpPr/>
          <p:nvPr/>
        </p:nvCxnSpPr>
        <p:spPr>
          <a:xfrm>
            <a:off x="11205821" y="5296482"/>
            <a:ext cx="699339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070FB7C-B581-008B-C887-F264DA11AD48}"/>
              </a:ext>
            </a:extLst>
          </p:cNvPr>
          <p:cNvCxnSpPr>
            <a:cxnSpLocks/>
          </p:cNvCxnSpPr>
          <p:nvPr/>
        </p:nvCxnSpPr>
        <p:spPr>
          <a:xfrm>
            <a:off x="976231" y="860181"/>
            <a:ext cx="10939366" cy="16395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0077F79-4D53-962C-6A65-791B2D031C29}"/>
              </a:ext>
            </a:extLst>
          </p:cNvPr>
          <p:cNvCxnSpPr>
            <a:cxnSpLocks/>
          </p:cNvCxnSpPr>
          <p:nvPr/>
        </p:nvCxnSpPr>
        <p:spPr>
          <a:xfrm flipH="1" flipV="1">
            <a:off x="1178941" y="2170568"/>
            <a:ext cx="39096" cy="1107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E2C627-9C79-C4F0-7B34-E9963D8CE654}"/>
              </a:ext>
            </a:extLst>
          </p:cNvPr>
          <p:cNvCxnSpPr>
            <a:cxnSpLocks/>
          </p:cNvCxnSpPr>
          <p:nvPr/>
        </p:nvCxnSpPr>
        <p:spPr>
          <a:xfrm>
            <a:off x="6048811" y="4910263"/>
            <a:ext cx="1524430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9F5526-9AE7-930F-E780-18E0C19B2300}"/>
              </a:ext>
            </a:extLst>
          </p:cNvPr>
          <p:cNvSpPr txBox="1"/>
          <p:nvPr/>
        </p:nvSpPr>
        <p:spPr>
          <a:xfrm>
            <a:off x="4004988" y="4040754"/>
            <a:ext cx="183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回傳Reward總</a:t>
            </a:r>
            <a:r>
              <a:rPr lang="zh-TW">
                <a:ea typeface="新細明體"/>
                <a:cs typeface="Calibri"/>
              </a:rPr>
              <a:t>和</a:t>
            </a:r>
            <a:endParaRPr lang="zh-TW" altLang="en-US">
              <a:ea typeface="新細明體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8A66D7-671E-1548-51C7-AFCD6D59E311}"/>
              </a:ext>
            </a:extLst>
          </p:cNvPr>
          <p:cNvCxnSpPr>
            <a:cxnSpLocks/>
          </p:cNvCxnSpPr>
          <p:nvPr/>
        </p:nvCxnSpPr>
        <p:spPr>
          <a:xfrm flipH="1">
            <a:off x="8441144" y="5197400"/>
            <a:ext cx="4328" cy="4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2FC258-3E6B-FA7E-9D5B-169A4ACB7DBD}"/>
              </a:ext>
            </a:extLst>
          </p:cNvPr>
          <p:cNvCxnSpPr>
            <a:cxnSpLocks/>
          </p:cNvCxnSpPr>
          <p:nvPr/>
        </p:nvCxnSpPr>
        <p:spPr>
          <a:xfrm>
            <a:off x="10303499" y="3788224"/>
            <a:ext cx="6110" cy="112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9040232-72CF-D2EB-04A5-B4AF412291EA}"/>
              </a:ext>
            </a:extLst>
          </p:cNvPr>
          <p:cNvCxnSpPr>
            <a:cxnSpLocks/>
          </p:cNvCxnSpPr>
          <p:nvPr/>
        </p:nvCxnSpPr>
        <p:spPr>
          <a:xfrm>
            <a:off x="8351527" y="3569017"/>
            <a:ext cx="6110" cy="94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9DE890-CBBD-BC5E-E65E-CCC922BBD6CA}"/>
              </a:ext>
            </a:extLst>
          </p:cNvPr>
          <p:cNvSpPr txBox="1"/>
          <p:nvPr/>
        </p:nvSpPr>
        <p:spPr>
          <a:xfrm>
            <a:off x="8300986" y="3845804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發生碰撞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70DEFF-3CEE-E716-F542-AF41F3DC26CE}"/>
              </a:ext>
            </a:extLst>
          </p:cNvPr>
          <p:cNvSpPr txBox="1"/>
          <p:nvPr/>
        </p:nvSpPr>
        <p:spPr>
          <a:xfrm>
            <a:off x="10399096" y="4035382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DE9B1ED-7744-88F0-17F2-33EC5928225E}"/>
              </a:ext>
            </a:extLst>
          </p:cNvPr>
          <p:cNvSpPr txBox="1"/>
          <p:nvPr/>
        </p:nvSpPr>
        <p:spPr>
          <a:xfrm>
            <a:off x="7458703" y="1212268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決定動作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1FFF39C-C704-A47B-6416-EA61D792C3A0}"/>
              </a:ext>
            </a:extLst>
          </p:cNvPr>
          <p:cNvSpPr txBox="1"/>
          <p:nvPr/>
        </p:nvSpPr>
        <p:spPr>
          <a:xfrm rot="10800000" flipV="1">
            <a:off x="4000116" y="1374754"/>
            <a:ext cx="1245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獲取參數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4CA5414-4273-BBEB-D141-740A85A854A6}"/>
              </a:ext>
            </a:extLst>
          </p:cNvPr>
          <p:cNvCxnSpPr>
            <a:cxnSpLocks/>
          </p:cNvCxnSpPr>
          <p:nvPr/>
        </p:nvCxnSpPr>
        <p:spPr>
          <a:xfrm>
            <a:off x="10070662" y="1937934"/>
            <a:ext cx="13467" cy="106685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29BEC9D-1EDC-7068-47D6-CD2C25044C54}"/>
              </a:ext>
            </a:extLst>
          </p:cNvPr>
          <p:cNvCxnSpPr>
            <a:cxnSpLocks/>
          </p:cNvCxnSpPr>
          <p:nvPr/>
        </p:nvCxnSpPr>
        <p:spPr>
          <a:xfrm>
            <a:off x="6866087" y="2532918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9B1608C-2DA5-4C78-3186-B961C17C5D4B}"/>
              </a:ext>
            </a:extLst>
          </p:cNvPr>
          <p:cNvCxnSpPr>
            <a:cxnSpLocks/>
          </p:cNvCxnSpPr>
          <p:nvPr/>
        </p:nvCxnSpPr>
        <p:spPr>
          <a:xfrm>
            <a:off x="8296141" y="2522479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C9F560F-F711-C337-9C9F-6E2EFB581B68}"/>
              </a:ext>
            </a:extLst>
          </p:cNvPr>
          <p:cNvCxnSpPr>
            <a:cxnSpLocks/>
          </p:cNvCxnSpPr>
          <p:nvPr/>
        </p:nvCxnSpPr>
        <p:spPr>
          <a:xfrm>
            <a:off x="6824332" y="2522477"/>
            <a:ext cx="3249357" cy="230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5ADB49-3612-749B-274D-1613A76926CD}"/>
              </a:ext>
            </a:extLst>
          </p:cNvPr>
          <p:cNvCxnSpPr>
            <a:cxnSpLocks/>
          </p:cNvCxnSpPr>
          <p:nvPr/>
        </p:nvCxnSpPr>
        <p:spPr>
          <a:xfrm flipV="1">
            <a:off x="1219077" y="3280161"/>
            <a:ext cx="4919811" cy="5248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275C85-2DD5-E31C-010A-A825B8750124}"/>
              </a:ext>
            </a:extLst>
          </p:cNvPr>
          <p:cNvCxnSpPr>
            <a:cxnSpLocks/>
          </p:cNvCxnSpPr>
          <p:nvPr/>
        </p:nvCxnSpPr>
        <p:spPr>
          <a:xfrm flipH="1" flipV="1">
            <a:off x="6008677" y="2092127"/>
            <a:ext cx="61506" cy="28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2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C4FAAA7B-C1B6-8696-6156-829FCA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51" b="30377"/>
          <a:stretch/>
        </p:blipFill>
        <p:spPr>
          <a:xfrm>
            <a:off x="860738" y="720689"/>
            <a:ext cx="10457740" cy="5414346"/>
          </a:xfrm>
          <a:prstGeom prst="rect">
            <a:avLst/>
          </a:prstGeom>
        </p:spPr>
      </p:pic>
      <p:pic>
        <p:nvPicPr>
          <p:cNvPr id="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AA3A17CF-7C9F-19D6-FC4D-2C1049F3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8" y="1279636"/>
            <a:ext cx="854702" cy="7892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E6064B-6173-4BB4-B4EB-FEEE14D88C32}"/>
              </a:ext>
            </a:extLst>
          </p:cNvPr>
          <p:cNvSpPr txBox="1"/>
          <p:nvPr/>
        </p:nvSpPr>
        <p:spPr>
          <a:xfrm>
            <a:off x="1159098" y="1092021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輸入:遊戲資訊</a:t>
            </a: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E13B4A-0F31-2CDD-D752-65C9A202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228621" y="1172311"/>
            <a:ext cx="854702" cy="7892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9EB2A3-3899-EFC6-19EF-AB848BEA7A62}"/>
              </a:ext>
            </a:extLst>
          </p:cNvPr>
          <p:cNvSpPr txBox="1"/>
          <p:nvPr/>
        </p:nvSpPr>
        <p:spPr>
          <a:xfrm>
            <a:off x="5473520" y="941767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輸出:球與球員的位置，</a:t>
            </a:r>
            <a:endParaRPr lang="zh-TW"/>
          </a:p>
          <a:p>
            <a:r>
              <a:rPr lang="zh-TW" altLang="en-US" sz="2000">
                <a:ea typeface="新細明體"/>
                <a:cs typeface="Calibri"/>
              </a:rPr>
              <a:t>          速度，角度，角速度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7788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6">
            <a:extLst>
              <a:ext uri="{FF2B5EF4-FFF2-40B4-BE49-F238E27FC236}">
                <a16:creationId xmlns:a16="http://schemas.microsoft.com/office/drawing/2014/main" id="{EA969C40-23F3-CB97-229E-A5E447AE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-239" r="24318" b="42482"/>
          <a:stretch/>
        </p:blipFill>
        <p:spPr>
          <a:xfrm>
            <a:off x="420709" y="394036"/>
            <a:ext cx="10929206" cy="5545986"/>
          </a:xfrm>
          <a:prstGeom prst="rect">
            <a:avLst/>
          </a:prstGeom>
        </p:spPr>
      </p:pic>
      <p:pic>
        <p:nvPicPr>
          <p:cNvPr id="32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DB61960-81A2-99AD-8743-AEB04CB5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04" y="1397692"/>
            <a:ext cx="854702" cy="789234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F09150D4-BDEE-C746-CF29-02ED5AF8F87E}"/>
              </a:ext>
            </a:extLst>
          </p:cNvPr>
          <p:cNvSpPr txBox="1"/>
          <p:nvPr/>
        </p:nvSpPr>
        <p:spPr>
          <a:xfrm>
            <a:off x="1014526" y="931035"/>
            <a:ext cx="3716981" cy="101566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球與球員的位置，</a:t>
            </a:r>
            <a:endParaRPr lang="zh-TW" sz="2000">
              <a:ea typeface="+mn-lt"/>
              <a:cs typeface="+mn-lt"/>
            </a:endParaRPr>
          </a:p>
          <a:p>
            <a:r>
              <a:rPr lang="zh-TW" sz="2000">
                <a:ea typeface="新細明體"/>
                <a:cs typeface="Calibri"/>
              </a:rPr>
              <a:t>          速度，角度，角速度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 單次遊戲的Reward總和值</a:t>
            </a:r>
          </a:p>
        </p:txBody>
      </p:sp>
      <p:pic>
        <p:nvPicPr>
          <p:cNvPr id="3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F06B61-883C-D3AC-5C74-B3BFAAA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224846" y="1204508"/>
            <a:ext cx="854702" cy="789234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0D5B302-35B6-7923-430A-C1462E6F0250}"/>
              </a:ext>
            </a:extLst>
          </p:cNvPr>
          <p:cNvSpPr txBox="1"/>
          <p:nvPr/>
        </p:nvSpPr>
        <p:spPr>
          <a:xfrm>
            <a:off x="7469745" y="973964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09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E3B5D6F8-2654-6AF7-CA32-F4A3DBC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5" r="-102" b="40733"/>
          <a:stretch/>
        </p:blipFill>
        <p:spPr>
          <a:xfrm>
            <a:off x="291920" y="671848"/>
            <a:ext cx="11895474" cy="5686900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74FB0369-6C4D-9947-CD80-46680455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8" y="1483550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B2AFEE-163C-4A3B-F14C-3B461D727CCE}"/>
              </a:ext>
            </a:extLst>
          </p:cNvPr>
          <p:cNvSpPr txBox="1"/>
          <p:nvPr/>
        </p:nvSpPr>
        <p:spPr>
          <a:xfrm>
            <a:off x="3402168" y="845175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872A5DCC-84EC-22C0-8D3C-3E0C593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71" y="3876874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548BD8-4CAB-2321-C793-6B779D6410B3}"/>
              </a:ext>
            </a:extLst>
          </p:cNvPr>
          <p:cNvSpPr txBox="1"/>
          <p:nvPr/>
        </p:nvSpPr>
        <p:spPr>
          <a:xfrm>
            <a:off x="354168" y="3560471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13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237AB8DD-852D-CF54-FF4E-56BCA39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44" y="3919803"/>
            <a:ext cx="854702" cy="7892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ABA3E-A5EC-4727-7845-DD5716D630E8}"/>
              </a:ext>
            </a:extLst>
          </p:cNvPr>
          <p:cNvSpPr txBox="1"/>
          <p:nvPr/>
        </p:nvSpPr>
        <p:spPr>
          <a:xfrm>
            <a:off x="3788534" y="3560470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輸出:球的碰撞信號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C6876FC-A594-DBFC-BBF7-E4C8603E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15" y="4005662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FA4054-B9EC-8569-958E-A0DDEE02A2D8}"/>
              </a:ext>
            </a:extLst>
          </p:cNvPr>
          <p:cNvSpPr txBox="1"/>
          <p:nvPr/>
        </p:nvSpPr>
        <p:spPr>
          <a:xfrm>
            <a:off x="7738056" y="3678528"/>
            <a:ext cx="4281694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3322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424ACE2-BFD7-AA61-6000-16B2C7696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9" t="31151" r="-231"/>
          <a:stretch/>
        </p:blipFill>
        <p:spPr>
          <a:xfrm>
            <a:off x="1303449" y="939611"/>
            <a:ext cx="9834780" cy="5734289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034FBB10-B95A-B7F6-A359-E7C39A77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3" y="3195842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9AF1A-CEAA-2746-360C-BFDE4980BBB8}"/>
              </a:ext>
            </a:extLst>
          </p:cNvPr>
          <p:cNvSpPr txBox="1"/>
          <p:nvPr/>
        </p:nvSpPr>
        <p:spPr>
          <a:xfrm>
            <a:off x="2694304" y="2884962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輸入:球員的</a:t>
            </a:r>
            <a:r>
              <a:rPr lang="zh-TW" altLang="en-US" sz="2000" dirty="0" smtClean="0">
                <a:ea typeface="新細明體"/>
                <a:cs typeface="Calibri"/>
              </a:rPr>
              <a:t>碰撞</a:t>
            </a:r>
            <a:r>
              <a:rPr lang="zh-TW" altLang="en-US" sz="2000" dirty="0" smtClean="0">
                <a:ea typeface="新細明體"/>
                <a:cs typeface="Calibri"/>
              </a:rPr>
              <a:t>信</a:t>
            </a:r>
            <a:r>
              <a:rPr lang="zh-TW" altLang="en-US" sz="2000" dirty="0">
                <a:ea typeface="新細明體"/>
                <a:cs typeface="Calibri"/>
              </a:rPr>
              <a:t>號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6BF259F-7958-68EF-5705-9850EC4C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78299" y="3946636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A12A646-6216-BBEC-2593-8EDD64AA61C9}"/>
              </a:ext>
            </a:extLst>
          </p:cNvPr>
          <p:cNvSpPr txBox="1"/>
          <p:nvPr/>
        </p:nvSpPr>
        <p:spPr>
          <a:xfrm>
            <a:off x="2268479" y="3590932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輸出:合計的reward值</a:t>
            </a:r>
          </a:p>
        </p:txBody>
      </p:sp>
      <p:pic>
        <p:nvPicPr>
          <p:cNvPr id="10" name="圖片 9" descr="一張含有 蟲子 的圖片&#10;&#10;自動產生的描述">
            <a:extLst>
              <a:ext uri="{FF2B5EF4-FFF2-40B4-BE49-F238E27FC236}">
                <a16:creationId xmlns:a16="http://schemas.microsoft.com/office/drawing/2014/main" id="{3343F780-888D-1472-C746-CE87A3B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81" y="4887930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A68439-0772-20F7-7740-5F9F900E7C20}"/>
              </a:ext>
            </a:extLst>
          </p:cNvPr>
          <p:cNvSpPr txBox="1"/>
          <p:nvPr/>
        </p:nvSpPr>
        <p:spPr>
          <a:xfrm>
            <a:off x="1853861" y="4532226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輸入:合計的reward值</a:t>
            </a:r>
          </a:p>
        </p:txBody>
      </p:sp>
      <p:pic>
        <p:nvPicPr>
          <p:cNvPr id="12" name="圖片 11" descr="一張含有 蟲子 的圖片&#10;&#10;自動產生的描述">
            <a:extLst>
              <a:ext uri="{FF2B5EF4-FFF2-40B4-BE49-F238E27FC236}">
                <a16:creationId xmlns:a16="http://schemas.microsoft.com/office/drawing/2014/main" id="{2E7FF140-AD0B-45F6-190B-CCA1D5E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63680" y="5515459"/>
            <a:ext cx="854702" cy="7892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75927C-239B-31BC-FF86-7598E185C60E}"/>
              </a:ext>
            </a:extLst>
          </p:cNvPr>
          <p:cNvSpPr txBox="1"/>
          <p:nvPr/>
        </p:nvSpPr>
        <p:spPr>
          <a:xfrm>
            <a:off x="509155" y="5226990"/>
            <a:ext cx="3692518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輸出:顯示reward值的總分文字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E19ADBF-9019-708D-0155-C8998473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26280" y="5126250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5B6039-2586-0524-45EB-554F9DDC166C}"/>
              </a:ext>
            </a:extLst>
          </p:cNvPr>
          <p:cNvSpPr txBox="1"/>
          <p:nvPr/>
        </p:nvSpPr>
        <p:spPr>
          <a:xfrm>
            <a:off x="7984585" y="5818852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輸出:重置遊戲各項參數</a:t>
            </a:r>
          </a:p>
        </p:txBody>
      </p:sp>
      <p:pic>
        <p:nvPicPr>
          <p:cNvPr id="21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936D780D-ED60-54BE-687D-E6558EB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1" y="3803956"/>
            <a:ext cx="854702" cy="78923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84ED28-769A-F32D-7FB8-0D0528D2EA99}"/>
              </a:ext>
            </a:extLst>
          </p:cNvPr>
          <p:cNvSpPr txBox="1"/>
          <p:nvPr/>
        </p:nvSpPr>
        <p:spPr>
          <a:xfrm>
            <a:off x="6819174" y="3544058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27766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CAE584D-21BB-1B42-C103-99F96CF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7" r="57061" b="4283"/>
          <a:stretch/>
        </p:blipFill>
        <p:spPr>
          <a:xfrm>
            <a:off x="3054724" y="458488"/>
            <a:ext cx="6084967" cy="5946214"/>
          </a:xfrm>
          <a:prstGeom prst="rect">
            <a:avLst/>
          </a:prstGeom>
        </p:spPr>
      </p:pic>
      <p:pic>
        <p:nvPicPr>
          <p:cNvPr id="4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F28A5473-AEF7-0061-4A69-282E0498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7306" y="5019874"/>
            <a:ext cx="854702" cy="7892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3B2B65-84CF-5EBD-462B-BEB83ADFA21A}"/>
              </a:ext>
            </a:extLst>
          </p:cNvPr>
          <p:cNvSpPr txBox="1"/>
          <p:nvPr/>
        </p:nvSpPr>
        <p:spPr>
          <a:xfrm>
            <a:off x="4545169" y="4636236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28329BF-2AC4-1904-E9C1-CB344D8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721659" y="5053491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3229E-9F16-7D00-F7C7-E773F441E852}"/>
              </a:ext>
            </a:extLst>
          </p:cNvPr>
          <p:cNvSpPr txBox="1"/>
          <p:nvPr/>
        </p:nvSpPr>
        <p:spPr>
          <a:xfrm>
            <a:off x="892051" y="4658648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輸入:鍵盤訊號</a:t>
            </a:r>
          </a:p>
        </p:txBody>
      </p:sp>
    </p:spTree>
    <p:extLst>
      <p:ext uri="{BB962C8B-B14F-4D97-AF65-F5344CB8AC3E}">
        <p14:creationId xmlns:p14="http://schemas.microsoft.com/office/powerpoint/2010/main" val="22164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158720-50B8-FCD6-7EE5-427621F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</a:t>
            </a:r>
            <a:endParaRPr lang="en-US" altLang="zh-TW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F9562-1B19-1786-6BEA-767CCF1D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Code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3CBBAB-D065-E070-5A95-A3B067F2F89F}"/>
              </a:ext>
            </a:extLst>
          </p:cNvPr>
          <p:cNvSpPr/>
          <p:nvPr/>
        </p:nvSpPr>
        <p:spPr>
          <a:xfrm>
            <a:off x="1260236" y="342625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3472F7A-43DA-1CD1-7677-A20A5001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7" y="3484879"/>
            <a:ext cx="6676464" cy="308192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E0D643B-563F-E61C-FA0B-5F5B5581E513}"/>
              </a:ext>
            </a:extLst>
          </p:cNvPr>
          <p:cNvSpPr/>
          <p:nvPr/>
        </p:nvSpPr>
        <p:spPr>
          <a:xfrm>
            <a:off x="1260236" y="2213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各項遊戲參數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020116D-AF8B-8594-F835-4C56760F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59" y="143415"/>
            <a:ext cx="6900582" cy="31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14716B-3B4D-8377-9AC8-6AECD4CE7160}"/>
              </a:ext>
            </a:extLst>
          </p:cNvPr>
          <p:cNvSpPr/>
          <p:nvPr/>
        </p:nvSpPr>
        <p:spPr>
          <a:xfrm>
            <a:off x="968149" y="5289883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29DA6C0-20A2-7A5F-C89D-E79E5413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7" y="4788249"/>
            <a:ext cx="5981700" cy="14164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585640-6D8E-FC3C-BDD6-924B297E89C4}"/>
              </a:ext>
            </a:extLst>
          </p:cNvPr>
          <p:cNvSpPr/>
          <p:nvPr/>
        </p:nvSpPr>
        <p:spPr>
          <a:xfrm>
            <a:off x="807540" y="78120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E9EE02E-D8D1-4417-45F1-40C54E03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3" y="460900"/>
            <a:ext cx="9545169" cy="32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BBF80F4-9360-887B-BFCD-1EE4AA207DD1}"/>
              </a:ext>
            </a:extLst>
          </p:cNvPr>
          <p:cNvSpPr/>
          <p:nvPr/>
        </p:nvSpPr>
        <p:spPr>
          <a:xfrm>
            <a:off x="1121193" y="752695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1AC41D1-E3C1-92A1-3D95-FAB43E2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3" y="188967"/>
            <a:ext cx="7281582" cy="2098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9700F5-7BAA-6295-36A5-B5BFDA92D99C}"/>
              </a:ext>
            </a:extLst>
          </p:cNvPr>
          <p:cNvSpPr/>
          <p:nvPr/>
        </p:nvSpPr>
        <p:spPr>
          <a:xfrm>
            <a:off x="685853" y="308428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1FC6C73-9FB0-E894-0BFE-CF0676EF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8" y="2587572"/>
            <a:ext cx="9253817" cy="235520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370BB2-F731-FAEE-ED21-DE914617DDE8}"/>
              </a:ext>
            </a:extLst>
          </p:cNvPr>
          <p:cNvSpPr/>
          <p:nvPr/>
        </p:nvSpPr>
        <p:spPr>
          <a:xfrm>
            <a:off x="589247" y="5114166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BAAB52C6-5EFD-D033-772E-524A2556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2" y="5988188"/>
            <a:ext cx="10553700" cy="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CD569F0F-EA83-C2B3-D51B-1AC399C5BB01}"/>
              </a:ext>
            </a:extLst>
          </p:cNvPr>
          <p:cNvSpPr/>
          <p:nvPr/>
        </p:nvSpPr>
        <p:spPr>
          <a:xfrm>
            <a:off x="938062" y="666750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DCA5A77-9784-6634-6CBC-9B43D4B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675332"/>
            <a:ext cx="11349318" cy="6610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39F413-F404-E5A7-7945-EB8CB85C0DC5}"/>
              </a:ext>
            </a:extLst>
          </p:cNvPr>
          <p:cNvSpPr txBox="1"/>
          <p:nvPr/>
        </p:nvSpPr>
        <p:spPr>
          <a:xfrm>
            <a:off x="585507" y="2835088"/>
            <a:ext cx="75992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ea typeface="+mn-lt"/>
                <a:cs typeface="+mn-lt"/>
              </a:rPr>
              <a:t>if</a:t>
            </a:r>
            <a:r>
              <a:rPr lang="zh-TW" sz="2400">
                <a:ea typeface="+mn-lt"/>
                <a:cs typeface="+mn-lt"/>
              </a:rPr>
              <a:t>(ball.transform.localPosition.y &lt; 1.5f || Mathf.Abs(player.transform.localPosition.x) &gt; 10.0f || Mathf.Abs(player.transform.localPosition.z) &gt; 10.0f)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026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F3CF3EE-85BA-CC96-BBC1-2AC9D2C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5" y="1352673"/>
            <a:ext cx="9511550" cy="3513918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6EC68C-D9F5-975B-BA28-9D341F38E2EE}"/>
              </a:ext>
            </a:extLst>
          </p:cNvPr>
          <p:cNvSpPr/>
          <p:nvPr/>
        </p:nvSpPr>
        <p:spPr>
          <a:xfrm>
            <a:off x="419426" y="2567297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9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AC2925D6-3D81-F7E7-F5FF-F2D193FAF137}"/>
              </a:ext>
            </a:extLst>
          </p:cNvPr>
          <p:cNvSpPr/>
          <p:nvPr/>
        </p:nvSpPr>
        <p:spPr>
          <a:xfrm>
            <a:off x="886063" y="309218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393A6AE-D772-8258-51B7-D7D4BD0F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255807"/>
            <a:ext cx="6541993" cy="2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, 螢幕, 銀色 的圖片&#10;&#10;自動產生的描述">
            <a:extLst>
              <a:ext uri="{FF2B5EF4-FFF2-40B4-BE49-F238E27FC236}">
                <a16:creationId xmlns:a16="http://schemas.microsoft.com/office/drawing/2014/main" id="{43996FC9-1343-DCFF-F81D-ACC96ED0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24" y="475130"/>
            <a:ext cx="3579522" cy="590774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1A2EAFB-8425-544C-EEB6-2EA759794E98}"/>
              </a:ext>
            </a:extLst>
          </p:cNvPr>
          <p:cNvSpPr/>
          <p:nvPr/>
        </p:nvSpPr>
        <p:spPr>
          <a:xfrm>
            <a:off x="1020832" y="1463735"/>
            <a:ext cx="2068605" cy="10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(各項參數)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2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功能驗證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ai驗證">
            <a:hlinkClick r:id="" action="ppaction://media"/>
            <a:extLst>
              <a:ext uri="{FF2B5EF4-FFF2-40B4-BE49-F238E27FC236}">
                <a16:creationId xmlns:a16="http://schemas.microsoft.com/office/drawing/2014/main" id="{490BA507-48F0-6773-CBD1-AFA9BED276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9971" y="447864"/>
            <a:ext cx="10047940" cy="58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D88825-54D2-33C4-C61F-6A3B671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硬體規格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93A0-98BC-40ED-6C96-25F8219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47" y="801067"/>
            <a:ext cx="7173020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Cpu:</a:t>
            </a:r>
            <a:r>
              <a:rPr lang="zh-TW" altLang="en-US" sz="2400">
                <a:ea typeface="新細明體"/>
                <a:cs typeface="+mn-lt"/>
              </a:rPr>
              <a:t> 12th Intel® Core™ i3-12100F (8 CPUs), ~3.3GHz</a:t>
            </a:r>
          </a:p>
          <a:p>
            <a:endParaRPr lang="zh-TW" altLang="en-US" sz="2400" dirty="0">
              <a:ea typeface="新細明體"/>
              <a:cs typeface="Calibri"/>
            </a:endParaRPr>
          </a:p>
          <a:p>
            <a:r>
              <a:rPr lang="zh-TW" sz="2400">
                <a:ea typeface="新細明體"/>
                <a:cs typeface="Calibri"/>
              </a:rPr>
              <a:t>主機板</a:t>
            </a:r>
            <a:r>
              <a:rPr lang="zh-TW" altLang="en-US" sz="2400">
                <a:ea typeface="新細明體"/>
                <a:cs typeface="Calibri"/>
              </a:rPr>
              <a:t>: </a:t>
            </a:r>
            <a:r>
              <a:rPr lang="zh-TW" sz="2400">
                <a:ea typeface="+mn-lt"/>
                <a:cs typeface="+mn-lt"/>
              </a:rPr>
              <a:t>MSI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PRO B660M-</a:t>
            </a: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sz="2400">
                <a:ea typeface="+mn-lt"/>
                <a:cs typeface="+mn-lt"/>
              </a:rPr>
              <a:t>  DDR4 </a:t>
            </a:r>
            <a:endParaRPr lang="zh-TW" sz="2400" dirty="0">
              <a:ea typeface="+mn-lt"/>
              <a:cs typeface="+mn-lt"/>
            </a:endParaRPr>
          </a:p>
          <a:p>
            <a:endParaRPr lang="zh-TW" sz="2400" dirty="0">
              <a:ea typeface="+mn-lt"/>
              <a:cs typeface="+mn-lt"/>
            </a:endParaRPr>
          </a:p>
          <a:p>
            <a:r>
              <a:rPr lang="en-US" altLang="zh-TW" sz="2400" dirty="0" err="1">
                <a:ea typeface="+mn-lt"/>
                <a:cs typeface="+mn-lt"/>
              </a:rPr>
              <a:t>Gpu</a:t>
            </a:r>
            <a:r>
              <a:rPr lang="en-US" altLang="zh-TW" sz="2400" dirty="0">
                <a:ea typeface="+mn-lt"/>
                <a:cs typeface="+mn-lt"/>
              </a:rPr>
              <a:t>: MSI</a:t>
            </a:r>
            <a:r>
              <a:rPr lang="en-US" altLang="zh-TW" sz="2400" dirty="0">
                <a:ea typeface="新細明體"/>
              </a:rPr>
              <a:t> Radeon RX 580 ARMOR 4G OC</a:t>
            </a:r>
            <a:endParaRPr lang="en-US" altLang="zh-TW" sz="2400" dirty="0">
              <a:ea typeface="新細明體"/>
              <a:cs typeface="Calibri" panose="020F0502020204030204"/>
            </a:endParaRPr>
          </a:p>
          <a:p>
            <a:endParaRPr lang="en-US" altLang="zh-TW" sz="2400" dirty="0">
              <a:ea typeface="新細明體"/>
              <a:cs typeface="+mn-lt"/>
            </a:endParaRPr>
          </a:p>
          <a:p>
            <a:r>
              <a:rPr lang="en-US" altLang="zh-TW" sz="2400" dirty="0">
                <a:ea typeface="新細明體"/>
                <a:cs typeface="+mn-lt"/>
              </a:rPr>
              <a:t>Ram: </a:t>
            </a:r>
            <a:r>
              <a:rPr lang="en-US" sz="2400" dirty="0">
                <a:ea typeface="+mn-lt"/>
                <a:cs typeface="+mn-lt"/>
              </a:rPr>
              <a:t>KLEVV 8GB DDR4-3200 *2</a:t>
            </a:r>
            <a:endParaRPr lang="en-US" altLang="zh-TW" sz="2400" dirty="0"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56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參考資料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2CF8-F074-4F2C-48E4-310870DA8B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088" y="577944"/>
            <a:ext cx="10515600" cy="5351648"/>
          </a:xfrm>
        </p:spPr>
        <p:txBody>
          <a:bodyPr>
            <a:normAutofit fontScale="90000"/>
          </a:bodyPr>
          <a:lstStyle/>
          <a:p>
            <a:r>
              <a:rPr lang="zh-TW" dirty="0">
                <a:ea typeface="+mj-lt"/>
                <a:cs typeface="+mj-lt"/>
                <a:hlinkClick r:id="rId2"/>
              </a:rPr>
              <a:t>https://hackmd.io/@shaoeChen/Bywb8YLKS/https%3A%2F%2Fhackmd.io%2F%40shaoeChen%2FSyez2AmFr</a:t>
            </a: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3"/>
              </a:rPr>
              <a:t>https://</a:t>
            </a:r>
            <a:r>
              <a:rPr lang="en-US" altLang="zh-TW" dirty="0" smtClean="0">
                <a:ea typeface="+mj-lt"/>
                <a:cs typeface="+mj-lt"/>
                <a:hlinkClick r:id="rId3"/>
              </a:rPr>
              <a:t>www.youtube.com/watch?v=PweQAd6vQJU&amp;list=WL&amp;index=14</a:t>
            </a:r>
            <a:r>
              <a:rPr lang="en-US" altLang="zh-TW" dirty="0" smtClean="0">
                <a:ea typeface="+mj-lt"/>
                <a:cs typeface="+mj-lt"/>
              </a:rPr>
              <a:t/>
            </a:r>
            <a:br>
              <a:rPr lang="en-US" altLang="zh-TW" dirty="0" smtClean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</a:rPr>
              <a:t/>
            </a:r>
            <a:br>
              <a:rPr lang="en-US" altLang="zh-TW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4"/>
              </a:rPr>
              <a:t>https://www.cnblogs.com/gentlesunshine/p/12723175.html</a:t>
            </a:r>
            <a:endParaRPr lang="zh-TW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033E1C7-46A2-E2DC-4D97-4512F3BF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17" y="3194050"/>
            <a:ext cx="2355850" cy="2355850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D75BEBCA-9290-C712-58A0-7D2C6563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50" y="3299558"/>
            <a:ext cx="4179888" cy="205105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4A34930-6F15-4359-5B9A-752D961A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56" y="3346450"/>
            <a:ext cx="3697288" cy="2051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6824F57-07E4-35AF-6C2C-AA1BA85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軟體</a:t>
            </a:r>
            <a:endParaRPr lang="zh-TW" alt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2FD5F-0FE4-FC4B-12FF-2A35AB0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6" y="1202251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遊戲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28E7780-9842-1C10-8DB1-5B873D1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69" y="2898057"/>
            <a:ext cx="4411276" cy="31527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ea typeface="新細明體"/>
                <a:cs typeface="Calibri"/>
              </a:rPr>
              <a:t>遊戲內容: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紅色小球隨機落下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操控藍色小人頂球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球被頂到會先向上彈再落下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藍色小人可前後左右+跳躍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紅色小球掉到地面遊戲結束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頂球一次</a:t>
            </a:r>
            <a:r>
              <a:rPr lang="zh-TW" altLang="en-US" sz="2400" dirty="0" smtClean="0">
                <a:ea typeface="新細明體"/>
                <a:cs typeface="Calibri"/>
              </a:rPr>
              <a:t>算</a:t>
            </a:r>
            <a:r>
              <a:rPr lang="en-US" altLang="zh-TW" sz="2400" dirty="0" smtClean="0">
                <a:ea typeface="新細明體"/>
                <a:cs typeface="Calibri"/>
              </a:rPr>
              <a:t>0.1</a:t>
            </a:r>
            <a:r>
              <a:rPr lang="zh-TW" altLang="en-US" sz="2400" dirty="0" smtClean="0">
                <a:ea typeface="新細明體"/>
                <a:cs typeface="Calibri"/>
              </a:rPr>
              <a:t>分</a:t>
            </a:r>
            <a:endParaRPr lang="zh-TW" altLang="en-US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70024B3-2964-4C27-C411-08BA860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2" y="2898056"/>
            <a:ext cx="6572632" cy="31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2BF82-7C04-A869-9F16-DE01AFF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訓練目標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097" y="1854601"/>
            <a:ext cx="5892880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kern="1200">
                <a:latin typeface="+mn-lt"/>
                <a:ea typeface="新細明體"/>
                <a:cs typeface="+mn-cs"/>
              </a:rPr>
              <a:t>讓</a:t>
            </a:r>
            <a:r>
              <a:rPr lang="zh-TW" altLang="en-US">
                <a:ea typeface="新細明體"/>
              </a:rPr>
              <a:t>AI操縱藍色小人頂球次數30up</a:t>
            </a:r>
            <a:endParaRPr lang="zh-TW" altLang="en-US" kern="1200">
              <a:latin typeface="+mn-lt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3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EC0FB-1CEC-4674-7E51-6EA2ED6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6363B-A179-0A4F-37D3-A22707C8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53605AA-4F5C-5ABC-C728-6D888946A3D8}"/>
              </a:ext>
            </a:extLst>
          </p:cNvPr>
          <p:cNvSpPr/>
          <p:nvPr/>
        </p:nvSpPr>
        <p:spPr>
          <a:xfrm>
            <a:off x="7912458" y="1880851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</a:t>
            </a:r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FF8B40-B285-39B4-F05C-48FD9CBBA9B7}"/>
              </a:ext>
            </a:extLst>
          </p:cNvPr>
          <p:cNvSpPr/>
          <p:nvPr/>
        </p:nvSpPr>
        <p:spPr>
          <a:xfrm>
            <a:off x="2535528" y="188085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865C5CD-9BFC-894C-1325-73FCD771DD30}"/>
              </a:ext>
            </a:extLst>
          </p:cNvPr>
          <p:cNvSpPr/>
          <p:nvPr/>
        </p:nvSpPr>
        <p:spPr>
          <a:xfrm>
            <a:off x="5379612" y="13413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Project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657A2D-5AE9-3E37-F9CE-BEE32F984DD8}"/>
              </a:ext>
            </a:extLst>
          </p:cNvPr>
          <p:cNvSpPr/>
          <p:nvPr/>
        </p:nvSpPr>
        <p:spPr>
          <a:xfrm>
            <a:off x="882739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輸入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697F7EF-7655-8F75-FED4-0AC59263996F}"/>
              </a:ext>
            </a:extLst>
          </p:cNvPr>
          <p:cNvSpPr/>
          <p:nvPr/>
        </p:nvSpPr>
        <p:spPr>
          <a:xfrm>
            <a:off x="2535527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介面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B972256-C488-FCBC-D966-704A3C9A05FD}"/>
              </a:ext>
            </a:extLst>
          </p:cNvPr>
          <p:cNvSpPr/>
          <p:nvPr/>
        </p:nvSpPr>
        <p:spPr>
          <a:xfrm>
            <a:off x="1537414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32DF263-8D38-71AE-18EE-BA3F944E5AD9}"/>
              </a:ext>
            </a:extLst>
          </p:cNvPr>
          <p:cNvSpPr/>
          <p:nvPr/>
        </p:nvSpPr>
        <p:spPr>
          <a:xfrm>
            <a:off x="1537414" y="4338571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下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9A56FA9-8D8D-7A27-5248-FCDBBDFECA0A}"/>
              </a:ext>
            </a:extLst>
          </p:cNvPr>
          <p:cNvSpPr/>
          <p:nvPr/>
        </p:nvSpPr>
        <p:spPr>
          <a:xfrm>
            <a:off x="1537414" y="4907388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左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640F52C-91E9-7FB8-C09D-2F3C97D552C4}"/>
              </a:ext>
            </a:extLst>
          </p:cNvPr>
          <p:cNvSpPr/>
          <p:nvPr/>
        </p:nvSpPr>
        <p:spPr>
          <a:xfrm>
            <a:off x="1548147" y="5476205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C875031-2F2D-1AF5-2FFC-CDB89D405B3D}"/>
              </a:ext>
            </a:extLst>
          </p:cNvPr>
          <p:cNvSpPr/>
          <p:nvPr/>
        </p:nvSpPr>
        <p:spPr>
          <a:xfrm>
            <a:off x="1548146" y="6066486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32CDB6-3DC8-49FE-E590-2502F581F0B4}"/>
              </a:ext>
            </a:extLst>
          </p:cNvPr>
          <p:cNvSpPr/>
          <p:nvPr/>
        </p:nvSpPr>
        <p:spPr>
          <a:xfrm>
            <a:off x="3233132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18CC39-97D9-61D0-0CD6-AC14F7A63E9C}"/>
              </a:ext>
            </a:extLst>
          </p:cNvPr>
          <p:cNvSpPr/>
          <p:nvPr/>
        </p:nvSpPr>
        <p:spPr>
          <a:xfrm>
            <a:off x="3200935" y="4338571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1A280CB-67F3-E071-C94A-3F32CD538578}"/>
              </a:ext>
            </a:extLst>
          </p:cNvPr>
          <p:cNvSpPr/>
          <p:nvPr/>
        </p:nvSpPr>
        <p:spPr>
          <a:xfrm>
            <a:off x="3211668" y="4907387"/>
            <a:ext cx="751266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地面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DCF5334-09C4-FFDE-9CC8-38A64F770FFA}"/>
              </a:ext>
            </a:extLst>
          </p:cNvPr>
          <p:cNvCxnSpPr/>
          <p:nvPr/>
        </p:nvCxnSpPr>
        <p:spPr>
          <a:xfrm flipH="1">
            <a:off x="1144074" y="3486955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A984D8-E04C-3CDF-DC65-0EB49024D9D3}"/>
              </a:ext>
            </a:extLst>
          </p:cNvPr>
          <p:cNvCxnSpPr/>
          <p:nvPr/>
        </p:nvCxnSpPr>
        <p:spPr>
          <a:xfrm>
            <a:off x="1145280" y="3490309"/>
            <a:ext cx="2147" cy="2749637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C691E07-8C4F-EF62-270A-FC7C879443CF}"/>
              </a:ext>
            </a:extLst>
          </p:cNvPr>
          <p:cNvCxnSpPr>
            <a:cxnSpLocks/>
          </p:cNvCxnSpPr>
          <p:nvPr/>
        </p:nvCxnSpPr>
        <p:spPr>
          <a:xfrm>
            <a:off x="1177477" y="3898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242F46A-9BE1-D6E0-EEA2-52F9C94BEDE7}"/>
              </a:ext>
            </a:extLst>
          </p:cNvPr>
          <p:cNvCxnSpPr>
            <a:cxnSpLocks/>
          </p:cNvCxnSpPr>
          <p:nvPr/>
        </p:nvCxnSpPr>
        <p:spPr>
          <a:xfrm>
            <a:off x="1177477" y="4520619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7D6A2D-14A8-16E2-B04A-7BE7CF6BD0DC}"/>
              </a:ext>
            </a:extLst>
          </p:cNvPr>
          <p:cNvCxnSpPr>
            <a:cxnSpLocks/>
          </p:cNvCxnSpPr>
          <p:nvPr/>
        </p:nvCxnSpPr>
        <p:spPr>
          <a:xfrm>
            <a:off x="1177477" y="5143098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ABD2733-3019-FB0C-C86F-202BD28233C1}"/>
              </a:ext>
            </a:extLst>
          </p:cNvPr>
          <p:cNvCxnSpPr>
            <a:cxnSpLocks/>
          </p:cNvCxnSpPr>
          <p:nvPr/>
        </p:nvCxnSpPr>
        <p:spPr>
          <a:xfrm>
            <a:off x="1177477" y="5658253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7D96AB-07A5-4F7E-B5EA-A62082607C94}"/>
              </a:ext>
            </a:extLst>
          </p:cNvPr>
          <p:cNvCxnSpPr>
            <a:cxnSpLocks/>
          </p:cNvCxnSpPr>
          <p:nvPr/>
        </p:nvCxnSpPr>
        <p:spPr>
          <a:xfrm>
            <a:off x="1177477" y="6184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8EB171-7136-C23A-EE18-8A7BAC2A4E1D}"/>
              </a:ext>
            </a:extLst>
          </p:cNvPr>
          <p:cNvCxnSpPr>
            <a:cxnSpLocks/>
          </p:cNvCxnSpPr>
          <p:nvPr/>
        </p:nvCxnSpPr>
        <p:spPr>
          <a:xfrm>
            <a:off x="2883928" y="3490309"/>
            <a:ext cx="2147" cy="1558344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085312-CBCF-2835-44A8-A2F8FBFA7F91}"/>
              </a:ext>
            </a:extLst>
          </p:cNvPr>
          <p:cNvCxnSpPr>
            <a:cxnSpLocks/>
          </p:cNvCxnSpPr>
          <p:nvPr/>
        </p:nvCxnSpPr>
        <p:spPr>
          <a:xfrm>
            <a:off x="2851730" y="3898140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3A344A-57E5-99D7-5D78-0022EF1B8E4A}"/>
              </a:ext>
            </a:extLst>
          </p:cNvPr>
          <p:cNvCxnSpPr>
            <a:cxnSpLocks/>
          </p:cNvCxnSpPr>
          <p:nvPr/>
        </p:nvCxnSpPr>
        <p:spPr>
          <a:xfrm>
            <a:off x="2840997" y="4520619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31BBA4-1B83-865F-3D1E-BC6D680AF286}"/>
              </a:ext>
            </a:extLst>
          </p:cNvPr>
          <p:cNvCxnSpPr>
            <a:cxnSpLocks/>
          </p:cNvCxnSpPr>
          <p:nvPr/>
        </p:nvCxnSpPr>
        <p:spPr>
          <a:xfrm>
            <a:off x="2840997" y="5035774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BE1529-6A74-FCEE-5750-D16EA8A8A277}"/>
              </a:ext>
            </a:extLst>
          </p:cNvPr>
          <p:cNvCxnSpPr>
            <a:cxnSpLocks/>
          </p:cNvCxnSpPr>
          <p:nvPr/>
        </p:nvCxnSpPr>
        <p:spPr>
          <a:xfrm flipH="1">
            <a:off x="1283595" y="3626476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268DCD9-4647-D077-9607-47DCB0DBE22E}"/>
              </a:ext>
            </a:extLst>
          </p:cNvPr>
          <p:cNvCxnSpPr>
            <a:cxnSpLocks/>
          </p:cNvCxnSpPr>
          <p:nvPr/>
        </p:nvCxnSpPr>
        <p:spPr>
          <a:xfrm>
            <a:off x="2390237" y="3200534"/>
            <a:ext cx="2147" cy="119344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3C150C4-3579-02B9-15A8-560A813F8CCF}"/>
              </a:ext>
            </a:extLst>
          </p:cNvPr>
          <p:cNvCxnSpPr>
            <a:cxnSpLocks/>
          </p:cNvCxnSpPr>
          <p:nvPr/>
        </p:nvCxnSpPr>
        <p:spPr>
          <a:xfrm>
            <a:off x="2207787" y="3254196"/>
            <a:ext cx="184598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0795B-ACC5-E0D8-BFF8-96D08052C8AA}"/>
              </a:ext>
            </a:extLst>
          </p:cNvPr>
          <p:cNvCxnSpPr>
            <a:cxnSpLocks/>
          </p:cNvCxnSpPr>
          <p:nvPr/>
        </p:nvCxnSpPr>
        <p:spPr>
          <a:xfrm>
            <a:off x="2379505" y="4413295"/>
            <a:ext cx="828541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14149C-D6B3-DC9C-22E9-3FD0E77EF854}"/>
              </a:ext>
            </a:extLst>
          </p:cNvPr>
          <p:cNvSpPr txBox="1"/>
          <p:nvPr/>
        </p:nvSpPr>
        <p:spPr>
          <a:xfrm>
            <a:off x="2285999" y="4408331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624B14B-122E-0BCA-1A01-4FA594A020D7}"/>
              </a:ext>
            </a:extLst>
          </p:cNvPr>
          <p:cNvSpPr/>
          <p:nvPr/>
        </p:nvSpPr>
        <p:spPr>
          <a:xfrm>
            <a:off x="4263442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計分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483063-49EA-563E-1C33-65CFEEBAAE87}"/>
              </a:ext>
            </a:extLst>
          </p:cNvPr>
          <p:cNvCxnSpPr>
            <a:cxnSpLocks/>
          </p:cNvCxnSpPr>
          <p:nvPr/>
        </p:nvCxnSpPr>
        <p:spPr>
          <a:xfrm>
            <a:off x="3967899" y="4381098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2F9E67-1681-459D-800C-39FD0CC8BE66}"/>
              </a:ext>
            </a:extLst>
          </p:cNvPr>
          <p:cNvCxnSpPr>
            <a:cxnSpLocks/>
          </p:cNvCxnSpPr>
          <p:nvPr/>
        </p:nvCxnSpPr>
        <p:spPr>
          <a:xfrm>
            <a:off x="3924970" y="3769351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FE57B85-D4F8-EDEB-B35A-5293A2C304A2}"/>
              </a:ext>
            </a:extLst>
          </p:cNvPr>
          <p:cNvCxnSpPr>
            <a:cxnSpLocks/>
          </p:cNvCxnSpPr>
          <p:nvPr/>
        </p:nvCxnSpPr>
        <p:spPr>
          <a:xfrm>
            <a:off x="4214744" y="3790815"/>
            <a:ext cx="2147" cy="64608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3E1BC0-ECEB-284F-5E10-7838226F1182}"/>
              </a:ext>
            </a:extLst>
          </p:cNvPr>
          <p:cNvCxnSpPr>
            <a:cxnSpLocks/>
          </p:cNvCxnSpPr>
          <p:nvPr/>
        </p:nvCxnSpPr>
        <p:spPr>
          <a:xfrm>
            <a:off x="4246942" y="4112788"/>
            <a:ext cx="731948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8FF80A2-7FC4-8EE5-DAC5-4A0940264B60}"/>
              </a:ext>
            </a:extLst>
          </p:cNvPr>
          <p:cNvCxnSpPr>
            <a:cxnSpLocks/>
          </p:cNvCxnSpPr>
          <p:nvPr/>
        </p:nvCxnSpPr>
        <p:spPr>
          <a:xfrm>
            <a:off x="4976744" y="3501040"/>
            <a:ext cx="2147" cy="91439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9533FF4-8831-5221-8226-0855E4363520}"/>
              </a:ext>
            </a:extLst>
          </p:cNvPr>
          <p:cNvSpPr txBox="1"/>
          <p:nvPr/>
        </p:nvSpPr>
        <p:spPr>
          <a:xfrm>
            <a:off x="5100571" y="3670478"/>
            <a:ext cx="2810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玩家&amp;球碰撞次數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07CD666-D1E2-3484-EB78-316DEE3668A5}"/>
              </a:ext>
            </a:extLst>
          </p:cNvPr>
          <p:cNvCxnSpPr>
            <a:cxnSpLocks/>
          </p:cNvCxnSpPr>
          <p:nvPr/>
        </p:nvCxnSpPr>
        <p:spPr>
          <a:xfrm>
            <a:off x="3903506" y="3951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D65FD2C-0FC8-6412-E19F-8AFAF40F54AE}"/>
              </a:ext>
            </a:extLst>
          </p:cNvPr>
          <p:cNvCxnSpPr>
            <a:cxnSpLocks/>
          </p:cNvCxnSpPr>
          <p:nvPr/>
        </p:nvCxnSpPr>
        <p:spPr>
          <a:xfrm>
            <a:off x="3978632" y="4992844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A3C095C-1EEB-4EC0-D63E-B42BE430C9C9}"/>
              </a:ext>
            </a:extLst>
          </p:cNvPr>
          <p:cNvCxnSpPr>
            <a:cxnSpLocks/>
          </p:cNvCxnSpPr>
          <p:nvPr/>
        </p:nvCxnSpPr>
        <p:spPr>
          <a:xfrm>
            <a:off x="4386462" y="3962534"/>
            <a:ext cx="2147" cy="2288144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DA1F869-3149-9F7A-E4CC-1891ABD7CB76}"/>
              </a:ext>
            </a:extLst>
          </p:cNvPr>
          <p:cNvSpPr/>
          <p:nvPr/>
        </p:nvSpPr>
        <p:spPr>
          <a:xfrm>
            <a:off x="4842992" y="5841105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F73B8E-7136-E737-BF3E-9B53A9E11136}"/>
              </a:ext>
            </a:extLst>
          </p:cNvPr>
          <p:cNvCxnSpPr>
            <a:cxnSpLocks/>
          </p:cNvCxnSpPr>
          <p:nvPr/>
        </p:nvCxnSpPr>
        <p:spPr>
          <a:xfrm>
            <a:off x="4386464" y="6237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3DA8C98-D95E-DB76-6556-B461416FEB68}"/>
              </a:ext>
            </a:extLst>
          </p:cNvPr>
          <p:cNvCxnSpPr>
            <a:cxnSpLocks/>
          </p:cNvCxnSpPr>
          <p:nvPr/>
        </p:nvCxnSpPr>
        <p:spPr>
          <a:xfrm>
            <a:off x="3978632" y="4574281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F7B5C-01E1-9125-5DB7-ECBE209DB09A}"/>
              </a:ext>
            </a:extLst>
          </p:cNvPr>
          <p:cNvCxnSpPr>
            <a:cxnSpLocks/>
          </p:cNvCxnSpPr>
          <p:nvPr/>
        </p:nvCxnSpPr>
        <p:spPr>
          <a:xfrm>
            <a:off x="3957168" y="5153830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895D64E-F957-133B-3163-C38F1A51891F}"/>
              </a:ext>
            </a:extLst>
          </p:cNvPr>
          <p:cNvCxnSpPr>
            <a:cxnSpLocks/>
          </p:cNvCxnSpPr>
          <p:nvPr/>
        </p:nvCxnSpPr>
        <p:spPr>
          <a:xfrm>
            <a:off x="4611842" y="4509886"/>
            <a:ext cx="2147" cy="14402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7ACF4C-BE43-3095-A05A-B5764BBE3892}"/>
              </a:ext>
            </a:extLst>
          </p:cNvPr>
          <p:cNvCxnSpPr>
            <a:cxnSpLocks/>
          </p:cNvCxnSpPr>
          <p:nvPr/>
        </p:nvCxnSpPr>
        <p:spPr>
          <a:xfrm>
            <a:off x="4601112" y="5948027"/>
            <a:ext cx="2811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941B3F6-E78F-D817-9154-330D32D86A03}"/>
              </a:ext>
            </a:extLst>
          </p:cNvPr>
          <p:cNvSpPr txBox="1"/>
          <p:nvPr/>
        </p:nvSpPr>
        <p:spPr>
          <a:xfrm>
            <a:off x="2940676" y="5889401"/>
            <a:ext cx="15761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玩家離開範圍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91BB09-3189-1C20-AACD-076B8DF9F9F6}"/>
              </a:ext>
            </a:extLst>
          </p:cNvPr>
          <p:cNvSpPr txBox="1"/>
          <p:nvPr/>
        </p:nvSpPr>
        <p:spPr>
          <a:xfrm>
            <a:off x="4604197" y="5138133"/>
            <a:ext cx="17693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球&amp;地面發生碰撞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ACCEC3A-A6C7-C4EA-409E-922EC0DBEBE6}"/>
              </a:ext>
            </a:extLst>
          </p:cNvPr>
          <p:cNvSpPr/>
          <p:nvPr/>
        </p:nvSpPr>
        <p:spPr>
          <a:xfrm>
            <a:off x="7912458" y="2613888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RL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7912458" y="3386326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Calibri"/>
              </a:rPr>
              <a:t>ML-Agents</a:t>
            </a:r>
            <a:endParaRPr lang="zh-TW" dirty="0">
              <a:ea typeface="+mn-l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171267-8D7C-C191-2BF7-984AF96811B2}"/>
              </a:ext>
            </a:extLst>
          </p:cNvPr>
          <p:cNvSpPr/>
          <p:nvPr/>
        </p:nvSpPr>
        <p:spPr>
          <a:xfrm>
            <a:off x="7912457" y="4221394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PPO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9D8E384-5083-DFA6-8738-B5B4BD1BC191}"/>
              </a:ext>
            </a:extLst>
          </p:cNvPr>
          <p:cNvSpPr/>
          <p:nvPr/>
        </p:nvSpPr>
        <p:spPr>
          <a:xfrm>
            <a:off x="5250676" y="1872763"/>
            <a:ext cx="1664549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收集遊戲訊息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91C08B-4C39-AFC6-6C36-F60382254964}"/>
              </a:ext>
            </a:extLst>
          </p:cNvPr>
          <p:cNvCxnSpPr>
            <a:cxnSpLocks/>
          </p:cNvCxnSpPr>
          <p:nvPr/>
        </p:nvCxnSpPr>
        <p:spPr>
          <a:xfrm>
            <a:off x="3860722" y="2171253"/>
            <a:ext cx="1368686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9A360B3-ABEC-D431-324C-B3B4C65085EA}"/>
              </a:ext>
            </a:extLst>
          </p:cNvPr>
          <p:cNvCxnSpPr>
            <a:cxnSpLocks/>
          </p:cNvCxnSpPr>
          <p:nvPr/>
        </p:nvCxnSpPr>
        <p:spPr>
          <a:xfrm>
            <a:off x="6919159" y="2171252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BA94466-012B-5F4D-B3B1-B1956FECFD80}"/>
              </a:ext>
            </a:extLst>
          </p:cNvPr>
          <p:cNvCxnSpPr>
            <a:cxnSpLocks/>
          </p:cNvCxnSpPr>
          <p:nvPr/>
        </p:nvCxnSpPr>
        <p:spPr>
          <a:xfrm>
            <a:off x="7285826" y="2167136"/>
            <a:ext cx="2147" cy="154834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198351B-A55D-E47F-CF7A-DE4385B4C6B6}"/>
              </a:ext>
            </a:extLst>
          </p:cNvPr>
          <p:cNvCxnSpPr>
            <a:cxnSpLocks/>
          </p:cNvCxnSpPr>
          <p:nvPr/>
        </p:nvCxnSpPr>
        <p:spPr>
          <a:xfrm>
            <a:off x="7284501" y="3663936"/>
            <a:ext cx="63800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106130A-89B5-9CDF-3FEE-1D940DEB3044}"/>
              </a:ext>
            </a:extLst>
          </p:cNvPr>
          <p:cNvCxnSpPr>
            <a:cxnSpLocks/>
          </p:cNvCxnSpPr>
          <p:nvPr/>
        </p:nvCxnSpPr>
        <p:spPr>
          <a:xfrm>
            <a:off x="6035721" y="59094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7DA0D74-A8F8-CCE1-B5B8-290C70BFA67D}"/>
              </a:ext>
            </a:extLst>
          </p:cNvPr>
          <p:cNvCxnSpPr>
            <a:cxnSpLocks/>
          </p:cNvCxnSpPr>
          <p:nvPr/>
        </p:nvCxnSpPr>
        <p:spPr>
          <a:xfrm>
            <a:off x="3123422" y="955994"/>
            <a:ext cx="5484488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9633C5-35DE-9468-206D-6313155B7A8A}"/>
              </a:ext>
            </a:extLst>
          </p:cNvPr>
          <p:cNvCxnSpPr>
            <a:cxnSpLocks/>
          </p:cNvCxnSpPr>
          <p:nvPr/>
        </p:nvCxnSpPr>
        <p:spPr>
          <a:xfrm>
            <a:off x="3144296" y="956286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F514C46-EDAE-AC06-26A8-840D8F138F85}"/>
              </a:ext>
            </a:extLst>
          </p:cNvPr>
          <p:cNvCxnSpPr>
            <a:cxnSpLocks/>
          </p:cNvCxnSpPr>
          <p:nvPr/>
        </p:nvCxnSpPr>
        <p:spPr>
          <a:xfrm>
            <a:off x="8613995" y="956285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68C1E64-1DB4-CB32-1BF8-32377245CB7F}"/>
              </a:ext>
            </a:extLst>
          </p:cNvPr>
          <p:cNvCxnSpPr>
            <a:cxnSpLocks/>
          </p:cNvCxnSpPr>
          <p:nvPr/>
        </p:nvCxnSpPr>
        <p:spPr>
          <a:xfrm>
            <a:off x="3165173" y="2459410"/>
            <a:ext cx="2147" cy="46143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221108-8B56-DEBB-B52F-5B76F8B9200D}"/>
              </a:ext>
            </a:extLst>
          </p:cNvPr>
          <p:cNvCxnSpPr>
            <a:cxnSpLocks/>
          </p:cNvCxnSpPr>
          <p:nvPr/>
        </p:nvCxnSpPr>
        <p:spPr>
          <a:xfrm>
            <a:off x="1474158" y="255335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21D8288-C4D0-B6AF-D71D-01FC272823B7}"/>
              </a:ext>
            </a:extLst>
          </p:cNvPr>
          <p:cNvCxnSpPr>
            <a:cxnSpLocks/>
          </p:cNvCxnSpPr>
          <p:nvPr/>
        </p:nvCxnSpPr>
        <p:spPr>
          <a:xfrm>
            <a:off x="4939693" y="2574231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5291A9B-52B4-A8C5-C62D-D6C327BCCE4A}"/>
              </a:ext>
            </a:extLst>
          </p:cNvPr>
          <p:cNvCxnSpPr>
            <a:cxnSpLocks/>
          </p:cNvCxnSpPr>
          <p:nvPr/>
        </p:nvCxnSpPr>
        <p:spPr>
          <a:xfrm>
            <a:off x="1463722" y="2563500"/>
            <a:ext cx="3469886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CA73D2F-0254-7F47-AFC8-0B76F1B23083}"/>
              </a:ext>
            </a:extLst>
          </p:cNvPr>
          <p:cNvSpPr/>
          <p:nvPr/>
        </p:nvSpPr>
        <p:spPr>
          <a:xfrm>
            <a:off x="6916695" y="5089247"/>
            <a:ext cx="872117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agent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7CFC86F-C247-E0BB-32CD-4903D67A08D2}"/>
              </a:ext>
            </a:extLst>
          </p:cNvPr>
          <p:cNvSpPr/>
          <p:nvPr/>
        </p:nvSpPr>
        <p:spPr>
          <a:xfrm>
            <a:off x="7930098" y="5089247"/>
            <a:ext cx="1466221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+mn-lt"/>
                <a:cs typeface="+mn-lt"/>
              </a:rPr>
              <a:t>environment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1478CB8-4805-B011-E09A-D6229A46AD3C}"/>
              </a:ext>
            </a:extLst>
          </p:cNvPr>
          <p:cNvSpPr/>
          <p:nvPr/>
        </p:nvSpPr>
        <p:spPr>
          <a:xfrm>
            <a:off x="9611555" y="5099978"/>
            <a:ext cx="900785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reward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0E5C32D-2E45-A95E-03C6-A27219AEF2E1}"/>
              </a:ext>
            </a:extLst>
          </p:cNvPr>
          <p:cNvCxnSpPr>
            <a:cxnSpLocks/>
          </p:cNvCxnSpPr>
          <p:nvPr/>
        </p:nvCxnSpPr>
        <p:spPr>
          <a:xfrm>
            <a:off x="7339488" y="5429784"/>
            <a:ext cx="2147" cy="11941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B2E3B8E-0DBE-74CA-A8C0-825B2C89C62C}"/>
              </a:ext>
            </a:extLst>
          </p:cNvPr>
          <p:cNvCxnSpPr>
            <a:cxnSpLocks/>
          </p:cNvCxnSpPr>
          <p:nvPr/>
        </p:nvCxnSpPr>
        <p:spPr>
          <a:xfrm>
            <a:off x="469286" y="6560802"/>
            <a:ext cx="686367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9D20AFE4-B578-F9E0-FC60-EF37638EFB90}"/>
              </a:ext>
            </a:extLst>
          </p:cNvPr>
          <p:cNvCxnSpPr>
            <a:cxnSpLocks/>
          </p:cNvCxnSpPr>
          <p:nvPr/>
        </p:nvCxnSpPr>
        <p:spPr>
          <a:xfrm>
            <a:off x="470755" y="3369164"/>
            <a:ext cx="2147" cy="320113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080B891-E10B-CBE9-B367-3821D4547A86}"/>
              </a:ext>
            </a:extLst>
          </p:cNvPr>
          <p:cNvCxnSpPr>
            <a:cxnSpLocks/>
          </p:cNvCxnSpPr>
          <p:nvPr/>
        </p:nvCxnSpPr>
        <p:spPr>
          <a:xfrm>
            <a:off x="511919" y="3373280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52E0A70-4A13-BBCD-D933-43072EAA5EDB}"/>
              </a:ext>
            </a:extLst>
          </p:cNvPr>
          <p:cNvSpPr txBox="1"/>
          <p:nvPr/>
        </p:nvSpPr>
        <p:spPr>
          <a:xfrm>
            <a:off x="160985" y="3023852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E952913-CCE7-8E4E-07E0-5CABB0290563}"/>
              </a:ext>
            </a:extLst>
          </p:cNvPr>
          <p:cNvCxnSpPr>
            <a:cxnSpLocks/>
          </p:cNvCxnSpPr>
          <p:nvPr/>
        </p:nvCxnSpPr>
        <p:spPr>
          <a:xfrm>
            <a:off x="4976745" y="4359633"/>
            <a:ext cx="1558343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523E514-5D5B-6E18-B97F-17BD35A9C6BB}"/>
              </a:ext>
            </a:extLst>
          </p:cNvPr>
          <p:cNvCxnSpPr>
            <a:cxnSpLocks/>
          </p:cNvCxnSpPr>
          <p:nvPr/>
        </p:nvCxnSpPr>
        <p:spPr>
          <a:xfrm>
            <a:off x="6532941" y="4338167"/>
            <a:ext cx="2147" cy="146174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B6DD825-F07A-601F-E973-ACB0BC1A7EBC}"/>
              </a:ext>
            </a:extLst>
          </p:cNvPr>
          <p:cNvCxnSpPr>
            <a:cxnSpLocks/>
          </p:cNvCxnSpPr>
          <p:nvPr/>
        </p:nvCxnSpPr>
        <p:spPr>
          <a:xfrm>
            <a:off x="6532942" y="5765577"/>
            <a:ext cx="3479441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B375B82-AB9D-AC28-DBD5-3293FEE1CD9B}"/>
              </a:ext>
            </a:extLst>
          </p:cNvPr>
          <p:cNvCxnSpPr>
            <a:cxnSpLocks/>
          </p:cNvCxnSpPr>
          <p:nvPr/>
        </p:nvCxnSpPr>
        <p:spPr>
          <a:xfrm>
            <a:off x="10053167" y="5443603"/>
            <a:ext cx="2147" cy="3670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314BA1F-C9EE-5E34-60B8-5E735CE4ABEA}"/>
              </a:ext>
            </a:extLst>
          </p:cNvPr>
          <p:cNvCxnSpPr>
            <a:cxnSpLocks/>
          </p:cNvCxnSpPr>
          <p:nvPr/>
        </p:nvCxnSpPr>
        <p:spPr>
          <a:xfrm>
            <a:off x="8567242" y="4817301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71ABA86-001D-F0DF-1C5B-D30B2BDB08CD}"/>
              </a:ext>
            </a:extLst>
          </p:cNvPr>
          <p:cNvCxnSpPr>
            <a:cxnSpLocks/>
          </p:cNvCxnSpPr>
          <p:nvPr/>
        </p:nvCxnSpPr>
        <p:spPr>
          <a:xfrm>
            <a:off x="8567242" y="3969442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613213D-99C6-92BD-D71A-34233C4ED1BC}"/>
              </a:ext>
            </a:extLst>
          </p:cNvPr>
          <p:cNvCxnSpPr>
            <a:cxnSpLocks/>
          </p:cNvCxnSpPr>
          <p:nvPr/>
        </p:nvCxnSpPr>
        <p:spPr>
          <a:xfrm>
            <a:off x="8567242" y="3218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A7167FB8-E005-821E-C13B-9B412B60BE63}"/>
              </a:ext>
            </a:extLst>
          </p:cNvPr>
          <p:cNvCxnSpPr>
            <a:cxnSpLocks/>
          </p:cNvCxnSpPr>
          <p:nvPr/>
        </p:nvCxnSpPr>
        <p:spPr>
          <a:xfrm>
            <a:off x="8556509" y="2456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D2CF39C-2D8E-B08B-814E-A020D8931CDE}"/>
              </a:ext>
            </a:extLst>
          </p:cNvPr>
          <p:cNvCxnSpPr>
            <a:cxnSpLocks/>
          </p:cNvCxnSpPr>
          <p:nvPr/>
        </p:nvCxnSpPr>
        <p:spPr>
          <a:xfrm>
            <a:off x="7343749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B0D7EA-0EF8-F678-D51F-38048CDA247A}"/>
              </a:ext>
            </a:extLst>
          </p:cNvPr>
          <p:cNvCxnSpPr>
            <a:cxnSpLocks/>
          </p:cNvCxnSpPr>
          <p:nvPr/>
        </p:nvCxnSpPr>
        <p:spPr>
          <a:xfrm>
            <a:off x="10059045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0F356CAB-93BD-D170-243E-35E2CE477991}"/>
              </a:ext>
            </a:extLst>
          </p:cNvPr>
          <p:cNvCxnSpPr>
            <a:cxnSpLocks/>
          </p:cNvCxnSpPr>
          <p:nvPr/>
        </p:nvCxnSpPr>
        <p:spPr>
          <a:xfrm>
            <a:off x="7366539" y="4935359"/>
            <a:ext cx="274008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65EA0F75-B0F6-08C8-42C0-CD91637E675C}"/>
              </a:ext>
            </a:extLst>
          </p:cNvPr>
          <p:cNvSpPr/>
          <p:nvPr/>
        </p:nvSpPr>
        <p:spPr>
          <a:xfrm>
            <a:off x="7751470" y="5937697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570633C-6758-C5B6-AB9D-6B9C63211F6E}"/>
              </a:ext>
            </a:extLst>
          </p:cNvPr>
          <p:cNvSpPr/>
          <p:nvPr/>
        </p:nvSpPr>
        <p:spPr>
          <a:xfrm>
            <a:off x="8856907" y="5937698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78860B1-5CDE-DA9F-3059-0724F3B7D39D}"/>
              </a:ext>
            </a:extLst>
          </p:cNvPr>
          <p:cNvCxnSpPr>
            <a:cxnSpLocks/>
          </p:cNvCxnSpPr>
          <p:nvPr/>
        </p:nvCxnSpPr>
        <p:spPr>
          <a:xfrm>
            <a:off x="8572096" y="5432871"/>
            <a:ext cx="2147" cy="18459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DB6B0C9-83C6-385D-B974-D4F0EEDBE989}"/>
              </a:ext>
            </a:extLst>
          </p:cNvPr>
          <p:cNvCxnSpPr>
            <a:cxnSpLocks/>
          </p:cNvCxnSpPr>
          <p:nvPr/>
        </p:nvCxnSpPr>
        <p:spPr>
          <a:xfrm>
            <a:off x="7981814" y="5626056"/>
            <a:ext cx="137589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8DF9C39-EE70-5281-177C-986801A1E4C3}"/>
              </a:ext>
            </a:extLst>
          </p:cNvPr>
          <p:cNvCxnSpPr>
            <a:cxnSpLocks/>
          </p:cNvCxnSpPr>
          <p:nvPr/>
        </p:nvCxnSpPr>
        <p:spPr>
          <a:xfrm>
            <a:off x="7971083" y="5615323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4ACD4AA4-B6A9-3372-12FF-937B524B1C54}"/>
              </a:ext>
            </a:extLst>
          </p:cNvPr>
          <p:cNvCxnSpPr>
            <a:cxnSpLocks/>
          </p:cNvCxnSpPr>
          <p:nvPr/>
        </p:nvCxnSpPr>
        <p:spPr>
          <a:xfrm>
            <a:off x="9344829" y="5636788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FEB821ED-1D54-B5B1-BBFB-E3C92053D16D}"/>
              </a:ext>
            </a:extLst>
          </p:cNvPr>
          <p:cNvSpPr/>
          <p:nvPr/>
        </p:nvSpPr>
        <p:spPr>
          <a:xfrm>
            <a:off x="9948929" y="6136245"/>
            <a:ext cx="1684985" cy="56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cs typeface="Calibri"/>
              </a:rPr>
              <a:t>位置，速度，角速度，角度</a:t>
            </a:r>
            <a:endParaRPr lang="zh-TW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92EED88-5588-5DB9-19FD-2FDCE9F96275}"/>
              </a:ext>
            </a:extLst>
          </p:cNvPr>
          <p:cNvCxnSpPr>
            <a:cxnSpLocks/>
          </p:cNvCxnSpPr>
          <p:nvPr/>
        </p:nvCxnSpPr>
        <p:spPr>
          <a:xfrm>
            <a:off x="8084284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DE1A80A-00F4-6125-66B1-3B37183E3BF6}"/>
              </a:ext>
            </a:extLst>
          </p:cNvPr>
          <p:cNvCxnSpPr>
            <a:cxnSpLocks/>
          </p:cNvCxnSpPr>
          <p:nvPr/>
        </p:nvCxnSpPr>
        <p:spPr>
          <a:xfrm>
            <a:off x="9232650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E4DCF7F-B96C-0088-6E21-70CF2F1D2FDA}"/>
              </a:ext>
            </a:extLst>
          </p:cNvPr>
          <p:cNvCxnSpPr>
            <a:cxnSpLocks/>
          </p:cNvCxnSpPr>
          <p:nvPr/>
        </p:nvCxnSpPr>
        <p:spPr>
          <a:xfrm>
            <a:off x="8085609" y="6502288"/>
            <a:ext cx="181709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1" name="圖片 101">
            <a:extLst>
              <a:ext uri="{FF2B5EF4-FFF2-40B4-BE49-F238E27FC236}">
                <a16:creationId xmlns:a16="http://schemas.microsoft.com/office/drawing/2014/main" id="{3B258226-5F6C-776D-AF63-D0D0A74D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53" y="2205877"/>
            <a:ext cx="2451848" cy="23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0F12EBE-DAA3-40A5-7FBD-9BD19E9DA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1467518" y="770700"/>
            <a:ext cx="8650290" cy="48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501</Words>
  <Application>Microsoft Office PowerPoint</Application>
  <PresentationFormat>寬螢幕</PresentationFormat>
  <Paragraphs>119</Paragraphs>
  <Slides>31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新細明體</vt:lpstr>
      <vt:lpstr>標楷體</vt:lpstr>
      <vt:lpstr>Arial</vt:lpstr>
      <vt:lpstr>Calibri</vt:lpstr>
      <vt:lpstr>Calibri Light</vt:lpstr>
      <vt:lpstr>Office 佈景主題</vt:lpstr>
      <vt:lpstr>機器學習-- 遊戲AI設計</vt:lpstr>
      <vt:lpstr>需求</vt:lpstr>
      <vt:lpstr>硬體規格</vt:lpstr>
      <vt:lpstr>軟體</vt:lpstr>
      <vt:lpstr>遊戲</vt:lpstr>
      <vt:lpstr>訓練目標</vt:lpstr>
      <vt:lpstr>分析</vt:lpstr>
      <vt:lpstr>PowerPoint 簡報</vt:lpstr>
      <vt:lpstr>PowerPoint 簡報</vt:lpstr>
      <vt:lpstr>PowerPoint 簡報</vt:lpstr>
      <vt:lpstr>PowerPoint 簡報</vt:lpstr>
      <vt:lpstr>預計使用工具</vt:lpstr>
      <vt:lpstr>設計&amp;API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功能驗證</vt:lpstr>
      <vt:lpstr>PowerPoint 簡報</vt:lpstr>
      <vt:lpstr>參考資料</vt:lpstr>
      <vt:lpstr>https://hackmd.io/@shaoeChen/Bywb8YLKS/https%3A%2F%2Fhackmd.io%2F%40shaoeChen%2FSyez2AmFr  https://www.youtube.com/watch?v=PweQAd6vQJU&amp;list=WL&amp;index=14  https://www.cnblogs.com/gentlesunshine/p/12723175.html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Student</cp:lastModifiedBy>
  <cp:revision>1437</cp:revision>
  <dcterms:created xsi:type="dcterms:W3CDTF">2022-11-10T04:06:37Z</dcterms:created>
  <dcterms:modified xsi:type="dcterms:W3CDTF">2023-01-12T06:43:21Z</dcterms:modified>
</cp:coreProperties>
</file>