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82" r:id="rId3"/>
    <p:sldId id="283" r:id="rId4"/>
    <p:sldId id="284" r:id="rId5"/>
    <p:sldId id="285" r:id="rId6"/>
    <p:sldId id="286" r:id="rId7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79330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349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2035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A9C"/>
              </a:buClr>
              <a:buSzPts val="3200"/>
              <a:buNone/>
              <a:defRPr>
                <a:solidFill>
                  <a:srgbClr val="888A9C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A9C"/>
              </a:buClr>
              <a:buSzPts val="2800"/>
              <a:buNone/>
              <a:defRPr>
                <a:solidFill>
                  <a:srgbClr val="888A9C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A9C"/>
              </a:buClr>
              <a:buSzPts val="2400"/>
              <a:buNone/>
              <a:defRPr>
                <a:solidFill>
                  <a:srgbClr val="888A9C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0" y="4604544"/>
            <a:ext cx="9144000" cy="2253455"/>
          </a:xfrm>
          <a:prstGeom prst="rect">
            <a:avLst/>
          </a:prstGeom>
          <a:solidFill>
            <a:srgbClr val="000F2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43200" y="5111328"/>
            <a:ext cx="2741469" cy="10890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3" name="Google Shape;23;p2"/>
          <p:cNvSpPr/>
          <p:nvPr/>
        </p:nvSpPr>
        <p:spPr>
          <a:xfrm>
            <a:off x="0" y="0"/>
            <a:ext cx="9144000" cy="609599"/>
          </a:xfrm>
          <a:prstGeom prst="rect">
            <a:avLst/>
          </a:prstGeom>
          <a:solidFill>
            <a:srgbClr val="000F2E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0" y="6596855"/>
            <a:ext cx="9144000" cy="261144"/>
          </a:xfrm>
          <a:prstGeom prst="rect">
            <a:avLst/>
          </a:prstGeom>
          <a:gradFill>
            <a:gsLst>
              <a:gs pos="0">
                <a:srgbClr val="000F2E"/>
              </a:gs>
              <a:gs pos="3000">
                <a:srgbClr val="000F2E"/>
              </a:gs>
              <a:gs pos="50000">
                <a:srgbClr val="97BAFF"/>
              </a:gs>
              <a:gs pos="99000">
                <a:srgbClr val="000F2E"/>
              </a:gs>
              <a:gs pos="100000">
                <a:srgbClr val="000F2E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0" y="0"/>
            <a:ext cx="9144000" cy="261144"/>
          </a:xfrm>
          <a:prstGeom prst="rect">
            <a:avLst/>
          </a:prstGeom>
          <a:gradFill>
            <a:gsLst>
              <a:gs pos="0">
                <a:srgbClr val="000F2E"/>
              </a:gs>
              <a:gs pos="3000">
                <a:srgbClr val="000F2E"/>
              </a:gs>
              <a:gs pos="50000">
                <a:srgbClr val="BFD5FF"/>
              </a:gs>
              <a:gs pos="99000">
                <a:srgbClr val="000F2E"/>
              </a:gs>
              <a:gs pos="100000">
                <a:srgbClr val="000F2E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0" y="6444456"/>
            <a:ext cx="9144000" cy="261144"/>
          </a:xfrm>
          <a:prstGeom prst="rect">
            <a:avLst/>
          </a:prstGeom>
          <a:gradFill>
            <a:gsLst>
              <a:gs pos="0">
                <a:srgbClr val="000F2E"/>
              </a:gs>
              <a:gs pos="3000">
                <a:srgbClr val="000F2E"/>
              </a:gs>
              <a:gs pos="50000">
                <a:srgbClr val="BFD5FF"/>
              </a:gs>
              <a:gs pos="99000">
                <a:srgbClr val="000F2E"/>
              </a:gs>
              <a:gs pos="100000">
                <a:srgbClr val="000F2E"/>
              </a:gs>
            </a:gsLst>
            <a:lin ang="108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-3464" y="1142254"/>
            <a:ext cx="9144000" cy="261144"/>
          </a:xfrm>
          <a:prstGeom prst="rect">
            <a:avLst/>
          </a:prstGeom>
          <a:gradFill>
            <a:gsLst>
              <a:gs pos="0">
                <a:srgbClr val="000F2E"/>
              </a:gs>
              <a:gs pos="3000">
                <a:srgbClr val="000F2E"/>
              </a:gs>
              <a:gs pos="50000">
                <a:srgbClr val="BFD5FF"/>
              </a:gs>
              <a:gs pos="99000">
                <a:srgbClr val="000F2E"/>
              </a:gs>
              <a:gs pos="100000">
                <a:srgbClr val="000F2E"/>
              </a:gs>
            </a:gsLst>
            <a:lin ang="108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4400"/>
              <a:buFont typeface="Calibri"/>
              <a:buNone/>
              <a:defRPr b="1">
                <a:solidFill>
                  <a:srgbClr val="000F2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89120" y="1066800"/>
            <a:ext cx="365760" cy="405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9248" y="1132175"/>
            <a:ext cx="245505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4381500" y="106680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457200" y="1547325"/>
            <a:ext cx="8229600" cy="479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800"/>
              </a:spcBef>
              <a:spcAft>
                <a:spcPts val="0"/>
              </a:spcAft>
              <a:buClr>
                <a:srgbClr val="000F2E"/>
              </a:buClr>
              <a:buSzPts val="1800"/>
              <a:buFont typeface="Calibri"/>
              <a:buChar char="•"/>
              <a:defRPr sz="3000">
                <a:solidFill>
                  <a:srgbClr val="000F2E"/>
                </a:solidFill>
              </a:defRPr>
            </a:lvl1pPr>
            <a:lvl2pPr marL="914400" lvl="1" indent="-406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marL="1371600" lvl="2" indent="-3810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556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ctrTitle"/>
          </p:nvPr>
        </p:nvSpPr>
        <p:spPr>
          <a:xfrm>
            <a:off x="0" y="1787756"/>
            <a:ext cx="9144001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r>
              <a:rPr lang="en-US" b="1" dirty="0"/>
              <a:t>Control Statements-</a:t>
            </a:r>
            <a:r>
              <a:rPr lang="en-US" sz="4000" b="1" dirty="0"/>
              <a:t>Guided Projects</a:t>
            </a:r>
            <a:br>
              <a:rPr lang="en-US" sz="4000" b="1" dirty="0"/>
            </a:br>
            <a:br>
              <a:rPr lang="en-US" sz="4000" b="1" dirty="0"/>
            </a:br>
            <a:br>
              <a:rPr lang="en-US" sz="4000" b="1" dirty="0"/>
            </a:br>
            <a:r>
              <a:rPr lang="en-US" sz="4000" b="1" dirty="0"/>
              <a:t>(CSC 101)</a:t>
            </a:r>
            <a:br>
              <a:rPr lang="en-US" sz="4000" b="1" dirty="0"/>
            </a:br>
            <a:endParaRPr sz="4000" dirty="0"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"/>
          </p:nvPr>
        </p:nvSpPr>
        <p:spPr>
          <a:xfrm>
            <a:off x="1467135" y="3600219"/>
            <a:ext cx="64008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b="1" i="1" dirty="0"/>
              <a:t>B.Sc. Computer Science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E47BDE-52C2-4ECD-BE87-C767F7F3E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121" y="2135030"/>
            <a:ext cx="4393488" cy="29303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D0E3B74-B743-4981-BADF-8306A47D8A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270782"/>
            <a:ext cx="9045525" cy="64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>
            <a:lvl1pPr marL="343080" indent="-342358">
              <a:spcBef>
                <a:spcPts val="600"/>
              </a:spcBef>
              <a:buSzPct val="100000"/>
              <a:buBlip>
                <a:blip r:embed="rId2"/>
              </a:buBlip>
              <a:defRPr sz="3300" spc="-1">
                <a:solidFill>
                  <a:srgbClr val="00102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just"/>
            <a:r>
              <a:rPr lang="en-US" sz="2800" dirty="0"/>
              <a:t>One of the key issue that have threatened organizations and institutions is that of name verification. To solve it, people now use biometric </a:t>
            </a:r>
            <a:r>
              <a:rPr lang="en-US" sz="2800" dirty="0" err="1"/>
              <a:t>softwares</a:t>
            </a:r>
            <a:r>
              <a:rPr lang="en-US" sz="2800" dirty="0"/>
              <a:t> and machine vision enabled tools to verify identities of their employees and take attendance. Mrs. Jane runs a delivery business with 15 employees, but she would want a way to identify if a user is one of her employees. Your mission, should you choose to accept it (…see mission impossible), is to write a program that takes a user's name and check if he/she exists in the list of 15 employees, if they do…you welcome them appropriately….otherwise, you politely tell them to Get Out </a:t>
            </a:r>
            <a:r>
              <a:rPr lang="en-US" sz="2800" dirty="0">
                <a:sym typeface="Wingdings" panose="05000000000000000000" pitchFamily="2" charset="2"/>
              </a:rPr>
              <a:t>.</a:t>
            </a:r>
            <a:endParaRPr lang="en-US" sz="2800" dirty="0"/>
          </a:p>
          <a:p>
            <a:pPr algn="just"/>
            <a:endParaRPr lang="en-US" sz="3200" dirty="0">
              <a:solidFill>
                <a:schemeClr val="accent4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marL="722" indent="0" algn="just">
              <a:buNone/>
            </a:pPr>
            <a:endParaRPr lang="en-US" sz="3200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6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D0E3B74-B743-4981-BADF-8306A47D8A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542" y="1272491"/>
            <a:ext cx="8918915" cy="6154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>
            <a:lvl1pPr marL="343080" indent="-342358">
              <a:spcBef>
                <a:spcPts val="600"/>
              </a:spcBef>
              <a:buSzPct val="100000"/>
              <a:buBlip>
                <a:blip r:embed="rId2"/>
              </a:buBlip>
              <a:defRPr sz="3300" spc="-1">
                <a:solidFill>
                  <a:srgbClr val="00102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2800" dirty="0"/>
              <a:t>You run a delivery service, and charge people based on their location and weight of their package. The following are some of the things you consider.</a:t>
            </a:r>
          </a:p>
          <a:p>
            <a:r>
              <a:rPr lang="en-US" sz="2800" dirty="0"/>
              <a:t>You charge #2000, whenever you are delivering a package with weight of 10kg and above to PAU, and #1500 when it is less.</a:t>
            </a:r>
          </a:p>
          <a:p>
            <a:r>
              <a:rPr lang="en-US" sz="2800" dirty="0"/>
              <a:t>However, you charge #5000 whenever you deliver to </a:t>
            </a:r>
            <a:r>
              <a:rPr lang="en-US" sz="2800" dirty="0" err="1"/>
              <a:t>Epe</a:t>
            </a:r>
            <a:r>
              <a:rPr lang="en-US" sz="2800" dirty="0"/>
              <a:t>, a package with weight of 10kg and above, and #4000 when it is less.</a:t>
            </a:r>
          </a:p>
          <a:p>
            <a:pPr marL="0" indent="0">
              <a:buNone/>
            </a:pPr>
            <a:r>
              <a:rPr lang="en-US" sz="2800" dirty="0"/>
              <a:t>Write a program that tells a user how much to pay, based on their location, and package weight. </a:t>
            </a:r>
          </a:p>
          <a:p>
            <a:endParaRPr lang="en-US" sz="2800" dirty="0">
              <a:solidFill>
                <a:schemeClr val="accent4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marL="722" indent="0" algn="just">
              <a:buNone/>
            </a:pPr>
            <a:endParaRPr lang="en-US" sz="28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II</a:t>
            </a:r>
          </a:p>
        </p:txBody>
      </p:sp>
    </p:spTree>
    <p:extLst>
      <p:ext uri="{BB962C8B-B14F-4D97-AF65-F5344CB8AC3E}">
        <p14:creationId xmlns:p14="http://schemas.microsoft.com/office/powerpoint/2010/main" val="257463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III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D0E3B74-B743-4981-BADF-8306A47D8A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431926"/>
            <a:ext cx="9144000" cy="498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>
            <a:lvl1pPr marL="343080" indent="-342358">
              <a:spcBef>
                <a:spcPts val="600"/>
              </a:spcBef>
              <a:buSzPct val="100000"/>
              <a:buBlip>
                <a:blip r:embed="rId2"/>
              </a:buBlip>
              <a:defRPr sz="3300" spc="-1">
                <a:solidFill>
                  <a:srgbClr val="00102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2800" dirty="0"/>
              <a:t>Before an individual is admitted into Computer Science, he/she must:</a:t>
            </a:r>
          </a:p>
          <a:p>
            <a:r>
              <a:rPr lang="en-US" sz="2800" dirty="0"/>
              <a:t>Score 230 or above in jamb</a:t>
            </a:r>
          </a:p>
          <a:p>
            <a:r>
              <a:rPr lang="en-US" sz="2800" dirty="0"/>
              <a:t>Have at least 5 credit in the 5 key subjects(You know them)</a:t>
            </a:r>
          </a:p>
          <a:p>
            <a:r>
              <a:rPr lang="en-US" sz="2800" dirty="0"/>
              <a:t>Pass and interview.</a:t>
            </a:r>
          </a:p>
          <a:p>
            <a:pPr marL="0" indent="0">
              <a:buNone/>
            </a:pPr>
            <a:r>
              <a:rPr lang="en-US" sz="2800" dirty="0"/>
              <a:t>Your mission, should you choose to accept it, is to automate this process, by writing a program that tells a particular candidate if he/she is admitted into computer science, based on their inputs.</a:t>
            </a:r>
          </a:p>
          <a:p>
            <a:pPr marL="722" indent="0" algn="just">
              <a:buNone/>
            </a:pPr>
            <a:endParaRPr lang="en-US" sz="3200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1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IV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4745" y="1431925"/>
            <a:ext cx="883451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Congratulations for making it this far…But we want more.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What other problem can you think of, which you can solve using what you have learnt so far?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Write the codes for it and let's see </a:t>
            </a:r>
            <a:r>
              <a:rPr lang="en-US" sz="3600" dirty="0">
                <a:sym typeface="Wingdings" panose="05000000000000000000" pitchFamily="2" charset="2"/>
              </a:rPr>
              <a:t></a:t>
            </a:r>
            <a:endParaRPr lang="en-US" sz="3600" dirty="0"/>
          </a:p>
          <a:p>
            <a:br>
              <a:rPr lang="en-US" sz="1600" dirty="0">
                <a:latin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80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erson holding an object&#10;&#10;Description automatically generated with medium confidence">
            <a:extLst>
              <a:ext uri="{FF2B5EF4-FFF2-40B4-BE49-F238E27FC236}">
                <a16:creationId xmlns:a16="http://schemas.microsoft.com/office/drawing/2014/main" id="{A1F2CA27-553B-414C-A39A-FD7182EEDD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6" r="2119" b="2"/>
          <a:stretch/>
        </p:blipFill>
        <p:spPr>
          <a:xfrm>
            <a:off x="20" y="10"/>
            <a:ext cx="9143980" cy="6857990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431AA5-A777-4B36-A29D-7DD4A0EBFDE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362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2060"/>
      </a:dk1>
      <a:lt1>
        <a:srgbClr val="FFFFFF"/>
      </a:lt1>
      <a:dk2>
        <a:srgbClr val="09055B"/>
      </a:dk2>
      <a:lt2>
        <a:srgbClr val="FFFFFF"/>
      </a:lt2>
      <a:accent1>
        <a:srgbClr val="002060"/>
      </a:accent1>
      <a:accent2>
        <a:srgbClr val="002060"/>
      </a:accent2>
      <a:accent3>
        <a:srgbClr val="97BAFF"/>
      </a:accent3>
      <a:accent4>
        <a:srgbClr val="D5E3FF"/>
      </a:accent4>
      <a:accent5>
        <a:srgbClr val="002060"/>
      </a:accent5>
      <a:accent6>
        <a:srgbClr val="002060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Microsoft Office PowerPoint</Application>
  <PresentationFormat>On-screen Show (4:3)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Control Statements-Guided Projects   (CSC 101) </vt:lpstr>
      <vt:lpstr>Project I</vt:lpstr>
      <vt:lpstr>Project II</vt:lpstr>
      <vt:lpstr>Project III</vt:lpstr>
      <vt:lpstr>Project IV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Moruson</dc:creator>
  <cp:lastModifiedBy>igah onyema</cp:lastModifiedBy>
  <cp:revision>166</cp:revision>
  <dcterms:modified xsi:type="dcterms:W3CDTF">2022-01-27T09:28:40Z</dcterms:modified>
</cp:coreProperties>
</file>