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handoutMasterIdLst>
    <p:handoutMasterId r:id="rId13"/>
  </p:handoutMasterIdLst>
  <p:sldIdLst>
    <p:sldId id="312" r:id="rId5"/>
    <p:sldId id="304" r:id="rId6"/>
    <p:sldId id="323" r:id="rId7"/>
    <p:sldId id="282" r:id="rId8"/>
    <p:sldId id="318" r:id="rId9"/>
    <p:sldId id="324" r:id="rId10"/>
    <p:sldId id="297"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81" d="100"/>
          <a:sy n="81" d="100"/>
        </p:scale>
        <p:origin x="754" y="5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ian chidinma" userId="970bd44dfcb221fc" providerId="LiveId" clId="{E7850E7F-4642-4124-A8C8-EAFEE1991DE7}"/>
    <pc:docChg chg="undo custSel addSld delSld modSld">
      <pc:chgData name="vivian chidinma" userId="970bd44dfcb221fc" providerId="LiveId" clId="{E7850E7F-4642-4124-A8C8-EAFEE1991DE7}" dt="2024-09-11T15:25:52.679" v="706" actId="20577"/>
      <pc:docMkLst>
        <pc:docMk/>
      </pc:docMkLst>
      <pc:sldChg chg="modSp mod">
        <pc:chgData name="vivian chidinma" userId="970bd44dfcb221fc" providerId="LiveId" clId="{E7850E7F-4642-4124-A8C8-EAFEE1991DE7}" dt="2024-09-11T14:39:28.515" v="164" actId="20577"/>
        <pc:sldMkLst>
          <pc:docMk/>
          <pc:sldMk cId="685681062" sldId="282"/>
        </pc:sldMkLst>
        <pc:spChg chg="mod">
          <ac:chgData name="vivian chidinma" userId="970bd44dfcb221fc" providerId="LiveId" clId="{E7850E7F-4642-4124-A8C8-EAFEE1991DE7}" dt="2024-09-11T14:39:28.515" v="164" actId="20577"/>
          <ac:spMkLst>
            <pc:docMk/>
            <pc:sldMk cId="685681062" sldId="282"/>
            <ac:spMk id="3" creationId="{75111C33-898C-4414-4665-5136EB6FC126}"/>
          </ac:spMkLst>
        </pc:spChg>
      </pc:sldChg>
      <pc:sldChg chg="modSp mod">
        <pc:chgData name="vivian chidinma" userId="970bd44dfcb221fc" providerId="LiveId" clId="{E7850E7F-4642-4124-A8C8-EAFEE1991DE7}" dt="2024-09-11T14:47:33.421" v="692" actId="20577"/>
        <pc:sldMkLst>
          <pc:docMk/>
          <pc:sldMk cId="1973173046" sldId="297"/>
        </pc:sldMkLst>
        <pc:spChg chg="mod">
          <ac:chgData name="vivian chidinma" userId="970bd44dfcb221fc" providerId="LiveId" clId="{E7850E7F-4642-4124-A8C8-EAFEE1991DE7}" dt="2024-09-11T14:47:33.421" v="692" actId="20577"/>
          <ac:spMkLst>
            <pc:docMk/>
            <pc:sldMk cId="1973173046" sldId="297"/>
            <ac:spMk id="3" creationId="{D8B5CEF2-E667-BBB5-2EA6-C06F93B6DE12}"/>
          </ac:spMkLst>
        </pc:spChg>
      </pc:sldChg>
      <pc:sldChg chg="add del">
        <pc:chgData name="vivian chidinma" userId="970bd44dfcb221fc" providerId="LiveId" clId="{E7850E7F-4642-4124-A8C8-EAFEE1991DE7}" dt="2024-09-11T14:35:06.983" v="1" actId="2696"/>
        <pc:sldMkLst>
          <pc:docMk/>
          <pc:sldMk cId="4072101725" sldId="318"/>
        </pc:sldMkLst>
      </pc:sldChg>
      <pc:sldChg chg="del">
        <pc:chgData name="vivian chidinma" userId="970bd44dfcb221fc" providerId="LiveId" clId="{E7850E7F-4642-4124-A8C8-EAFEE1991DE7}" dt="2024-09-11T14:46:06.864" v="540" actId="2696"/>
        <pc:sldMkLst>
          <pc:docMk/>
          <pc:sldMk cId="3969996159" sldId="319"/>
        </pc:sldMkLst>
      </pc:sldChg>
      <pc:sldChg chg="del">
        <pc:chgData name="vivian chidinma" userId="970bd44dfcb221fc" providerId="LiveId" clId="{E7850E7F-4642-4124-A8C8-EAFEE1991DE7}" dt="2024-09-11T14:46:13.995" v="541" actId="2696"/>
        <pc:sldMkLst>
          <pc:docMk/>
          <pc:sldMk cId="2498021601" sldId="321"/>
        </pc:sldMkLst>
      </pc:sldChg>
      <pc:sldChg chg="del">
        <pc:chgData name="vivian chidinma" userId="970bd44dfcb221fc" providerId="LiveId" clId="{E7850E7F-4642-4124-A8C8-EAFEE1991DE7}" dt="2024-09-11T14:46:19.673" v="542" actId="2696"/>
        <pc:sldMkLst>
          <pc:docMk/>
          <pc:sldMk cId="1686213229" sldId="322"/>
        </pc:sldMkLst>
      </pc:sldChg>
      <pc:sldChg chg="modSp mod">
        <pc:chgData name="vivian chidinma" userId="970bd44dfcb221fc" providerId="LiveId" clId="{E7850E7F-4642-4124-A8C8-EAFEE1991DE7}" dt="2024-09-11T15:25:52.679" v="706" actId="20577"/>
        <pc:sldMkLst>
          <pc:docMk/>
          <pc:sldMk cId="3280579860" sldId="323"/>
        </pc:sldMkLst>
        <pc:spChg chg="mod">
          <ac:chgData name="vivian chidinma" userId="970bd44dfcb221fc" providerId="LiveId" clId="{E7850E7F-4642-4124-A8C8-EAFEE1991DE7}" dt="2024-09-11T14:48:28.866" v="693" actId="20577"/>
          <ac:spMkLst>
            <pc:docMk/>
            <pc:sldMk cId="3280579860" sldId="323"/>
            <ac:spMk id="3" creationId="{D4D22962-3C7F-E480-5C35-7F4860A098E1}"/>
          </ac:spMkLst>
        </pc:spChg>
        <pc:spChg chg="mod">
          <ac:chgData name="vivian chidinma" userId="970bd44dfcb221fc" providerId="LiveId" clId="{E7850E7F-4642-4124-A8C8-EAFEE1991DE7}" dt="2024-09-11T15:25:52.679" v="706" actId="20577"/>
          <ac:spMkLst>
            <pc:docMk/>
            <pc:sldMk cId="3280579860" sldId="323"/>
            <ac:spMk id="6" creationId="{6CE1A385-5D5F-07DF-C774-A72EFCF6DA6E}"/>
          </ac:spMkLst>
        </pc:spChg>
      </pc:sldChg>
      <pc:sldChg chg="modSp add mod">
        <pc:chgData name="vivian chidinma" userId="970bd44dfcb221fc" providerId="LiveId" clId="{E7850E7F-4642-4124-A8C8-EAFEE1991DE7}" dt="2024-09-11T14:45:46.479" v="539" actId="14100"/>
        <pc:sldMkLst>
          <pc:docMk/>
          <pc:sldMk cId="921795140" sldId="324"/>
        </pc:sldMkLst>
        <pc:spChg chg="mod">
          <ac:chgData name="vivian chidinma" userId="970bd44dfcb221fc" providerId="LiveId" clId="{E7850E7F-4642-4124-A8C8-EAFEE1991DE7}" dt="2024-09-11T14:40:40.111" v="166" actId="20577"/>
          <ac:spMkLst>
            <pc:docMk/>
            <pc:sldMk cId="921795140" sldId="324"/>
            <ac:spMk id="3" creationId="{9443EC8A-1733-CCF7-081F-EB4667CB3285}"/>
          </ac:spMkLst>
        </pc:spChg>
        <pc:spChg chg="mod">
          <ac:chgData name="vivian chidinma" userId="970bd44dfcb221fc" providerId="LiveId" clId="{E7850E7F-4642-4124-A8C8-EAFEE1991DE7}" dt="2024-09-11T14:45:46.479" v="539" actId="14100"/>
          <ac:spMkLst>
            <pc:docMk/>
            <pc:sldMk cId="921795140" sldId="324"/>
            <ac:spMk id="4" creationId="{ACE55D3D-AA24-CF53-6679-29B3C83F764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51424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77702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ANALYSIS ON EMPLOYEE ATTRITION </a:t>
            </a:r>
            <a:br>
              <a:rPr lang="en-US" dirty="0"/>
            </a:br>
            <a:br>
              <a:rPr lang="en-US" dirty="0"/>
            </a:br>
            <a:r>
              <a:rPr lang="en-US" dirty="0"/>
              <a:t>BY</a:t>
            </a:r>
            <a:br>
              <a:rPr lang="en-US" dirty="0"/>
            </a:br>
            <a:r>
              <a:rPr lang="en-US" dirty="0"/>
              <a:t> CHIEYINE VIVIAN CHIDINMA</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457199"/>
            <a:ext cx="6583680" cy="645795"/>
          </a:xfrm>
        </p:spPr>
        <p:txBody>
          <a:bodyPr/>
          <a:lstStyle/>
          <a:p>
            <a:r>
              <a:rPr lang="en-US" dirty="0"/>
              <a:t>OBJECTIVE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399" y="1263192"/>
            <a:ext cx="7183225" cy="5825765"/>
          </a:xfrm>
        </p:spPr>
        <p:txBody>
          <a:bodyPr>
            <a:noAutofit/>
          </a:bodyPr>
          <a:lstStyle/>
          <a:p>
            <a:r>
              <a:rPr lang="en-US" sz="1600" dirty="0"/>
              <a:t>The objective of this  analysis on employee attrition is to:</a:t>
            </a:r>
          </a:p>
          <a:p>
            <a:pPr marL="457200" indent="-457200">
              <a:buAutoNum type="arabicPeriod"/>
            </a:pPr>
            <a:r>
              <a:rPr lang="en-US" sz="1600" dirty="0">
                <a:solidFill>
                  <a:schemeClr val="tx1">
                    <a:lumMod val="75000"/>
                    <a:lumOff val="25000"/>
                  </a:schemeClr>
                </a:solidFill>
              </a:rPr>
              <a:t>Identify at-risk employees</a:t>
            </a:r>
            <a:r>
              <a:rPr lang="en-US" sz="1600" dirty="0"/>
              <a:t>: Predict which employees are likely to leave the organization, allowing for targeted interventions.</a:t>
            </a:r>
          </a:p>
          <a:p>
            <a:pPr marL="457200" indent="-457200">
              <a:buAutoNum type="arabicPeriod" startAt="2"/>
            </a:pPr>
            <a:r>
              <a:rPr lang="en-US" sz="1600" dirty="0">
                <a:solidFill>
                  <a:srgbClr val="C00000"/>
                </a:solidFill>
              </a:rPr>
              <a:t>Understand key drivers of attrition</a:t>
            </a:r>
            <a:r>
              <a:rPr lang="en-US" sz="1600" dirty="0"/>
              <a:t>: Determine the most significant factors contributing to employee turnover, enabling data-driven decisions. </a:t>
            </a:r>
          </a:p>
          <a:p>
            <a:pPr marL="457200" indent="-457200">
              <a:buAutoNum type="arabicPeriod" startAt="2"/>
            </a:pPr>
            <a:r>
              <a:rPr lang="en-US" sz="1600" dirty="0"/>
              <a:t> </a:t>
            </a:r>
            <a:r>
              <a:rPr lang="en-US" sz="1600" dirty="0">
                <a:solidFill>
                  <a:srgbClr val="00B050"/>
                </a:solidFill>
              </a:rPr>
              <a:t>Inform retention strategies</a:t>
            </a:r>
            <a:r>
              <a:rPr lang="en-US" sz="1600" dirty="0"/>
              <a:t>: Develop effective retention programs and initiatives to address the root causes of attrition. </a:t>
            </a:r>
          </a:p>
          <a:p>
            <a:pPr marL="457200" indent="-457200">
              <a:buAutoNum type="arabicPeriod" startAt="2"/>
            </a:pPr>
            <a:r>
              <a:rPr lang="en-US" sz="1600" dirty="0">
                <a:solidFill>
                  <a:schemeClr val="tx1">
                    <a:lumMod val="95000"/>
                    <a:lumOff val="5000"/>
                  </a:schemeClr>
                </a:solidFill>
              </a:rPr>
              <a:t> Reduce turnover rates</a:t>
            </a:r>
            <a:r>
              <a:rPr lang="en-US" sz="1600" dirty="0"/>
              <a:t>: Decrease employee turnover, resulting in cost savings, improved morale, and increased productivity. </a:t>
            </a:r>
          </a:p>
          <a:p>
            <a:pPr marL="457200" indent="-457200">
              <a:buAutoNum type="arabicPeriod" startAt="2"/>
            </a:pPr>
            <a:r>
              <a:rPr lang="en-US" sz="1600" dirty="0">
                <a:solidFill>
                  <a:srgbClr val="FFC000"/>
                </a:solidFill>
              </a:rPr>
              <a:t>Enhance employee experience</a:t>
            </a:r>
            <a:r>
              <a:rPr lang="en-US" sz="1600" dirty="0"/>
              <a:t>: Improve overall employee satisfaction, engagement, and well-being by addressing key pain points. </a:t>
            </a:r>
          </a:p>
          <a:p>
            <a:r>
              <a:rPr lang="en-US" sz="1600" dirty="0"/>
              <a:t> By achieving these objectives, the organization can reduce the negative impacts of employee attrition, foster a more positive work environment, and drive business success.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399" y="1263193"/>
            <a:ext cx="6853287" cy="5594807"/>
          </a:xfrm>
        </p:spPr>
        <p:txBody>
          <a:bodyPr>
            <a:noAutofit/>
          </a:bodyPr>
          <a:lstStyle/>
          <a:p>
            <a:r>
              <a:rPr lang="en-US" sz="1400" dirty="0">
                <a:solidFill>
                  <a:schemeClr val="bg1">
                    <a:lumMod val="25000"/>
                  </a:schemeClr>
                </a:solidFill>
              </a:rPr>
              <a:t>DATA CHARACTERISTICS: Company name XYZ,  Sample size: 4410 employees, Timeframe:  8hours, 0-40 years of historical data, Data quality: cleaned and preprocessed to handle missing values and outliers, Data format:  Excel. Visualization tool: power BI.</a:t>
            </a:r>
          </a:p>
          <a:p>
            <a:pPr algn="ctr"/>
            <a:r>
              <a:rPr lang="en-US" sz="1400" dirty="0">
                <a:solidFill>
                  <a:srgbClr val="FF0000"/>
                </a:solidFill>
              </a:rPr>
              <a:t>KEY VARIABLES</a:t>
            </a:r>
          </a:p>
          <a:p>
            <a:r>
              <a:rPr lang="en-US" sz="1400" dirty="0"/>
              <a:t>  </a:t>
            </a:r>
            <a:r>
              <a:rPr lang="en-US" sz="1400" b="1" dirty="0"/>
              <a:t>DEMOGRAPHICS</a:t>
            </a:r>
            <a:r>
              <a:rPr lang="en-US" sz="1400" dirty="0"/>
              <a:t>: age, gender, marital status, education level, education field, job role and department.</a:t>
            </a:r>
          </a:p>
          <a:p>
            <a:r>
              <a:rPr lang="en-US" sz="1400" b="1" dirty="0"/>
              <a:t>JOB SATISFACTION AND ENGAGEMENT</a:t>
            </a:r>
            <a:r>
              <a:rPr lang="en-US" sz="1400" dirty="0"/>
              <a:t>: Environment satisfaction, job satisfaction, work-life balance, job involvement.</a:t>
            </a:r>
          </a:p>
          <a:p>
            <a:r>
              <a:rPr lang="en-US" sz="1400" b="1" dirty="0"/>
              <a:t>CAREER DEVELOPMENT AND GROWTH</a:t>
            </a:r>
            <a:r>
              <a:rPr lang="en-US" sz="1400" dirty="0"/>
              <a:t>: Years at the company, years since last promotion, years with current manager, training times last year, percent salary hike.</a:t>
            </a:r>
          </a:p>
          <a:p>
            <a:r>
              <a:rPr lang="en-US" sz="1400" b="1" dirty="0"/>
              <a:t>WORK-LIFE BALANCE AND BENEFITS</a:t>
            </a:r>
            <a:r>
              <a:rPr lang="en-US" sz="1400" dirty="0"/>
              <a:t>: Business travel frequency, distance from home, standard hours, and stock option level.</a:t>
            </a:r>
          </a:p>
          <a:p>
            <a:pPr algn="ctr"/>
            <a:r>
              <a:rPr lang="en-US" sz="1400" b="1" dirty="0">
                <a:solidFill>
                  <a:srgbClr val="7030A0"/>
                </a:solidFill>
              </a:rPr>
              <a:t>TARGET VARIABLE</a:t>
            </a:r>
          </a:p>
          <a:p>
            <a:r>
              <a:rPr lang="en-US" sz="1400" dirty="0"/>
              <a:t>Attrition (Yes/No): indicating whether an employee has left the organization.</a:t>
            </a:r>
          </a:p>
          <a:p>
            <a:endParaRPr lang="en-US" sz="1400" dirty="0"/>
          </a:p>
          <a:p>
            <a:r>
              <a:rPr lang="en-US" sz="1400" dirty="0"/>
              <a:t>This data overview provides a comprehensive foundation for building a  model to identify at-risk employees and understand the key drivers of attrition.</a:t>
            </a:r>
          </a:p>
          <a:p>
            <a:endParaRPr lang="en-US" sz="1600"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6" name="Title 5">
            <a:extLst>
              <a:ext uri="{FF2B5EF4-FFF2-40B4-BE49-F238E27FC236}">
                <a16:creationId xmlns:a16="http://schemas.microsoft.com/office/drawing/2014/main" id="{6CE1A385-5D5F-07DF-C774-A72EFCF6DA6E}"/>
              </a:ext>
            </a:extLst>
          </p:cNvPr>
          <p:cNvSpPr>
            <a:spLocks noGrp="1"/>
          </p:cNvSpPr>
          <p:nvPr>
            <p:ph type="title"/>
          </p:nvPr>
        </p:nvSpPr>
        <p:spPr>
          <a:xfrm>
            <a:off x="914400" y="457199"/>
            <a:ext cx="6583680" cy="805994"/>
          </a:xfrm>
        </p:spPr>
        <p:txBody>
          <a:bodyPr/>
          <a:lstStyle/>
          <a:p>
            <a:r>
              <a:rPr lang="en-US" dirty="0"/>
              <a:t>DATA OVERVIEW </a:t>
            </a:r>
            <a:br>
              <a:rPr lang="en-US" dirty="0"/>
            </a:br>
            <a:r>
              <a:rPr lang="en-US" dirty="0"/>
              <a:t>findings:</a:t>
            </a:r>
          </a:p>
        </p:txBody>
      </p:sp>
    </p:spTree>
    <p:extLst>
      <p:ext uri="{BB962C8B-B14F-4D97-AF65-F5344CB8AC3E}">
        <p14:creationId xmlns:p14="http://schemas.microsoft.com/office/powerpoint/2010/main" val="328057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216816"/>
            <a:ext cx="7965461" cy="840457"/>
          </a:xfrm>
        </p:spPr>
        <p:txBody>
          <a:bodyPr/>
          <a:lstStyle/>
          <a:p>
            <a:r>
              <a:rPr lang="en-US" dirty="0"/>
              <a:t>DESCRIPTIVE MODEL</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1169071"/>
            <a:ext cx="7965460" cy="5688929"/>
          </a:xfrm>
        </p:spPr>
        <p:txBody>
          <a:bodyPr>
            <a:normAutofit fontScale="70000" lnSpcReduction="20000"/>
          </a:bodyPr>
          <a:lstStyle/>
          <a:p>
            <a:pPr marL="0" indent="0">
              <a:buNone/>
            </a:pPr>
            <a:r>
              <a:rPr lang="en-US" dirty="0"/>
              <a:t>EMPLOYEE CHARACTERISTICS</a:t>
            </a:r>
          </a:p>
          <a:p>
            <a:pPr marL="0" indent="0">
              <a:buNone/>
            </a:pPr>
            <a:r>
              <a:rPr lang="en-US" dirty="0"/>
              <a:t>Average age of employees at XYZ company is 36.92. Total number of employee is 4410,  711 employees said YES to attrition while 3699 employee said NO to attrition.</a:t>
            </a:r>
          </a:p>
          <a:p>
            <a:pPr marL="0" indent="0">
              <a:buNone/>
            </a:pPr>
            <a:r>
              <a:rPr lang="en-US" dirty="0"/>
              <a:t>Based on my analysis, 57 health care, 21 Human Resource, 126 Lab Technicians, 42 Managers, 48 Manufacturing Directors, 57 Research Directors, 159 Research scientists, 165 Sales Executives, and 36 Sale Representatives said yes to Attrition.   </a:t>
            </a:r>
          </a:p>
          <a:p>
            <a:pPr marL="0" indent="0">
              <a:buNone/>
            </a:pPr>
            <a:r>
              <a:rPr lang="en-US" dirty="0"/>
              <a:t>TOP 5 JOB ROLES WITH HIGHEST ATTRITION:</a:t>
            </a:r>
          </a:p>
          <a:p>
            <a:pPr marL="0" indent="0">
              <a:buNone/>
            </a:pPr>
            <a:r>
              <a:rPr lang="en-US" dirty="0"/>
              <a:t>Job role                                                  Rate</a:t>
            </a:r>
          </a:p>
          <a:p>
            <a:pPr marL="0" indent="0">
              <a:buNone/>
            </a:pPr>
            <a:r>
              <a:rPr lang="en-US" dirty="0"/>
              <a:t>Sales Executives                                     165</a:t>
            </a:r>
          </a:p>
          <a:p>
            <a:pPr marL="0" indent="0">
              <a:buNone/>
            </a:pPr>
            <a:r>
              <a:rPr lang="en-US" dirty="0"/>
              <a:t>Research Scientist                                  159</a:t>
            </a:r>
          </a:p>
          <a:p>
            <a:pPr marL="0" indent="0">
              <a:buNone/>
            </a:pPr>
            <a:r>
              <a:rPr lang="en-US" dirty="0"/>
              <a:t>Laboratory Technician                          126 </a:t>
            </a:r>
          </a:p>
          <a:p>
            <a:pPr marL="0" indent="0">
              <a:buNone/>
            </a:pPr>
            <a:r>
              <a:rPr lang="en-US" dirty="0"/>
              <a:t>Health Care                                            57</a:t>
            </a:r>
          </a:p>
          <a:p>
            <a:pPr marL="0" indent="0">
              <a:buNone/>
            </a:pPr>
            <a:r>
              <a:rPr lang="en-US" dirty="0"/>
              <a:t>Research Director                                   57</a:t>
            </a:r>
          </a:p>
          <a:p>
            <a:pPr marL="0" indent="0">
              <a:buNone/>
            </a:pPr>
            <a:r>
              <a:rPr lang="en-US" dirty="0"/>
              <a:t>In department,  Research and development has the highest attrition with 453 rate while Human resource has the lowest attrition with 57 rate. </a:t>
            </a:r>
          </a:p>
          <a:p>
            <a:pPr marL="0" indent="0">
              <a:buNone/>
            </a:pPr>
            <a:r>
              <a:rPr lang="en-US" dirty="0"/>
              <a:t>VARIABLES WITH STRONG COROLLATION </a:t>
            </a:r>
          </a:p>
          <a:p>
            <a:pPr marL="0" indent="0">
              <a:buNone/>
            </a:pPr>
            <a:r>
              <a:rPr lang="en-US" dirty="0"/>
              <a:t>Job satisfaction</a:t>
            </a:r>
          </a:p>
          <a:p>
            <a:pPr marL="0" indent="0">
              <a:buNone/>
            </a:pPr>
            <a:r>
              <a:rPr lang="en-US" dirty="0"/>
              <a:t>Career growth</a:t>
            </a:r>
          </a:p>
          <a:p>
            <a:pPr marL="0" indent="0">
              <a:buNone/>
            </a:pPr>
            <a:r>
              <a:rPr lang="en-US" dirty="0"/>
              <a:t>Work-life balance</a:t>
            </a:r>
          </a:p>
          <a:p>
            <a:pPr marL="0" indent="0">
              <a:buNone/>
            </a:pPr>
            <a:r>
              <a:rPr lang="en-US" dirty="0"/>
              <a:t>Compensation and Management</a:t>
            </a:r>
          </a:p>
          <a:p>
            <a:pPr marL="0" indent="0">
              <a:buNone/>
            </a:pPr>
            <a:r>
              <a:rPr lang="en-US" dirty="0"/>
              <a:t>This descriptive analysis provides a comprehensive understanding of the dataset, highlighting key trends,  and patterns to identify at-risk employees and understand the drivers of attrition.</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graphicFrame>
        <p:nvGraphicFramePr>
          <p:cNvPr id="4" name="Table 3">
            <a:extLst>
              <a:ext uri="{FF2B5EF4-FFF2-40B4-BE49-F238E27FC236}">
                <a16:creationId xmlns:a16="http://schemas.microsoft.com/office/drawing/2014/main" id="{D0A6E6D8-5009-A346-5501-1C0B3D88274D}"/>
              </a:ext>
            </a:extLst>
          </p:cNvPr>
          <p:cNvGraphicFramePr>
            <a:graphicFrameLocks noGrp="1"/>
          </p:cNvGraphicFramePr>
          <p:nvPr>
            <p:extLst>
              <p:ext uri="{D42A27DB-BD31-4B8C-83A1-F6EECF244321}">
                <p14:modId xmlns:p14="http://schemas.microsoft.com/office/powerpoint/2010/main" val="1904263030"/>
              </p:ext>
            </p:extLst>
          </p:nvPr>
        </p:nvGraphicFramePr>
        <p:xfrm>
          <a:off x="2032000" y="719666"/>
          <a:ext cx="208280" cy="365760"/>
        </p:xfrm>
        <a:graphic>
          <a:graphicData uri="http://schemas.openxmlformats.org/drawingml/2006/table">
            <a:tbl>
              <a:tblPr firstRow="1" bandRow="1">
                <a:tableStyleId>{3B4B98B0-60AC-42C2-AFA5-B58CD77FA1E5}</a:tableStyleId>
              </a:tblPr>
              <a:tblGrid>
                <a:gridCol w="208280">
                  <a:extLst>
                    <a:ext uri="{9D8B030D-6E8A-4147-A177-3AD203B41FA5}">
                      <a16:colId xmlns:a16="http://schemas.microsoft.com/office/drawing/2014/main" val="2144630095"/>
                    </a:ext>
                  </a:extLst>
                </a:gridCol>
              </a:tblGrid>
              <a:tr h="0">
                <a:tc>
                  <a:txBody>
                    <a:bodyPr/>
                    <a:lstStyle/>
                    <a:p>
                      <a:endParaRPr lang="en-US" dirty="0"/>
                    </a:p>
                  </a:txBody>
                  <a:tcPr/>
                </a:tc>
                <a:extLst>
                  <a:ext uri="{0D108BD9-81ED-4DB2-BD59-A6C34878D82A}">
                    <a16:rowId xmlns:a16="http://schemas.microsoft.com/office/drawing/2014/main" val="2214762353"/>
                  </a:ext>
                </a:extLst>
              </a:tr>
            </a:tbl>
          </a:graphicData>
        </a:graphic>
      </p:graphicFrame>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0"/>
            <a:ext cx="7843837" cy="707010"/>
          </a:xfrm>
        </p:spPr>
        <p:txBody>
          <a:bodyPr/>
          <a:lstStyle/>
          <a:p>
            <a:pPr algn="ctr"/>
            <a:r>
              <a:rPr lang="en-US" dirty="0"/>
              <a:t>RECOMENDATIONS</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399" y="928689"/>
            <a:ext cx="8075055" cy="5124920"/>
          </a:xfrm>
        </p:spPr>
        <p:txBody>
          <a:bodyPr>
            <a:normAutofit fontScale="70000" lnSpcReduction="20000"/>
          </a:bodyPr>
          <a:lstStyle/>
          <a:p>
            <a:r>
              <a:rPr lang="en-US" dirty="0"/>
              <a:t>The following are recommended based on my analysis to reduce employee attrition.</a:t>
            </a:r>
          </a:p>
          <a:p>
            <a:endParaRPr lang="en-US" dirty="0"/>
          </a:p>
          <a:p>
            <a:endParaRPr lang="en-US" dirty="0"/>
          </a:p>
          <a:p>
            <a:pPr marL="457200" indent="-457200">
              <a:buAutoNum type="arabicPeriod"/>
            </a:pPr>
            <a:r>
              <a:rPr lang="en-US" dirty="0"/>
              <a:t>Improve Job Satisfaction: Regular feedback and coaching,  Recognition and rewards programs, Empower employees to take ownership of projects.</a:t>
            </a:r>
          </a:p>
          <a:p>
            <a:pPr marL="457200" indent="-457200">
              <a:buAutoNum type="arabicPeriod"/>
            </a:pPr>
            <a:r>
              <a:rPr lang="en-US" dirty="0"/>
              <a:t> Enhance Career Growth Opportunities: Training and development programs,  Mentorship initiatives,   Clear career progression paths. </a:t>
            </a:r>
          </a:p>
          <a:p>
            <a:pPr marL="457200" indent="-457200">
              <a:buAutoNum type="arabicPeriod"/>
            </a:pPr>
            <a:r>
              <a:rPr lang="en-US" dirty="0"/>
              <a:t>Foster Work-Life Balance: Flexible scheduling and remote work options,  Wellness programs and employee assistance,  Encourage paid time off and vacation. </a:t>
            </a:r>
          </a:p>
          <a:p>
            <a:pPr marL="457200" indent="-457200">
              <a:buAutoNum type="arabicPeriod"/>
            </a:pPr>
            <a:r>
              <a:rPr lang="en-US" dirty="0"/>
              <a:t> Competitive Compensation and Benefits: Regular salary reviews and adjustments,  Comprehensive benefits package,  Retirement savings plans.</a:t>
            </a:r>
          </a:p>
          <a:p>
            <a:pPr marL="457200" indent="-457200">
              <a:buAutoNum type="arabicPeriod"/>
            </a:pPr>
            <a:r>
              <a:rPr lang="en-US" dirty="0"/>
              <a:t> Effective Management and Leadership: Train managers on effective communication and coaching,  Regular check-ins and feedback sessions,   Lead by example and demonstrate company values. </a:t>
            </a:r>
          </a:p>
          <a:p>
            <a:pPr marL="457200" indent="-457200">
              <a:buAutoNum type="arabicPeriod"/>
            </a:pPr>
            <a:r>
              <a:rPr lang="en-US" dirty="0"/>
              <a:t> Employee Engagement and Recognition: Regular town hall meetings and company updates,  Employee recognition and reward programs,  Celebrate milestones and years of service.</a:t>
            </a:r>
          </a:p>
          <a:p>
            <a:pPr marL="457200" indent="-457200">
              <a:buAutoNum type="arabicPeriod"/>
            </a:pPr>
            <a:r>
              <a:rPr lang="en-US" dirty="0"/>
              <a:t> Predictive Analytics and Monitoring: Continuously monitor employee data and identify at-risk employees,  Intervene early to address concerns and prevent turnover.</a:t>
            </a:r>
          </a:p>
          <a:p>
            <a:endParaRPr lang="en-US" dirty="0"/>
          </a:p>
          <a:p>
            <a:r>
              <a:rPr lang="en-US" dirty="0"/>
              <a:t> By implementing these recommendations, the XYZ organization can reduce employee attrition, improve job satisfaction, and increase overall productivity and efficiency.</a:t>
            </a:r>
          </a:p>
          <a:p>
            <a:r>
              <a:rPr lang="en-US" dirty="0"/>
              <a:t> </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0"/>
            <a:ext cx="7843837" cy="707010"/>
          </a:xfrm>
        </p:spPr>
        <p:txBody>
          <a:bodyPr/>
          <a:lstStyle/>
          <a:p>
            <a:pPr algn="ctr"/>
            <a:r>
              <a:rPr lang="en-US" dirty="0"/>
              <a:t>conclusion</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399" y="928689"/>
            <a:ext cx="8075055" cy="4293760"/>
          </a:xfrm>
        </p:spPr>
        <p:txBody>
          <a:bodyPr>
            <a:normAutofit/>
          </a:bodyPr>
          <a:lstStyle/>
          <a:p>
            <a:r>
              <a:rPr lang="en-US" dirty="0"/>
              <a:t>In conclusion, employee attrition can be reduced by identifying key drivers such as job satisfaction, career growth, and work-life balance, and addressing them through targeted interventions. By using a data-driven approach,  the XYZ organization can improve employee retention, productivity, and overall business success.</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92179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CHIEYINE VIVIAN CHIDINMA</a:t>
            </a:r>
          </a:p>
          <a:p>
            <a:r>
              <a:rPr lang="en-US" dirty="0"/>
              <a:t>08109466652</a:t>
            </a:r>
          </a:p>
          <a:p>
            <a:r>
              <a:rPr lang="en-US" dirty="0"/>
              <a:t>cvivianchidinma@gmail.com</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{80DDF494-B951-40F0-BDA6-7D8C486EE22C}tf78438558_win32</Template>
  <TotalTime>301</TotalTime>
  <Words>778</Words>
  <Application>Microsoft Office PowerPoint</Application>
  <PresentationFormat>Widescreen</PresentationFormat>
  <Paragraphs>63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Sabon Next LT</vt:lpstr>
      <vt:lpstr>Custom</vt:lpstr>
      <vt:lpstr>ANALYSIS ON EMPLOYEE ATTRITION   BY  CHIEYINE VIVIAN CHIDINMA</vt:lpstr>
      <vt:lpstr>OBJECTIVE</vt:lpstr>
      <vt:lpstr>DATA OVERVIEW  findings:</vt:lpstr>
      <vt:lpstr>DESCRIPTIVE MODEL</vt:lpstr>
      <vt:lpstr>RECOMENDATIONS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vivian chidinma</dc:creator>
  <cp:lastModifiedBy>vivian chidinma</cp:lastModifiedBy>
  <cp:revision>1</cp:revision>
  <dcterms:created xsi:type="dcterms:W3CDTF">2024-09-11T10:27:46Z</dcterms:created>
  <dcterms:modified xsi:type="dcterms:W3CDTF">2024-09-11T15:29:03Z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