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386" autoAdjust="0"/>
  </p:normalViewPr>
  <p:slideViewPr>
    <p:cSldViewPr snapToGrid="0">
      <p:cViewPr>
        <p:scale>
          <a:sx n="100" d="100"/>
          <a:sy n="100" d="100"/>
        </p:scale>
        <p:origin x="119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564F2-E882-43E8-B38A-618070AC5FB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9ED22-0FBB-4861-BCBA-6C3B799B9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9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FFC0A-0810-3A57-6B14-15B90CE50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870A28-BEF5-0DD2-E81C-6990338CB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F00C1-C919-2AB2-C3F3-0E300452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D2C005-C2C1-12E5-ED1C-D4E02E88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18D10A-9F53-A073-59D1-1691199F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4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9FD79-5386-65B5-AB82-39412E8B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CE94EE-EAB8-F182-C732-84140F5B9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C9441B-A520-195B-04E4-E8F84CCB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CBA400-A9BF-1825-EE71-AC68EDB6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129AC5-7B1D-6086-0387-283C3B54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21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9BD835-150D-ECF4-9688-82FD62A69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18BC5B-FE1C-0E9E-BDFB-A4DC7EA7C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2527A-8E6F-CB52-0B93-97C62102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1C44A7-3051-C8F5-76C8-B1509911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D90D90-456E-7008-0B3E-C040C1C7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75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5B38A-C653-EEC6-0FEC-FAB34361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DDCC93-17AC-79E6-B066-97BC3C39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3A2EEA-2633-8C46-518D-8B2F561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FA8F81-1F79-ADB3-7BB8-C57711DE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2145D3-3F32-ADC8-911F-89964D77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4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2D4E5-D06C-ACB0-C0A8-4B8D33E9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D7CC9D-6656-EAEB-A63E-9D420FA09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64B9C-3BB5-341C-E46A-5A485C3D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0120C0-2F50-BC76-B51F-5C7A6598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8EE2D7-3E2C-9A03-5C7D-9E708CAA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8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6D6A8-4C98-60F2-D12D-0D17CB48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9F2051-80A5-4780-ED82-3E68F0DE5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B36540-9224-F65C-DAFF-3201D2DAE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F060B2-7F35-858F-C0A9-D8547EAC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A20F31-8722-E3AA-0700-15FA8BAD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63B01F-E4FC-8692-5EEF-9F95694D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94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6DF8A-E6B2-34C7-4E5C-895B0E72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D52FFB-2A77-9D98-5262-3DADCEC3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50753C-852B-7A67-B1CD-C2D06B038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A79511-DED2-7913-EF5E-8F252A57B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73D531-DCCD-3265-C17F-191BAC8A3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E279C2-3294-09AE-703B-86944E86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EB3FF1-877A-EA55-1FF9-5D2F4109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B8737E-ADF2-5F98-0B1F-8C023735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75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E28C9-7B46-EB98-2066-40AFF815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5FC231-654E-073E-FBDF-577BF0FE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DC227D-D7C7-D1BD-A230-7384A57E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7F4237-F417-09BD-E07A-9555AC50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61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E4FC07-DB95-B93E-F7DC-325D2158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BA2FF3C-16E7-55B3-CE86-6A3790E8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8A8152-81B6-86D9-93AE-C64E138C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56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E51B5-87EB-FB80-056D-83C5340F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0BBFA-363E-CF60-A4BB-6F353AB53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B50880-B832-D135-5C11-9CEDE1D26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CD4F42-9E65-4EBB-F12C-BADE5BBD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5077BD-A0EE-4103-26DA-9E738476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9F853A-EF96-223B-BCA6-1CB3BFBC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29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07044-6B0C-C283-3E35-67ED0DDD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381674-8B72-4B36-C9F1-43FADD097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A2312C-5A96-3B09-FA60-78A409B2F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27BEB0-3CA9-2A17-97EA-434FE26A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53C8E2-9514-B977-5E04-2B379B06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0C3691-76DB-B573-CE27-33A36D1B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8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E22E5-F09F-38CA-78A3-8241C9BA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08B45D-F27F-E6B6-55FF-C6F08F77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236B4-E762-F9FD-375F-30FFA2DE5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647A9-AAA3-4641-ACE7-C285BA9E2E71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D32CB-F0D5-A2FC-9ED4-26100889E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497A9B-4C6A-9560-82CC-40EA52647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20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Курсовая работа </a:t>
            </a:r>
            <a:br>
              <a:rPr lang="ru-RU" dirty="0"/>
            </a:br>
            <a:r>
              <a:rPr lang="ru-RU" dirty="0"/>
              <a:t>Информационная система «Склад</a:t>
            </a:r>
            <a:r>
              <a:rPr lang="en-US" dirty="0"/>
              <a:t>c</a:t>
            </a:r>
            <a:r>
              <a:rPr lang="ru-RU" dirty="0"/>
              <a:t>кой комплекс»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Выполнил: Козлов Д.В</a:t>
            </a:r>
          </a:p>
          <a:p>
            <a:r>
              <a:rPr lang="ru-RU" dirty="0"/>
              <a:t>Группа: ИС-20-1</a:t>
            </a:r>
            <a:br>
              <a:rPr lang="ru-RU" dirty="0"/>
            </a:br>
            <a:r>
              <a:rPr lang="ru-RU" dirty="0"/>
              <a:t>Руководитель: Морозов </a:t>
            </a:r>
            <a:r>
              <a:rPr lang="ru-RU" dirty="0" err="1"/>
              <a:t>м.п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31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1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3764" y="2898591"/>
            <a:ext cx="4899875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572170" y="1821373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Инфологическая модель базы данных</a:t>
            </a:r>
          </a:p>
        </p:txBody>
      </p:sp>
      <p:pic>
        <p:nvPicPr>
          <p:cNvPr id="6" name="image1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3234188"/>
            <a:ext cx="5940425" cy="308864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6774681" y="2100326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ER-</a:t>
            </a:r>
            <a:r>
              <a:rPr lang="ru-RU" sz="3200" dirty="0"/>
              <a:t>Модель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2694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Проектирование пользовательского интерфейса</a:t>
            </a:r>
            <a:br>
              <a:rPr lang="ru-RU" dirty="0"/>
            </a:br>
            <a:r>
              <a:rPr lang="ru-RU" b="1" dirty="0"/>
              <a:t>главная страница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458" y="1825625"/>
            <a:ext cx="7413083" cy="4351338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80040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Проектирование пользовательского интерфейса</a:t>
            </a:r>
            <a:br>
              <a:rPr lang="ru-RU" dirty="0"/>
            </a:br>
            <a:r>
              <a:rPr lang="ru-RU" b="1" dirty="0"/>
              <a:t>авторизация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288" y="1825625"/>
            <a:ext cx="6117424" cy="4351338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61037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программного продукта</a:t>
            </a:r>
          </a:p>
        </p:txBody>
      </p:sp>
      <p:pic>
        <p:nvPicPr>
          <p:cNvPr id="1026" name="Picture 2" descr="https://pandia.ru/text/80/491/images/img10_2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1" y="2618731"/>
            <a:ext cx="4330047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0004" y="1799195"/>
            <a:ext cx="4183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Клиент-серверная архитектура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EF1CDB1-ABB7-4743-8C17-72747D75E4BC}"/>
              </a:ext>
            </a:extLst>
          </p:cNvPr>
          <p:cNvPicPr/>
          <p:nvPr/>
        </p:nvPicPr>
        <p:blipFill>
          <a:blip r:embed="rId3">
            <a:duotone>
              <a:srgbClr val="BD582C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4331" y1="66818" x2="54331" y2="66818"/>
                        <a14:foregroundMark x1="54331" y1="79773" x2="54331" y2="79773"/>
                        <a14:foregroundMark x1="70276" y1="74091" x2="70276" y2="74091"/>
                        <a14:foregroundMark x1="69291" y1="57955" x2="69291" y2="57955"/>
                        <a14:foregroundMark x1="26969" y1="57955" x2="26969" y2="57955"/>
                        <a14:foregroundMark x1="28150" y1="75227" x2="28150" y2="75227"/>
                        <a14:foregroundMark x1="28346" y1="75227" x2="28346" y2="75227"/>
                        <a14:foregroundMark x1="28740" y1="75227" x2="28740" y2="75227"/>
                        <a14:foregroundMark x1="27165" y1="74545" x2="27165" y2="74545"/>
                        <a14:foregroundMark x1="25787" y1="74318" x2="25787" y2="74318"/>
                        <a14:foregroundMark x1="50787" y1="53864" x2="50787" y2="53864"/>
                        <a14:foregroundMark x1="27362" y1="41364" x2="27362" y2="41364"/>
                        <a14:foregroundMark x1="70079" y1="41364" x2="70079" y2="41364"/>
                        <a14:backgroundMark x1="48819" y1="43182" x2="48819" y2="43182"/>
                        <a14:backgroundMark x1="45866" y1="24091" x2="45866" y2="24091"/>
                        <a14:backgroundMark x1="47441" y1="30455" x2="47441" y2="30455"/>
                        <a14:backgroundMark x1="48819" y1="30455" x2="49606" y2="30455"/>
                        <a14:backgroundMark x1="46850" y1="28864" x2="46850" y2="28864"/>
                        <a14:backgroundMark x1="39173" y1="25455" x2="39173" y2="25455"/>
                        <a14:backgroundMark x1="33465" y1="23409" x2="33465" y2="23409"/>
                        <a14:backgroundMark x1="25591" y1="23409" x2="25591" y2="23409"/>
                      </a14:backgroundRemoval>
                    </a14:imgEffect>
                    <a14:imgEffect>
                      <a14:sharpenSoften amount="64000"/>
                    </a14:imgEffect>
                    <a14:imgEffect>
                      <a14:saturation sat="400000"/>
                    </a14:imgEffect>
                    <a14:imgEffect>
                      <a14:brightnessContrast bright="-33000" contras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259" y="2455831"/>
            <a:ext cx="4756298" cy="442518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5" name="Группа 4"/>
          <p:cNvGrpSpPr/>
          <p:nvPr/>
        </p:nvGrpSpPr>
        <p:grpSpPr>
          <a:xfrm>
            <a:off x="6841692" y="2838449"/>
            <a:ext cx="4284917" cy="1236633"/>
            <a:chOff x="6869072" y="2014739"/>
            <a:chExt cx="4254797" cy="14984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677B01B-29A0-496F-8259-98952AC1D38E}"/>
                </a:ext>
              </a:extLst>
            </p:cNvPr>
            <p:cNvSpPr/>
            <p:nvPr/>
          </p:nvSpPr>
          <p:spPr>
            <a:xfrm>
              <a:off x="7251405" y="2979873"/>
              <a:ext cx="1291388" cy="533306"/>
            </a:xfrm>
            <a:prstGeom prst="rect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/>
                <a:t>Template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9F9B16D-B9C1-4C0D-A57B-8D77BF986438}"/>
                </a:ext>
              </a:extLst>
            </p:cNvPr>
            <p:cNvSpPr/>
            <p:nvPr/>
          </p:nvSpPr>
          <p:spPr>
            <a:xfrm>
              <a:off x="9221084" y="2979873"/>
              <a:ext cx="1464607" cy="533306"/>
            </a:xfrm>
            <a:prstGeom prst="rect">
              <a:avLst/>
            </a:prstGeom>
            <a:solidFill>
              <a:srgbClr val="D180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 err="1"/>
                <a:t>Url</a:t>
              </a:r>
              <a:r>
                <a:rPr lang="en-US" dirty="0"/>
                <a:t> dispatcher</a:t>
              </a:r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D0177AF-AFF1-42EA-80FE-7E7D569701F1}"/>
                </a:ext>
              </a:extLst>
            </p:cNvPr>
            <p:cNvSpPr/>
            <p:nvPr/>
          </p:nvSpPr>
          <p:spPr>
            <a:xfrm>
              <a:off x="6869072" y="2014739"/>
              <a:ext cx="4254797" cy="533306"/>
            </a:xfrm>
            <a:prstGeom prst="rect">
              <a:avLst/>
            </a:prstGeom>
            <a:solidFill>
              <a:srgbClr val="D180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/>
                <a:t>Browser</a:t>
              </a:r>
              <a:endParaRPr lang="ru-RU" dirty="0"/>
            </a:p>
          </p:txBody>
        </p:sp>
        <p:sp>
          <p:nvSpPr>
            <p:cNvPr id="10" name="Стрелка: вниз 1">
              <a:extLst>
                <a:ext uri="{FF2B5EF4-FFF2-40B4-BE49-F238E27FC236}">
                  <a16:creationId xmlns:a16="http://schemas.microsoft.com/office/drawing/2014/main" id="{5DB67C4B-86AB-440E-A159-A62A70781CD9}"/>
                </a:ext>
              </a:extLst>
            </p:cNvPr>
            <p:cNvSpPr/>
            <p:nvPr/>
          </p:nvSpPr>
          <p:spPr>
            <a:xfrm rot="10800000">
              <a:off x="7767382" y="2587698"/>
              <a:ext cx="259433" cy="351782"/>
            </a:xfrm>
            <a:prstGeom prst="downArrow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endParaRPr lang="ru-RU"/>
            </a:p>
          </p:txBody>
        </p:sp>
        <p:sp>
          <p:nvSpPr>
            <p:cNvPr id="11" name="Стрелка: вниз 1">
              <a:extLst>
                <a:ext uri="{FF2B5EF4-FFF2-40B4-BE49-F238E27FC236}">
                  <a16:creationId xmlns:a16="http://schemas.microsoft.com/office/drawing/2014/main" id="{5DB67C4B-86AB-440E-A159-A62A70781CD9}"/>
                </a:ext>
              </a:extLst>
            </p:cNvPr>
            <p:cNvSpPr/>
            <p:nvPr/>
          </p:nvSpPr>
          <p:spPr>
            <a:xfrm>
              <a:off x="9823670" y="2568434"/>
              <a:ext cx="259433" cy="351782"/>
            </a:xfrm>
            <a:prstGeom prst="downArrow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endParaRPr lang="ru-RU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89788" y="1718439"/>
            <a:ext cx="4183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MVT(</a:t>
            </a:r>
            <a:r>
              <a:rPr lang="ru-RU" sz="2400" b="1" dirty="0"/>
              <a:t>Модель – представление)</a:t>
            </a:r>
          </a:p>
        </p:txBody>
      </p:sp>
    </p:spTree>
    <p:extLst>
      <p:ext uri="{BB962C8B-B14F-4D97-AF65-F5344CB8AC3E}">
        <p14:creationId xmlns:p14="http://schemas.microsoft.com/office/powerpoint/2010/main" val="82163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программного продукта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975" y="1852613"/>
            <a:ext cx="4439275" cy="500538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6638925" y="1978705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Главная страница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7C8E34-4B4E-A56D-6A47-B69DFC11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596" y="3043558"/>
            <a:ext cx="6928779" cy="176022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65319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программного продукта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F57CEFE3-8D06-EE9F-DB65-4CE52118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134350" y="1801238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Авторизация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C3C843-A0F8-86D8-9B34-2A49EA4A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778" y="2993866"/>
            <a:ext cx="5305425" cy="220853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F9128D-02D5-9B0A-3F1B-FEA6B16A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2386013"/>
            <a:ext cx="5248275" cy="3430905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22650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разработана информационная система «Складской комплекс»</a:t>
            </a:r>
          </a:p>
          <a:p>
            <a:r>
              <a:rPr lang="ru-RU" dirty="0">
                <a:latin typeface="Franklin Gothic Demi" panose="020B0703020102020204" pitchFamily="34" charset="0"/>
              </a:rPr>
              <a:t>Реализован функционал программного продукта в соответствии с ТЗ.</a:t>
            </a:r>
            <a:r>
              <a:rPr lang="en-US" dirty="0">
                <a:latin typeface="Franklin Gothic Demi" panose="020B0703020102020204" pitchFamily="34" charset="0"/>
              </a:rPr>
              <a:t> </a:t>
            </a:r>
            <a:br>
              <a:rPr lang="ru-RU" dirty="0">
                <a:latin typeface="Franklin Gothic Demi" panose="020B0703020102020204" pitchFamily="34" charset="0"/>
              </a:rPr>
            </a:br>
            <a:r>
              <a:rPr lang="ru-RU" dirty="0">
                <a:latin typeface="Franklin Gothic Demi" panose="020B0703020102020204" pitchFamily="34" charset="0"/>
              </a:rPr>
              <a:t>Серверная часть веб-приложения</a:t>
            </a:r>
            <a:r>
              <a:rPr lang="en-US" dirty="0">
                <a:latin typeface="Franklin Gothic Demi" panose="020B0703020102020204" pitchFamily="34" charset="0"/>
              </a:rPr>
              <a:t> </a:t>
            </a:r>
            <a:r>
              <a:rPr lang="ru-RU" dirty="0">
                <a:latin typeface="Franklin Gothic Demi" panose="020B0703020102020204" pitchFamily="34" charset="0"/>
              </a:rPr>
              <a:t>была реализована с использованием языка </a:t>
            </a:r>
            <a:r>
              <a:rPr lang="en-US" sz="2400" b="1" dirty="0">
                <a:latin typeface="Franklin Gothic Demi" panose="020B0703020102020204" pitchFamily="34" charset="0"/>
              </a:rPr>
              <a:t>PHP</a:t>
            </a:r>
            <a:r>
              <a:rPr lang="ru-RU" dirty="0">
                <a:latin typeface="Franklin Gothic Demi" panose="020B0703020102020204" pitchFamily="34" charset="0"/>
              </a:rPr>
              <a:t>.</a:t>
            </a:r>
          </a:p>
          <a:p>
            <a:r>
              <a:rPr lang="ru-RU" dirty="0">
                <a:latin typeface="Franklin Gothic Demi" panose="020B0703020102020204" pitchFamily="34" charset="0"/>
              </a:rPr>
              <a:t>Информационная система была </a:t>
            </a:r>
            <a:r>
              <a:rPr lang="ru-RU">
                <a:latin typeface="Franklin Gothic Demi" panose="020B0703020102020204" pitchFamily="34" charset="0"/>
              </a:rPr>
              <a:t>успешно протестирована.</a:t>
            </a:r>
            <a:endParaRPr lang="ru-RU" dirty="0">
              <a:latin typeface="Franklin Gothic Demi" panose="020B0703020102020204" pitchFamily="34" charset="0"/>
            </a:endParaRPr>
          </a:p>
          <a:p>
            <a:r>
              <a:rPr lang="ru-RU" dirty="0">
                <a:latin typeface="Franklin Gothic Demi" panose="020B0703020102020204" pitchFamily="34" charset="0"/>
              </a:rPr>
              <a:t>Все поставленные задачи были выполнены.</a:t>
            </a:r>
            <a:br>
              <a:rPr lang="ru-RU" dirty="0">
                <a:latin typeface="Franklin Gothic Demi" panose="020B0703020102020204" pitchFamily="34" charset="0"/>
              </a:rPr>
            </a:br>
            <a:br>
              <a:rPr lang="ru-RU" dirty="0">
                <a:latin typeface="Franklin Gothic Demi" panose="020B070302010202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3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"/>
            <a:ext cx="10364451" cy="1054100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054101"/>
            <a:ext cx="10590817" cy="4811548"/>
          </a:xfrm>
        </p:spPr>
        <p:txBody>
          <a:bodyPr>
            <a:noAutofit/>
          </a:bodyPr>
          <a:lstStyle/>
          <a:p>
            <a:r>
              <a:rPr lang="ru-RU" sz="1600" dirty="0"/>
              <a:t>Цель: </a:t>
            </a:r>
            <a:br>
              <a:rPr lang="ru-RU" sz="1600" dirty="0"/>
            </a:br>
            <a:r>
              <a:rPr lang="ru-RU" sz="1600" dirty="0"/>
              <a:t>создание информационной системы «Склад». </a:t>
            </a:r>
          </a:p>
          <a:p>
            <a:pPr lvl="0"/>
            <a:r>
              <a:rPr lang="ru-RU" sz="1600" dirty="0"/>
              <a:t>Задачи:</a:t>
            </a:r>
            <a:br>
              <a:rPr lang="ru-RU" sz="1600" dirty="0"/>
            </a:br>
            <a:r>
              <a:rPr lang="ru-RU" sz="1600" dirty="0"/>
              <a:t>анализ деятельности современного склада;</a:t>
            </a:r>
          </a:p>
          <a:p>
            <a:pPr lvl="0"/>
            <a:r>
              <a:rPr lang="ru-RU" sz="1600" dirty="0"/>
              <a:t>разработать техническое задание;</a:t>
            </a:r>
          </a:p>
          <a:p>
            <a:pPr lvl="0"/>
            <a:r>
              <a:rPr lang="ru-RU" sz="1600" dirty="0"/>
              <a:t>проанализировать инструментальные средства разработки;</a:t>
            </a:r>
          </a:p>
          <a:p>
            <a:pPr lvl="0"/>
            <a:r>
              <a:rPr lang="ru-RU" sz="1600" dirty="0"/>
              <a:t>спроектировать базу данных;</a:t>
            </a:r>
          </a:p>
          <a:p>
            <a:pPr lvl="0"/>
            <a:r>
              <a:rPr lang="ru-RU" sz="1600" dirty="0"/>
              <a:t>спроектировать информационную систему;</a:t>
            </a:r>
          </a:p>
          <a:p>
            <a:pPr lvl="0"/>
            <a:r>
              <a:rPr lang="ru-RU" sz="1600" dirty="0"/>
              <a:t>спроектировать интерфейс;</a:t>
            </a:r>
          </a:p>
          <a:p>
            <a:pPr lvl="0"/>
            <a:r>
              <a:rPr lang="ru-RU" sz="1600" dirty="0"/>
              <a:t>разработать базу данных;</a:t>
            </a:r>
          </a:p>
          <a:p>
            <a:pPr lvl="0"/>
            <a:r>
              <a:rPr lang="ru-RU" sz="1600" dirty="0"/>
              <a:t>разработать информационную систему;</a:t>
            </a:r>
          </a:p>
          <a:p>
            <a:pPr lvl="0"/>
            <a:r>
              <a:rPr lang="ru-RU" sz="1600" dirty="0"/>
              <a:t>разработать интерфейс;</a:t>
            </a:r>
          </a:p>
          <a:p>
            <a:pPr lvl="0"/>
            <a:r>
              <a:rPr lang="ru-RU" sz="1600" dirty="0"/>
              <a:t>продемонстрировать программный продукт;</a:t>
            </a:r>
          </a:p>
          <a:p>
            <a:r>
              <a:rPr lang="ru-RU" sz="1600" dirty="0"/>
              <a:t>создать руководство пользователя по информационной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75891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Склад – это сложное техническое сооружение, предназначенное для приемки, размещения, накопления, хранения, переработки, отпуска и доставки продукции потребителям.</a:t>
            </a:r>
          </a:p>
          <a:p>
            <a:r>
              <a:rPr lang="ru-RU" dirty="0"/>
              <a:t>Большая часть складов проектируется для хранения сырья до выполнения операций и готовой продукции до её </a:t>
            </a:r>
            <a:r>
              <a:rPr lang="ru-RU" dirty="0" err="1"/>
              <a:t>дистрибьюции</a:t>
            </a:r>
            <a:r>
              <a:rPr lang="ru-RU" dirty="0"/>
              <a:t>. В меньшей степени здесь хранят незавершенное производство, расходуемые материалы и запасные части.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52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Инструментальные средства разработки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093120"/>
              </p:ext>
            </p:extLst>
          </p:nvPr>
        </p:nvGraphicFramePr>
        <p:xfrm>
          <a:off x="914399" y="2069302"/>
          <a:ext cx="10363200" cy="449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2964737663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435215577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891439070"/>
                    </a:ext>
                  </a:extLst>
                </a:gridCol>
              </a:tblGrid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Изображение (логотип)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инструмента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99683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Draw.io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81391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MySQL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18355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MySql</a:t>
                      </a:r>
                      <a:r>
                        <a:rPr lang="en-US" dirty="0"/>
                        <a:t> Workbench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21427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интерфейса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Figma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66203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Разработка (среда</a:t>
                      </a:r>
                      <a:r>
                        <a:rPr lang="ru-RU" baseline="0" dirty="0"/>
                        <a:t> разработки)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Visual Studio Code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5205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Разработка (язык</a:t>
                      </a:r>
                      <a:r>
                        <a:rPr lang="ru-RU" baseline="0" dirty="0"/>
                        <a:t> программирования)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59417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727" y="2728102"/>
            <a:ext cx="526546" cy="6168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344" y="4015871"/>
            <a:ext cx="595313" cy="5953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344" y="4642583"/>
            <a:ext cx="607462" cy="6074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949" y="5952380"/>
            <a:ext cx="1139927" cy="6079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A6B2C27-E570-09AA-60F3-276A3F84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57" y="5332171"/>
            <a:ext cx="595313" cy="59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2B57BCC-5597-3959-F5D4-AFA2F36BF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67" y="3432931"/>
            <a:ext cx="882466" cy="55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79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150A12-B524-81DA-D750-F5887D49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48393" y="2214694"/>
            <a:ext cx="4136572" cy="123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Диаграмма </a:t>
            </a:r>
            <a:r>
              <a:rPr lang="ru-RU" sz="3600" dirty="0" err="1"/>
              <a:t>прецендентов</a:t>
            </a:r>
            <a:endParaRPr lang="ru-RU" sz="3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DB1918-63FC-48F3-66BF-5C1134DEB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1673341"/>
            <a:ext cx="4136572" cy="51846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907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76D851-01AB-7496-C47C-B94EB1A7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017488" y="2381693"/>
            <a:ext cx="4423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Диаграмма деятельности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25D8A2-4414-D75B-D955-4F669D642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" y="2214694"/>
            <a:ext cx="6832746" cy="3720920"/>
          </a:xfrm>
          <a:prstGeom prst="rect">
            <a:avLst/>
          </a:prstGeom>
          <a:noFill/>
          <a:ln w="317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1986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CCE5BD-895F-3385-A586-BF89BD333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7691" y="2097537"/>
            <a:ext cx="5639435" cy="3629025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8" name="TextBox 7"/>
          <p:cNvSpPr txBox="1"/>
          <p:nvPr/>
        </p:nvSpPr>
        <p:spPr>
          <a:xfrm>
            <a:off x="7105279" y="1847117"/>
            <a:ext cx="448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Диаграмма развёртывания</a:t>
            </a:r>
          </a:p>
        </p:txBody>
      </p:sp>
    </p:spTree>
    <p:extLst>
      <p:ext uri="{BB962C8B-B14F-4D97-AF65-F5344CB8AC3E}">
        <p14:creationId xmlns:p14="http://schemas.microsoft.com/office/powerpoint/2010/main" val="421076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135" y="256567"/>
            <a:ext cx="10364451" cy="1596177"/>
          </a:xfrm>
        </p:spPr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62052" y="2775133"/>
            <a:ext cx="5478309" cy="3773151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09675" y="1697915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Контекстная диаграмма </a:t>
            </a:r>
            <a:r>
              <a:rPr lang="en-US" sz="3200" dirty="0"/>
              <a:t>IDEF0</a:t>
            </a:r>
            <a:r>
              <a:rPr lang="ru-RU" sz="3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41165" y="1697915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Диаграмма декомпозиций А1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1D0BB9-A13A-E91C-F86E-E1F89217E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152" y="2775133"/>
            <a:ext cx="5380141" cy="3829121"/>
          </a:xfrm>
          <a:prstGeom prst="rect">
            <a:avLst/>
          </a:prstGeom>
          <a:noFill/>
          <a:ln w="317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7210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6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4359" y="3132508"/>
            <a:ext cx="5833692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09674" y="2381213"/>
            <a:ext cx="458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Диаграмма классов</a:t>
            </a:r>
          </a:p>
        </p:txBody>
      </p:sp>
      <p:pic>
        <p:nvPicPr>
          <p:cNvPr id="6" name="image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51575" y="3215851"/>
            <a:ext cx="5940425" cy="325755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6930256" y="2138633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Диаграмма потоков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136808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306</Words>
  <Application>Microsoft Office PowerPoint</Application>
  <PresentationFormat>Широкоэкранный</PresentationFormat>
  <Paragraphs>67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Franklin Gothic Demi</vt:lpstr>
      <vt:lpstr>Тема Office</vt:lpstr>
      <vt:lpstr>Курсовая работа  Информационная система «Складcкой комплекс»</vt:lpstr>
      <vt:lpstr>Цели и задачи</vt:lpstr>
      <vt:lpstr>Предметная область </vt:lpstr>
      <vt:lpstr>Инструментальные средства разработки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пользовательского интерфейса главная страница</vt:lpstr>
      <vt:lpstr>Проектирование пользовательского интерфейса авторизация</vt:lpstr>
      <vt:lpstr>Архитектура программного продукта</vt:lpstr>
      <vt:lpstr>Разработка программного продукта</vt:lpstr>
      <vt:lpstr>Разработка программного продукта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Информационная система «Склад»</dc:title>
  <dc:creator>Дмитрий Козлов</dc:creator>
  <cp:lastModifiedBy>Дмитрий</cp:lastModifiedBy>
  <cp:revision>10</cp:revision>
  <dcterms:created xsi:type="dcterms:W3CDTF">2022-12-19T02:17:42Z</dcterms:created>
  <dcterms:modified xsi:type="dcterms:W3CDTF">2023-11-21T15:36:56Z</dcterms:modified>
</cp:coreProperties>
</file>