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564F2-E882-43E8-B38A-618070AC5FB3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9ED22-0FBB-4861-BCBA-6C3B799B9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9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84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4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83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462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603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924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923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579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55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1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16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23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1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76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0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44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09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20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Курсовая работа </a:t>
            </a:r>
            <a:br>
              <a:rPr lang="ru-RU" dirty="0"/>
            </a:br>
            <a:r>
              <a:rPr lang="ru-RU" dirty="0"/>
              <a:t>Информационная система «Склад»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Выполнил: Козлов Д.В</a:t>
            </a:r>
          </a:p>
          <a:p>
            <a:r>
              <a:rPr lang="ru-RU" dirty="0"/>
              <a:t>Группа: ИС-20-1</a:t>
            </a:r>
            <a:br>
              <a:rPr lang="ru-RU" dirty="0"/>
            </a:br>
            <a:r>
              <a:rPr lang="ru-RU" dirty="0"/>
              <a:t>Руководитель: Кудрявцева М.А</a:t>
            </a:r>
          </a:p>
        </p:txBody>
      </p:sp>
    </p:spTree>
    <p:extLst>
      <p:ext uri="{BB962C8B-B14F-4D97-AF65-F5344CB8AC3E}">
        <p14:creationId xmlns:p14="http://schemas.microsoft.com/office/powerpoint/2010/main" val="331931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1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3764" y="2898591"/>
            <a:ext cx="4899875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572170" y="1821373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Инфологическая модель базы данных</a:t>
            </a:r>
          </a:p>
        </p:txBody>
      </p:sp>
      <p:pic>
        <p:nvPicPr>
          <p:cNvPr id="6" name="image1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3234188"/>
            <a:ext cx="5940425" cy="308864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774681" y="2100326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ER-</a:t>
            </a:r>
            <a:r>
              <a:rPr lang="ru-RU" sz="3200" dirty="0"/>
              <a:t>Модель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2694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пользовательского интерфейса</a:t>
            </a:r>
            <a:br>
              <a:rPr lang="ru-RU" dirty="0"/>
            </a:br>
            <a:r>
              <a:rPr lang="ru-RU" b="1" dirty="0"/>
              <a:t>главная страница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47" y="2366963"/>
            <a:ext cx="6645306" cy="4012572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80040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пользовательского интерфейса</a:t>
            </a:r>
            <a:br>
              <a:rPr lang="ru-RU" dirty="0"/>
            </a:br>
            <a:r>
              <a:rPr lang="ru-RU" b="1" dirty="0"/>
              <a:t>авторизация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676" y="2214694"/>
            <a:ext cx="5986648" cy="44910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61037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программного продукта</a:t>
            </a:r>
          </a:p>
        </p:txBody>
      </p:sp>
      <p:pic>
        <p:nvPicPr>
          <p:cNvPr id="1026" name="Picture 2" descr="https://pandia.ru/text/80/491/images/img10_2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1" y="2618731"/>
            <a:ext cx="4330047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0004" y="1799195"/>
            <a:ext cx="418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Клиент-серверная архитектура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EF1CDB1-ABB7-4743-8C17-72747D75E4BC}"/>
              </a:ext>
            </a:extLst>
          </p:cNvPr>
          <p:cNvPicPr/>
          <p:nvPr/>
        </p:nvPicPr>
        <p:blipFill>
          <a:blip r:embed="rId3">
            <a:duotone>
              <a:srgbClr val="BD582C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4331" y1="66818" x2="54331" y2="66818"/>
                        <a14:foregroundMark x1="54331" y1="79773" x2="54331" y2="79773"/>
                        <a14:foregroundMark x1="70276" y1="74091" x2="70276" y2="74091"/>
                        <a14:foregroundMark x1="69291" y1="57955" x2="69291" y2="57955"/>
                        <a14:foregroundMark x1="26969" y1="57955" x2="26969" y2="57955"/>
                        <a14:foregroundMark x1="28150" y1="75227" x2="28150" y2="75227"/>
                        <a14:foregroundMark x1="28346" y1="75227" x2="28346" y2="75227"/>
                        <a14:foregroundMark x1="28740" y1="75227" x2="28740" y2="75227"/>
                        <a14:foregroundMark x1="27165" y1="74545" x2="27165" y2="74545"/>
                        <a14:foregroundMark x1="25787" y1="74318" x2="25787" y2="74318"/>
                        <a14:foregroundMark x1="50787" y1="53864" x2="50787" y2="53864"/>
                        <a14:foregroundMark x1="27362" y1="41364" x2="27362" y2="41364"/>
                        <a14:foregroundMark x1="70079" y1="41364" x2="70079" y2="41364"/>
                        <a14:backgroundMark x1="48819" y1="43182" x2="48819" y2="43182"/>
                        <a14:backgroundMark x1="45866" y1="24091" x2="45866" y2="24091"/>
                        <a14:backgroundMark x1="47441" y1="30455" x2="47441" y2="30455"/>
                        <a14:backgroundMark x1="48819" y1="30455" x2="49606" y2="30455"/>
                        <a14:backgroundMark x1="46850" y1="28864" x2="46850" y2="28864"/>
                        <a14:backgroundMark x1="39173" y1="25455" x2="39173" y2="25455"/>
                        <a14:backgroundMark x1="33465" y1="23409" x2="33465" y2="23409"/>
                        <a14:backgroundMark x1="25591" y1="23409" x2="25591" y2="23409"/>
                      </a14:backgroundRemoval>
                    </a14:imgEffect>
                    <a14:imgEffect>
                      <a14:sharpenSoften amount="64000"/>
                    </a14:imgEffect>
                    <a14:imgEffect>
                      <a14:saturation sat="400000"/>
                    </a14:imgEffect>
                    <a14:imgEffect>
                      <a14:brightnessContrast bright="-33000" contras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259" y="2455831"/>
            <a:ext cx="4756298" cy="442518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5" name="Группа 4"/>
          <p:cNvGrpSpPr/>
          <p:nvPr/>
        </p:nvGrpSpPr>
        <p:grpSpPr>
          <a:xfrm>
            <a:off x="6841692" y="2838449"/>
            <a:ext cx="4284917" cy="1236633"/>
            <a:chOff x="6869072" y="2014739"/>
            <a:chExt cx="4254797" cy="14984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677B01B-29A0-496F-8259-98952AC1D38E}"/>
                </a:ext>
              </a:extLst>
            </p:cNvPr>
            <p:cNvSpPr/>
            <p:nvPr/>
          </p:nvSpPr>
          <p:spPr>
            <a:xfrm>
              <a:off x="7251405" y="2979873"/>
              <a:ext cx="1291388" cy="533306"/>
            </a:xfrm>
            <a:prstGeom prst="rect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/>
                <a:t>Template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9F9B16D-B9C1-4C0D-A57B-8D77BF986438}"/>
                </a:ext>
              </a:extLst>
            </p:cNvPr>
            <p:cNvSpPr/>
            <p:nvPr/>
          </p:nvSpPr>
          <p:spPr>
            <a:xfrm>
              <a:off x="9221084" y="2979873"/>
              <a:ext cx="1464607" cy="533306"/>
            </a:xfrm>
            <a:prstGeom prst="rect">
              <a:avLst/>
            </a:prstGeom>
            <a:solidFill>
              <a:srgbClr val="D18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 err="1"/>
                <a:t>Url</a:t>
              </a:r>
              <a:r>
                <a:rPr lang="en-US" dirty="0"/>
                <a:t> dispatcher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D0177AF-AFF1-42EA-80FE-7E7D569701F1}"/>
                </a:ext>
              </a:extLst>
            </p:cNvPr>
            <p:cNvSpPr/>
            <p:nvPr/>
          </p:nvSpPr>
          <p:spPr>
            <a:xfrm>
              <a:off x="6869072" y="2014739"/>
              <a:ext cx="4254797" cy="533306"/>
            </a:xfrm>
            <a:prstGeom prst="rect">
              <a:avLst/>
            </a:prstGeom>
            <a:solidFill>
              <a:srgbClr val="D18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/>
                <a:t>Browser</a:t>
              </a:r>
              <a:endParaRPr lang="ru-RU" dirty="0"/>
            </a:p>
          </p:txBody>
        </p:sp>
        <p:sp>
          <p:nvSpPr>
            <p:cNvPr id="10" name="Стрелка: вниз 1">
              <a:extLst>
                <a:ext uri="{FF2B5EF4-FFF2-40B4-BE49-F238E27FC236}">
                  <a16:creationId xmlns:a16="http://schemas.microsoft.com/office/drawing/2014/main" id="{5DB67C4B-86AB-440E-A159-A62A70781CD9}"/>
                </a:ext>
              </a:extLst>
            </p:cNvPr>
            <p:cNvSpPr/>
            <p:nvPr/>
          </p:nvSpPr>
          <p:spPr>
            <a:xfrm rot="10800000">
              <a:off x="7767382" y="2587698"/>
              <a:ext cx="259433" cy="351782"/>
            </a:xfrm>
            <a:prstGeom prst="downArrow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: вниз 1">
              <a:extLst>
                <a:ext uri="{FF2B5EF4-FFF2-40B4-BE49-F238E27FC236}">
                  <a16:creationId xmlns:a16="http://schemas.microsoft.com/office/drawing/2014/main" id="{5DB67C4B-86AB-440E-A159-A62A70781CD9}"/>
                </a:ext>
              </a:extLst>
            </p:cNvPr>
            <p:cNvSpPr/>
            <p:nvPr/>
          </p:nvSpPr>
          <p:spPr>
            <a:xfrm>
              <a:off x="9823670" y="2568434"/>
              <a:ext cx="259433" cy="351782"/>
            </a:xfrm>
            <a:prstGeom prst="downArrow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89788" y="1718439"/>
            <a:ext cx="418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MVT(</a:t>
            </a:r>
            <a:r>
              <a:rPr lang="ru-RU" sz="2400" b="1" dirty="0"/>
              <a:t>Модель – представление)</a:t>
            </a:r>
          </a:p>
        </p:txBody>
      </p:sp>
    </p:spTree>
    <p:extLst>
      <p:ext uri="{BB962C8B-B14F-4D97-AF65-F5344CB8AC3E}">
        <p14:creationId xmlns:p14="http://schemas.microsoft.com/office/powerpoint/2010/main" val="82163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4" y="382528"/>
            <a:ext cx="10364451" cy="1596177"/>
          </a:xfrm>
        </p:spPr>
        <p:txBody>
          <a:bodyPr/>
          <a:lstStyle/>
          <a:p>
            <a:r>
              <a:rPr lang="ru-RU" dirty="0"/>
              <a:t>Разработка программного продукта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362" y="1735167"/>
            <a:ext cx="4439275" cy="500538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pic>
        <p:nvPicPr>
          <p:cNvPr id="2050" name="Picture 2" descr="Без имен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12268"/>
            <a:ext cx="5353050" cy="288607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38925" y="1978705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Главная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65319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программного продукта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97" y="2386013"/>
            <a:ext cx="5821203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134350" y="1801238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Авторизация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703163" y="2778283"/>
            <a:ext cx="5191125" cy="263969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22650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разработана информационная система «Склад»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Реализован функционал программного продукта в соответствии с ТЗ.</a:t>
            </a:r>
            <a:r>
              <a:rPr lang="en-US" dirty="0">
                <a:latin typeface="Franklin Gothic Demi" panose="020B0703020102020204" pitchFamily="34" charset="0"/>
              </a:rPr>
              <a:t> </a:t>
            </a:r>
            <a:br>
              <a:rPr lang="ru-RU" dirty="0">
                <a:latin typeface="Franklin Gothic Demi" panose="020B0703020102020204" pitchFamily="34" charset="0"/>
              </a:rPr>
            </a:br>
            <a:r>
              <a:rPr lang="ru-RU" dirty="0">
                <a:latin typeface="Franklin Gothic Demi" panose="020B0703020102020204" pitchFamily="34" charset="0"/>
              </a:rPr>
              <a:t>Серверная часть веб-приложения</a:t>
            </a:r>
            <a:r>
              <a:rPr lang="en-US" dirty="0">
                <a:latin typeface="Franklin Gothic Demi" panose="020B0703020102020204" pitchFamily="34" charset="0"/>
              </a:rPr>
              <a:t> </a:t>
            </a:r>
            <a:r>
              <a:rPr lang="ru-RU" dirty="0">
                <a:latin typeface="Franklin Gothic Demi" panose="020B0703020102020204" pitchFamily="34" charset="0"/>
              </a:rPr>
              <a:t>была реализована с использованием языка </a:t>
            </a:r>
            <a:r>
              <a:rPr lang="en-US" sz="2400" b="1" dirty="0">
                <a:latin typeface="Franklin Gothic Demi" panose="020B0703020102020204" pitchFamily="34" charset="0"/>
              </a:rPr>
              <a:t>PHP</a:t>
            </a:r>
            <a:r>
              <a:rPr lang="ru-RU" dirty="0">
                <a:latin typeface="Franklin Gothic Demi" panose="020B0703020102020204" pitchFamily="34" charset="0"/>
              </a:rPr>
              <a:t>.</a:t>
            </a:r>
          </a:p>
          <a:p>
            <a:r>
              <a:rPr lang="ru-RU">
                <a:latin typeface="Franklin Gothic Demi" panose="020B0703020102020204" pitchFamily="34" charset="0"/>
              </a:rPr>
              <a:t>Все поставленные задачи были выполнены.</a:t>
            </a:r>
            <a:br>
              <a:rPr lang="ru-RU" dirty="0">
                <a:latin typeface="Franklin Gothic Demi" panose="020B0703020102020204" pitchFamily="34" charset="0"/>
              </a:rPr>
            </a:br>
            <a:br>
              <a:rPr lang="ru-RU" dirty="0">
                <a:latin typeface="Franklin Gothic Demi" panose="020B070302010202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3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"/>
            <a:ext cx="10364451" cy="1054100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054101"/>
            <a:ext cx="10590817" cy="4811548"/>
          </a:xfrm>
        </p:spPr>
        <p:txBody>
          <a:bodyPr>
            <a:noAutofit/>
          </a:bodyPr>
          <a:lstStyle/>
          <a:p>
            <a:r>
              <a:rPr lang="ru-RU" sz="1600" dirty="0"/>
              <a:t>Цель: </a:t>
            </a:r>
            <a:br>
              <a:rPr lang="ru-RU" sz="1600" dirty="0"/>
            </a:br>
            <a:r>
              <a:rPr lang="ru-RU" sz="1600" dirty="0"/>
              <a:t>создание информационной системы «Склад». </a:t>
            </a:r>
          </a:p>
          <a:p>
            <a:pPr lvl="0"/>
            <a:r>
              <a:rPr lang="ru-RU" sz="1600" dirty="0"/>
              <a:t>Задачи:</a:t>
            </a:r>
            <a:br>
              <a:rPr lang="ru-RU" sz="1600" dirty="0"/>
            </a:br>
            <a:r>
              <a:rPr lang="ru-RU" sz="1600" dirty="0"/>
              <a:t>анализ деятельности современного склада;</a:t>
            </a:r>
          </a:p>
          <a:p>
            <a:pPr lvl="0"/>
            <a:r>
              <a:rPr lang="ru-RU" sz="1600" dirty="0"/>
              <a:t>разработать техническое задание;</a:t>
            </a:r>
          </a:p>
          <a:p>
            <a:pPr lvl="0"/>
            <a:r>
              <a:rPr lang="ru-RU" sz="1600" dirty="0"/>
              <a:t>проанализировать инструментальные средства разработки;</a:t>
            </a:r>
          </a:p>
          <a:p>
            <a:pPr lvl="0"/>
            <a:r>
              <a:rPr lang="ru-RU" sz="1600" dirty="0"/>
              <a:t>спроектировать базу данных;</a:t>
            </a:r>
          </a:p>
          <a:p>
            <a:pPr lvl="0"/>
            <a:r>
              <a:rPr lang="ru-RU" sz="1600" dirty="0"/>
              <a:t>спроектировать информационную систему;</a:t>
            </a:r>
          </a:p>
          <a:p>
            <a:pPr lvl="0"/>
            <a:r>
              <a:rPr lang="ru-RU" sz="1600" dirty="0"/>
              <a:t>спроектировать интерфейс;</a:t>
            </a:r>
          </a:p>
          <a:p>
            <a:pPr lvl="0"/>
            <a:r>
              <a:rPr lang="ru-RU" sz="1600" dirty="0"/>
              <a:t>разработать базу данных;</a:t>
            </a:r>
          </a:p>
          <a:p>
            <a:pPr lvl="0"/>
            <a:r>
              <a:rPr lang="ru-RU" sz="1600" dirty="0"/>
              <a:t>разработать информационную систему;</a:t>
            </a:r>
          </a:p>
          <a:p>
            <a:pPr lvl="0"/>
            <a:r>
              <a:rPr lang="ru-RU" sz="1600" dirty="0"/>
              <a:t>разработать интерфейс;</a:t>
            </a:r>
          </a:p>
          <a:p>
            <a:pPr lvl="0"/>
            <a:r>
              <a:rPr lang="ru-RU" sz="1600" dirty="0"/>
              <a:t>продемонстрировать программный продукт;</a:t>
            </a:r>
          </a:p>
          <a:p>
            <a:r>
              <a:rPr lang="ru-RU" sz="1600" dirty="0"/>
              <a:t>создать руководство пользователя по информационной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75891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Склад – это сложное техническое сооружение, предназначенное для приемки, размещения, накопления, хранения, переработки, отпуска и доставки продукции потребителям.</a:t>
            </a:r>
          </a:p>
          <a:p>
            <a:r>
              <a:rPr lang="ru-RU" dirty="0"/>
              <a:t>Большая часть складов проектируется для хранения сырья до выполнения операций и готовой продукции до её </a:t>
            </a:r>
            <a:r>
              <a:rPr lang="ru-RU" dirty="0" err="1"/>
              <a:t>дистрибьюции</a:t>
            </a:r>
            <a:r>
              <a:rPr lang="ru-RU" dirty="0"/>
              <a:t>. В меньшей степени здесь хранят незавершенное производство, расходуемые материалы и запасные части.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52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Инструментальные средства разработки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062498"/>
              </p:ext>
            </p:extLst>
          </p:nvPr>
        </p:nvGraphicFramePr>
        <p:xfrm>
          <a:off x="914399" y="2069302"/>
          <a:ext cx="10363200" cy="4491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2964737663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435215577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891439070"/>
                    </a:ext>
                  </a:extLst>
                </a:gridCol>
              </a:tblGrid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Изображение (логотип)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инструмента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99683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Draw.io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81391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MariaDB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18355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MySql</a:t>
                      </a:r>
                      <a:r>
                        <a:rPr lang="en-US" dirty="0"/>
                        <a:t> Workbench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21427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Figma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66203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Разработка (среда</a:t>
                      </a:r>
                      <a:r>
                        <a:rPr lang="ru-RU" baseline="0" dirty="0"/>
                        <a:t> разработки)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PhpStorm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5205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Разработка (язык</a:t>
                      </a:r>
                      <a:r>
                        <a:rPr lang="ru-RU" baseline="0" dirty="0"/>
                        <a:t> программирования)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Php</a:t>
                      </a:r>
                      <a:r>
                        <a:rPr lang="en-US" dirty="0"/>
                        <a:t>, JS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59417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727" y="2728102"/>
            <a:ext cx="526546" cy="6168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970" y="3349341"/>
            <a:ext cx="766057" cy="7660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344" y="4012047"/>
            <a:ext cx="595313" cy="5953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533" y="4689115"/>
            <a:ext cx="560930" cy="56093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7666" y="5315858"/>
            <a:ext cx="575991" cy="57599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8417" y="5932338"/>
            <a:ext cx="1139927" cy="6079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2095" y="5923150"/>
            <a:ext cx="562227" cy="6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9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42981" y="2214694"/>
            <a:ext cx="4411987" cy="4427406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6448393" y="2214694"/>
            <a:ext cx="4136572" cy="123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Диаграмма </a:t>
            </a:r>
            <a:r>
              <a:rPr lang="ru-RU" sz="3600" dirty="0" err="1"/>
              <a:t>прецендентов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0907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9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53548" y="2214694"/>
            <a:ext cx="6010109" cy="444128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7017488" y="2381693"/>
            <a:ext cx="442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Диаграмма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01986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9964" y="3047447"/>
            <a:ext cx="5746036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979199" y="1847118"/>
            <a:ext cx="448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Диаграмма компонентов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52565" y="3047447"/>
            <a:ext cx="5639435" cy="362902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8" name="TextBox 7"/>
          <p:cNvSpPr txBox="1"/>
          <p:nvPr/>
        </p:nvSpPr>
        <p:spPr>
          <a:xfrm>
            <a:off x="7105279" y="1847117"/>
            <a:ext cx="448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Диаграмма развёртывания</a:t>
            </a:r>
          </a:p>
        </p:txBody>
      </p:sp>
    </p:spTree>
    <p:extLst>
      <p:ext uri="{BB962C8B-B14F-4D97-AF65-F5344CB8AC3E}">
        <p14:creationId xmlns:p14="http://schemas.microsoft.com/office/powerpoint/2010/main" val="421076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135" y="256567"/>
            <a:ext cx="10364451" cy="1596177"/>
          </a:xfrm>
        </p:spPr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62052" y="2775133"/>
            <a:ext cx="5478309" cy="3773151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09675" y="1697915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Контекстная диаграмма </a:t>
            </a:r>
            <a:r>
              <a:rPr lang="en-US" sz="3200" dirty="0"/>
              <a:t>IDEF0</a:t>
            </a:r>
            <a:r>
              <a:rPr lang="ru-RU" sz="3200" dirty="0"/>
              <a:t> </a:t>
            </a:r>
          </a:p>
        </p:txBody>
      </p:sp>
      <p:pic>
        <p:nvPicPr>
          <p:cNvPr id="6" name="image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64595" y="2775133"/>
            <a:ext cx="5536203" cy="3773151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941165" y="1697915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декомпозиций А1</a:t>
            </a:r>
          </a:p>
        </p:txBody>
      </p:sp>
    </p:spTree>
    <p:extLst>
      <p:ext uri="{BB962C8B-B14F-4D97-AF65-F5344CB8AC3E}">
        <p14:creationId xmlns:p14="http://schemas.microsoft.com/office/powerpoint/2010/main" val="367210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6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4359" y="3132508"/>
            <a:ext cx="5833692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09674" y="2381213"/>
            <a:ext cx="458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классов</a:t>
            </a:r>
          </a:p>
        </p:txBody>
      </p:sp>
      <p:pic>
        <p:nvPicPr>
          <p:cNvPr id="6" name="image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51575" y="3215851"/>
            <a:ext cx="5940425" cy="325755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930256" y="2138633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потоков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13680829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55</TotalTime>
  <Words>298</Words>
  <Application>Microsoft Office PowerPoint</Application>
  <PresentationFormat>Широкоэкранный</PresentationFormat>
  <Paragraphs>67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Demi</vt:lpstr>
      <vt:lpstr>Tw Cen MT</vt:lpstr>
      <vt:lpstr>Капля</vt:lpstr>
      <vt:lpstr>Курсовая работа  Информационная система «Склад»</vt:lpstr>
      <vt:lpstr>Цели и задачи</vt:lpstr>
      <vt:lpstr>Предметная область </vt:lpstr>
      <vt:lpstr>Инструментальные средства разработки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пользовательского интерфейса главная страница</vt:lpstr>
      <vt:lpstr>Проектирование пользовательского интерфейса авторизация</vt:lpstr>
      <vt:lpstr>Архитектура программного продукта</vt:lpstr>
      <vt:lpstr>Разработка программного продукта</vt:lpstr>
      <vt:lpstr>Разработка программного продукта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Информационная система «Склад»</dc:title>
  <dc:creator>Дмитрий Козлов</dc:creator>
  <cp:lastModifiedBy>Козлов Дмитрий Витальевич</cp:lastModifiedBy>
  <cp:revision>12</cp:revision>
  <dcterms:created xsi:type="dcterms:W3CDTF">2022-12-19T02:17:42Z</dcterms:created>
  <dcterms:modified xsi:type="dcterms:W3CDTF">2022-12-22T06:43:10Z</dcterms:modified>
</cp:coreProperties>
</file>