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40"/>
  </p:notesMasterIdLst>
  <p:sldIdLst>
    <p:sldId id="256" r:id="rId2"/>
    <p:sldId id="284" r:id="rId3"/>
    <p:sldId id="320" r:id="rId4"/>
    <p:sldId id="322" r:id="rId5"/>
    <p:sldId id="342" r:id="rId6"/>
    <p:sldId id="513" r:id="rId7"/>
    <p:sldId id="326" r:id="rId8"/>
    <p:sldId id="327" r:id="rId9"/>
    <p:sldId id="331" r:id="rId10"/>
    <p:sldId id="492" r:id="rId11"/>
    <p:sldId id="491" r:id="rId12"/>
    <p:sldId id="341" r:id="rId13"/>
    <p:sldId id="343" r:id="rId14"/>
    <p:sldId id="344" r:id="rId15"/>
    <p:sldId id="345" r:id="rId16"/>
    <p:sldId id="348" r:id="rId17"/>
    <p:sldId id="347" r:id="rId18"/>
    <p:sldId id="285" r:id="rId19"/>
    <p:sldId id="349" r:id="rId20"/>
    <p:sldId id="350" r:id="rId21"/>
    <p:sldId id="493" r:id="rId22"/>
    <p:sldId id="351" r:id="rId23"/>
    <p:sldId id="352" r:id="rId24"/>
    <p:sldId id="353" r:id="rId25"/>
    <p:sldId id="354" r:id="rId26"/>
    <p:sldId id="355" r:id="rId27"/>
    <p:sldId id="356" r:id="rId28"/>
    <p:sldId id="471" r:id="rId29"/>
    <p:sldId id="358" r:id="rId30"/>
    <p:sldId id="472" r:id="rId31"/>
    <p:sldId id="473" r:id="rId32"/>
    <p:sldId id="474" r:id="rId33"/>
    <p:sldId id="363" r:id="rId34"/>
    <p:sldId id="365" r:id="rId35"/>
    <p:sldId id="367" r:id="rId36"/>
    <p:sldId id="475" r:id="rId37"/>
    <p:sldId id="476" r:id="rId38"/>
    <p:sldId id="369" r:id="rId39"/>
    <p:sldId id="370" r:id="rId40"/>
    <p:sldId id="371" r:id="rId41"/>
    <p:sldId id="372" r:id="rId42"/>
    <p:sldId id="373" r:id="rId43"/>
    <p:sldId id="377" r:id="rId44"/>
    <p:sldId id="381" r:id="rId45"/>
    <p:sldId id="380" r:id="rId46"/>
    <p:sldId id="384" r:id="rId47"/>
    <p:sldId id="390" r:id="rId48"/>
    <p:sldId id="391" r:id="rId49"/>
    <p:sldId id="392" r:id="rId50"/>
    <p:sldId id="393" r:id="rId51"/>
    <p:sldId id="406" r:id="rId52"/>
    <p:sldId id="405" r:id="rId53"/>
    <p:sldId id="407" r:id="rId54"/>
    <p:sldId id="408" r:id="rId55"/>
    <p:sldId id="410" r:id="rId56"/>
    <p:sldId id="412" r:id="rId57"/>
    <p:sldId id="481" r:id="rId58"/>
    <p:sldId id="483" r:id="rId59"/>
    <p:sldId id="484" r:id="rId60"/>
    <p:sldId id="485" r:id="rId61"/>
    <p:sldId id="482" r:id="rId62"/>
    <p:sldId id="486" r:id="rId63"/>
    <p:sldId id="411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4" r:id="rId86"/>
    <p:sldId id="435" r:id="rId87"/>
    <p:sldId id="436" r:id="rId88"/>
    <p:sldId id="437" r:id="rId89"/>
    <p:sldId id="438" r:id="rId90"/>
    <p:sldId id="440" r:id="rId91"/>
    <p:sldId id="442" r:id="rId92"/>
    <p:sldId id="441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39" r:id="rId108"/>
    <p:sldId id="487" r:id="rId109"/>
    <p:sldId id="457" r:id="rId110"/>
    <p:sldId id="488" r:id="rId111"/>
    <p:sldId id="489" r:id="rId112"/>
    <p:sldId id="490" r:id="rId113"/>
    <p:sldId id="494" r:id="rId114"/>
    <p:sldId id="461" r:id="rId115"/>
    <p:sldId id="462" r:id="rId116"/>
    <p:sldId id="514" r:id="rId117"/>
    <p:sldId id="465" r:id="rId118"/>
    <p:sldId id="466" r:id="rId119"/>
    <p:sldId id="495" r:id="rId120"/>
    <p:sldId id="496" r:id="rId121"/>
    <p:sldId id="497" r:id="rId122"/>
    <p:sldId id="498" r:id="rId123"/>
    <p:sldId id="499" r:id="rId124"/>
    <p:sldId id="500" r:id="rId125"/>
    <p:sldId id="501" r:id="rId126"/>
    <p:sldId id="502" r:id="rId127"/>
    <p:sldId id="503" r:id="rId128"/>
    <p:sldId id="504" r:id="rId129"/>
    <p:sldId id="506" r:id="rId130"/>
    <p:sldId id="505" r:id="rId131"/>
    <p:sldId id="507" r:id="rId132"/>
    <p:sldId id="508" r:id="rId133"/>
    <p:sldId id="509" r:id="rId134"/>
    <p:sldId id="511" r:id="rId135"/>
    <p:sldId id="510" r:id="rId136"/>
    <p:sldId id="470" r:id="rId137"/>
    <p:sldId id="512" r:id="rId138"/>
    <p:sldId id="468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799" autoAdjust="0"/>
  </p:normalViewPr>
  <p:slideViewPr>
    <p:cSldViewPr>
      <p:cViewPr>
        <p:scale>
          <a:sx n="70" d="100"/>
          <a:sy n="70" d="100"/>
        </p:scale>
        <p:origin x="-138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99B3-1DC1-4904-B2AA-4DB5F09907E1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8EAE-B09A-476D-AE3A-7F7107FCA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592-8D1F-4B42-8A8C-4EE5B943E594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EB2-CA2D-4B27-AE58-578445C2999C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D956-999A-495A-BE38-939629BBA225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9A23-FB11-4D65-8E88-6722EB6570CD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8DB5-90E9-4EC0-A5E2-27B7631568F8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9949-3E67-4E9E-A180-5D31A438042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E4E-2DF7-4B63-AE61-8B4B0879DDB7}" type="datetime1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BD44-F3D9-4E45-AB0B-BA8F2F7A53BF}" type="datetime1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A503-1164-4DBA-A5E4-DB7DB6DF4628}" type="datetime1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467F-BFC3-41B9-884D-DAC426B0E9A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90A3-779A-4B21-BDC2-F6FF8AF6A6DC}" type="datetime1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CC78D9-5B37-41A1-BE5D-D0E3BC7402BE}" type="datetime1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7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7.jpe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7.jpe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17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EQUIPMENT’S CLASSROOM MANAGEMENT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76200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38200" y="1676400"/>
            <a:ext cx="67818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1" y="7620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Find available room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12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9553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896842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5087342"/>
            <a:ext cx="419101" cy="10680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4006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5087342"/>
            <a:ext cx="3543301" cy="3535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81600" y="525037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055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537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equal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728448"/>
            <a:ext cx="419101" cy="1426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612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489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0607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4156948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larger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4347448"/>
            <a:ext cx="419101" cy="18079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1566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 flipV="1">
            <a:off x="1638299" y="3238500"/>
            <a:ext cx="3581401" cy="11089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094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792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983474"/>
            <a:ext cx="419101" cy="2171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047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983474"/>
            <a:ext cx="3581401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878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8137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411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00200" y="3602474"/>
            <a:ext cx="457200" cy="2552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7261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00200" y="3602474"/>
            <a:ext cx="3632200" cy="10859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32400" y="4497923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6642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00099" y="3030974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87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smaller than current Room Type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  <a:endCxn id="17" idx="1"/>
          </p:cNvCxnSpPr>
          <p:nvPr/>
        </p:nvCxnSpPr>
        <p:spPr>
          <a:xfrm>
            <a:off x="1638299" y="3221474"/>
            <a:ext cx="419101" cy="29338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584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  <a:endCxn id="19" idx="1"/>
          </p:cNvCxnSpPr>
          <p:nvPr/>
        </p:nvCxnSpPr>
        <p:spPr>
          <a:xfrm>
            <a:off x="1638299" y="3221474"/>
            <a:ext cx="3581401" cy="1160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9700" y="4191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17825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754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38700" y="5731112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209800"/>
            <a:ext cx="6629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</a:t>
            </a:r>
            <a:r>
              <a:rPr lang="en-US" b="1" dirty="0" smtClean="0"/>
              <a:t>conditioner…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114"/>
              </p:ext>
            </p:extLst>
          </p:nvPr>
        </p:nvGraphicFramePr>
        <p:xfrm>
          <a:off x="743750" y="34290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8482" y="6100444"/>
            <a:ext cx="18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after compare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7518"/>
              </p:ext>
            </p:extLst>
          </p:nvPr>
        </p:nvGraphicFramePr>
        <p:xfrm>
          <a:off x="4241800" y="454152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1581950" y="4726940"/>
            <a:ext cx="2659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72694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109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83845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8" y="2702731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14342"/>
              </p:ext>
            </p:extLst>
          </p:nvPr>
        </p:nvGraphicFramePr>
        <p:xfrm>
          <a:off x="4191000" y="915585"/>
          <a:ext cx="429074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conditioning: “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8839356">
            <a:off x="3663202" y="261674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0" y="480060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83845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64300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359534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3031516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26939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1628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2721780"/>
            <a:ext cx="1068669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918" y="36211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995499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64300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243840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2359534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3031516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26939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3682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990472"/>
            <a:ext cx="201873" cy="111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6" y="7961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70685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27217">
            <a:off x="3006338" y="3788855"/>
            <a:ext cx="3838084" cy="265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" y="5495924"/>
            <a:ext cx="2952750" cy="1200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" y="3248570"/>
            <a:ext cx="298132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1674" y="3662907"/>
            <a:ext cx="867959" cy="795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4727" y="5968192"/>
            <a:ext cx="867959" cy="70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468707" y="4458245"/>
            <a:ext cx="16947" cy="15099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0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1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36" y="7961"/>
            <a:ext cx="29718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83344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9727217">
            <a:off x="3006338" y="3788855"/>
            <a:ext cx="3838084" cy="265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" y="5495924"/>
            <a:ext cx="2952750" cy="1200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" y="3248570"/>
            <a:ext cx="2981325" cy="1209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93858" y="3662905"/>
            <a:ext cx="1321598" cy="433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45014" y="5955349"/>
            <a:ext cx="1370442" cy="708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>
          <a:xfrm flipH="1">
            <a:off x="2330235" y="4096578"/>
            <a:ext cx="24422" cy="1858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Time: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2362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Actor: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14478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06:30 AM  - 12:15 PM Every day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362200"/>
            <a:ext cx="3733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8300" y="3276600"/>
            <a:ext cx="14605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260600" y="3263900"/>
            <a:ext cx="45212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current status of classroom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260600" y="3962400"/>
            <a:ext cx="452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 decision when needed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7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115</a:t>
            </a:fld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  <p:sp>
        <p:nvSpPr>
          <p:cNvPr id="3" name="Flowchart: Data 2"/>
          <p:cNvSpPr/>
          <p:nvPr/>
        </p:nvSpPr>
        <p:spPr>
          <a:xfrm>
            <a:off x="304800" y="2235958"/>
            <a:ext cx="2057400" cy="8948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Get all damaged classrooms</a:t>
            </a:r>
            <a:endParaRPr lang="en-US" sz="14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290248" y="2010685"/>
            <a:ext cx="2057399" cy="13454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Is any classroom damaged?</a:t>
            </a:r>
            <a:endParaRPr lang="en-US" sz="1400" b="1" dirty="0"/>
          </a:p>
        </p:txBody>
      </p:sp>
      <p:sp>
        <p:nvSpPr>
          <p:cNvPr id="9" name="Flowchart: Data 8"/>
          <p:cNvSpPr/>
          <p:nvPr/>
        </p:nvSpPr>
        <p:spPr>
          <a:xfrm>
            <a:off x="171449" y="4874526"/>
            <a:ext cx="2190751" cy="6687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Get available room</a:t>
            </a:r>
            <a:endParaRPr lang="en-US" sz="1400" b="1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62000" y="801007"/>
            <a:ext cx="1143000" cy="597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Start</a:t>
            </a:r>
            <a:endParaRPr lang="en-US" sz="1600" b="1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7560860" y="2398109"/>
            <a:ext cx="1219200" cy="5705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Finish</a:t>
            </a:r>
            <a:endParaRPr lang="en-US" sz="1400" b="1" dirty="0"/>
          </a:p>
        </p:txBody>
      </p:sp>
      <p:cxnSp>
        <p:nvCxnSpPr>
          <p:cNvPr id="15" name="Straight Arrow Connector 14"/>
          <p:cNvCxnSpPr>
            <a:stCxn id="12" idx="2"/>
            <a:endCxn id="3" idx="1"/>
          </p:cNvCxnSpPr>
          <p:nvPr/>
        </p:nvCxnSpPr>
        <p:spPr>
          <a:xfrm>
            <a:off x="1333500" y="1398726"/>
            <a:ext cx="0" cy="837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5"/>
            <a:endCxn id="5" idx="1"/>
          </p:cNvCxnSpPr>
          <p:nvPr/>
        </p:nvCxnSpPr>
        <p:spPr>
          <a:xfrm>
            <a:off x="2156460" y="2683406"/>
            <a:ext cx="1133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3" idx="1"/>
          </p:cNvCxnSpPr>
          <p:nvPr/>
        </p:nvCxnSpPr>
        <p:spPr>
          <a:xfrm>
            <a:off x="5347647" y="2683406"/>
            <a:ext cx="22132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9" idx="1"/>
          </p:cNvCxnSpPr>
          <p:nvPr/>
        </p:nvCxnSpPr>
        <p:spPr>
          <a:xfrm rot="5400000">
            <a:off x="2033688" y="2589265"/>
            <a:ext cx="1518399" cy="3052123"/>
          </a:xfrm>
          <a:prstGeom prst="bentConnector3">
            <a:avLst>
              <a:gd name="adj1" fmla="val 104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33800" y="4874526"/>
            <a:ext cx="1613847" cy="668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Change room and notice teacher</a:t>
            </a:r>
            <a:endParaRPr lang="en-US" sz="1400" b="1" dirty="0"/>
          </a:p>
        </p:txBody>
      </p:sp>
      <p:cxnSp>
        <p:nvCxnSpPr>
          <p:cNvPr id="29" name="Straight Arrow Connector 28"/>
          <p:cNvCxnSpPr>
            <a:stCxn id="9" idx="5"/>
            <a:endCxn id="27" idx="1"/>
          </p:cNvCxnSpPr>
          <p:nvPr/>
        </p:nvCxnSpPr>
        <p:spPr>
          <a:xfrm>
            <a:off x="2143125" y="5208896"/>
            <a:ext cx="1590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7" idx="3"/>
            <a:endCxn id="13" idx="2"/>
          </p:cNvCxnSpPr>
          <p:nvPr/>
        </p:nvCxnSpPr>
        <p:spPr>
          <a:xfrm flipV="1">
            <a:off x="5347647" y="2968702"/>
            <a:ext cx="2822813" cy="22401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47647" y="23254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90248" y="3171461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7315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4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117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6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775960"/>
            <a:ext cx="548640" cy="396240"/>
          </a:xfrm>
        </p:spPr>
        <p:txBody>
          <a:bodyPr/>
          <a:lstStyle/>
          <a:p>
            <a:fld id="{0F469903-519A-466C-88BE-6A9A7B42C7AD}" type="slidenum">
              <a:rPr lang="en-US" smtClean="0"/>
              <a:t>118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1447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447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Get all classrooms are damaged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" y="27940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27940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Find available room to change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4300" y="41148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714500" y="4114800"/>
            <a:ext cx="6705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Change room and notice to teacher</a:t>
            </a:r>
            <a:endParaRPr lang="en-US" b="1" dirty="0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0" y="0"/>
            <a:ext cx="6553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CHECK STATUS OF 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26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119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2</a:t>
            </a:r>
            <a:endParaRPr lang="en-US" sz="3600" b="1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119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3" y="1809317"/>
            <a:ext cx="982857" cy="7549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381" y="262631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748311" y="2083036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51837"/>
            <a:ext cx="1137112" cy="13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8300" y="152593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17-08-2015 </a:t>
            </a:r>
          </a:p>
          <a:p>
            <a:pPr algn="ctr"/>
            <a:r>
              <a:rPr lang="en-US" dirty="0" smtClean="0"/>
              <a:t>09:00 AM</a:t>
            </a:r>
            <a:endParaRPr lang="en-US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1447071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Arrow 12"/>
          <p:cNvSpPr/>
          <p:nvPr/>
        </p:nvSpPr>
        <p:spPr>
          <a:xfrm>
            <a:off x="4419600" y="2119053"/>
            <a:ext cx="2209800" cy="2046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8579" y="178143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47813"/>
              </p:ext>
            </p:extLst>
          </p:nvPr>
        </p:nvGraphicFramePr>
        <p:xfrm>
          <a:off x="6282322" y="51054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31242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9727217">
            <a:off x="3220743" y="37289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78036" y="43632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665468">
            <a:off x="4026461" y="34782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15452" y="474732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06:30 AM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" y="3246328"/>
            <a:ext cx="2962275" cy="12668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93858" y="3662905"/>
            <a:ext cx="1321598" cy="433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3" y="5553075"/>
            <a:ext cx="2962275" cy="12382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45014" y="5955349"/>
            <a:ext cx="1370442" cy="835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 flipH="1">
            <a:off x="2330235" y="4096578"/>
            <a:ext cx="24422" cy="18587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78" y="1001628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4562" y="1900988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5" y="898859"/>
            <a:ext cx="2962275" cy="215716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17168" y="127534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45" y="98257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51253"/>
              </p:ext>
            </p:extLst>
          </p:nvPr>
        </p:nvGraphicFramePr>
        <p:xfrm>
          <a:off x="4724400" y="2514600"/>
          <a:ext cx="42907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7157" y="71824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sp>
        <p:nvSpPr>
          <p:cNvPr id="13" name="Down Arrow 12"/>
          <p:cNvSpPr/>
          <p:nvPr/>
        </p:nvSpPr>
        <p:spPr>
          <a:xfrm>
            <a:off x="6574664" y="1900988"/>
            <a:ext cx="195329" cy="537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02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315200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66264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390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85520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306" y="2859755"/>
            <a:ext cx="2943225" cy="2157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605" y="5089705"/>
            <a:ext cx="2952750" cy="1600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86046" y="3753670"/>
            <a:ext cx="132159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04869" y="5506513"/>
            <a:ext cx="1321598" cy="766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1"/>
          </p:cNvCxnSpPr>
          <p:nvPr/>
        </p:nvCxnSpPr>
        <p:spPr>
          <a:xfrm>
            <a:off x="2246845" y="4123002"/>
            <a:ext cx="2458024" cy="176680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17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0970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23103" y="411276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12:15 PM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14" y="3753670"/>
            <a:ext cx="2943225" cy="27527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65316" y="5333999"/>
            <a:ext cx="2058884" cy="114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02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92454" y="6492875"/>
            <a:ext cx="1828800" cy="365125"/>
          </a:xfrm>
        </p:spPr>
        <p:txBody>
          <a:bodyPr/>
          <a:lstStyle/>
          <a:p>
            <a:fld id="{0F469903-519A-466C-88BE-6A9A7B42C7AD}" type="slidenum">
              <a:rPr lang="en-US" smtClean="0"/>
              <a:t>124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3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073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769" y="2278314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AnNDH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659016" y="1744914"/>
            <a:ext cx="146518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83928"/>
            <a:ext cx="997806" cy="11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49006" y="1187815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18-08-2015 </a:t>
            </a:r>
          </a:p>
          <a:p>
            <a:pPr algn="ctr"/>
            <a:r>
              <a:rPr lang="en-US" b="1" dirty="0" smtClean="0"/>
              <a:t>08:15 AM</a:t>
            </a:r>
            <a:endParaRPr lang="en-US" b="1" dirty="0"/>
          </a:p>
        </p:txBody>
      </p:sp>
      <p:pic>
        <p:nvPicPr>
          <p:cNvPr id="14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25453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23103" y="4123002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19-08-2015 </a:t>
            </a:r>
          </a:p>
          <a:p>
            <a:pPr algn="ctr"/>
            <a:r>
              <a:rPr lang="en-US" b="1" dirty="0" smtClean="0"/>
              <a:t>06:30 AM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86" y="3663394"/>
            <a:ext cx="2962275" cy="28384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60977" y="4012372"/>
            <a:ext cx="2058884" cy="1321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06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5974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4110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3900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68231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9038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3" y="2960668"/>
            <a:ext cx="1730783" cy="17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287208" y="3693314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3198" y="3289388"/>
            <a:ext cx="91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Resolve</a:t>
            </a:r>
            <a:endParaRPr lang="en-US" b="1" dirty="0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86" y="3343328"/>
            <a:ext cx="943513" cy="11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2456" y="2960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08239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17490"/>
              </p:ext>
            </p:extLst>
          </p:nvPr>
        </p:nvGraphicFramePr>
        <p:xfrm>
          <a:off x="2930702" y="950495"/>
          <a:ext cx="2479498" cy="111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98"/>
              </a:tblGrid>
              <a:tr h="3770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8742"/>
              </p:ext>
            </p:extLst>
          </p:nvPr>
        </p:nvGraphicFramePr>
        <p:xfrm>
          <a:off x="305762" y="990600"/>
          <a:ext cx="2361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3" y="2960668"/>
            <a:ext cx="1730783" cy="170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287208" y="3693314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3198" y="3289388"/>
            <a:ext cx="91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Resolve</a:t>
            </a:r>
            <a:endParaRPr lang="en-US" b="1" dirty="0"/>
          </a:p>
        </p:txBody>
      </p:sp>
      <p:pic>
        <p:nvPicPr>
          <p:cNvPr id="11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86" y="3343328"/>
            <a:ext cx="943513" cy="111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2456" y="2960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306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31083"/>
              </p:ext>
            </p:extLst>
          </p:nvPr>
        </p:nvGraphicFramePr>
        <p:xfrm>
          <a:off x="6281382" y="3078265"/>
          <a:ext cx="2405418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418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652304" y="3693314"/>
            <a:ext cx="1596096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4724" y="914400"/>
            <a:ext cx="2585628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48400" y="3087220"/>
            <a:ext cx="2438400" cy="1103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6" idx="3"/>
            <a:endCxn id="13" idx="0"/>
          </p:cNvCxnSpPr>
          <p:nvPr/>
        </p:nvCxnSpPr>
        <p:spPr>
          <a:xfrm>
            <a:off x="5410200" y="1509837"/>
            <a:ext cx="2073891" cy="15684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074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4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884" y="1804334"/>
            <a:ext cx="29432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04334"/>
            <a:ext cx="2952750" cy="123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423" y="109138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20-08-2015 12:15 PM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869908" y="2250918"/>
            <a:ext cx="1311442" cy="446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6133" y="2246593"/>
            <a:ext cx="1330976" cy="79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181350" y="2474054"/>
            <a:ext cx="2774783" cy="1705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376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129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281940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59" y="3659743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001628"/>
            <a:ext cx="2962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2831305"/>
            <a:ext cx="53340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How to notice other teacher ?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3157537"/>
            <a:ext cx="165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226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2819400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59" y="3659743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001628"/>
            <a:ext cx="2962275" cy="11906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919413" y="3059358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90" y="2766590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0599"/>
              </p:ext>
            </p:extLst>
          </p:nvPr>
        </p:nvGraphicFramePr>
        <p:xfrm>
          <a:off x="4180013" y="2568832"/>
          <a:ext cx="42907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Projector: “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Speaker: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09402" y="2502259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71051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480759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784" y="2321102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1338" y="172071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5" y="142794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1327" y="116361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26325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18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" y="1480759"/>
            <a:ext cx="1083845" cy="75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784" y="2321102"/>
            <a:ext cx="14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HoangNT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101338" y="1720717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15" y="1427949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91327" y="1163618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20-08-2015 </a:t>
            </a:r>
          </a:p>
          <a:p>
            <a:pPr algn="ctr"/>
            <a:r>
              <a:rPr lang="en-US" b="1" dirty="0" smtClean="0"/>
              <a:t>09:00 AM</a:t>
            </a:r>
            <a:endParaRPr lang="en-US" b="1" dirty="0"/>
          </a:p>
        </p:txBody>
      </p: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73" y="914400"/>
            <a:ext cx="1600200" cy="15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>
          <a:xfrm>
            <a:off x="4122005" y="1748651"/>
            <a:ext cx="2518767" cy="1847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73348"/>
              </p:ext>
            </p:extLst>
          </p:nvPr>
        </p:nvGraphicFramePr>
        <p:xfrm>
          <a:off x="6282322" y="4495800"/>
          <a:ext cx="2328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>
            <a:off x="7239000" y="2514600"/>
            <a:ext cx="201873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78036" y="375367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6449" y="140888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 rot="19727217">
            <a:off x="3220743" y="3119364"/>
            <a:ext cx="3561674" cy="1029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665468">
            <a:off x="4026461" y="2868640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Room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0" y="4344759"/>
            <a:ext cx="2933700" cy="82867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769173" y="4741472"/>
            <a:ext cx="1335927" cy="464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0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0183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4668162" y="1625904"/>
            <a:ext cx="1210793" cy="216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38318"/>
              </p:ext>
            </p:extLst>
          </p:nvPr>
        </p:nvGraphicFramePr>
        <p:xfrm>
          <a:off x="6065338" y="1168702"/>
          <a:ext cx="2545261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61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75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924" y="-4211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SCENARIO PROBLEM 5</a:t>
            </a:r>
            <a:endParaRPr lang="en-US" sz="3600" b="1" dirty="0"/>
          </a:p>
        </p:txBody>
      </p:sp>
      <p:pic>
        <p:nvPicPr>
          <p:cNvPr id="36" name="Picture 35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932165"/>
            <a:ext cx="1732547" cy="17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2492264" y="1564103"/>
            <a:ext cx="1155032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18310" y="119477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Resolve</a:t>
            </a:r>
            <a:endParaRPr lang="en-US" dirty="0"/>
          </a:p>
        </p:txBody>
      </p:sp>
      <p:pic>
        <p:nvPicPr>
          <p:cNvPr id="39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45" y="1283366"/>
            <a:ext cx="699168" cy="82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Arrow 39"/>
          <p:cNvSpPr/>
          <p:nvPr/>
        </p:nvSpPr>
        <p:spPr>
          <a:xfrm>
            <a:off x="4668162" y="1625904"/>
            <a:ext cx="1210793" cy="216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73635"/>
              </p:ext>
            </p:extLst>
          </p:nvPr>
        </p:nvGraphicFramePr>
        <p:xfrm>
          <a:off x="6065338" y="1168702"/>
          <a:ext cx="2545261" cy="1130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261"/>
              </a:tblGrid>
              <a:tr h="3890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</a:t>
                      </a:r>
                      <a:r>
                        <a:rPr lang="en-US" baseline="0" dirty="0" smtClean="0"/>
                        <a:t> Level: 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IsDamaged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889866" y="933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4852" y="275319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21-08-2015 06:30 </a:t>
            </a:r>
            <a:r>
              <a:rPr lang="en-US" b="1" dirty="0"/>
              <a:t>A</a:t>
            </a:r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05600" y="4495800"/>
            <a:ext cx="2310063" cy="709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classroom 113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00" y="3392539"/>
            <a:ext cx="6105525" cy="88582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332235" y="3813676"/>
            <a:ext cx="2202291" cy="28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674898" y="3813677"/>
            <a:ext cx="1335927" cy="288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6" idx="3"/>
            <a:endCxn id="47" idx="1"/>
          </p:cNvCxnSpPr>
          <p:nvPr/>
        </p:nvCxnSpPr>
        <p:spPr>
          <a:xfrm>
            <a:off x="5534526" y="3958039"/>
            <a:ext cx="140372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916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ADVANTAGE &amp; DISADVANTAGE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Require less human source</a:t>
            </a:r>
          </a:p>
          <a:p>
            <a:pPr lvl="1"/>
            <a:r>
              <a:rPr lang="en-US" dirty="0" smtClean="0"/>
              <a:t>Save time when receive and resolve report</a:t>
            </a:r>
          </a:p>
          <a:p>
            <a:pPr lvl="1"/>
            <a:r>
              <a:rPr lang="en-US" dirty="0" smtClean="0"/>
              <a:t>Easy to check status of equipment, classroom</a:t>
            </a:r>
          </a:p>
          <a:p>
            <a:pPr lvl="1"/>
            <a:r>
              <a:rPr lang="en-US" dirty="0" smtClean="0"/>
              <a:t>User interface is friendly, easy to use.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Can not check user behavior.</a:t>
            </a:r>
          </a:p>
          <a:p>
            <a:pPr lvl="1"/>
            <a:r>
              <a:rPr lang="en-US" dirty="0" smtClean="0"/>
              <a:t>Only support for Android 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3200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FUTURE PLAN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6400800" cy="347472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Synchronize schedule with Google Calendar</a:t>
            </a:r>
          </a:p>
          <a:p>
            <a:pPr lvl="1"/>
            <a:r>
              <a:rPr lang="en-US" dirty="0" smtClean="0"/>
              <a:t>Support other mobile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4" y="2667000"/>
            <a:ext cx="7162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 and 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7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17900" y="1569242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in classroom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 flipV="1">
            <a:off x="1852611" y="1895474"/>
            <a:ext cx="1665289" cy="126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90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15</a:t>
            </a:fld>
            <a:endParaRPr lang="en-US"/>
          </a:p>
        </p:txBody>
      </p:sp>
      <p:pic>
        <p:nvPicPr>
          <p:cNvPr id="1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" y="2286000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5638800"/>
            <a:ext cx="4800600" cy="652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Notice to teacher</a:t>
            </a:r>
            <a:endParaRPr lang="en-US" sz="2800" b="1" dirty="0"/>
          </a:p>
        </p:txBody>
      </p:sp>
      <p:cxnSp>
        <p:nvCxnSpPr>
          <p:cNvPr id="15" name="Straight Arrow Connector 14"/>
          <p:cNvCxnSpPr>
            <a:stCxn id="17" idx="3"/>
            <a:endCxn id="2" idx="1"/>
          </p:cNvCxnSpPr>
          <p:nvPr/>
        </p:nvCxnSpPr>
        <p:spPr>
          <a:xfrm>
            <a:off x="1852611" y="3157538"/>
            <a:ext cx="1576389" cy="2807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9" y="1462540"/>
            <a:ext cx="5791200" cy="338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3581400"/>
            <a:ext cx="5334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53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69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69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143000" y="26670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Waste time when receive and resolve report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27051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43000" y="3962400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Hard to notice when needed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28600" y="40005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55700" y="5257800"/>
            <a:ext cx="7759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Require human resource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28600" y="5295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4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  <p:pic>
        <p:nvPicPr>
          <p:cNvPr id="8" name="Picture 7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200400" y="2690325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11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6" y="246172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433" y="4023825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57400" y="32237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9" idx="3"/>
          </p:cNvCxnSpPr>
          <p:nvPr/>
        </p:nvCxnSpPr>
        <p:spPr>
          <a:xfrm flipH="1">
            <a:off x="5384800" y="3223725"/>
            <a:ext cx="1269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25400" y="0"/>
            <a:ext cx="2438399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SOLUTION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058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3648" y="-2274"/>
            <a:ext cx="2628900" cy="11430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800" b="1" dirty="0" smtClean="0">
                <a:latin typeface="+mn-lt"/>
              </a:rPr>
              <a:t>OUTLINE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408333" cy="3657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Current Situation</a:t>
            </a:r>
          </a:p>
          <a:p>
            <a:r>
              <a:rPr lang="en-US" sz="3200" dirty="0" smtClean="0"/>
              <a:t>Solution</a:t>
            </a:r>
          </a:p>
          <a:p>
            <a:r>
              <a:rPr lang="en-US" sz="3200" dirty="0" smtClean="0"/>
              <a:t>Demonstration</a:t>
            </a:r>
          </a:p>
          <a:p>
            <a:r>
              <a:rPr lang="en-US" sz="3200" dirty="0" smtClean="0"/>
              <a:t>Advantages and Disadvantages</a:t>
            </a:r>
          </a:p>
          <a:p>
            <a:r>
              <a:rPr lang="en-US" sz="3200" dirty="0" smtClean="0"/>
              <a:t>Future plan	</a:t>
            </a:r>
          </a:p>
          <a:p>
            <a:r>
              <a:rPr lang="en-US" sz="3200" dirty="0" smtClean="0"/>
              <a:t>Question and Answers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61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7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62300" y="609600"/>
            <a:ext cx="2184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85794"/>
            <a:ext cx="2933700" cy="18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1841500" y="1676400"/>
            <a:ext cx="15875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2743200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685794"/>
            <a:ext cx="13462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sta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74132"/>
            <a:ext cx="1300341" cy="18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5054600" y="1676400"/>
            <a:ext cx="1422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81400" y="3123063"/>
            <a:ext cx="1752600" cy="63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  <p:pic>
        <p:nvPicPr>
          <p:cNvPr id="15" name="Picture 14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" y="2759112"/>
            <a:ext cx="1257757" cy="123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QuangTV\Desktop\teac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817136"/>
            <a:ext cx="1181668" cy="11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44599" y="3378958"/>
            <a:ext cx="2336801" cy="202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334000" y="3407970"/>
            <a:ext cx="2362200" cy="173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67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95600"/>
            <a:ext cx="1066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05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Automatically receive and analyze data report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809999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099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1752600" y="3619500"/>
            <a:ext cx="106680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1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00" y="3200400"/>
            <a:ext cx="172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ECRM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819400" y="1498600"/>
            <a:ext cx="617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Managing equipment is automatic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590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Automatic receive and analyze data report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617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Require less human resource</a:t>
            </a:r>
            <a:endParaRPr lang="en-US" sz="1400" dirty="0"/>
          </a:p>
        </p:txBody>
      </p:sp>
      <p:cxnSp>
        <p:nvCxnSpPr>
          <p:cNvPr id="3" name="Straight Arrow Connector 2"/>
          <p:cNvCxnSpPr>
            <a:stCxn id="6" idx="3"/>
            <a:endCxn id="7" idx="1"/>
          </p:cNvCxnSpPr>
          <p:nvPr/>
        </p:nvCxnSpPr>
        <p:spPr>
          <a:xfrm flipV="1">
            <a:off x="1752600" y="1803400"/>
            <a:ext cx="10668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1752600" y="30480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5" idx="1"/>
          </p:cNvCxnSpPr>
          <p:nvPr/>
        </p:nvCxnSpPr>
        <p:spPr>
          <a:xfrm>
            <a:off x="1752600" y="3619500"/>
            <a:ext cx="1066800" cy="65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1752600" y="3619500"/>
            <a:ext cx="1066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19400" y="3859567"/>
            <a:ext cx="6172200" cy="82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/>
              <a:t>Notice based on SMS and notification in real time</a:t>
            </a:r>
            <a:endParaRPr lang="en-US" sz="1400" dirty="0"/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25400" y="0"/>
            <a:ext cx="2438399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62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98814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41486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34820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55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93132"/>
              </p:ext>
            </p:extLst>
          </p:nvPr>
        </p:nvGraphicFramePr>
        <p:xfrm>
          <a:off x="216233" y="2725420"/>
          <a:ext cx="22221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011"/>
              </p:ext>
            </p:extLst>
          </p:nvPr>
        </p:nvGraphicFramePr>
        <p:xfrm>
          <a:off x="5638800" y="2714506"/>
          <a:ext cx="2222167" cy="14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661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438400" y="34163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CLASSROOM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4559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2175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68989"/>
              </p:ext>
            </p:extLst>
          </p:nvPr>
        </p:nvGraphicFramePr>
        <p:xfrm>
          <a:off x="25401" y="3200400"/>
          <a:ext cx="172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24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056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230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1027" name="Picture 3" descr="C:\Users\QuangTV\Desktop\sch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43879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42999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3625056" y="2463006"/>
            <a:ext cx="884238" cy="2076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7687" y="391145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2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3715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84464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17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73561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6961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19229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72426"/>
              </p:ext>
            </p:extLst>
          </p:nvPr>
        </p:nvGraphicFramePr>
        <p:xfrm>
          <a:off x="3505200" y="1140460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75716"/>
              </p:ext>
            </p:extLst>
          </p:nvPr>
        </p:nvGraphicFramePr>
        <p:xfrm>
          <a:off x="25401" y="3200400"/>
          <a:ext cx="172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 flipV="1">
            <a:off x="1752601" y="1645920"/>
            <a:ext cx="1752599" cy="243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66916"/>
              </p:ext>
            </p:extLst>
          </p:nvPr>
        </p:nvGraphicFramePr>
        <p:xfrm>
          <a:off x="7048500" y="321056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8" idx="3"/>
            <a:endCxn id="17" idx="1"/>
          </p:cNvCxnSpPr>
          <p:nvPr/>
        </p:nvCxnSpPr>
        <p:spPr>
          <a:xfrm>
            <a:off x="5410200" y="1645920"/>
            <a:ext cx="1638300" cy="2207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CLASSROOM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572000"/>
            <a:ext cx="1752601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8412725">
            <a:off x="1786214" y="38920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8355499">
            <a:off x="2931908" y="16472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3040957">
            <a:off x="5468837" y="15679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3191932">
            <a:off x="6451576" y="350595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270518" y="1420157"/>
            <a:ext cx="291472" cy="14268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3748"/>
              </p:ext>
            </p:extLst>
          </p:nvPr>
        </p:nvGraphicFramePr>
        <p:xfrm>
          <a:off x="26158" y="3448582"/>
          <a:ext cx="1905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6937"/>
              </p:ext>
            </p:extLst>
          </p:nvPr>
        </p:nvGraphicFramePr>
        <p:xfrm>
          <a:off x="7124700" y="3119119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35707"/>
              </p:ext>
            </p:extLst>
          </p:nvPr>
        </p:nvGraphicFramePr>
        <p:xfrm>
          <a:off x="3453676" y="801007"/>
          <a:ext cx="2057400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3"/>
            <a:endCxn id="8" idx="1"/>
          </p:cNvCxnSpPr>
          <p:nvPr/>
        </p:nvCxnSpPr>
        <p:spPr>
          <a:xfrm flipV="1">
            <a:off x="1931158" y="2015127"/>
            <a:ext cx="1522518" cy="193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1"/>
          </p:cNvCxnSpPr>
          <p:nvPr/>
        </p:nvCxnSpPr>
        <p:spPr>
          <a:xfrm>
            <a:off x="5511076" y="2015127"/>
            <a:ext cx="1613624" cy="174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54505">
            <a:off x="1964405" y="36958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8479684">
            <a:off x="2876687" y="196810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994589">
            <a:off x="5545649" y="18304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721035">
            <a:off x="6557828" y="34448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2278"/>
              </p:ext>
            </p:extLst>
          </p:nvPr>
        </p:nvGraphicFramePr>
        <p:xfrm>
          <a:off x="2286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7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19563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2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69002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1368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6069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80759"/>
              </p:ext>
            </p:extLst>
          </p:nvPr>
        </p:nvGraphicFramePr>
        <p:xfrm>
          <a:off x="152400" y="1143000"/>
          <a:ext cx="22221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CLASSROOM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NumberSlot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60676"/>
              </p:ext>
            </p:extLst>
          </p:nvPr>
        </p:nvGraphicFramePr>
        <p:xfrm>
          <a:off x="5506872" y="1472648"/>
          <a:ext cx="2057400" cy="109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2374567" y="2019300"/>
            <a:ext cx="31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4567" y="20193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08631" y="20193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30480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CLASSROOM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49877"/>
              </p:ext>
            </p:extLst>
          </p:nvPr>
        </p:nvGraphicFramePr>
        <p:xfrm>
          <a:off x="5087772" y="4038600"/>
          <a:ext cx="28956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>
            <a:stCxn id="7" idx="2"/>
            <a:endCxn id="9" idx="0"/>
          </p:cNvCxnSpPr>
          <p:nvPr/>
        </p:nvCxnSpPr>
        <p:spPr>
          <a:xfrm>
            <a:off x="6535572" y="2565952"/>
            <a:ext cx="0" cy="147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8748" y="3669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3054" y="25410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3573"/>
              </p:ext>
            </p:extLst>
          </p:nvPr>
        </p:nvGraphicFramePr>
        <p:xfrm>
          <a:off x="228600" y="4472940"/>
          <a:ext cx="20193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CATEGORY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9" idx="1"/>
            <a:endCxn id="16" idx="3"/>
          </p:cNvCxnSpPr>
          <p:nvPr/>
        </p:nvCxnSpPr>
        <p:spPr>
          <a:xfrm flipH="1">
            <a:off x="2247900" y="5115560"/>
            <a:ext cx="2839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32546" y="51155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43323" y="51075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196"/>
            <a:ext cx="2103512" cy="21035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3512" y="2590800"/>
            <a:ext cx="239228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89258"/>
            <a:ext cx="3200400" cy="44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47257"/>
              </p:ext>
            </p:extLst>
          </p:nvPr>
        </p:nvGraphicFramePr>
        <p:xfrm>
          <a:off x="5105400" y="990600"/>
          <a:ext cx="2057400" cy="188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57800" y="25146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15113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6100" y="2825749"/>
            <a:ext cx="1079500" cy="296813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10" idx="3"/>
          </p:cNvCxnSpPr>
          <p:nvPr/>
        </p:nvCxnSpPr>
        <p:spPr>
          <a:xfrm flipH="1">
            <a:off x="2895600" y="2686050"/>
            <a:ext cx="2362200" cy="1623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99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-1" y="0"/>
            <a:ext cx="4648201" cy="8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pic>
        <p:nvPicPr>
          <p:cNvPr id="8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2454924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636" y="393638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33800" y="1143000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Number of equipment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454924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Status of equipment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3773809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Damage of equipment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105400"/>
            <a:ext cx="510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Time remain of equipment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2111374" y="1485900"/>
            <a:ext cx="1622426" cy="1840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2111374" y="3326462"/>
            <a:ext cx="1622426" cy="212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 flipV="1">
            <a:off x="2111374" y="2797824"/>
            <a:ext cx="1622426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3" idx="1"/>
          </p:cNvCxnSpPr>
          <p:nvPr/>
        </p:nvCxnSpPr>
        <p:spPr>
          <a:xfrm>
            <a:off x="2111374" y="3326462"/>
            <a:ext cx="1622426" cy="79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34912"/>
              </p:ext>
            </p:extLst>
          </p:nvPr>
        </p:nvGraphicFramePr>
        <p:xfrm>
          <a:off x="5105400" y="990600"/>
          <a:ext cx="2057400" cy="228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70500" y="2870200"/>
            <a:ext cx="1676400" cy="342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2825749"/>
            <a:ext cx="25908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</p:cNvCxnSpPr>
          <p:nvPr/>
        </p:nvCxnSpPr>
        <p:spPr>
          <a:xfrm flipH="1">
            <a:off x="2895600" y="3041650"/>
            <a:ext cx="2374900" cy="123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34290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41148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" y="48006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486400"/>
            <a:ext cx="2590800" cy="685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  <a:endCxn id="13" idx="3"/>
          </p:cNvCxnSpPr>
          <p:nvPr/>
        </p:nvCxnSpPr>
        <p:spPr>
          <a:xfrm flipH="1">
            <a:off x="2895600" y="3041650"/>
            <a:ext cx="2374900" cy="730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14" idx="3"/>
          </p:cNvCxnSpPr>
          <p:nvPr/>
        </p:nvCxnSpPr>
        <p:spPr>
          <a:xfrm flipH="1">
            <a:off x="2895600" y="3041650"/>
            <a:ext cx="2374900" cy="1416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1"/>
          </p:cNvCxnSpPr>
          <p:nvPr/>
        </p:nvCxnSpPr>
        <p:spPr>
          <a:xfrm flipH="1">
            <a:off x="2895600" y="3041650"/>
            <a:ext cx="2374900" cy="2101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16" idx="3"/>
          </p:cNvCxnSpPr>
          <p:nvPr/>
        </p:nvCxnSpPr>
        <p:spPr>
          <a:xfrm flipH="1">
            <a:off x="2895600" y="3041650"/>
            <a:ext cx="2374900" cy="278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ROOM TYPE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77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59639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825749"/>
            <a:ext cx="1524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21" idx="3"/>
          </p:cNvCxnSpPr>
          <p:nvPr/>
        </p:nvCxnSpPr>
        <p:spPr>
          <a:xfrm flipH="1" flipV="1">
            <a:off x="2971800" y="3127374"/>
            <a:ext cx="2178050" cy="30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2825748"/>
            <a:ext cx="1143000" cy="6032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24450" y="3281115"/>
            <a:ext cx="2800350" cy="3764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6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3200400" cy="442228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06608"/>
              </p:ext>
            </p:extLst>
          </p:nvPr>
        </p:nvGraphicFramePr>
        <p:xfrm>
          <a:off x="5105400" y="990600"/>
          <a:ext cx="2895600" cy="268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</a:tblGrid>
              <a:tr h="695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ROOMTYPE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VerticalRows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HorizontalRows</a:t>
                      </a:r>
                      <a:endParaRPr lang="en-US" sz="1800" dirty="0" smtClean="0"/>
                    </a:p>
                  </a:txBody>
                  <a:tcPr/>
                </a:tc>
              </a:tr>
              <a:tr h="397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NumberOfSlotsEachHRows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1371600"/>
            <a:ext cx="3200400" cy="75565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1"/>
            <a:endCxn id="9" idx="3"/>
          </p:cNvCxnSpPr>
          <p:nvPr/>
        </p:nvCxnSpPr>
        <p:spPr>
          <a:xfrm flipH="1" flipV="1">
            <a:off x="3276600" y="1749426"/>
            <a:ext cx="2270125" cy="383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40556"/>
              </p:ext>
            </p:extLst>
          </p:nvPr>
        </p:nvGraphicFramePr>
        <p:xfrm>
          <a:off x="5546725" y="4740322"/>
          <a:ext cx="20574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EQUIPMENT QUANTITY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RoomTypeID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46725" y="4745402"/>
            <a:ext cx="2012950" cy="1676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smtClean="0"/>
              <a:t>ROOM TYPE</a:t>
            </a:r>
            <a:endParaRPr lang="en-US" sz="3600" dirty="0"/>
          </a:p>
        </p:txBody>
      </p:sp>
      <p:cxnSp>
        <p:nvCxnSpPr>
          <p:cNvPr id="14" name="Straight Connector 13"/>
          <p:cNvCxnSpPr>
            <a:stCxn id="7" idx="2"/>
            <a:endCxn id="23" idx="0"/>
          </p:cNvCxnSpPr>
          <p:nvPr/>
        </p:nvCxnSpPr>
        <p:spPr>
          <a:xfrm>
            <a:off x="6553200" y="3674164"/>
            <a:ext cx="0" cy="107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23053" y="35861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24197" y="437607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0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28194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2743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Why need schedule ?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219200"/>
            <a:ext cx="441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Update equipment using time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95799" y="2819400"/>
            <a:ext cx="44196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Find available room when needed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4648200"/>
            <a:ext cx="4343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Check report of user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590800" y="1524000"/>
            <a:ext cx="1905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2590800" y="3124200"/>
            <a:ext cx="190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2590800" y="3124200"/>
            <a:ext cx="1981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20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08748"/>
              </p:ext>
            </p:extLst>
          </p:nvPr>
        </p:nvGraphicFramePr>
        <p:xfrm>
          <a:off x="329820" y="1749306"/>
          <a:ext cx="205740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ScheduleConfigID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55246"/>
              </p:ext>
            </p:extLst>
          </p:nvPr>
        </p:nvGraphicFramePr>
        <p:xfrm>
          <a:off x="5569424" y="1957586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2387220" y="2826266"/>
            <a:ext cx="3182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7220" y="28518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5303" y="282626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17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02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3229"/>
              </p:ext>
            </p:extLst>
          </p:nvPr>
        </p:nvGraphicFramePr>
        <p:xfrm>
          <a:off x="6705600" y="2769235"/>
          <a:ext cx="2057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476500" y="2964655"/>
            <a:ext cx="5715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3390663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0" idx="1"/>
          </p:cNvCxnSpPr>
          <p:nvPr/>
        </p:nvCxnSpPr>
        <p:spPr>
          <a:xfrm>
            <a:off x="3048000" y="3132137"/>
            <a:ext cx="3657600" cy="50577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6242"/>
              </p:ext>
            </p:extLst>
          </p:nvPr>
        </p:nvGraphicFramePr>
        <p:xfrm>
          <a:off x="67056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0" y="2964655"/>
            <a:ext cx="12954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3779836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4343400" y="3132137"/>
            <a:ext cx="2362200" cy="8151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  <p:sp>
        <p:nvSpPr>
          <p:cNvPr id="19" name="Rounded Rectangle 18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6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498600"/>
            <a:ext cx="675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Managing equipment is manual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228600" y="14986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942193"/>
            <a:ext cx="3949700" cy="3895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2137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768475" y="400367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29028"/>
              </p:ext>
            </p:extLst>
          </p:nvPr>
        </p:nvGraphicFramePr>
        <p:xfrm>
          <a:off x="6705600" y="2769235"/>
          <a:ext cx="2057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 CONFIG OBJECT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Slot</a:t>
                      </a:r>
                      <a:endParaRPr lang="en-US" dirty="0"/>
                    </a:p>
                  </a:txBody>
                  <a:tcPr/>
                </a:tc>
              </a:tr>
              <a:tr h="3633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TimeFrom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TimeTo</a:t>
                      </a:r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7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495800" y="2964655"/>
            <a:ext cx="14478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4127498"/>
            <a:ext cx="2108200" cy="3349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3"/>
            <a:endCxn id="15" idx="1"/>
          </p:cNvCxnSpPr>
          <p:nvPr/>
        </p:nvCxnSpPr>
        <p:spPr>
          <a:xfrm>
            <a:off x="5943600" y="3132137"/>
            <a:ext cx="762000" cy="11628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39699" y="1066800"/>
            <a:ext cx="3289301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Configure Schedule</a:t>
            </a:r>
            <a:endParaRPr lang="en-US" sz="2400" b="1" dirty="0"/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0" y="0"/>
            <a:ext cx="2743200" cy="80100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US" sz="3600" dirty="0" smtClean="0"/>
              <a:t>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76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25" y="41148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862"/>
            <a:ext cx="291985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6" idx="3"/>
            <a:endCxn id="9218" idx="1"/>
          </p:cNvCxnSpPr>
          <p:nvPr/>
        </p:nvCxnSpPr>
        <p:spPr>
          <a:xfrm flipV="1">
            <a:off x="1524000" y="2294731"/>
            <a:ext cx="914400" cy="121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524000" y="3505200"/>
            <a:ext cx="1459925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432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9218" idx="3"/>
            <a:endCxn id="13" idx="1"/>
          </p:cNvCxnSpPr>
          <p:nvPr/>
        </p:nvCxnSpPr>
        <p:spPr>
          <a:xfrm>
            <a:off x="5358250" y="2294731"/>
            <a:ext cx="1347350" cy="148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3" idx="1"/>
          </p:cNvCxnSpPr>
          <p:nvPr/>
        </p:nvCxnSpPr>
        <p:spPr>
          <a:xfrm flipV="1">
            <a:off x="4812724" y="3779502"/>
            <a:ext cx="1892876" cy="1706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563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Choose damaged equipment and evaluate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report to server</a:t>
            </a:r>
            <a:endParaRPr lang="en-US" b="1" dirty="0"/>
          </a:p>
        </p:txBody>
      </p:sp>
      <p:pic>
        <p:nvPicPr>
          <p:cNvPr id="9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QuangTV\Desktop\equip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38387"/>
            <a:ext cx="21336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9" idx="3"/>
            <a:endCxn id="10242" idx="1"/>
          </p:cNvCxnSpPr>
          <p:nvPr/>
        </p:nvCxnSpPr>
        <p:spPr>
          <a:xfrm>
            <a:off x="1524000" y="403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3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242" idx="3"/>
            <a:endCxn id="10" idx="1"/>
          </p:cNvCxnSpPr>
          <p:nvPr/>
        </p:nvCxnSpPr>
        <p:spPr>
          <a:xfrm>
            <a:off x="47244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098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2819400" y="3034679"/>
            <a:ext cx="3352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3626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2384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90167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4273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13658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1219200"/>
            <a:ext cx="990600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1752600" y="1388887"/>
            <a:ext cx="5204346" cy="1696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7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26754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4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1751348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1781372"/>
            <a:ext cx="838200" cy="8094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1371600" y="1944122"/>
            <a:ext cx="5573973" cy="24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59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876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8262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899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6"/>
            <a:ext cx="3241653" cy="57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2136896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3792576"/>
            <a:ext cx="2743200" cy="39076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 flipV="1">
            <a:off x="3352800" y="2329670"/>
            <a:ext cx="3592773" cy="16582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640"/>
            <a:ext cx="14688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0" y="253620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962400" y="3048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ECRM</a:t>
            </a:r>
            <a:endParaRPr lang="en-US" b="1" dirty="0"/>
          </a:p>
        </p:txBody>
      </p:sp>
      <p:sp>
        <p:nvSpPr>
          <p:cNvPr id="8" name="Left Arrow 7"/>
          <p:cNvSpPr/>
          <p:nvPr/>
        </p:nvSpPr>
        <p:spPr>
          <a:xfrm>
            <a:off x="5171364" y="3043451"/>
            <a:ext cx="2414128" cy="2098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95400" y="3171540"/>
            <a:ext cx="2667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33800" y="630073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Equipment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9548320">
            <a:off x="1210160" y="1893539"/>
            <a:ext cx="2706431" cy="257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381499" y="1285972"/>
            <a:ext cx="2286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/>
          <p:cNvSpPr/>
          <p:nvPr/>
        </p:nvSpPr>
        <p:spPr>
          <a:xfrm rot="10800000">
            <a:off x="4191000" y="3581400"/>
            <a:ext cx="609600" cy="609600"/>
          </a:xfrm>
          <a:prstGeom prst="uturnArrow">
            <a:avLst>
              <a:gd name="adj1" fmla="val 25000"/>
              <a:gd name="adj2" fmla="val 25000"/>
              <a:gd name="adj3" fmla="val 2462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185012" y="3326462"/>
            <a:ext cx="2414128" cy="243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96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52683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89510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900" y="287822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11" y="911107"/>
            <a:ext cx="3241653" cy="57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45573" y="4800600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2136896"/>
            <a:ext cx="1219200" cy="5301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2514600" y="2401948"/>
            <a:ext cx="4430973" cy="2591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76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874993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74273" y="28676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177053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2438400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2608087"/>
            <a:ext cx="3451746" cy="2761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3749"/>
              </p:ext>
            </p:extLst>
          </p:nvPr>
        </p:nvGraphicFramePr>
        <p:xfrm>
          <a:off x="6934200" y="9829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27099"/>
              </p:ext>
            </p:extLst>
          </p:nvPr>
        </p:nvGraphicFramePr>
        <p:xfrm>
          <a:off x="6934200" y="41833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>
            <a:stCxn id="6" idx="2"/>
            <a:endCxn id="10" idx="0"/>
          </p:cNvCxnSpPr>
          <p:nvPr/>
        </p:nvCxnSpPr>
        <p:spPr>
          <a:xfrm>
            <a:off x="7962900" y="28676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62899" y="28717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62900" y="38394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6" y="911106"/>
            <a:ext cx="3590924" cy="57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56946" y="5556915"/>
            <a:ext cx="2034654" cy="385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1204" y="3193405"/>
            <a:ext cx="3033996" cy="33937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14" idx="3"/>
            <a:endCxn id="13" idx="1"/>
          </p:cNvCxnSpPr>
          <p:nvPr/>
        </p:nvCxnSpPr>
        <p:spPr>
          <a:xfrm>
            <a:off x="3505200" y="3363092"/>
            <a:ext cx="3451746" cy="2386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data to database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4: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to staff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5: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 from report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6: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70104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REPORT DAMAGED EQUIPMENT</a:t>
            </a:r>
            <a:endParaRPr lang="en-US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7: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notification to another teacher</a:t>
            </a:r>
            <a:endParaRPr lang="en-US" b="1" dirty="0"/>
          </a:p>
        </p:txBody>
      </p:sp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QuangTV\Desktop\tea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6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810000" y="45007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3" idx="3"/>
            <a:endCxn id="12" idx="1"/>
          </p:cNvCxnSpPr>
          <p:nvPr/>
        </p:nvCxnSpPr>
        <p:spPr>
          <a:xfrm>
            <a:off x="1524000" y="373871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48866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4876800" y="2536366"/>
            <a:ext cx="1445187" cy="120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C:\Users\QuangTV\Desktop\analyz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9" y="2839755"/>
            <a:ext cx="1797921" cy="17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2" idx="3"/>
            <a:endCxn id="17" idx="1"/>
          </p:cNvCxnSpPr>
          <p:nvPr/>
        </p:nvCxnSpPr>
        <p:spPr>
          <a:xfrm>
            <a:off x="4876800" y="3738716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4876800" y="4038600"/>
            <a:ext cx="17299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24000" y="4038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QuangTV\Desktop\notif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57" y="5112952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876800" y="4038600"/>
            <a:ext cx="2038257" cy="179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9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pic>
        <p:nvPicPr>
          <p:cNvPr id="6" name="Picture 5" descr="C:\Users\QuangTV\Desktop\analy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69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22774"/>
              </p:ext>
            </p:extLst>
          </p:nvPr>
        </p:nvGraphicFramePr>
        <p:xfrm>
          <a:off x="4876800" y="100584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2209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12190"/>
              </p:ext>
            </p:extLst>
          </p:nvPr>
        </p:nvGraphicFramePr>
        <p:xfrm>
          <a:off x="4876800" y="420620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5905500" y="289052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500" y="28945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5500" y="38622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61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6932"/>
              </p:ext>
            </p:extLst>
          </p:nvPr>
        </p:nvGraphicFramePr>
        <p:xfrm>
          <a:off x="3200400" y="1008380"/>
          <a:ext cx="20574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4" descr="C:\Users\QuangTV\Desktop\report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854200" cy="20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eft-Right Arrow 18"/>
          <p:cNvSpPr/>
          <p:nvPr/>
        </p:nvSpPr>
        <p:spPr>
          <a:xfrm>
            <a:off x="2286000" y="30480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77968"/>
              </p:ext>
            </p:extLst>
          </p:nvPr>
        </p:nvGraphicFramePr>
        <p:xfrm>
          <a:off x="3200400" y="4208743"/>
          <a:ext cx="20574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EquipmentName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DamageLevel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Connector 20"/>
          <p:cNvCxnSpPr>
            <a:stCxn id="17" idx="2"/>
            <a:endCxn id="20" idx="0"/>
          </p:cNvCxnSpPr>
          <p:nvPr/>
        </p:nvCxnSpPr>
        <p:spPr>
          <a:xfrm>
            <a:off x="4229100" y="2893060"/>
            <a:ext cx="0" cy="131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9099" y="28971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9100" y="38648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65896"/>
              </p:ext>
            </p:extLst>
          </p:nvPr>
        </p:nvGraphicFramePr>
        <p:xfrm>
          <a:off x="6248400" y="1005840"/>
          <a:ext cx="2057400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 TYPE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NoSlots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</a:t>
                      </a:r>
                      <a:r>
                        <a:rPr lang="en-US" dirty="0" err="1" smtClean="0"/>
                        <a:t>Equipments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Equipment’s Priority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334000" y="2133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1752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1252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90714" y="23416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4" y="2654454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83" y="838200"/>
            <a:ext cx="1544808" cy="1544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24097"/>
            <a:ext cx="2485714" cy="1828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561914" y="3275628"/>
            <a:ext cx="1257300" cy="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14" y="2902412"/>
            <a:ext cx="1143000" cy="6191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38414" y="3225954"/>
            <a:ext cx="118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73059"/>
              </p:ext>
            </p:extLst>
          </p:nvPr>
        </p:nvGraphicFramePr>
        <p:xfrm>
          <a:off x="6858000" y="2409017"/>
          <a:ext cx="16002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High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24314" y="3521537"/>
            <a:ext cx="0" cy="124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52314" y="4766054"/>
            <a:ext cx="4572000" cy="13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90714" y="478003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9364" y="5261296"/>
            <a:ext cx="1902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Damaged level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52314" y="3797454"/>
            <a:ext cx="0" cy="98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3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31622" y="1700031"/>
            <a:ext cx="3197478" cy="3543679"/>
            <a:chOff x="1473642" y="1346831"/>
            <a:chExt cx="3197478" cy="354367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96710" y="1346831"/>
              <a:ext cx="2493153" cy="1803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696710" y="3150358"/>
              <a:ext cx="2494290" cy="1740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185798">
              <a:off x="1473642" y="1903908"/>
              <a:ext cx="319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Không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31395">
              <a:off x="2182997" y="4067503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“Cao”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744036" y="348971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017" y="1343800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7381" y="4860668"/>
            <a:ext cx="1093927" cy="713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00800" y="3815602"/>
            <a:ext cx="1821501" cy="238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98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47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79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5106" y="2788670"/>
            <a:ext cx="2848024" cy="3395473"/>
            <a:chOff x="1750044" y="1312037"/>
            <a:chExt cx="2848024" cy="339547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818815" y="1312037"/>
              <a:ext cx="2371048" cy="1838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0795" y="3150358"/>
              <a:ext cx="2340205" cy="155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296800">
              <a:off x="1750044" y="1925026"/>
              <a:ext cx="284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Evaluate is “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thể</a:t>
              </a:r>
              <a:r>
                <a:rPr lang="en-US" dirty="0" smtClean="0"/>
                <a:t> </a:t>
              </a:r>
              <a:r>
                <a:rPr lang="en-US" dirty="0" err="1" smtClean="0"/>
                <a:t>sử</a:t>
              </a:r>
              <a:r>
                <a:rPr lang="en-US" dirty="0" smtClean="0"/>
                <a:t> </a:t>
              </a:r>
              <a:r>
                <a:rPr lang="en-US" dirty="0" err="1" smtClean="0"/>
                <a:t>dụng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9523588">
              <a:off x="2261716" y="4006512"/>
              <a:ext cx="178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is “</a:t>
              </a:r>
              <a:r>
                <a:rPr lang="en-US" dirty="0" err="1" smtClean="0"/>
                <a:t>Thấp</a:t>
              </a:r>
              <a:r>
                <a:rPr lang="en-US" dirty="0" smtClean="0"/>
                <a:t>”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76017" y="2236448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2287" y="5632897"/>
            <a:ext cx="1093927" cy="963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396062" y="4613470"/>
            <a:ext cx="3004738" cy="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4637121"/>
            <a:ext cx="1821501" cy="25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786907" y="27559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39"/>
            <a:ext cx="1688114" cy="1681361"/>
          </a:xfrm>
          <a:prstGeom prst="rect">
            <a:avLst/>
          </a:prstGeom>
        </p:spPr>
      </p:pic>
      <p:sp>
        <p:nvSpPr>
          <p:cNvPr id="8" name="Slide Number Placeholder 6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469903-519A-466C-88BE-6A9A7B42C7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127" y="5295900"/>
            <a:ext cx="91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Teacher</a:t>
            </a:r>
            <a:endParaRPr lang="en-US" b="1" dirty="0"/>
          </a:p>
        </p:txBody>
      </p:sp>
      <p:pic>
        <p:nvPicPr>
          <p:cNvPr id="11" name="Picture 3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5282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524000" y="4386263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8637" y="503429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9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638300" y="801007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43300" y="801007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2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700" y="773205"/>
            <a:ext cx="1393103" cy="2567927"/>
            <a:chOff x="457200" y="403873"/>
            <a:chExt cx="1393103" cy="2567927"/>
          </a:xfrm>
        </p:grpSpPr>
        <p:sp>
          <p:nvSpPr>
            <p:cNvPr id="20" name="TextBox 19"/>
            <p:cNvSpPr txBox="1"/>
            <p:nvPr/>
          </p:nvSpPr>
          <p:spPr>
            <a:xfrm>
              <a:off x="692624" y="40387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REPORT</a:t>
              </a:r>
              <a:endParaRPr lang="en-US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4" y="825373"/>
              <a:ext cx="976657" cy="990600"/>
            </a:xfrm>
            <a:prstGeom prst="rect">
              <a:avLst/>
            </a:prstGeom>
          </p:spPr>
        </p:pic>
        <p:pic>
          <p:nvPicPr>
            <p:cNvPr id="22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17606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57200" y="403873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" y="825373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345" y="4290073"/>
            <a:ext cx="1397415" cy="2567927"/>
            <a:chOff x="533400" y="4267200"/>
            <a:chExt cx="1397415" cy="2567927"/>
          </a:xfrm>
        </p:grpSpPr>
        <p:sp>
          <p:nvSpPr>
            <p:cNvPr id="26" name="TextBox 25"/>
            <p:cNvSpPr txBox="1"/>
            <p:nvPr/>
          </p:nvSpPr>
          <p:spPr>
            <a:xfrm>
              <a:off x="533400" y="4278868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ROOM TYPE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73" y="4725537"/>
              <a:ext cx="976657" cy="990600"/>
            </a:xfrm>
            <a:prstGeom prst="rect">
              <a:avLst/>
            </a:prstGeom>
          </p:spPr>
        </p:pic>
        <p:pic>
          <p:nvPicPr>
            <p:cNvPr id="28" name="Picture 2" descr="D:\Study_Software\Study\Capstone Project - Summer 2015\SVN\trunk\App\ECRM\src\main\webapp\resource\img\equipment\003386glossyblackiconmediamusicspeak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00" y="5486400"/>
              <a:ext cx="1211200" cy="12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537712" y="4267200"/>
              <a:ext cx="1393103" cy="2567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37712" y="4688700"/>
              <a:ext cx="1371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p-Down Arrow 1"/>
          <p:cNvSpPr/>
          <p:nvPr/>
        </p:nvSpPr>
        <p:spPr>
          <a:xfrm>
            <a:off x="533400" y="3341132"/>
            <a:ext cx="304800" cy="9489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110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36" name="Picture 2" descr="C:\Users\user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9100" y="1545791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50</a:t>
            </a:r>
            <a:endParaRPr lang="en-US" sz="3200" b="1" dirty="0"/>
          </a:p>
        </p:txBody>
      </p:sp>
      <p:sp>
        <p:nvSpPr>
          <p:cNvPr id="31" name="Rectangle 30"/>
          <p:cNvSpPr/>
          <p:nvPr/>
        </p:nvSpPr>
        <p:spPr>
          <a:xfrm>
            <a:off x="4229100" y="3495845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3" name="Plus 2"/>
          <p:cNvSpPr/>
          <p:nvPr/>
        </p:nvSpPr>
        <p:spPr>
          <a:xfrm>
            <a:off x="4540029" y="2593133"/>
            <a:ext cx="685800" cy="60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29100" y="5099496"/>
            <a:ext cx="1307658" cy="63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60</a:t>
            </a:r>
            <a:endParaRPr lang="en-US" sz="3200" b="1" dirty="0"/>
          </a:p>
        </p:txBody>
      </p:sp>
      <p:sp>
        <p:nvSpPr>
          <p:cNvPr id="7" name="Equal 6"/>
          <p:cNvSpPr/>
          <p:nvPr/>
        </p:nvSpPr>
        <p:spPr>
          <a:xfrm rot="5400000">
            <a:off x="4580883" y="4330412"/>
            <a:ext cx="604091" cy="5869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6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01436" y="2155332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</a:t>
            </a:r>
            <a:endParaRPr lang="en-US" b="1" dirty="0"/>
          </a:p>
        </p:txBody>
      </p:sp>
      <p:pic>
        <p:nvPicPr>
          <p:cNvPr id="43" name="Picture 2" descr="C:\Users\us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133"/>
            <a:ext cx="19716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52400" y="2524664"/>
            <a:ext cx="411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1200" y="3200400"/>
            <a:ext cx="197167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1"/>
            <a:endCxn id="46" idx="3"/>
          </p:cNvCxnSpPr>
          <p:nvPr/>
        </p:nvCxnSpPr>
        <p:spPr>
          <a:xfrm flipH="1" flipV="1">
            <a:off x="4267200" y="2753264"/>
            <a:ext cx="1524000" cy="561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33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84582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ANALYZE DATA AND MAKING DECISION</a:t>
            </a:r>
            <a:endParaRPr lang="en-US" sz="36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Making decision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371600" y="2524664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seriously damage in database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3886200"/>
            <a:ext cx="541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Is damage level larger than </a:t>
            </a:r>
            <a:r>
              <a:rPr lang="en-US" b="1" dirty="0"/>
              <a:t>seriously damage 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898900" y="3111500"/>
            <a:ext cx="304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available room and change room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56388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damage for classroom. Finish. 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1" idx="2"/>
            <a:endCxn id="13" idx="0"/>
          </p:cNvCxnSpPr>
          <p:nvPr/>
        </p:nvCxnSpPr>
        <p:spPr>
          <a:xfrm flipH="1">
            <a:off x="1752600" y="4343400"/>
            <a:ext cx="23241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14" idx="0"/>
          </p:cNvCxnSpPr>
          <p:nvPr/>
        </p:nvCxnSpPr>
        <p:spPr>
          <a:xfrm>
            <a:off x="4076700" y="4343400"/>
            <a:ext cx="18669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04901">
            <a:off x="2438400" y="480643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18524">
            <a:off x="4690935" y="460687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2" name="Flowchart: Alternate Process 1"/>
          <p:cNvSpPr/>
          <p:nvPr/>
        </p:nvSpPr>
        <p:spPr>
          <a:xfrm>
            <a:off x="838200" y="1219200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342900" y="26670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undamaged classroom</a:t>
            </a:r>
            <a:endParaRPr lang="en-US" sz="1400" dirty="0"/>
          </a:p>
        </p:txBody>
      </p:sp>
      <p:sp>
        <p:nvSpPr>
          <p:cNvPr id="6" name="Flowchart: Data 5"/>
          <p:cNvSpPr/>
          <p:nvPr/>
        </p:nvSpPr>
        <p:spPr>
          <a:xfrm>
            <a:off x="6324600" y="2656764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list available room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304800" y="5098576"/>
            <a:ext cx="1524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 by floor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3300484" y="5136676"/>
            <a:ext cx="15240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room type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3505200" y="2656764"/>
            <a:ext cx="12192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schedule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6096000" y="5117626"/>
            <a:ext cx="1371600" cy="723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 room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8130654" y="5250976"/>
            <a:ext cx="99060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" idx="2"/>
            <a:endCxn id="3" idx="1"/>
          </p:cNvCxnSpPr>
          <p:nvPr/>
        </p:nvCxnSpPr>
        <p:spPr>
          <a:xfrm>
            <a:off x="1333500" y="167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5"/>
            <a:endCxn id="9" idx="1"/>
          </p:cNvCxnSpPr>
          <p:nvPr/>
        </p:nvCxnSpPr>
        <p:spPr>
          <a:xfrm flipV="1">
            <a:off x="2125980" y="3037764"/>
            <a:ext cx="1379220" cy="1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6" idx="2"/>
          </p:cNvCxnSpPr>
          <p:nvPr/>
        </p:nvCxnSpPr>
        <p:spPr>
          <a:xfrm>
            <a:off x="4724400" y="3037764"/>
            <a:ext cx="1798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7" idx="0"/>
          </p:cNvCxnSpPr>
          <p:nvPr/>
        </p:nvCxnSpPr>
        <p:spPr>
          <a:xfrm rot="5400000">
            <a:off x="3252034" y="1233530"/>
            <a:ext cx="1679812" cy="6050280"/>
          </a:xfrm>
          <a:prstGeom prst="bentConnector3">
            <a:avLst>
              <a:gd name="adj1" fmla="val 353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1828800" y="5479576"/>
            <a:ext cx="1471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0" idx="1"/>
          </p:cNvCxnSpPr>
          <p:nvPr/>
        </p:nvCxnSpPr>
        <p:spPr>
          <a:xfrm>
            <a:off x="4824484" y="5479576"/>
            <a:ext cx="1271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1"/>
          </p:cNvCxnSpPr>
          <p:nvPr/>
        </p:nvCxnSpPr>
        <p:spPr>
          <a:xfrm>
            <a:off x="7467600" y="5479576"/>
            <a:ext cx="663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2020900" cy="1676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14600" y="13716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2209800"/>
            <a:ext cx="579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 </a:t>
            </a:r>
            <a:r>
              <a:rPr lang="en-US" b="1" dirty="0"/>
              <a:t>with 30 slots, 2 air conditioner, </a:t>
            </a:r>
          </a:p>
        </p:txBody>
      </p:sp>
    </p:spTree>
    <p:extLst>
      <p:ext uri="{BB962C8B-B14F-4D97-AF65-F5344CB8AC3E}">
        <p14:creationId xmlns:p14="http://schemas.microsoft.com/office/powerpoint/2010/main" val="35318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1: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Get undamaged classrooms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4205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89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4120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 descr="C:\Users\QuangTV\Desktop\addEqui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66800"/>
            <a:ext cx="7848601" cy="5334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38200" y="3734299"/>
            <a:ext cx="6248400" cy="2281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1" y="762000"/>
            <a:ext cx="4800599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Check history of equipment</a:t>
            </a:r>
            <a:endParaRPr lang="en-US" sz="2800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4648201" cy="80100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CURRENT SITUATION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163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90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7122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19029"/>
              </p:ext>
            </p:extLst>
          </p:nvPr>
        </p:nvGraphicFramePr>
        <p:xfrm>
          <a:off x="5181600" y="2895600"/>
          <a:ext cx="83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3962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91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0975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28559"/>
              </p:ext>
            </p:extLst>
          </p:nvPr>
        </p:nvGraphicFramePr>
        <p:xfrm>
          <a:off x="5181600" y="2895600"/>
          <a:ext cx="838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276600"/>
            <a:ext cx="838200" cy="344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92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37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082"/>
              </p:ext>
            </p:extLst>
          </p:nvPr>
        </p:nvGraphicFramePr>
        <p:xfrm>
          <a:off x="5181600" y="289560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3657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93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83941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1009"/>
              </p:ext>
            </p:extLst>
          </p:nvPr>
        </p:nvGraphicFramePr>
        <p:xfrm>
          <a:off x="5181600" y="2895600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9300" y="28956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94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69174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36949"/>
              </p:ext>
            </p:extLst>
          </p:nvPr>
        </p:nvGraphicFramePr>
        <p:xfrm>
          <a:off x="5181600" y="2895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4343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95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34845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24263"/>
              </p:ext>
            </p:extLst>
          </p:nvPr>
        </p:nvGraphicFramePr>
        <p:xfrm>
          <a:off x="5181600" y="2895600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2845" y="4724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96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2: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by floor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84419"/>
              </p:ext>
            </p:extLst>
          </p:nvPr>
        </p:nvGraphicFramePr>
        <p:xfrm>
          <a:off x="749300" y="2907268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" y="5726668"/>
            <a:ext cx="27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undamaged classrooms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2133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 Name: 302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38940"/>
              </p:ext>
            </p:extLst>
          </p:nvPr>
        </p:nvGraphicFramePr>
        <p:xfrm>
          <a:off x="5181600" y="2895600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74700" y="51054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74800" y="3081020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2609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97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76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6441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98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87818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07400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7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99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0" y="0"/>
            <a:ext cx="4876800" cy="801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FIND AVAILABLE ROOM</a:t>
            </a:r>
            <a:endParaRPr lang="en-US" sz="3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219200"/>
            <a:ext cx="1447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Step 3: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219200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with room type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" y="1981200"/>
            <a:ext cx="883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Room Type: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/>
              <a:t>Dụng</a:t>
            </a:r>
            <a:r>
              <a:rPr lang="en-US" b="1" dirty="0"/>
              <a:t>” with 30 slots, 2 air conditioner</a:t>
            </a:r>
            <a:r>
              <a:rPr lang="en-US" b="1" dirty="0" smtClean="0"/>
              <a:t>,…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46316"/>
              </p:ext>
            </p:extLst>
          </p:nvPr>
        </p:nvGraphicFramePr>
        <p:xfrm>
          <a:off x="774700" y="3037284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52578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46028"/>
            <a:ext cx="3606800" cy="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704" y="5742106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sort by floor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3084" y="275637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57400" y="5926772"/>
            <a:ext cx="441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Room Type is “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”</a:t>
            </a:r>
            <a:endParaRPr lang="en-US" b="1" dirty="0"/>
          </a:p>
        </p:txBody>
      </p:sp>
      <p:cxnSp>
        <p:nvCxnSpPr>
          <p:cNvPr id="18" name="Straight Connector 17"/>
          <p:cNvCxnSpPr>
            <a:stCxn id="2" idx="3"/>
          </p:cNvCxnSpPr>
          <p:nvPr/>
        </p:nvCxnSpPr>
        <p:spPr>
          <a:xfrm>
            <a:off x="1600200" y="5448300"/>
            <a:ext cx="457200" cy="707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00033"/>
              </p:ext>
            </p:extLst>
          </p:nvPr>
        </p:nvGraphicFramePr>
        <p:xfrm>
          <a:off x="5207000" y="3042642"/>
          <a:ext cx="838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2" idx="3"/>
          </p:cNvCxnSpPr>
          <p:nvPr/>
        </p:nvCxnSpPr>
        <p:spPr>
          <a:xfrm flipV="1">
            <a:off x="1600200" y="3276600"/>
            <a:ext cx="3606800" cy="2171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7000" y="30480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3246</TotalTime>
  <Words>2670</Words>
  <Application>Microsoft Office PowerPoint</Application>
  <PresentationFormat>On-screen Show (4:3)</PresentationFormat>
  <Paragraphs>1246</Paragraphs>
  <Slides>138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39" baseType="lpstr">
      <vt:lpstr>Slipstream</vt:lpstr>
      <vt:lpstr>PowerPoint Presentation</vt:lpstr>
      <vt:lpstr>OUTLINE</vt:lpstr>
      <vt:lpstr>CURRENT SITUATION</vt:lpstr>
      <vt:lpstr>CURRENT SITUATION</vt:lpstr>
      <vt:lpstr>CURRENT SITUATION</vt:lpstr>
      <vt:lpstr>PowerPoint Presentation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SOLUTION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CLASSROOM</vt:lpstr>
      <vt:lpstr>CLASSROOM</vt:lpstr>
      <vt:lpstr>CLASSROOM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ROOM TYPE</vt:lpstr>
      <vt:lpstr>ROOM TYPE</vt:lpstr>
      <vt:lpstr>ROOM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&amp; DISADVANTAGE</vt:lpstr>
      <vt:lpstr>FUTURE PLAN</vt:lpstr>
      <vt:lpstr>Question and 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145</cp:revision>
  <dcterms:created xsi:type="dcterms:W3CDTF">2015-08-07T13:30:32Z</dcterms:created>
  <dcterms:modified xsi:type="dcterms:W3CDTF">2015-08-20T01:55:55Z</dcterms:modified>
</cp:coreProperties>
</file>