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29"/>
  </p:notesMasterIdLst>
  <p:sldIdLst>
    <p:sldId id="256" r:id="rId2"/>
    <p:sldId id="284" r:id="rId3"/>
    <p:sldId id="320" r:id="rId4"/>
    <p:sldId id="322" r:id="rId5"/>
    <p:sldId id="342" r:id="rId6"/>
    <p:sldId id="326" r:id="rId7"/>
    <p:sldId id="327" r:id="rId8"/>
    <p:sldId id="331" r:id="rId9"/>
    <p:sldId id="332" r:id="rId10"/>
    <p:sldId id="333" r:id="rId11"/>
    <p:sldId id="334" r:id="rId12"/>
    <p:sldId id="336" r:id="rId13"/>
    <p:sldId id="335" r:id="rId14"/>
    <p:sldId id="337" r:id="rId15"/>
    <p:sldId id="338" r:id="rId16"/>
    <p:sldId id="339" r:id="rId17"/>
    <p:sldId id="341" r:id="rId18"/>
    <p:sldId id="343" r:id="rId19"/>
    <p:sldId id="344" r:id="rId20"/>
    <p:sldId id="345" r:id="rId21"/>
    <p:sldId id="348" r:id="rId22"/>
    <p:sldId id="347" r:id="rId23"/>
    <p:sldId id="285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60" r:id="rId35"/>
    <p:sldId id="362" r:id="rId36"/>
    <p:sldId id="364" r:id="rId37"/>
    <p:sldId id="363" r:id="rId38"/>
    <p:sldId id="365" r:id="rId39"/>
    <p:sldId id="367" r:id="rId40"/>
    <p:sldId id="368" r:id="rId41"/>
    <p:sldId id="366" r:id="rId42"/>
    <p:sldId id="369" r:id="rId43"/>
    <p:sldId id="370" r:id="rId44"/>
    <p:sldId id="371" r:id="rId45"/>
    <p:sldId id="372" r:id="rId46"/>
    <p:sldId id="373" r:id="rId47"/>
    <p:sldId id="374" r:id="rId48"/>
    <p:sldId id="377" r:id="rId49"/>
    <p:sldId id="381" r:id="rId50"/>
    <p:sldId id="380" r:id="rId51"/>
    <p:sldId id="384" r:id="rId52"/>
    <p:sldId id="379" r:id="rId53"/>
    <p:sldId id="390" r:id="rId54"/>
    <p:sldId id="391" r:id="rId55"/>
    <p:sldId id="392" r:id="rId56"/>
    <p:sldId id="393" r:id="rId57"/>
    <p:sldId id="383" r:id="rId58"/>
    <p:sldId id="382" r:id="rId59"/>
    <p:sldId id="385" r:id="rId60"/>
    <p:sldId id="386" r:id="rId61"/>
    <p:sldId id="387" r:id="rId62"/>
    <p:sldId id="388" r:id="rId63"/>
    <p:sldId id="389" r:id="rId64"/>
    <p:sldId id="394" r:id="rId65"/>
    <p:sldId id="395" r:id="rId66"/>
    <p:sldId id="396" r:id="rId67"/>
    <p:sldId id="397" r:id="rId68"/>
    <p:sldId id="398" r:id="rId69"/>
    <p:sldId id="400" r:id="rId70"/>
    <p:sldId id="399" r:id="rId71"/>
    <p:sldId id="401" r:id="rId72"/>
    <p:sldId id="402" r:id="rId73"/>
    <p:sldId id="403" r:id="rId74"/>
    <p:sldId id="404" r:id="rId75"/>
    <p:sldId id="409" r:id="rId76"/>
    <p:sldId id="406" r:id="rId77"/>
    <p:sldId id="405" r:id="rId78"/>
    <p:sldId id="407" r:id="rId79"/>
    <p:sldId id="408" r:id="rId80"/>
    <p:sldId id="410" r:id="rId81"/>
    <p:sldId id="412" r:id="rId82"/>
    <p:sldId id="411" r:id="rId83"/>
    <p:sldId id="413" r:id="rId84"/>
    <p:sldId id="414" r:id="rId85"/>
    <p:sldId id="415" r:id="rId86"/>
    <p:sldId id="416" r:id="rId87"/>
    <p:sldId id="417" r:id="rId88"/>
    <p:sldId id="418" r:id="rId89"/>
    <p:sldId id="419" r:id="rId90"/>
    <p:sldId id="420" r:id="rId91"/>
    <p:sldId id="421" r:id="rId92"/>
    <p:sldId id="422" r:id="rId93"/>
    <p:sldId id="423" r:id="rId94"/>
    <p:sldId id="424" r:id="rId95"/>
    <p:sldId id="425" r:id="rId96"/>
    <p:sldId id="426" r:id="rId97"/>
    <p:sldId id="427" r:id="rId98"/>
    <p:sldId id="428" r:id="rId99"/>
    <p:sldId id="429" r:id="rId100"/>
    <p:sldId id="430" r:id="rId101"/>
    <p:sldId id="431" r:id="rId102"/>
    <p:sldId id="432" r:id="rId103"/>
    <p:sldId id="433" r:id="rId104"/>
    <p:sldId id="434" r:id="rId105"/>
    <p:sldId id="435" r:id="rId106"/>
    <p:sldId id="272" r:id="rId107"/>
    <p:sldId id="302" r:id="rId108"/>
    <p:sldId id="303" r:id="rId109"/>
    <p:sldId id="304" r:id="rId110"/>
    <p:sldId id="305" r:id="rId111"/>
    <p:sldId id="306" r:id="rId112"/>
    <p:sldId id="307" r:id="rId113"/>
    <p:sldId id="308" r:id="rId114"/>
    <p:sldId id="309" r:id="rId115"/>
    <p:sldId id="310" r:id="rId116"/>
    <p:sldId id="311" r:id="rId117"/>
    <p:sldId id="312" r:id="rId118"/>
    <p:sldId id="313" r:id="rId119"/>
    <p:sldId id="314" r:id="rId120"/>
    <p:sldId id="315" r:id="rId121"/>
    <p:sldId id="316" r:id="rId122"/>
    <p:sldId id="318" r:id="rId123"/>
    <p:sldId id="319" r:id="rId124"/>
    <p:sldId id="263" r:id="rId125"/>
    <p:sldId id="262" r:id="rId126"/>
    <p:sldId id="264" r:id="rId127"/>
    <p:sldId id="265" r:id="rId1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799" autoAdjust="0"/>
  </p:normalViewPr>
  <p:slideViewPr>
    <p:cSldViewPr>
      <p:cViewPr varScale="1">
        <p:scale>
          <a:sx n="75" d="100"/>
          <a:sy n="75" d="100"/>
        </p:scale>
        <p:origin x="-6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4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199B3-1DC1-4904-B2AA-4DB5F09907E1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88EAE-B09A-476D-AE3A-7F7107FCA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F592-8D1F-4B42-8A8C-4EE5B943E594}" type="datetime1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9EB2-CA2D-4B27-AE58-578445C2999C}" type="datetime1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D956-999A-495A-BE38-939629BBA225}" type="datetime1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A23-FB11-4D65-8E88-6722EB6570CD}" type="datetime1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8DB5-90E9-4EC0-A5E2-27B7631568F8}" type="datetime1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9949-3E67-4E9E-A180-5D31A438042C}" type="datetime1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7E4E-2DF7-4B63-AE61-8B4B0879DDB7}" type="datetime1">
              <a:rPr lang="en-US" smtClean="0"/>
              <a:t>8/18/2015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BD44-F3D9-4E45-AB0B-BA8F2F7A53BF}" type="datetime1">
              <a:rPr lang="en-US" smtClean="0"/>
              <a:t>8/18/2015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A503-1164-4DBA-A5E4-DB7DB6DF4628}" type="datetime1">
              <a:rPr lang="en-US" smtClean="0"/>
              <a:t>8/18/2015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467F-BFC3-41B9-884D-DAC426B0E9AC}" type="datetime1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90A3-779A-4B21-BDC2-F6FF8AF6A6DC}" type="datetime1">
              <a:rPr lang="en-US" smtClean="0"/>
              <a:t>8/18/2015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5CC78D9-5B37-41A1-BE5D-D0E3BC7402BE}" type="datetime1">
              <a:rPr lang="en-US" smtClean="0"/>
              <a:t>8/18/2015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" y="609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EQUIPMENT’S CLASSROOM </a:t>
            </a:r>
            <a:r>
              <a:rPr lang="en-US" sz="4800" b="1" dirty="0" smtClean="0"/>
              <a:t>MANAGEMENT</a:t>
            </a:r>
            <a:endParaRPr lang="en-US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4724400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Cambria" pitchFamily="18" charset="0"/>
              </a:rPr>
              <a:t>Group 10:</a:t>
            </a:r>
          </a:p>
          <a:p>
            <a:r>
              <a:rPr lang="en-US" sz="2400" b="1" dirty="0" err="1" smtClean="0">
                <a:latin typeface="Cambria" pitchFamily="18" charset="0"/>
              </a:rPr>
              <a:t>Trần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Vĩnh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Quang</a:t>
            </a:r>
            <a:r>
              <a:rPr lang="en-US" sz="2400" b="1" dirty="0" smtClean="0">
                <a:latin typeface="Cambria" pitchFamily="18" charset="0"/>
              </a:rPr>
              <a:t> – SE61078</a:t>
            </a:r>
          </a:p>
          <a:p>
            <a:r>
              <a:rPr lang="en-US" sz="2400" b="1" dirty="0" err="1" smtClean="0">
                <a:latin typeface="Cambria" pitchFamily="18" charset="0"/>
              </a:rPr>
              <a:t>Tăng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Việt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Hưng</a:t>
            </a:r>
            <a:r>
              <a:rPr lang="en-US" sz="2400" b="1" dirty="0" smtClean="0">
                <a:latin typeface="Cambria" pitchFamily="18" charset="0"/>
              </a:rPr>
              <a:t> – SE61019</a:t>
            </a:r>
          </a:p>
          <a:p>
            <a:r>
              <a:rPr lang="en-US" sz="2400" b="1" dirty="0" err="1" smtClean="0">
                <a:latin typeface="Cambria" pitchFamily="18" charset="0"/>
              </a:rPr>
              <a:t>Đoàn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Nguyễn</a:t>
            </a:r>
            <a:r>
              <a:rPr lang="en-US" sz="2400" b="1" dirty="0" smtClean="0">
                <a:latin typeface="Cambria" pitchFamily="18" charset="0"/>
              </a:rPr>
              <a:t> Minh </a:t>
            </a:r>
            <a:r>
              <a:rPr lang="en-US" sz="2400" b="1" dirty="0" err="1" smtClean="0">
                <a:latin typeface="Cambria" pitchFamily="18" charset="0"/>
              </a:rPr>
              <a:t>Chí</a:t>
            </a:r>
            <a:r>
              <a:rPr lang="en-US" sz="2400" b="1" dirty="0" smtClean="0">
                <a:latin typeface="Cambria" pitchFamily="18" charset="0"/>
              </a:rPr>
              <a:t> – SE60717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0" y="47244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Cambria" pitchFamily="18" charset="0"/>
              </a:rPr>
              <a:t>Supervisor:</a:t>
            </a:r>
          </a:p>
          <a:p>
            <a:r>
              <a:rPr lang="en-US" sz="2400" b="1" dirty="0" err="1" smtClean="0">
                <a:latin typeface="Cambria" pitchFamily="18" charset="0"/>
              </a:rPr>
              <a:t>Kiều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Trọng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Khánh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605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-1" y="0"/>
            <a:ext cx="4648201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6" y="24384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3033" y="4000500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990600" y="1435100"/>
            <a:ext cx="1295399" cy="1079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 descr="C:\Users\QuangTV\Desktop\off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328862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980237" y="3810327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Staff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2285999" y="2895600"/>
            <a:ext cx="3733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Analyze damage</a:t>
            </a:r>
            <a:endParaRPr lang="en-US" sz="2800" b="1" dirty="0"/>
          </a:p>
        </p:txBody>
      </p:sp>
      <p:cxnSp>
        <p:nvCxnSpPr>
          <p:cNvPr id="3" name="Straight Arrow Connector 2"/>
          <p:cNvCxnSpPr>
            <a:stCxn id="9" idx="1"/>
            <a:endCxn id="12" idx="3"/>
          </p:cNvCxnSpPr>
          <p:nvPr/>
        </p:nvCxnSpPr>
        <p:spPr>
          <a:xfrm flipH="1">
            <a:off x="6019799" y="3200400"/>
            <a:ext cx="6858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285999" y="1130300"/>
            <a:ext cx="3733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“Change Room”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5103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Up-Down Arrow 1"/>
          <p:cNvSpPr/>
          <p:nvPr/>
        </p:nvSpPr>
        <p:spPr>
          <a:xfrm>
            <a:off x="533400" y="3341132"/>
            <a:ext cx="304800" cy="948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110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pic>
        <p:nvPicPr>
          <p:cNvPr id="36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29100" y="1545791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50</a:t>
            </a:r>
            <a:endParaRPr lang="en-US" sz="3200" b="1" dirty="0"/>
          </a:p>
        </p:txBody>
      </p:sp>
      <p:sp>
        <p:nvSpPr>
          <p:cNvPr id="31" name="Rectangle 30"/>
          <p:cNvSpPr/>
          <p:nvPr/>
        </p:nvSpPr>
        <p:spPr>
          <a:xfrm>
            <a:off x="4229100" y="3495845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10</a:t>
            </a:r>
            <a:endParaRPr lang="en-US" sz="3200" b="1" dirty="0"/>
          </a:p>
        </p:txBody>
      </p:sp>
      <p:sp>
        <p:nvSpPr>
          <p:cNvPr id="3" name="Plus 2"/>
          <p:cNvSpPr/>
          <p:nvPr/>
        </p:nvSpPr>
        <p:spPr>
          <a:xfrm>
            <a:off x="4540029" y="2593133"/>
            <a:ext cx="685800" cy="605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229100" y="5099496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60</a:t>
            </a:r>
            <a:endParaRPr lang="en-US" sz="3200" b="1" dirty="0"/>
          </a:p>
        </p:txBody>
      </p:sp>
      <p:sp>
        <p:nvSpPr>
          <p:cNvPr id="7" name="Equal 6"/>
          <p:cNvSpPr/>
          <p:nvPr/>
        </p:nvSpPr>
        <p:spPr>
          <a:xfrm rot="5400000">
            <a:off x="4580883" y="4330412"/>
            <a:ext cx="604091" cy="58691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61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Making decision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569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8014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pic>
        <p:nvPicPr>
          <p:cNvPr id="43" name="Picture 2" descr="C:\Users\user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ounded Rectangle 43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Making decision</a:t>
            </a:r>
            <a:endParaRPr lang="en-US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152400" y="2524664"/>
            <a:ext cx="4114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Get seriously damage in database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791200" y="3200400"/>
            <a:ext cx="1971675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8" idx="1"/>
            <a:endCxn id="46" idx="3"/>
          </p:cNvCxnSpPr>
          <p:nvPr/>
        </p:nvCxnSpPr>
        <p:spPr>
          <a:xfrm flipH="1" flipV="1">
            <a:off x="4267200" y="2753264"/>
            <a:ext cx="1524000" cy="56143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73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Making decision</a:t>
            </a:r>
            <a:endParaRPr lang="en-US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1371600" y="2524664"/>
            <a:ext cx="510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Get seriously damage in database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371600" y="3886200"/>
            <a:ext cx="510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Is damage level larger than </a:t>
            </a:r>
            <a:r>
              <a:rPr lang="en-US" b="1" dirty="0"/>
              <a:t>seriously damage </a:t>
            </a:r>
            <a:r>
              <a:rPr lang="en-US" b="1" dirty="0" smtClean="0"/>
              <a:t> ?</a:t>
            </a:r>
            <a:endParaRPr lang="en-US" b="1" dirty="0"/>
          </a:p>
        </p:txBody>
      </p:sp>
      <p:sp>
        <p:nvSpPr>
          <p:cNvPr id="2" name="Down Arrow 1"/>
          <p:cNvSpPr/>
          <p:nvPr/>
        </p:nvSpPr>
        <p:spPr>
          <a:xfrm>
            <a:off x="3898900" y="3111500"/>
            <a:ext cx="304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3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Making decision</a:t>
            </a:r>
            <a:endParaRPr lang="en-US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1371600" y="2524664"/>
            <a:ext cx="510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Get seriously damage in database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371600" y="3886200"/>
            <a:ext cx="510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Is damage level larger than </a:t>
            </a:r>
            <a:r>
              <a:rPr lang="en-US" b="1" dirty="0"/>
              <a:t>seriously damage </a:t>
            </a:r>
            <a:r>
              <a:rPr lang="en-US" b="1" dirty="0" smtClean="0"/>
              <a:t> ?</a:t>
            </a:r>
            <a:endParaRPr lang="en-US" b="1" dirty="0"/>
          </a:p>
        </p:txBody>
      </p:sp>
      <p:sp>
        <p:nvSpPr>
          <p:cNvPr id="2" name="Down Arrow 1"/>
          <p:cNvSpPr/>
          <p:nvPr/>
        </p:nvSpPr>
        <p:spPr>
          <a:xfrm>
            <a:off x="3898900" y="3111500"/>
            <a:ext cx="304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57200" y="5638800"/>
            <a:ext cx="2590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Find available room and change room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4648200" y="5638800"/>
            <a:ext cx="2590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damage for classroom. Finish. </a:t>
            </a:r>
            <a:endParaRPr lang="en-US" b="1" dirty="0"/>
          </a:p>
        </p:txBody>
      </p:sp>
      <p:cxnSp>
        <p:nvCxnSpPr>
          <p:cNvPr id="6" name="Straight Arrow Connector 5"/>
          <p:cNvCxnSpPr>
            <a:stCxn id="11" idx="2"/>
            <a:endCxn id="13" idx="0"/>
          </p:cNvCxnSpPr>
          <p:nvPr/>
        </p:nvCxnSpPr>
        <p:spPr>
          <a:xfrm flipH="1">
            <a:off x="1752600" y="4343400"/>
            <a:ext cx="21717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1" idx="2"/>
            <a:endCxn id="14" idx="0"/>
          </p:cNvCxnSpPr>
          <p:nvPr/>
        </p:nvCxnSpPr>
        <p:spPr>
          <a:xfrm>
            <a:off x="3924300" y="4343400"/>
            <a:ext cx="20193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9504901">
            <a:off x="2438400" y="4806436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2018524">
            <a:off x="4690935" y="460687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44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0724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0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Find available classroom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4910"/>
            <a:ext cx="1229604" cy="101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84557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 name: 302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2442" y="1355572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type: “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” with 30 slots, 2 air conditioner, 1 projector,…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10123"/>
              </p:ext>
            </p:extLst>
          </p:nvPr>
        </p:nvGraphicFramePr>
        <p:xfrm>
          <a:off x="622162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88846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Undamaged classrooms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4800" y="5758243"/>
            <a:ext cx="2435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Result: 302 -&gt; 303</a:t>
            </a:r>
            <a:endParaRPr lang="en-US" sz="2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94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0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Find available classroom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4910"/>
            <a:ext cx="1229604" cy="101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84557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 name: 302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2442" y="1355572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type: “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” with 30 slots, 2 air conditioner, 1 projector,…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10123"/>
              </p:ext>
            </p:extLst>
          </p:nvPr>
        </p:nvGraphicFramePr>
        <p:xfrm>
          <a:off x="622162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88846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Undamaged classrooms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24000" y="3182587"/>
            <a:ext cx="124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831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005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0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Find available classroom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4910"/>
            <a:ext cx="1229604" cy="101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84557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 name: 302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2442" y="1355572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type: “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” with 30 slots, 2 air conditioner, 1 projector,…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10123"/>
              </p:ext>
            </p:extLst>
          </p:nvPr>
        </p:nvGraphicFramePr>
        <p:xfrm>
          <a:off x="622162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88846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Undamaged classrooms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88962"/>
              </p:ext>
            </p:extLst>
          </p:nvPr>
        </p:nvGraphicFramePr>
        <p:xfrm>
          <a:off x="609600" y="3182587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524000" y="3182587"/>
            <a:ext cx="124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831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655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278 L 0.2592 -0.1664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43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0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Find available classroom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4910"/>
            <a:ext cx="1229604" cy="101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84557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 name: 302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2442" y="1355572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type: “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” with 30 slots, 2 air conditioner, 1 projector,…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10123"/>
              </p:ext>
            </p:extLst>
          </p:nvPr>
        </p:nvGraphicFramePr>
        <p:xfrm>
          <a:off x="622162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88846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Undamaged classrooms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665394"/>
              </p:ext>
            </p:extLst>
          </p:nvPr>
        </p:nvGraphicFramePr>
        <p:xfrm>
          <a:off x="609600" y="244856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524000" y="3182587"/>
            <a:ext cx="124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831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109</a:t>
            </a:fld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61081"/>
              </p:ext>
            </p:extLst>
          </p:nvPr>
        </p:nvGraphicFramePr>
        <p:xfrm>
          <a:off x="2980009" y="205740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755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278 L 0.2592 -0.00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43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-1" y="0"/>
            <a:ext cx="4648201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6" y="24384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3033" y="4000500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285999" y="1130300"/>
            <a:ext cx="3733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“Change Room”</a:t>
            </a:r>
            <a:endParaRPr lang="en-US" sz="2800" b="1" dirty="0"/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>
          <a:xfrm flipV="1">
            <a:off x="990600" y="1435100"/>
            <a:ext cx="1295399" cy="1079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 descr="C:\Users\QuangTV\Desktop\off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328862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980237" y="3810327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Staff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2285999" y="2895600"/>
            <a:ext cx="3733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Analyze damage</a:t>
            </a:r>
            <a:endParaRPr lang="en-US" sz="2800" b="1" dirty="0"/>
          </a:p>
        </p:txBody>
      </p:sp>
      <p:cxnSp>
        <p:nvCxnSpPr>
          <p:cNvPr id="3" name="Straight Arrow Connector 2"/>
          <p:cNvCxnSpPr>
            <a:stCxn id="9" idx="1"/>
            <a:endCxn id="12" idx="3"/>
          </p:cNvCxnSpPr>
          <p:nvPr/>
        </p:nvCxnSpPr>
        <p:spPr>
          <a:xfrm flipH="1">
            <a:off x="6019799" y="3200400"/>
            <a:ext cx="6858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lus 1"/>
          <p:cNvSpPr/>
          <p:nvPr/>
        </p:nvSpPr>
        <p:spPr>
          <a:xfrm>
            <a:off x="3873499" y="2000250"/>
            <a:ext cx="762000" cy="6858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171700" y="5410200"/>
            <a:ext cx="4165598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Change room for teacher</a:t>
            </a:r>
            <a:endParaRPr lang="en-US" sz="2800" dirty="0"/>
          </a:p>
        </p:txBody>
      </p:sp>
      <p:sp>
        <p:nvSpPr>
          <p:cNvPr id="14" name="Equal 13"/>
          <p:cNvSpPr/>
          <p:nvPr/>
        </p:nvSpPr>
        <p:spPr>
          <a:xfrm>
            <a:off x="3816347" y="3962400"/>
            <a:ext cx="927101" cy="10668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9" idx="1"/>
          </p:cNvCxnSpPr>
          <p:nvPr/>
        </p:nvCxnSpPr>
        <p:spPr>
          <a:xfrm flipH="1">
            <a:off x="5257800" y="3200400"/>
            <a:ext cx="144780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990600" y="3733800"/>
            <a:ext cx="16764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03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0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Find available classroom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4910"/>
            <a:ext cx="1229604" cy="101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84557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 name: 302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2442" y="1355572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type: “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” with 30 slots, 2 air conditioner, 1 projector,…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10123"/>
              </p:ext>
            </p:extLst>
          </p:nvPr>
        </p:nvGraphicFramePr>
        <p:xfrm>
          <a:off x="622162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88846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Undamaged classrooms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030910"/>
              </p:ext>
            </p:extLst>
          </p:nvPr>
        </p:nvGraphicFramePr>
        <p:xfrm>
          <a:off x="2980009" y="2460228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524000" y="3182587"/>
            <a:ext cx="124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831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110</a:t>
            </a:fld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61081"/>
              </p:ext>
            </p:extLst>
          </p:nvPr>
        </p:nvGraphicFramePr>
        <p:xfrm>
          <a:off x="2980009" y="205740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22961"/>
              </p:ext>
            </p:extLst>
          </p:nvPr>
        </p:nvGraphicFramePr>
        <p:xfrm>
          <a:off x="609600" y="2798314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9748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7037E-6 L 0.2592 0.0094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51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0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Find available classroom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4910"/>
            <a:ext cx="1229604" cy="101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84557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 name: 302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2442" y="1355572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type: “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” with 30 slots, 2 air conditioner, 1 projector,…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10123"/>
              </p:ext>
            </p:extLst>
          </p:nvPr>
        </p:nvGraphicFramePr>
        <p:xfrm>
          <a:off x="622162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88846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Undamaged classrooms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324566"/>
              </p:ext>
            </p:extLst>
          </p:nvPr>
        </p:nvGraphicFramePr>
        <p:xfrm>
          <a:off x="2980009" y="244856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524000" y="3182587"/>
            <a:ext cx="124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831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111</a:t>
            </a:fld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61081"/>
              </p:ext>
            </p:extLst>
          </p:nvPr>
        </p:nvGraphicFramePr>
        <p:xfrm>
          <a:off x="2980009" y="205740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020149"/>
              </p:ext>
            </p:extLst>
          </p:nvPr>
        </p:nvGraphicFramePr>
        <p:xfrm>
          <a:off x="2980009" y="283452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72346"/>
              </p:ext>
            </p:extLst>
          </p:nvPr>
        </p:nvGraphicFramePr>
        <p:xfrm>
          <a:off x="609600" y="2057400"/>
          <a:ext cx="838200" cy="36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65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44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7037E-7 L 0.2592 0.1733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51" y="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0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Find available classroom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4910"/>
            <a:ext cx="1229604" cy="101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84557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 name: 302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2442" y="1355572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type: “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” with 30 slots, 2 air conditioner, 1 projector,…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10123"/>
              </p:ext>
            </p:extLst>
          </p:nvPr>
        </p:nvGraphicFramePr>
        <p:xfrm>
          <a:off x="622162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88846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Undamaged classrooms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324566"/>
              </p:ext>
            </p:extLst>
          </p:nvPr>
        </p:nvGraphicFramePr>
        <p:xfrm>
          <a:off x="2980009" y="244856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524000" y="3182587"/>
            <a:ext cx="124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831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112</a:t>
            </a:fld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61081"/>
              </p:ext>
            </p:extLst>
          </p:nvPr>
        </p:nvGraphicFramePr>
        <p:xfrm>
          <a:off x="2980009" y="205740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020149"/>
              </p:ext>
            </p:extLst>
          </p:nvPr>
        </p:nvGraphicFramePr>
        <p:xfrm>
          <a:off x="2980009" y="283452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751445"/>
              </p:ext>
            </p:extLst>
          </p:nvPr>
        </p:nvGraphicFramePr>
        <p:xfrm>
          <a:off x="2980009" y="3216349"/>
          <a:ext cx="838200" cy="36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65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151538"/>
              </p:ext>
            </p:extLst>
          </p:nvPr>
        </p:nvGraphicFramePr>
        <p:xfrm>
          <a:off x="609600" y="3505200"/>
          <a:ext cx="838200" cy="36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65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3339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1.48148E-6 L 0.2592 0.0150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51" y="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0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Find available classroom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4910"/>
            <a:ext cx="1229604" cy="101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84557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 name: 302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2442" y="1355572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type: “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” with 30 slots, 2 air conditioner, 1 projector,…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10123"/>
              </p:ext>
            </p:extLst>
          </p:nvPr>
        </p:nvGraphicFramePr>
        <p:xfrm>
          <a:off x="622162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88846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Undamaged classrooms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193838"/>
              </p:ext>
            </p:extLst>
          </p:nvPr>
        </p:nvGraphicFramePr>
        <p:xfrm>
          <a:off x="2980009" y="243840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524000" y="3182587"/>
            <a:ext cx="124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831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113</a:t>
            </a:fld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234406"/>
              </p:ext>
            </p:extLst>
          </p:nvPr>
        </p:nvGraphicFramePr>
        <p:xfrm>
          <a:off x="2980009" y="205740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977057"/>
              </p:ext>
            </p:extLst>
          </p:nvPr>
        </p:nvGraphicFramePr>
        <p:xfrm>
          <a:off x="2980009" y="282436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80970"/>
              </p:ext>
            </p:extLst>
          </p:nvPr>
        </p:nvGraphicFramePr>
        <p:xfrm>
          <a:off x="2980009" y="3206189"/>
          <a:ext cx="838200" cy="36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65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916715"/>
              </p:ext>
            </p:extLst>
          </p:nvPr>
        </p:nvGraphicFramePr>
        <p:xfrm>
          <a:off x="2980009" y="3571240"/>
          <a:ext cx="838200" cy="36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65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559071"/>
              </p:ext>
            </p:extLst>
          </p:nvPr>
        </p:nvGraphicFramePr>
        <p:xfrm>
          <a:off x="609600" y="3901320"/>
          <a:ext cx="838200" cy="36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65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4022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1.85185E-6 L 0.2592 0.004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51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0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Find available classroom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4910"/>
            <a:ext cx="1229604" cy="101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84557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 name: 302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2442" y="1355572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type: “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” with 30 slots, 2 air conditioner, 1 projector,…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10123"/>
              </p:ext>
            </p:extLst>
          </p:nvPr>
        </p:nvGraphicFramePr>
        <p:xfrm>
          <a:off x="622162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4800" y="4754355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Undamaged classrooms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193838"/>
              </p:ext>
            </p:extLst>
          </p:nvPr>
        </p:nvGraphicFramePr>
        <p:xfrm>
          <a:off x="2980009" y="243840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524000" y="3182587"/>
            <a:ext cx="124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831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114</a:t>
            </a:fld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234406"/>
              </p:ext>
            </p:extLst>
          </p:nvPr>
        </p:nvGraphicFramePr>
        <p:xfrm>
          <a:off x="2980009" y="205740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977057"/>
              </p:ext>
            </p:extLst>
          </p:nvPr>
        </p:nvGraphicFramePr>
        <p:xfrm>
          <a:off x="2980009" y="282436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80970"/>
              </p:ext>
            </p:extLst>
          </p:nvPr>
        </p:nvGraphicFramePr>
        <p:xfrm>
          <a:off x="2980009" y="3206189"/>
          <a:ext cx="838200" cy="36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65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916715"/>
              </p:ext>
            </p:extLst>
          </p:nvPr>
        </p:nvGraphicFramePr>
        <p:xfrm>
          <a:off x="2980009" y="3571240"/>
          <a:ext cx="838200" cy="36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65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753994"/>
              </p:ext>
            </p:extLst>
          </p:nvPr>
        </p:nvGraphicFramePr>
        <p:xfrm>
          <a:off x="2971800" y="3962400"/>
          <a:ext cx="838200" cy="36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65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200675"/>
              </p:ext>
            </p:extLst>
          </p:nvPr>
        </p:nvGraphicFramePr>
        <p:xfrm>
          <a:off x="609600" y="4282320"/>
          <a:ext cx="838200" cy="36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65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898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2.59259E-6 L 0.2592 0.004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51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0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Find available classroom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4910"/>
            <a:ext cx="1229604" cy="101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84557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 name: 302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2442" y="1355572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type: “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” with 30 slots, 2 air conditioner, 1 projector,…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22162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88846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Undamaged classrooms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895600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524000" y="3182587"/>
            <a:ext cx="124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831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157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0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Find available classroom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4910"/>
            <a:ext cx="1229604" cy="101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84557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 name: 302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2442" y="1355572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type: “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” with 30 slots, 2 air conditioner, 1 projector,…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22162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88846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Undamaged classrooms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895600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524000" y="3182587"/>
            <a:ext cx="124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831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0" y="3206338"/>
            <a:ext cx="2209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86200" y="2831068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room type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27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0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Find available classroom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4910"/>
            <a:ext cx="1229604" cy="101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84557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 name: 302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2442" y="1355572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type: “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” with 30 slots, 2 air conditioner, 1 projector,…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22162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88846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Undamaged classrooms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895600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524000" y="3182587"/>
            <a:ext cx="124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831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0" y="3206338"/>
            <a:ext cx="2209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86200" y="2831068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room type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19400" y="3886200"/>
            <a:ext cx="1038788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350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0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Find available classroom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4910"/>
            <a:ext cx="1229604" cy="101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84557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 name: 302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2442" y="1355572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type: “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” with 30 slots, 2 air conditioner, 1 projector,…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22162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88846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Undamaged classrooms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895600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524000" y="3182587"/>
            <a:ext cx="124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831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0" y="3206338"/>
            <a:ext cx="2209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86200" y="2831068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room type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118</a:t>
            </a:fld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618062"/>
              </p:ext>
            </p:extLst>
          </p:nvPr>
        </p:nvGraphicFramePr>
        <p:xfrm>
          <a:off x="2895600" y="3901320"/>
          <a:ext cx="838200" cy="36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65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0769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85185E-6 L 0.35781 -0.2710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82" y="-1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0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Find available classroom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4910"/>
            <a:ext cx="1229604" cy="101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84557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 name: 302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2442" y="1355572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type: “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” with 30 slots, 2 air conditioner, 1 projector,…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22162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88846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Undamaged classrooms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895600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524000" y="3182587"/>
            <a:ext cx="124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831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0" y="3206338"/>
            <a:ext cx="2209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86200" y="2831068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room type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119</a:t>
            </a:fld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348467"/>
              </p:ext>
            </p:extLst>
          </p:nvPr>
        </p:nvGraphicFramePr>
        <p:xfrm>
          <a:off x="6172200" y="2057400"/>
          <a:ext cx="838200" cy="36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65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547051"/>
              </p:ext>
            </p:extLst>
          </p:nvPr>
        </p:nvGraphicFramePr>
        <p:xfrm>
          <a:off x="2895600" y="2057400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9652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-1" y="0"/>
            <a:ext cx="4648201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6" y="24384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3033" y="4000500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285999" y="1130300"/>
            <a:ext cx="3733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What room ?</a:t>
            </a:r>
            <a:endParaRPr lang="en-US" sz="2800" b="1" dirty="0"/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>
          <a:xfrm flipV="1">
            <a:off x="990600" y="1435100"/>
            <a:ext cx="1295399" cy="1079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05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0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Find available classroom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4910"/>
            <a:ext cx="1229604" cy="101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84557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 name: 302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2442" y="1355572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type: “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” with 30 slots, 2 air conditioner, 1 projector,…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22162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88846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Undamaged classrooms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895600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524000" y="3182587"/>
            <a:ext cx="124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831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0" y="3206338"/>
            <a:ext cx="2209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86200" y="2831068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room type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120</a:t>
            </a:fld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348467"/>
              </p:ext>
            </p:extLst>
          </p:nvPr>
        </p:nvGraphicFramePr>
        <p:xfrm>
          <a:off x="6172200" y="2057400"/>
          <a:ext cx="838200" cy="36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65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664417"/>
              </p:ext>
            </p:extLst>
          </p:nvPr>
        </p:nvGraphicFramePr>
        <p:xfrm>
          <a:off x="6172200" y="2438400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175918"/>
              </p:ext>
            </p:extLst>
          </p:nvPr>
        </p:nvGraphicFramePr>
        <p:xfrm>
          <a:off x="2895600" y="4267200"/>
          <a:ext cx="838200" cy="36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65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3961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2.59259E-6 L 0.3625 0.0067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25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0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Find available classroom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4910"/>
            <a:ext cx="1229604" cy="101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84557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 name: 302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2442" y="1355572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type: “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” with 30 slots, 2 air conditioner, 1 projector,…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22162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88846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Undamaged classrooms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895600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524000" y="3182587"/>
            <a:ext cx="124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831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0" y="3206338"/>
            <a:ext cx="2209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86200" y="2831068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room type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4800" y="5758243"/>
            <a:ext cx="2435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Result: 302 -&gt; 303</a:t>
            </a:r>
            <a:endParaRPr lang="en-US" sz="2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121</a:t>
            </a:fld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86565"/>
              </p:ext>
            </p:extLst>
          </p:nvPr>
        </p:nvGraphicFramePr>
        <p:xfrm>
          <a:off x="6172200" y="2057400"/>
          <a:ext cx="838200" cy="36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65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848858"/>
              </p:ext>
            </p:extLst>
          </p:nvPr>
        </p:nvGraphicFramePr>
        <p:xfrm>
          <a:off x="6172200" y="2438400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595391"/>
              </p:ext>
            </p:extLst>
          </p:nvPr>
        </p:nvGraphicFramePr>
        <p:xfrm>
          <a:off x="6172200" y="4267200"/>
          <a:ext cx="83820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>
            <a:off x="7150238" y="3206338"/>
            <a:ext cx="5459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48600" y="2971800"/>
            <a:ext cx="708242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303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118088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91088" y="2209800"/>
            <a:ext cx="2296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77567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" y="412690"/>
            <a:ext cx="1816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Report offline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4143488" y="64025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469903-519A-466C-88BE-6A9A7B42C7AD}" type="slidenum">
              <a:rPr lang="en-US" smtClean="0"/>
              <a:pPr/>
              <a:t>123</a:t>
            </a:fld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4295888" y="65549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469903-519A-466C-88BE-6A9A7B42C7AD}" type="slidenum">
              <a:rPr lang="en-US" smtClean="0"/>
              <a:pPr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8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05241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QuangTV\Desktop\analy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04800"/>
            <a:ext cx="2300441" cy="230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" y="260290"/>
            <a:ext cx="2296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At 06:00 everyday</a:t>
            </a:r>
            <a:endParaRPr lang="en-US" sz="2000" b="1" dirty="0">
              <a:latin typeface="Cambria" pitchFamily="18" charset="0"/>
            </a:endParaRP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2514600" y="1455021"/>
            <a:ext cx="3124200" cy="2145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2514600" y="3600757"/>
            <a:ext cx="3353299" cy="1466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C:\Users\QuangTV\Desktop\off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841" y="4346728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482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05241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QuangTV\Desktop\analy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672" y="304800"/>
            <a:ext cx="2300441" cy="230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QuangTV\Desktop\notif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269401"/>
            <a:ext cx="2071342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" y="260290"/>
            <a:ext cx="3537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At 06:30 and 12:15 everyday</a:t>
            </a:r>
            <a:endParaRPr lang="en-US" sz="2000" b="1" dirty="0">
              <a:latin typeface="Cambria" pitchFamily="18" charset="0"/>
            </a:endParaRP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 flipV="1">
            <a:off x="2514600" y="1455021"/>
            <a:ext cx="3283072" cy="2145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2514600" y="3600757"/>
            <a:ext cx="3505200" cy="1697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282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2286000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QuangTV\Desktop\staf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85425"/>
            <a:ext cx="205499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QuangTV\Desktop\c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79569"/>
            <a:ext cx="2197100" cy="200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4" idx="3"/>
            <a:endCxn id="6146" idx="1"/>
          </p:cNvCxnSpPr>
          <p:nvPr/>
        </p:nvCxnSpPr>
        <p:spPr>
          <a:xfrm>
            <a:off x="1981200" y="3299925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146" idx="3"/>
            <a:endCxn id="6147" idx="1"/>
          </p:cNvCxnSpPr>
          <p:nvPr/>
        </p:nvCxnSpPr>
        <p:spPr>
          <a:xfrm flipV="1">
            <a:off x="5179193" y="1282785"/>
            <a:ext cx="1297807" cy="2017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QuangTV\Desktop\resolv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9" y="3962400"/>
            <a:ext cx="2669401" cy="247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6146" idx="3"/>
            <a:endCxn id="1026" idx="1"/>
          </p:cNvCxnSpPr>
          <p:nvPr/>
        </p:nvCxnSpPr>
        <p:spPr>
          <a:xfrm>
            <a:off x="5179193" y="3299925"/>
            <a:ext cx="1297806" cy="1900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400" y="260290"/>
            <a:ext cx="1955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Resolve Report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267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1"/>
                </a:solidFill>
                <a:latin typeface="Cambria" pitchFamily="18" charset="0"/>
              </a:rPr>
              <a:t>Q&amp;A</a:t>
            </a:r>
            <a:endParaRPr lang="en-US" sz="5400" b="1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261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-1" y="0"/>
            <a:ext cx="4648201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7620000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838200" y="1676400"/>
            <a:ext cx="6781800" cy="6096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8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-1" y="0"/>
            <a:ext cx="4648201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7620000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838200" y="1676400"/>
            <a:ext cx="6781800" cy="6096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689100"/>
            <a:ext cx="609600" cy="11303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-1" y="0"/>
            <a:ext cx="4648201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6" y="24384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3033" y="4000500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285999" y="1130300"/>
            <a:ext cx="3733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What room ?</a:t>
            </a:r>
            <a:endParaRPr lang="en-US" sz="2800" b="1" dirty="0"/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>
          <a:xfrm flipV="1">
            <a:off x="990600" y="1435100"/>
            <a:ext cx="1295399" cy="1079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3" descr="C:\Users\QuangTV\Desktop\off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328862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2285999" y="2895600"/>
            <a:ext cx="3733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301</a:t>
            </a:r>
            <a:endParaRPr lang="en-US" sz="2800" b="1" dirty="0"/>
          </a:p>
        </p:txBody>
      </p:sp>
      <p:cxnSp>
        <p:nvCxnSpPr>
          <p:cNvPr id="20" name="Straight Arrow Connector 19"/>
          <p:cNvCxnSpPr>
            <a:stCxn id="17" idx="1"/>
            <a:endCxn id="19" idx="3"/>
          </p:cNvCxnSpPr>
          <p:nvPr/>
        </p:nvCxnSpPr>
        <p:spPr>
          <a:xfrm flipH="1">
            <a:off x="6019799" y="3200400"/>
            <a:ext cx="6858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2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-1" y="0"/>
            <a:ext cx="4648201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6" y="24384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3033" y="4000500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285999" y="1130300"/>
            <a:ext cx="3733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What room ?</a:t>
            </a:r>
            <a:endParaRPr lang="en-US" sz="2800" b="1" dirty="0"/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>
          <a:xfrm flipV="1">
            <a:off x="990600" y="1435100"/>
            <a:ext cx="1295399" cy="1079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3" descr="C:\Users\QuangTV\Desktop\off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328862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2285999" y="2895600"/>
            <a:ext cx="3733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301</a:t>
            </a:r>
            <a:endParaRPr lang="en-US" sz="2800" b="1" dirty="0"/>
          </a:p>
        </p:txBody>
      </p:sp>
      <p:cxnSp>
        <p:nvCxnSpPr>
          <p:cNvPr id="20" name="Straight Arrow Connector 19"/>
          <p:cNvCxnSpPr>
            <a:stCxn id="17" idx="1"/>
            <a:endCxn id="19" idx="3"/>
          </p:cNvCxnSpPr>
          <p:nvPr/>
        </p:nvCxnSpPr>
        <p:spPr>
          <a:xfrm flipH="1">
            <a:off x="6019799" y="3200400"/>
            <a:ext cx="6858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lus 10"/>
          <p:cNvSpPr/>
          <p:nvPr/>
        </p:nvSpPr>
        <p:spPr>
          <a:xfrm>
            <a:off x="3873499" y="2000250"/>
            <a:ext cx="762000" cy="6858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171700" y="5410200"/>
            <a:ext cx="4165598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Change to 301</a:t>
            </a:r>
            <a:endParaRPr lang="en-US" sz="2800" b="1" dirty="0"/>
          </a:p>
        </p:txBody>
      </p:sp>
      <p:sp>
        <p:nvSpPr>
          <p:cNvPr id="13" name="Equal 12"/>
          <p:cNvSpPr/>
          <p:nvPr/>
        </p:nvSpPr>
        <p:spPr>
          <a:xfrm>
            <a:off x="3816347" y="3962400"/>
            <a:ext cx="927101" cy="10668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6019799" y="3733800"/>
            <a:ext cx="1066801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066800" y="3581400"/>
            <a:ext cx="13716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02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1143000" y="1498600"/>
            <a:ext cx="675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Managing equipment is manual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143000" y="2667000"/>
            <a:ext cx="6756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Waste time when receive and resolve report</a:t>
            </a:r>
            <a:endParaRPr lang="en-US" sz="1400" dirty="0"/>
          </a:p>
        </p:txBody>
      </p:sp>
      <p:sp>
        <p:nvSpPr>
          <p:cNvPr id="2" name="Oval 1"/>
          <p:cNvSpPr/>
          <p:nvPr/>
        </p:nvSpPr>
        <p:spPr>
          <a:xfrm>
            <a:off x="228600" y="1498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28600" y="27051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94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-1" y="0"/>
            <a:ext cx="4648201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1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6" y="2286000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05200" y="2831305"/>
            <a:ext cx="4800600" cy="652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How to notice other teacher ?</a:t>
            </a:r>
            <a:endParaRPr lang="en-US" sz="2800" b="1" dirty="0"/>
          </a:p>
        </p:txBody>
      </p:sp>
      <p:cxnSp>
        <p:nvCxnSpPr>
          <p:cNvPr id="15" name="Straight Arrow Connector 14"/>
          <p:cNvCxnSpPr>
            <a:stCxn id="17" idx="3"/>
            <a:endCxn id="2" idx="1"/>
          </p:cNvCxnSpPr>
          <p:nvPr/>
        </p:nvCxnSpPr>
        <p:spPr>
          <a:xfrm flipV="1">
            <a:off x="1852611" y="3157537"/>
            <a:ext cx="165258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60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-1" y="0"/>
            <a:ext cx="4648201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1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6" y="2286000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17900" y="1569242"/>
            <a:ext cx="4800600" cy="652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Notice in classroom</a:t>
            </a:r>
            <a:endParaRPr lang="en-US" sz="2800" b="1" dirty="0"/>
          </a:p>
        </p:txBody>
      </p:sp>
      <p:cxnSp>
        <p:nvCxnSpPr>
          <p:cNvPr id="15" name="Straight Arrow Connector 14"/>
          <p:cNvCxnSpPr>
            <a:stCxn id="17" idx="3"/>
            <a:endCxn id="2" idx="1"/>
          </p:cNvCxnSpPr>
          <p:nvPr/>
        </p:nvCxnSpPr>
        <p:spPr>
          <a:xfrm flipV="1">
            <a:off x="1852611" y="1895474"/>
            <a:ext cx="1665289" cy="1262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05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latin typeface="+mn-lt"/>
              </a:rPr>
              <a:t>OUTLINE</a:t>
            </a:r>
            <a:endParaRPr lang="en-US" b="1" dirty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7408333" cy="3657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Current Situation</a:t>
            </a:r>
          </a:p>
          <a:p>
            <a:r>
              <a:rPr lang="en-US" sz="3200" dirty="0" smtClean="0"/>
              <a:t>Solution</a:t>
            </a:r>
          </a:p>
          <a:p>
            <a:r>
              <a:rPr lang="en-US" sz="3200" dirty="0" smtClean="0"/>
              <a:t>Demonstration</a:t>
            </a:r>
          </a:p>
          <a:p>
            <a:r>
              <a:rPr lang="en-US" sz="3200" dirty="0" smtClean="0"/>
              <a:t>Advantages and Disadvantages</a:t>
            </a:r>
          </a:p>
          <a:p>
            <a:r>
              <a:rPr lang="en-US" sz="3200" dirty="0" smtClean="0"/>
              <a:t>Future plan	</a:t>
            </a:r>
          </a:p>
          <a:p>
            <a:r>
              <a:rPr lang="en-US" sz="3200" dirty="0" smtClean="0"/>
              <a:t>Question and Answers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6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-1" y="0"/>
            <a:ext cx="4648201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1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6" y="2286000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429000" y="5638800"/>
            <a:ext cx="4800600" cy="652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Notice to teacher</a:t>
            </a:r>
            <a:endParaRPr lang="en-US" sz="2800" b="1" dirty="0"/>
          </a:p>
        </p:txBody>
      </p:sp>
      <p:cxnSp>
        <p:nvCxnSpPr>
          <p:cNvPr id="15" name="Straight Arrow Connector 14"/>
          <p:cNvCxnSpPr>
            <a:stCxn id="17" idx="3"/>
            <a:endCxn id="2" idx="1"/>
          </p:cNvCxnSpPr>
          <p:nvPr/>
        </p:nvCxnSpPr>
        <p:spPr>
          <a:xfrm>
            <a:off x="1852611" y="3157538"/>
            <a:ext cx="1576389" cy="2807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099" y="1462540"/>
            <a:ext cx="5791200" cy="3389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33800" y="3581400"/>
            <a:ext cx="533400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2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1143000" y="1498600"/>
            <a:ext cx="675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Managing equipment is manual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143000" y="2667000"/>
            <a:ext cx="6756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Waste time when receive and resolve report</a:t>
            </a:r>
            <a:endParaRPr lang="en-US" sz="1400" dirty="0"/>
          </a:p>
        </p:txBody>
      </p:sp>
      <p:sp>
        <p:nvSpPr>
          <p:cNvPr id="2" name="Oval 1"/>
          <p:cNvSpPr/>
          <p:nvPr/>
        </p:nvSpPr>
        <p:spPr>
          <a:xfrm>
            <a:off x="228600" y="1498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28600" y="27051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2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143000" y="3962400"/>
            <a:ext cx="6756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Hard to notice when needed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228600" y="40005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921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1143000" y="1498600"/>
            <a:ext cx="675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Managing equipment is manual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143000" y="2667000"/>
            <a:ext cx="6756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Waste time when receive and resolve report</a:t>
            </a:r>
            <a:endParaRPr lang="en-US" sz="1400" dirty="0"/>
          </a:p>
        </p:txBody>
      </p:sp>
      <p:sp>
        <p:nvSpPr>
          <p:cNvPr id="2" name="Oval 1"/>
          <p:cNvSpPr/>
          <p:nvPr/>
        </p:nvSpPr>
        <p:spPr>
          <a:xfrm>
            <a:off x="228600" y="1498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28600" y="27051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2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143000" y="3962400"/>
            <a:ext cx="6756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Hard to notice when needed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228600" y="40005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3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1155700" y="5257800"/>
            <a:ext cx="6756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Require human resource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228600" y="52959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40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23</a:t>
            </a:fld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1" y="0"/>
            <a:ext cx="2286000" cy="801007"/>
          </a:xfrm>
        </p:spPr>
        <p:txBody>
          <a:bodyPr/>
          <a:lstStyle/>
          <a:p>
            <a:r>
              <a:rPr lang="en-US" sz="3600" b="1" dirty="0" smtClean="0"/>
              <a:t>SOLUTION</a:t>
            </a:r>
            <a:endParaRPr lang="en-US" sz="3600" b="1" dirty="0"/>
          </a:p>
        </p:txBody>
      </p:sp>
      <p:pic>
        <p:nvPicPr>
          <p:cNvPr id="8" name="Picture 7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3200400" y="2690325"/>
            <a:ext cx="2184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pic>
        <p:nvPicPr>
          <p:cNvPr id="11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306" y="2461725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982433" y="4023825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</a:t>
            </a:r>
            <a:endParaRPr lang="en-US" b="1" dirty="0"/>
          </a:p>
        </p:txBody>
      </p: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>
          <a:xfrm>
            <a:off x="2057400" y="3223725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1"/>
            <a:endCxn id="9" idx="3"/>
          </p:cNvCxnSpPr>
          <p:nvPr/>
        </p:nvCxnSpPr>
        <p:spPr>
          <a:xfrm flipH="1">
            <a:off x="5384800" y="3223725"/>
            <a:ext cx="1269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3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2700" y="2743200"/>
            <a:ext cx="3657600" cy="365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0"/>
            <a:ext cx="2286000" cy="801007"/>
          </a:xfrm>
        </p:spPr>
        <p:txBody>
          <a:bodyPr/>
          <a:lstStyle/>
          <a:p>
            <a:r>
              <a:rPr lang="en-US" sz="3600" b="1" dirty="0" smtClean="0"/>
              <a:t>SOLUTION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162300" y="609600"/>
            <a:ext cx="2184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3685794"/>
            <a:ext cx="2933700" cy="188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>
            <a:endCxn id="9" idx="0"/>
          </p:cNvCxnSpPr>
          <p:nvPr/>
        </p:nvCxnSpPr>
        <p:spPr>
          <a:xfrm flipH="1">
            <a:off x="1841500" y="1676400"/>
            <a:ext cx="15875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82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2700" y="2743200"/>
            <a:ext cx="3657600" cy="365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0"/>
            <a:ext cx="2286000" cy="801007"/>
          </a:xfrm>
        </p:spPr>
        <p:txBody>
          <a:bodyPr/>
          <a:lstStyle/>
          <a:p>
            <a:r>
              <a:rPr lang="en-US" sz="3600" b="1" dirty="0" smtClean="0"/>
              <a:t>SOLUTION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162300" y="609600"/>
            <a:ext cx="2184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3685794"/>
            <a:ext cx="2933700" cy="188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>
            <a:endCxn id="9" idx="0"/>
          </p:cNvCxnSpPr>
          <p:nvPr/>
        </p:nvCxnSpPr>
        <p:spPr>
          <a:xfrm flipH="1">
            <a:off x="1841500" y="1676400"/>
            <a:ext cx="15875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648200" y="2743200"/>
            <a:ext cx="3657600" cy="365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C:\Users\QuangTV\Desktop\home_ad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3685794"/>
            <a:ext cx="13462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staff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674132"/>
            <a:ext cx="1300341" cy="181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endCxn id="10" idx="0"/>
          </p:cNvCxnSpPr>
          <p:nvPr/>
        </p:nvCxnSpPr>
        <p:spPr>
          <a:xfrm>
            <a:off x="5054600" y="1676400"/>
            <a:ext cx="1422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9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0"/>
            <a:ext cx="2286000" cy="801007"/>
          </a:xfrm>
        </p:spPr>
        <p:txBody>
          <a:bodyPr/>
          <a:lstStyle/>
          <a:p>
            <a:r>
              <a:rPr lang="en-US" sz="3600" b="1" dirty="0" smtClean="0"/>
              <a:t>SOLUTION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5400" y="3200400"/>
            <a:ext cx="1727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2819400" y="1498600"/>
            <a:ext cx="556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Managing equipment is automatic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 flipV="1">
            <a:off x="1752600" y="1803400"/>
            <a:ext cx="1066800" cy="181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71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0"/>
            <a:ext cx="2286000" cy="801007"/>
          </a:xfrm>
        </p:spPr>
        <p:txBody>
          <a:bodyPr/>
          <a:lstStyle/>
          <a:p>
            <a:r>
              <a:rPr lang="en-US" sz="3600" b="1" dirty="0" smtClean="0"/>
              <a:t>SOLUTION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5400" y="3200400"/>
            <a:ext cx="1727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2819400" y="1498600"/>
            <a:ext cx="556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Managing equipment is automatic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819400" y="2590800"/>
            <a:ext cx="556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Automatic receive and resolve report</a:t>
            </a:r>
            <a:endParaRPr lang="en-US" sz="1400" dirty="0"/>
          </a:p>
        </p:txBody>
      </p:sp>
      <p:cxnSp>
        <p:nvCxnSpPr>
          <p:cNvPr id="3" name="Straight Arrow Connector 2"/>
          <p:cNvCxnSpPr>
            <a:stCxn id="6" idx="3"/>
            <a:endCxn id="7" idx="1"/>
          </p:cNvCxnSpPr>
          <p:nvPr/>
        </p:nvCxnSpPr>
        <p:spPr>
          <a:xfrm flipV="1">
            <a:off x="1752600" y="1803400"/>
            <a:ext cx="1066800" cy="181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 flipV="1">
            <a:off x="1752600" y="2895600"/>
            <a:ext cx="10668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56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0"/>
            <a:ext cx="2286000" cy="801007"/>
          </a:xfrm>
        </p:spPr>
        <p:txBody>
          <a:bodyPr/>
          <a:lstStyle/>
          <a:p>
            <a:r>
              <a:rPr lang="en-US" sz="3600" b="1" dirty="0" smtClean="0"/>
              <a:t>SOLUTION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5400" y="3200400"/>
            <a:ext cx="1727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2819400" y="1498600"/>
            <a:ext cx="556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Managing equipment is automatic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819400" y="2590800"/>
            <a:ext cx="556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Automatic receive and resolve report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819400" y="3810000"/>
            <a:ext cx="556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Notice base on SMS, real time</a:t>
            </a:r>
            <a:endParaRPr lang="en-US" sz="1400" dirty="0"/>
          </a:p>
        </p:txBody>
      </p:sp>
      <p:cxnSp>
        <p:nvCxnSpPr>
          <p:cNvPr id="3" name="Straight Arrow Connector 2"/>
          <p:cNvCxnSpPr>
            <a:stCxn id="6" idx="3"/>
            <a:endCxn id="7" idx="1"/>
          </p:cNvCxnSpPr>
          <p:nvPr/>
        </p:nvCxnSpPr>
        <p:spPr>
          <a:xfrm flipV="1">
            <a:off x="1752600" y="1803400"/>
            <a:ext cx="1066800" cy="181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 flipV="1">
            <a:off x="1752600" y="2895600"/>
            <a:ext cx="10668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1752600" y="36195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8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0"/>
            <a:ext cx="2286000" cy="801007"/>
          </a:xfrm>
        </p:spPr>
        <p:txBody>
          <a:bodyPr/>
          <a:lstStyle/>
          <a:p>
            <a:r>
              <a:rPr lang="en-US" sz="3600" b="1" dirty="0" smtClean="0"/>
              <a:t>SOLUTION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5400" y="3200400"/>
            <a:ext cx="1727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2819400" y="1498600"/>
            <a:ext cx="556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Managing equipment is automatic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819400" y="2590800"/>
            <a:ext cx="556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Automatic receive and resolve report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819400" y="3810000"/>
            <a:ext cx="556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Notice base on SMS, real time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819400" y="4953000"/>
            <a:ext cx="556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Require less human resource</a:t>
            </a:r>
            <a:endParaRPr lang="en-US" sz="1400" dirty="0"/>
          </a:p>
        </p:txBody>
      </p:sp>
      <p:cxnSp>
        <p:nvCxnSpPr>
          <p:cNvPr id="3" name="Straight Arrow Connector 2"/>
          <p:cNvCxnSpPr>
            <a:stCxn id="6" idx="3"/>
            <a:endCxn id="7" idx="1"/>
          </p:cNvCxnSpPr>
          <p:nvPr/>
        </p:nvCxnSpPr>
        <p:spPr>
          <a:xfrm flipV="1">
            <a:off x="1752600" y="1803400"/>
            <a:ext cx="1066800" cy="181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 flipV="1">
            <a:off x="1752600" y="2895600"/>
            <a:ext cx="10668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1752600" y="36195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10" idx="1"/>
          </p:cNvCxnSpPr>
          <p:nvPr/>
        </p:nvCxnSpPr>
        <p:spPr>
          <a:xfrm>
            <a:off x="1752600" y="3619500"/>
            <a:ext cx="10668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2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1" y="0"/>
            <a:ext cx="4648201" cy="801007"/>
          </a:xfrm>
        </p:spPr>
        <p:txBody>
          <a:bodyPr/>
          <a:lstStyle/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1027" name="Picture 3" descr="C:\Users\QuangTV\Desktop\scho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843879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QuangTV\Desktop\off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2429994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own Arrow 9"/>
          <p:cNvSpPr/>
          <p:nvPr/>
        </p:nvSpPr>
        <p:spPr>
          <a:xfrm rot="16200000">
            <a:off x="3625056" y="2463006"/>
            <a:ext cx="884238" cy="2076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7687" y="3911459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Staff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227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6999" cy="801007"/>
          </a:xfrm>
        </p:spPr>
        <p:txBody>
          <a:bodyPr/>
          <a:lstStyle/>
          <a:p>
            <a:r>
              <a:rPr lang="en-US" sz="3600" b="1" dirty="0" smtClean="0"/>
              <a:t>CLASSROOM</a:t>
            </a:r>
            <a:endParaRPr lang="en-US" sz="36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999608"/>
              </p:ext>
            </p:extLst>
          </p:nvPr>
        </p:nvGraphicFramePr>
        <p:xfrm>
          <a:off x="216233" y="2725420"/>
          <a:ext cx="22221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48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6999" cy="801007"/>
          </a:xfrm>
        </p:spPr>
        <p:txBody>
          <a:bodyPr/>
          <a:lstStyle/>
          <a:p>
            <a:r>
              <a:rPr lang="en-US" sz="3600" b="1" dirty="0" smtClean="0"/>
              <a:t>CLASSROOM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357338"/>
              </p:ext>
            </p:extLst>
          </p:nvPr>
        </p:nvGraphicFramePr>
        <p:xfrm>
          <a:off x="216233" y="2725420"/>
          <a:ext cx="22221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227558"/>
              </p:ext>
            </p:extLst>
          </p:nvPr>
        </p:nvGraphicFramePr>
        <p:xfrm>
          <a:off x="5638800" y="2590800"/>
          <a:ext cx="2222167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>
            <a:stCxn id="6" idx="3"/>
            <a:endCxn id="7" idx="1"/>
          </p:cNvCxnSpPr>
          <p:nvPr/>
        </p:nvCxnSpPr>
        <p:spPr>
          <a:xfrm>
            <a:off x="2438400" y="3837940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05400" y="345590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0.. 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4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6999" cy="801007"/>
          </a:xfrm>
        </p:spPr>
        <p:txBody>
          <a:bodyPr/>
          <a:lstStyle/>
          <a:p>
            <a:r>
              <a:rPr lang="en-US" sz="3600" b="1" dirty="0" smtClean="0"/>
              <a:t>CLASSROOM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797156"/>
              </p:ext>
            </p:extLst>
          </p:nvPr>
        </p:nvGraphicFramePr>
        <p:xfrm>
          <a:off x="216233" y="2725420"/>
          <a:ext cx="22221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636769"/>
              </p:ext>
            </p:extLst>
          </p:nvPr>
        </p:nvGraphicFramePr>
        <p:xfrm>
          <a:off x="5638800" y="2590800"/>
          <a:ext cx="2222167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>
            <a:stCxn id="6" idx="3"/>
            <a:endCxn id="7" idx="1"/>
          </p:cNvCxnSpPr>
          <p:nvPr/>
        </p:nvCxnSpPr>
        <p:spPr>
          <a:xfrm>
            <a:off x="2438400" y="3837940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05400" y="345590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0.. *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38400" y="347011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0.. 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98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33</a:t>
            </a:fld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6999" cy="801007"/>
          </a:xfrm>
        </p:spPr>
        <p:txBody>
          <a:bodyPr/>
          <a:lstStyle/>
          <a:p>
            <a:r>
              <a:rPr lang="en-US" sz="3600" b="1" dirty="0" smtClean="0"/>
              <a:t>CLASSROOM</a:t>
            </a:r>
            <a:endParaRPr lang="en-US" sz="36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442135"/>
              </p:ext>
            </p:extLst>
          </p:nvPr>
        </p:nvGraphicFramePr>
        <p:xfrm>
          <a:off x="3200400" y="635000"/>
          <a:ext cx="1905000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817343"/>
              </p:ext>
            </p:extLst>
          </p:nvPr>
        </p:nvGraphicFramePr>
        <p:xfrm>
          <a:off x="25401" y="3200400"/>
          <a:ext cx="17272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10" idx="3"/>
            <a:endCxn id="8" idx="1"/>
          </p:cNvCxnSpPr>
          <p:nvPr/>
        </p:nvCxnSpPr>
        <p:spPr>
          <a:xfrm flipV="1">
            <a:off x="1752601" y="1897380"/>
            <a:ext cx="1447799" cy="255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194576"/>
              </p:ext>
            </p:extLst>
          </p:nvPr>
        </p:nvGraphicFramePr>
        <p:xfrm>
          <a:off x="6400800" y="3048000"/>
          <a:ext cx="20193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>
            <a:stCxn id="8" idx="3"/>
            <a:endCxn id="17" idx="1"/>
          </p:cNvCxnSpPr>
          <p:nvPr/>
        </p:nvCxnSpPr>
        <p:spPr>
          <a:xfrm>
            <a:off x="5105400" y="1897380"/>
            <a:ext cx="1295400" cy="239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07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34</a:t>
            </a:fld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6999" cy="801007"/>
          </a:xfrm>
        </p:spPr>
        <p:txBody>
          <a:bodyPr/>
          <a:lstStyle/>
          <a:p>
            <a:r>
              <a:rPr lang="en-US" sz="3600" b="1" dirty="0" smtClean="0"/>
              <a:t>CLASSROOM</a:t>
            </a:r>
            <a:endParaRPr lang="en-US" sz="36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956397"/>
              </p:ext>
            </p:extLst>
          </p:nvPr>
        </p:nvGraphicFramePr>
        <p:xfrm>
          <a:off x="3200400" y="635000"/>
          <a:ext cx="1905000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090691"/>
              </p:ext>
            </p:extLst>
          </p:nvPr>
        </p:nvGraphicFramePr>
        <p:xfrm>
          <a:off x="25401" y="3200400"/>
          <a:ext cx="17272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10" idx="3"/>
            <a:endCxn id="8" idx="1"/>
          </p:cNvCxnSpPr>
          <p:nvPr/>
        </p:nvCxnSpPr>
        <p:spPr>
          <a:xfrm flipV="1">
            <a:off x="1752601" y="1897380"/>
            <a:ext cx="1447799" cy="255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740634"/>
              </p:ext>
            </p:extLst>
          </p:nvPr>
        </p:nvGraphicFramePr>
        <p:xfrm>
          <a:off x="6400800" y="3048000"/>
          <a:ext cx="20193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>
            <a:stCxn id="8" idx="3"/>
            <a:endCxn id="17" idx="1"/>
          </p:cNvCxnSpPr>
          <p:nvPr/>
        </p:nvCxnSpPr>
        <p:spPr>
          <a:xfrm>
            <a:off x="5105400" y="1897380"/>
            <a:ext cx="1295400" cy="239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8179508">
            <a:off x="1786214" y="417633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8048733">
            <a:off x="2637945" y="188486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52800" y="1295400"/>
            <a:ext cx="16002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400" y="4572000"/>
            <a:ext cx="16002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5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35</a:t>
            </a:fld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6999" cy="801007"/>
          </a:xfrm>
        </p:spPr>
        <p:txBody>
          <a:bodyPr/>
          <a:lstStyle/>
          <a:p>
            <a:r>
              <a:rPr lang="en-US" sz="3600" b="1" dirty="0" smtClean="0"/>
              <a:t>CLASSROOM</a:t>
            </a:r>
            <a:endParaRPr lang="en-US" sz="36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943805"/>
              </p:ext>
            </p:extLst>
          </p:nvPr>
        </p:nvGraphicFramePr>
        <p:xfrm>
          <a:off x="3200400" y="635000"/>
          <a:ext cx="1905000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627739"/>
              </p:ext>
            </p:extLst>
          </p:nvPr>
        </p:nvGraphicFramePr>
        <p:xfrm>
          <a:off x="25401" y="3200400"/>
          <a:ext cx="17272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10" idx="3"/>
            <a:endCxn id="8" idx="1"/>
          </p:cNvCxnSpPr>
          <p:nvPr/>
        </p:nvCxnSpPr>
        <p:spPr>
          <a:xfrm flipV="1">
            <a:off x="1752601" y="1897380"/>
            <a:ext cx="1447799" cy="255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321911"/>
              </p:ext>
            </p:extLst>
          </p:nvPr>
        </p:nvGraphicFramePr>
        <p:xfrm>
          <a:off x="6400800" y="3048000"/>
          <a:ext cx="20193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>
            <a:stCxn id="8" idx="3"/>
            <a:endCxn id="17" idx="1"/>
          </p:cNvCxnSpPr>
          <p:nvPr/>
        </p:nvCxnSpPr>
        <p:spPr>
          <a:xfrm>
            <a:off x="5105400" y="1897380"/>
            <a:ext cx="1295400" cy="239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8179508">
            <a:off x="1786214" y="417633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8048733">
            <a:off x="2637945" y="188486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52800" y="1295400"/>
            <a:ext cx="16002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400" y="4572000"/>
            <a:ext cx="16002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3535148">
            <a:off x="5057001" y="184968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3638912">
            <a:off x="5834670" y="396236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6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36</a:t>
            </a:fld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6999" cy="801007"/>
          </a:xfrm>
        </p:spPr>
        <p:txBody>
          <a:bodyPr/>
          <a:lstStyle/>
          <a:p>
            <a:r>
              <a:rPr lang="en-US" sz="3600" b="1" dirty="0" smtClean="0"/>
              <a:t>CLASSROOM</a:t>
            </a:r>
            <a:endParaRPr lang="en-US" sz="36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511633"/>
              </p:ext>
            </p:extLst>
          </p:nvPr>
        </p:nvGraphicFramePr>
        <p:xfrm>
          <a:off x="3200400" y="635000"/>
          <a:ext cx="1905000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482436"/>
              </p:ext>
            </p:extLst>
          </p:nvPr>
        </p:nvGraphicFramePr>
        <p:xfrm>
          <a:off x="25401" y="3200400"/>
          <a:ext cx="17272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10" idx="3"/>
            <a:endCxn id="8" idx="1"/>
          </p:cNvCxnSpPr>
          <p:nvPr/>
        </p:nvCxnSpPr>
        <p:spPr>
          <a:xfrm flipV="1">
            <a:off x="1752601" y="1897380"/>
            <a:ext cx="1447799" cy="255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483959"/>
              </p:ext>
            </p:extLst>
          </p:nvPr>
        </p:nvGraphicFramePr>
        <p:xfrm>
          <a:off x="6400800" y="3048000"/>
          <a:ext cx="20193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>
            <a:stCxn id="8" idx="3"/>
            <a:endCxn id="17" idx="1"/>
          </p:cNvCxnSpPr>
          <p:nvPr/>
        </p:nvCxnSpPr>
        <p:spPr>
          <a:xfrm>
            <a:off x="5105400" y="1897380"/>
            <a:ext cx="1295400" cy="23977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8179508">
            <a:off x="1786214" y="417633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8048733">
            <a:off x="2637945" y="188486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52800" y="1295400"/>
            <a:ext cx="16002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400" y="4572000"/>
            <a:ext cx="16002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3535148">
            <a:off x="5057001" y="184968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3638912">
            <a:off x="5834670" y="396236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5809457" y="1745575"/>
            <a:ext cx="291472" cy="142688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8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6999" cy="801007"/>
          </a:xfrm>
        </p:spPr>
        <p:txBody>
          <a:bodyPr/>
          <a:lstStyle/>
          <a:p>
            <a:r>
              <a:rPr lang="en-US" sz="3600" b="1" dirty="0" smtClean="0"/>
              <a:t>CLASSROOM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628220"/>
              </p:ext>
            </p:extLst>
          </p:nvPr>
        </p:nvGraphicFramePr>
        <p:xfrm>
          <a:off x="0" y="2590800"/>
          <a:ext cx="1905000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479117"/>
              </p:ext>
            </p:extLst>
          </p:nvPr>
        </p:nvGraphicFramePr>
        <p:xfrm>
          <a:off x="6400800" y="2514600"/>
          <a:ext cx="20193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34549"/>
              </p:ext>
            </p:extLst>
          </p:nvPr>
        </p:nvGraphicFramePr>
        <p:xfrm>
          <a:off x="3124200" y="762000"/>
          <a:ext cx="2057400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QUANTITY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3"/>
            <a:endCxn id="8" idx="1"/>
          </p:cNvCxnSpPr>
          <p:nvPr/>
        </p:nvCxnSpPr>
        <p:spPr>
          <a:xfrm flipV="1">
            <a:off x="1905000" y="2024380"/>
            <a:ext cx="121920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1"/>
          </p:cNvCxnSpPr>
          <p:nvPr/>
        </p:nvCxnSpPr>
        <p:spPr>
          <a:xfrm>
            <a:off x="5181600" y="2024380"/>
            <a:ext cx="1219200" cy="1737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8179508">
            <a:off x="1849565" y="366851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8179508">
            <a:off x="2556831" y="196868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3383074">
            <a:off x="5244016" y="196860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3434242">
            <a:off x="5884231" y="357707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6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6999" cy="801007"/>
          </a:xfrm>
        </p:spPr>
        <p:txBody>
          <a:bodyPr/>
          <a:lstStyle/>
          <a:p>
            <a:r>
              <a:rPr lang="en-US" sz="3600" b="1" dirty="0" smtClean="0"/>
              <a:t>CLASSROOM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90664"/>
              </p:ext>
            </p:extLst>
          </p:nvPr>
        </p:nvGraphicFramePr>
        <p:xfrm>
          <a:off x="228600" y="1143000"/>
          <a:ext cx="22221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72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6999" cy="801007"/>
          </a:xfrm>
        </p:spPr>
        <p:txBody>
          <a:bodyPr/>
          <a:lstStyle/>
          <a:p>
            <a:r>
              <a:rPr lang="en-US" sz="3600" b="1" dirty="0" smtClean="0"/>
              <a:t>CLASSROOM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375127"/>
              </p:ext>
            </p:extLst>
          </p:nvPr>
        </p:nvGraphicFramePr>
        <p:xfrm>
          <a:off x="228600" y="1143000"/>
          <a:ext cx="22221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427322"/>
              </p:ext>
            </p:extLst>
          </p:nvPr>
        </p:nvGraphicFramePr>
        <p:xfrm>
          <a:off x="4876800" y="1112520"/>
          <a:ext cx="2057400" cy="228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>
            <a:stCxn id="6" idx="3"/>
            <a:endCxn id="7" idx="1"/>
          </p:cNvCxnSpPr>
          <p:nvPr/>
        </p:nvCxnSpPr>
        <p:spPr>
          <a:xfrm flipV="1">
            <a:off x="2450767" y="2255519"/>
            <a:ext cx="24260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50767" y="225551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30367" y="225552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7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</a:t>
            </a:fld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-1" y="0"/>
            <a:ext cx="4648201" cy="801007"/>
          </a:xfrm>
        </p:spPr>
        <p:txBody>
          <a:bodyPr/>
          <a:lstStyle/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8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" y="2454924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55636" y="3936389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Staff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3733800" y="1143000"/>
            <a:ext cx="464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Number of equipment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33800" y="2454924"/>
            <a:ext cx="464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Status of equipment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33800" y="3773809"/>
            <a:ext cx="464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Damage of equipment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33800" y="5105400"/>
            <a:ext cx="464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Time remain of equipment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8" idx="3"/>
            <a:endCxn id="11" idx="1"/>
          </p:cNvCxnSpPr>
          <p:nvPr/>
        </p:nvCxnSpPr>
        <p:spPr>
          <a:xfrm flipV="1">
            <a:off x="2111374" y="1485900"/>
            <a:ext cx="1622426" cy="1840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4" idx="1"/>
          </p:cNvCxnSpPr>
          <p:nvPr/>
        </p:nvCxnSpPr>
        <p:spPr>
          <a:xfrm>
            <a:off x="2111374" y="3326462"/>
            <a:ext cx="1622426" cy="2121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12" idx="1"/>
          </p:cNvCxnSpPr>
          <p:nvPr/>
        </p:nvCxnSpPr>
        <p:spPr>
          <a:xfrm flipV="1">
            <a:off x="2111374" y="2797824"/>
            <a:ext cx="1622426" cy="528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13" idx="1"/>
          </p:cNvCxnSpPr>
          <p:nvPr/>
        </p:nvCxnSpPr>
        <p:spPr>
          <a:xfrm>
            <a:off x="2111374" y="3326462"/>
            <a:ext cx="1622426" cy="7902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67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6999" cy="801007"/>
          </a:xfrm>
        </p:spPr>
        <p:txBody>
          <a:bodyPr/>
          <a:lstStyle/>
          <a:p>
            <a:r>
              <a:rPr lang="en-US" sz="3600" b="1" dirty="0" smtClean="0"/>
              <a:t>CLASSROOM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630418"/>
              </p:ext>
            </p:extLst>
          </p:nvPr>
        </p:nvGraphicFramePr>
        <p:xfrm>
          <a:off x="228600" y="1143000"/>
          <a:ext cx="22221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083399"/>
              </p:ext>
            </p:extLst>
          </p:nvPr>
        </p:nvGraphicFramePr>
        <p:xfrm>
          <a:off x="4876800" y="1112520"/>
          <a:ext cx="2057400" cy="228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026414"/>
              </p:ext>
            </p:extLst>
          </p:nvPr>
        </p:nvGraphicFramePr>
        <p:xfrm>
          <a:off x="4876800" y="4175760"/>
          <a:ext cx="2057400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QUANTITY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>
            <a:stCxn id="6" idx="3"/>
            <a:endCxn id="7" idx="1"/>
          </p:cNvCxnSpPr>
          <p:nvPr/>
        </p:nvCxnSpPr>
        <p:spPr>
          <a:xfrm flipV="1">
            <a:off x="2450767" y="2255519"/>
            <a:ext cx="24260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2"/>
            <a:endCxn id="8" idx="0"/>
          </p:cNvCxnSpPr>
          <p:nvPr/>
        </p:nvCxnSpPr>
        <p:spPr>
          <a:xfrm>
            <a:off x="5905500" y="3398519"/>
            <a:ext cx="0" cy="77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50767" y="225551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30367" y="225552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05499" y="339343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905500" y="382166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9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6999" cy="801007"/>
          </a:xfrm>
        </p:spPr>
        <p:txBody>
          <a:bodyPr/>
          <a:lstStyle/>
          <a:p>
            <a:r>
              <a:rPr lang="en-US" sz="3600" b="1" dirty="0" smtClean="0"/>
              <a:t>CLASSROOM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711699"/>
              </p:ext>
            </p:extLst>
          </p:nvPr>
        </p:nvGraphicFramePr>
        <p:xfrm>
          <a:off x="228600" y="1143000"/>
          <a:ext cx="22221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385230"/>
              </p:ext>
            </p:extLst>
          </p:nvPr>
        </p:nvGraphicFramePr>
        <p:xfrm>
          <a:off x="4876800" y="1112520"/>
          <a:ext cx="2057400" cy="228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338834"/>
              </p:ext>
            </p:extLst>
          </p:nvPr>
        </p:nvGraphicFramePr>
        <p:xfrm>
          <a:off x="4876800" y="4175760"/>
          <a:ext cx="2057400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QUANTITY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710608"/>
              </p:ext>
            </p:extLst>
          </p:nvPr>
        </p:nvGraphicFramePr>
        <p:xfrm>
          <a:off x="304800" y="4191000"/>
          <a:ext cx="20193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>
            <a:stCxn id="6" idx="3"/>
            <a:endCxn id="7" idx="1"/>
          </p:cNvCxnSpPr>
          <p:nvPr/>
        </p:nvCxnSpPr>
        <p:spPr>
          <a:xfrm flipV="1">
            <a:off x="2450767" y="2255519"/>
            <a:ext cx="24260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2"/>
            <a:endCxn id="8" idx="0"/>
          </p:cNvCxnSpPr>
          <p:nvPr/>
        </p:nvCxnSpPr>
        <p:spPr>
          <a:xfrm>
            <a:off x="5905500" y="3398519"/>
            <a:ext cx="0" cy="77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1"/>
            <a:endCxn id="9" idx="3"/>
          </p:cNvCxnSpPr>
          <p:nvPr/>
        </p:nvCxnSpPr>
        <p:spPr>
          <a:xfrm flipH="1">
            <a:off x="2324100" y="5438140"/>
            <a:ext cx="2552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50767" y="225551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30367" y="225552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05499" y="339343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905500" y="382166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24100" y="543814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330367" y="543814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2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42</a:t>
            </a:fld>
            <a:endParaRPr lang="en-US"/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6999" cy="801007"/>
          </a:xfrm>
        </p:spPr>
        <p:txBody>
          <a:bodyPr/>
          <a:lstStyle/>
          <a:p>
            <a:r>
              <a:rPr lang="en-US" sz="3600" b="1" dirty="0" smtClean="0"/>
              <a:t>ROOM TYPE</a:t>
            </a:r>
            <a:endParaRPr lang="en-US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3196"/>
            <a:ext cx="2103512" cy="210351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103512" y="2590800"/>
            <a:ext cx="2392288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989258"/>
            <a:ext cx="3200400" cy="442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3200400" cy="4422283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6999" cy="801007"/>
          </a:xfrm>
        </p:spPr>
        <p:txBody>
          <a:bodyPr/>
          <a:lstStyle/>
          <a:p>
            <a:r>
              <a:rPr lang="en-US" sz="3600" b="1" dirty="0" smtClean="0"/>
              <a:t>ROOM TYPE</a:t>
            </a:r>
            <a:endParaRPr lang="en-US" sz="36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727032"/>
              </p:ext>
            </p:extLst>
          </p:nvPr>
        </p:nvGraphicFramePr>
        <p:xfrm>
          <a:off x="5105400" y="990600"/>
          <a:ext cx="2057400" cy="228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VerticalRows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257800" y="2514600"/>
            <a:ext cx="1676400" cy="3429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2825749"/>
            <a:ext cx="1511300" cy="296813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16100" y="2825749"/>
            <a:ext cx="1079500" cy="296813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8" idx="1"/>
            <a:endCxn id="10" idx="3"/>
          </p:cNvCxnSpPr>
          <p:nvPr/>
        </p:nvCxnSpPr>
        <p:spPr>
          <a:xfrm flipH="1">
            <a:off x="2895600" y="2686050"/>
            <a:ext cx="2362200" cy="16237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9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3200400" cy="4422283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6999" cy="801007"/>
          </a:xfrm>
        </p:spPr>
        <p:txBody>
          <a:bodyPr/>
          <a:lstStyle/>
          <a:p>
            <a:r>
              <a:rPr lang="en-US" sz="3600" b="1" dirty="0" smtClean="0"/>
              <a:t>ROOM TYPE</a:t>
            </a:r>
            <a:endParaRPr lang="en-US" sz="36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134912"/>
              </p:ext>
            </p:extLst>
          </p:nvPr>
        </p:nvGraphicFramePr>
        <p:xfrm>
          <a:off x="5105400" y="990600"/>
          <a:ext cx="2057400" cy="228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VerticalRows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HorizontalRows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270500" y="2870200"/>
            <a:ext cx="1676400" cy="3429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2825749"/>
            <a:ext cx="2590800" cy="60325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8" idx="1"/>
          </p:cNvCxnSpPr>
          <p:nvPr/>
        </p:nvCxnSpPr>
        <p:spPr>
          <a:xfrm flipH="1">
            <a:off x="2895600" y="3041650"/>
            <a:ext cx="2374900" cy="1238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4800" y="3429000"/>
            <a:ext cx="2590800" cy="685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4800" y="4114800"/>
            <a:ext cx="2590800" cy="685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4800" y="4800600"/>
            <a:ext cx="2590800" cy="685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4800" y="5486400"/>
            <a:ext cx="2590800" cy="685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8" idx="1"/>
            <a:endCxn id="13" idx="3"/>
          </p:cNvCxnSpPr>
          <p:nvPr/>
        </p:nvCxnSpPr>
        <p:spPr>
          <a:xfrm flipH="1">
            <a:off x="2895600" y="3041650"/>
            <a:ext cx="2374900" cy="7302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1"/>
            <a:endCxn id="14" idx="3"/>
          </p:cNvCxnSpPr>
          <p:nvPr/>
        </p:nvCxnSpPr>
        <p:spPr>
          <a:xfrm flipH="1">
            <a:off x="2895600" y="3041650"/>
            <a:ext cx="2374900" cy="14160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1"/>
          </p:cNvCxnSpPr>
          <p:nvPr/>
        </p:nvCxnSpPr>
        <p:spPr>
          <a:xfrm flipH="1">
            <a:off x="2895600" y="3041650"/>
            <a:ext cx="2374900" cy="21018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1"/>
            <a:endCxn id="16" idx="3"/>
          </p:cNvCxnSpPr>
          <p:nvPr/>
        </p:nvCxnSpPr>
        <p:spPr>
          <a:xfrm flipH="1">
            <a:off x="2895600" y="3041650"/>
            <a:ext cx="2374900" cy="27876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77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3200400" cy="4422283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6999" cy="801007"/>
          </a:xfrm>
        </p:spPr>
        <p:txBody>
          <a:bodyPr/>
          <a:lstStyle/>
          <a:p>
            <a:r>
              <a:rPr lang="en-US" sz="3600" b="1" dirty="0" smtClean="0"/>
              <a:t>ROOM TYPE</a:t>
            </a:r>
            <a:endParaRPr lang="en-US" sz="36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959639"/>
              </p:ext>
            </p:extLst>
          </p:nvPr>
        </p:nvGraphicFramePr>
        <p:xfrm>
          <a:off x="5105400" y="990600"/>
          <a:ext cx="2895600" cy="2683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VerticalRows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HorizontalRows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NumberOfSlotsEachHRows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2825749"/>
            <a:ext cx="1524000" cy="60325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endCxn id="21" idx="3"/>
          </p:cNvCxnSpPr>
          <p:nvPr/>
        </p:nvCxnSpPr>
        <p:spPr>
          <a:xfrm flipH="1" flipV="1">
            <a:off x="2971800" y="3127374"/>
            <a:ext cx="2178050" cy="3016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828800" y="2825748"/>
            <a:ext cx="1143000" cy="60325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24450" y="3281115"/>
            <a:ext cx="2800350" cy="37648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2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3200400" cy="4422283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6999" cy="801007"/>
          </a:xfrm>
        </p:spPr>
        <p:txBody>
          <a:bodyPr/>
          <a:lstStyle/>
          <a:p>
            <a:r>
              <a:rPr lang="en-US" sz="3600" b="1" dirty="0" smtClean="0"/>
              <a:t>ROOM TYPE</a:t>
            </a:r>
            <a:endParaRPr lang="en-US" sz="36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406608"/>
              </p:ext>
            </p:extLst>
          </p:nvPr>
        </p:nvGraphicFramePr>
        <p:xfrm>
          <a:off x="5105400" y="990600"/>
          <a:ext cx="2895600" cy="2683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VerticalRows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HorizontalRows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NumberOfSlotsEachHRows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6200" y="1371600"/>
            <a:ext cx="3200400" cy="75565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1"/>
            <a:endCxn id="9" idx="3"/>
          </p:cNvCxnSpPr>
          <p:nvPr/>
        </p:nvCxnSpPr>
        <p:spPr>
          <a:xfrm flipH="1" flipV="1">
            <a:off x="3276600" y="1749426"/>
            <a:ext cx="1873250" cy="36277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959625"/>
              </p:ext>
            </p:extLst>
          </p:nvPr>
        </p:nvGraphicFramePr>
        <p:xfrm>
          <a:off x="5149850" y="4114800"/>
          <a:ext cx="2057400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QUANTITY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5149850" y="4724400"/>
            <a:ext cx="2012950" cy="19050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6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7620000" cy="1143000"/>
          </a:xfrm>
        </p:spPr>
        <p:txBody>
          <a:bodyPr/>
          <a:lstStyle/>
          <a:p>
            <a:r>
              <a:rPr lang="en-US" b="1" dirty="0" smtClean="0"/>
              <a:t>DEMONSTRATION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4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0" y="27432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Why need schedule ?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495800" y="1219200"/>
            <a:ext cx="3657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Update equipment using time</a:t>
            </a:r>
            <a:endParaRPr lang="en-US" sz="2000" b="1" dirty="0"/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2590800" y="1524000"/>
            <a:ext cx="19050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0" y="27432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Why need schedule ?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495800" y="1219200"/>
            <a:ext cx="3657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Update equipment using time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495800" y="2819400"/>
            <a:ext cx="3886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Find available room when needed</a:t>
            </a:r>
            <a:endParaRPr lang="en-US" sz="2000" b="1" dirty="0"/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2590800" y="1524000"/>
            <a:ext cx="19050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2590800" y="31242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76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1143000" y="1498600"/>
            <a:ext cx="675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Managing equipment is manual</a:t>
            </a:r>
            <a:endParaRPr lang="en-US" sz="1400" dirty="0"/>
          </a:p>
        </p:txBody>
      </p:sp>
      <p:sp>
        <p:nvSpPr>
          <p:cNvPr id="2" name="Oval 1"/>
          <p:cNvSpPr/>
          <p:nvPr/>
        </p:nvSpPr>
        <p:spPr>
          <a:xfrm>
            <a:off x="228600" y="1498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399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0" y="27432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Why need schedule ?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495800" y="1219200"/>
            <a:ext cx="3657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Update equipment using time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495800" y="2819400"/>
            <a:ext cx="3886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Find available room when needed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495800" y="4648200"/>
            <a:ext cx="3657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Check report of user</a:t>
            </a:r>
            <a:endParaRPr lang="en-US" sz="2000" b="1" dirty="0"/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2590800" y="1524000"/>
            <a:ext cx="19050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2590800" y="31242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10" idx="1"/>
          </p:cNvCxnSpPr>
          <p:nvPr/>
        </p:nvCxnSpPr>
        <p:spPr>
          <a:xfrm>
            <a:off x="2590800" y="3124200"/>
            <a:ext cx="19050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08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604767"/>
              </p:ext>
            </p:extLst>
          </p:nvPr>
        </p:nvGraphicFramePr>
        <p:xfrm>
          <a:off x="304799" y="1905000"/>
          <a:ext cx="205740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ScheduleConfigID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41895"/>
              </p:ext>
            </p:extLst>
          </p:nvPr>
        </p:nvGraphicFramePr>
        <p:xfrm>
          <a:off x="5334000" y="1798320"/>
          <a:ext cx="2057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5795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</a:t>
                      </a:r>
                      <a:r>
                        <a:rPr lang="en-US" dirty="0" smtClean="0"/>
                        <a:t>CONFIG OBJECT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Slot</a:t>
                      </a:r>
                      <a:endParaRPr lang="en-US" dirty="0"/>
                    </a:p>
                  </a:txBody>
                  <a:tcPr/>
                </a:tc>
              </a:tr>
              <a:tr h="36336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TimeFrom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TimeTo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>
            <a:stCxn id="6" idx="3"/>
            <a:endCxn id="7" idx="1"/>
          </p:cNvCxnSpPr>
          <p:nvPr/>
        </p:nvCxnSpPr>
        <p:spPr>
          <a:xfrm>
            <a:off x="2362199" y="3032760"/>
            <a:ext cx="2971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62199" y="303276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01482" y="301168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4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387600" y="1371600"/>
            <a:ext cx="3505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How to import schedule ?</a:t>
            </a: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162050" y="40259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Manual</a:t>
            </a:r>
            <a:endParaRPr lang="en-US" sz="2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105400" y="40386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Import File</a:t>
            </a:r>
            <a:endParaRPr lang="en-US" sz="2400" b="1" dirty="0"/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 flipH="1">
            <a:off x="2038350" y="1981200"/>
            <a:ext cx="2101850" cy="2044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8" idx="0"/>
          </p:cNvCxnSpPr>
          <p:nvPr/>
        </p:nvCxnSpPr>
        <p:spPr>
          <a:xfrm>
            <a:off x="4140200" y="1981200"/>
            <a:ext cx="18415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93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39699" y="1066800"/>
            <a:ext cx="2527299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Config</a:t>
            </a:r>
            <a:r>
              <a:rPr lang="en-US" sz="2400" b="1" dirty="0" smtClean="0"/>
              <a:t> Schedule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768475" y="4003675"/>
            <a:ext cx="669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36749"/>
            <a:ext cx="3624262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Oval 10"/>
          <p:cNvSpPr/>
          <p:nvPr/>
        </p:nvSpPr>
        <p:spPr>
          <a:xfrm>
            <a:off x="3505200" y="1066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021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39699" y="1066800"/>
            <a:ext cx="2527299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Config</a:t>
            </a:r>
            <a:r>
              <a:rPr lang="en-US" sz="2400" b="1" dirty="0" smtClean="0"/>
              <a:t> Schedule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768475" y="4003675"/>
            <a:ext cx="669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36749"/>
            <a:ext cx="3624262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Oval 10"/>
          <p:cNvSpPr/>
          <p:nvPr/>
        </p:nvSpPr>
        <p:spPr>
          <a:xfrm>
            <a:off x="3505200" y="1066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6705600" y="9906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42809"/>
              </p:ext>
            </p:extLst>
          </p:nvPr>
        </p:nvGraphicFramePr>
        <p:xfrm>
          <a:off x="6248400" y="2769235"/>
          <a:ext cx="2057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5795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CONFIG OBJECT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Slot</a:t>
                      </a:r>
                      <a:endParaRPr lang="en-US" dirty="0"/>
                    </a:p>
                  </a:txBody>
                  <a:tcPr/>
                </a:tc>
              </a:tr>
              <a:tr h="36336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TimeFrom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TimeTo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476500" y="2964655"/>
            <a:ext cx="571500" cy="33496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97600" y="3444873"/>
            <a:ext cx="2108200" cy="33496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4" idx="3"/>
          </p:cNvCxnSpPr>
          <p:nvPr/>
        </p:nvCxnSpPr>
        <p:spPr>
          <a:xfrm>
            <a:off x="3048000" y="3132137"/>
            <a:ext cx="3149600" cy="48021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9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39699" y="1066800"/>
            <a:ext cx="2527299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Config</a:t>
            </a:r>
            <a:r>
              <a:rPr lang="en-US" sz="2400" b="1" dirty="0" smtClean="0"/>
              <a:t> Schedule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768475" y="4003675"/>
            <a:ext cx="669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36749"/>
            <a:ext cx="3624262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Oval 10"/>
          <p:cNvSpPr/>
          <p:nvPr/>
        </p:nvSpPr>
        <p:spPr>
          <a:xfrm>
            <a:off x="3505200" y="1066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6705600" y="9906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810861"/>
              </p:ext>
            </p:extLst>
          </p:nvPr>
        </p:nvGraphicFramePr>
        <p:xfrm>
          <a:off x="6248400" y="2769235"/>
          <a:ext cx="2057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5795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CONFIG OBJECT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Slot</a:t>
                      </a:r>
                      <a:endParaRPr lang="en-US" dirty="0"/>
                    </a:p>
                  </a:txBody>
                  <a:tcPr/>
                </a:tc>
              </a:tr>
              <a:tr h="36336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TimeFrom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TimeTo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3048000" y="2964655"/>
            <a:ext cx="1295400" cy="33496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97600" y="3779836"/>
            <a:ext cx="2108200" cy="33496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4" idx="3"/>
            <a:endCxn id="15" idx="1"/>
          </p:cNvCxnSpPr>
          <p:nvPr/>
        </p:nvCxnSpPr>
        <p:spPr>
          <a:xfrm>
            <a:off x="4343400" y="3132137"/>
            <a:ext cx="1854200" cy="81518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62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39699" y="1066800"/>
            <a:ext cx="2527299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Config</a:t>
            </a:r>
            <a:r>
              <a:rPr lang="en-US" sz="2400" b="1" dirty="0" smtClean="0"/>
              <a:t> Schedule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768475" y="4003675"/>
            <a:ext cx="669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36749"/>
            <a:ext cx="3624262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Oval 10"/>
          <p:cNvSpPr/>
          <p:nvPr/>
        </p:nvSpPr>
        <p:spPr>
          <a:xfrm>
            <a:off x="3505200" y="1066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6705600" y="9906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10040"/>
              </p:ext>
            </p:extLst>
          </p:nvPr>
        </p:nvGraphicFramePr>
        <p:xfrm>
          <a:off x="6248400" y="2769235"/>
          <a:ext cx="2057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5795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CONFIG OBJECT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Slot</a:t>
                      </a:r>
                      <a:endParaRPr lang="en-US" dirty="0"/>
                    </a:p>
                  </a:txBody>
                  <a:tcPr/>
                </a:tc>
              </a:tr>
              <a:tr h="36336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TimeFrom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TimeTo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4495800" y="2964655"/>
            <a:ext cx="1295400" cy="33496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223000" y="4127498"/>
            <a:ext cx="2108200" cy="33496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4" idx="3"/>
            <a:endCxn id="15" idx="1"/>
          </p:cNvCxnSpPr>
          <p:nvPr/>
        </p:nvCxnSpPr>
        <p:spPr>
          <a:xfrm>
            <a:off x="5791200" y="3132137"/>
            <a:ext cx="431800" cy="116284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61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39700" y="10668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Manual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7" idx="3"/>
          </p:cNvCxnSpPr>
          <p:nvPr/>
        </p:nvCxnSpPr>
        <p:spPr>
          <a:xfrm>
            <a:off x="1768475" y="4003675"/>
            <a:ext cx="8985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505200" y="1066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b="1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9" y="2122487"/>
            <a:ext cx="2743201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276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0668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Manual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9" y="2122487"/>
            <a:ext cx="2743201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endCxn id="8" idx="1"/>
          </p:cNvCxnSpPr>
          <p:nvPr/>
        </p:nvCxnSpPr>
        <p:spPr>
          <a:xfrm>
            <a:off x="1768475" y="4003675"/>
            <a:ext cx="8985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505200" y="1066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6705600" y="9906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911949"/>
              </p:ext>
            </p:extLst>
          </p:nvPr>
        </p:nvGraphicFramePr>
        <p:xfrm>
          <a:off x="6172200" y="2122487"/>
          <a:ext cx="205740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ScheduleConfigID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NoStudents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170096"/>
              </p:ext>
            </p:extLst>
          </p:nvPr>
        </p:nvGraphicFramePr>
        <p:xfrm>
          <a:off x="6172200" y="4401820"/>
          <a:ext cx="2057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203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</a:t>
                      </a:r>
                      <a:r>
                        <a:rPr lang="en-US" dirty="0" smtClean="0"/>
                        <a:t>CONFIG OBJECT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Slot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TimeFrom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TimeTo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6172200" y="2514600"/>
            <a:ext cx="2057400" cy="3810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95600" y="2667000"/>
            <a:ext cx="2057400" cy="2286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6" idx="1"/>
            <a:endCxn id="17" idx="3"/>
          </p:cNvCxnSpPr>
          <p:nvPr/>
        </p:nvCxnSpPr>
        <p:spPr>
          <a:xfrm flipH="1">
            <a:off x="4953000" y="2705100"/>
            <a:ext cx="1219200" cy="762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13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0668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Manual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9" y="2122487"/>
            <a:ext cx="2743201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endCxn id="8" idx="1"/>
          </p:cNvCxnSpPr>
          <p:nvPr/>
        </p:nvCxnSpPr>
        <p:spPr>
          <a:xfrm>
            <a:off x="1768475" y="4003675"/>
            <a:ext cx="8985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505200" y="1066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6705600" y="9906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718634"/>
              </p:ext>
            </p:extLst>
          </p:nvPr>
        </p:nvGraphicFramePr>
        <p:xfrm>
          <a:off x="6172200" y="2122487"/>
          <a:ext cx="205740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ScheduleConfigID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NoStudents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944402"/>
              </p:ext>
            </p:extLst>
          </p:nvPr>
        </p:nvGraphicFramePr>
        <p:xfrm>
          <a:off x="6172200" y="4401820"/>
          <a:ext cx="2057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203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</a:t>
                      </a:r>
                      <a:r>
                        <a:rPr lang="en-US" dirty="0" smtClean="0"/>
                        <a:t>CONFIG OBJECT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Slot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TimeFrom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TimeTo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6172200" y="5029200"/>
            <a:ext cx="2057400" cy="3810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95600" y="3017837"/>
            <a:ext cx="2057400" cy="2286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6" idx="1"/>
            <a:endCxn id="17" idx="3"/>
          </p:cNvCxnSpPr>
          <p:nvPr/>
        </p:nvCxnSpPr>
        <p:spPr>
          <a:xfrm flipH="1" flipV="1">
            <a:off x="4953000" y="3132137"/>
            <a:ext cx="1219200" cy="208756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36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38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786907" y="27559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4539"/>
            <a:ext cx="1688114" cy="1681361"/>
          </a:xfrm>
          <a:prstGeom prst="rect">
            <a:avLst/>
          </a:prstGeom>
        </p:spPr>
      </p:pic>
      <p:sp>
        <p:nvSpPr>
          <p:cNvPr id="8" name="Slide Number Placeholder 6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469903-519A-466C-88BE-6A9A7B42C7A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-1" y="0"/>
            <a:ext cx="4648201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/>
              <a:t>CURRENT SITUATION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8127" y="5295900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615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0668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Manual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9" y="2122487"/>
            <a:ext cx="2743201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endCxn id="8" idx="1"/>
          </p:cNvCxnSpPr>
          <p:nvPr/>
        </p:nvCxnSpPr>
        <p:spPr>
          <a:xfrm>
            <a:off x="1768475" y="4003675"/>
            <a:ext cx="8985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505200" y="1066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6705600" y="9906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873314"/>
              </p:ext>
            </p:extLst>
          </p:nvPr>
        </p:nvGraphicFramePr>
        <p:xfrm>
          <a:off x="6172200" y="2122487"/>
          <a:ext cx="205740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ScheduleConfigID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NoStudents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573440"/>
              </p:ext>
            </p:extLst>
          </p:nvPr>
        </p:nvGraphicFramePr>
        <p:xfrm>
          <a:off x="6172200" y="4401820"/>
          <a:ext cx="2057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203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</a:t>
                      </a:r>
                      <a:r>
                        <a:rPr lang="en-US" dirty="0" smtClean="0"/>
                        <a:t>CONFIG OBJECT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Slot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TimeFrom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TimeTo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6324600" y="3622675"/>
            <a:ext cx="2057400" cy="3810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21000" y="3657600"/>
            <a:ext cx="2057400" cy="2286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6" idx="1"/>
            <a:endCxn id="17" idx="3"/>
          </p:cNvCxnSpPr>
          <p:nvPr/>
        </p:nvCxnSpPr>
        <p:spPr>
          <a:xfrm flipH="1" flipV="1">
            <a:off x="4978400" y="3771900"/>
            <a:ext cx="1346200" cy="4127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99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0668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Manual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9" y="2122487"/>
            <a:ext cx="2743201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endCxn id="8" idx="1"/>
          </p:cNvCxnSpPr>
          <p:nvPr/>
        </p:nvCxnSpPr>
        <p:spPr>
          <a:xfrm>
            <a:off x="1768475" y="4003675"/>
            <a:ext cx="8985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505200" y="1066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6705600" y="9906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957413"/>
              </p:ext>
            </p:extLst>
          </p:nvPr>
        </p:nvGraphicFramePr>
        <p:xfrm>
          <a:off x="6172200" y="2122487"/>
          <a:ext cx="205740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ScheduleConfigID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NoStudents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263733"/>
              </p:ext>
            </p:extLst>
          </p:nvPr>
        </p:nvGraphicFramePr>
        <p:xfrm>
          <a:off x="6172200" y="4401820"/>
          <a:ext cx="2057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203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</a:t>
                      </a:r>
                      <a:r>
                        <a:rPr lang="en-US" dirty="0" smtClean="0"/>
                        <a:t>CONFIG OBJECT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Slot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TimeFrom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TimeTo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6172200" y="2819400"/>
            <a:ext cx="2057400" cy="50323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95600" y="4495800"/>
            <a:ext cx="2057400" cy="5334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6" idx="1"/>
            <a:endCxn id="17" idx="3"/>
          </p:cNvCxnSpPr>
          <p:nvPr/>
        </p:nvCxnSpPr>
        <p:spPr>
          <a:xfrm flipH="1">
            <a:off x="4953000" y="3071019"/>
            <a:ext cx="1219200" cy="169148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6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0668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Manual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9" y="2122487"/>
            <a:ext cx="2743201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endCxn id="8" idx="1"/>
          </p:cNvCxnSpPr>
          <p:nvPr/>
        </p:nvCxnSpPr>
        <p:spPr>
          <a:xfrm>
            <a:off x="1768475" y="4003675"/>
            <a:ext cx="8985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505200" y="1066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6705600" y="9906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349475"/>
              </p:ext>
            </p:extLst>
          </p:nvPr>
        </p:nvGraphicFramePr>
        <p:xfrm>
          <a:off x="6172200" y="2122487"/>
          <a:ext cx="205740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ScheduleConfigID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NoStudents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431049"/>
              </p:ext>
            </p:extLst>
          </p:nvPr>
        </p:nvGraphicFramePr>
        <p:xfrm>
          <a:off x="6172200" y="4401820"/>
          <a:ext cx="2057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203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</a:t>
                      </a:r>
                      <a:r>
                        <a:rPr lang="en-US" dirty="0" smtClean="0"/>
                        <a:t>CONFIG OBJECT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Slot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TimeFrom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TimeTo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6172200" y="3942159"/>
            <a:ext cx="2057400" cy="50323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95600" y="3942159"/>
            <a:ext cx="2057400" cy="25161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6" idx="1"/>
            <a:endCxn id="17" idx="3"/>
          </p:cNvCxnSpPr>
          <p:nvPr/>
        </p:nvCxnSpPr>
        <p:spPr>
          <a:xfrm flipH="1" flipV="1">
            <a:off x="4953000" y="4067969"/>
            <a:ext cx="1219200" cy="12580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77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0668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Import File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86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0668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Import File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3200400" y="1066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743200" y="3290886"/>
            <a:ext cx="1752600" cy="1584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Download template from server</a:t>
            </a:r>
            <a:endParaRPr lang="en-US" sz="2400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0"/>
            <a:ext cx="4329846" cy="318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374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0668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Import File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3200400" y="1066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743200" y="3290886"/>
            <a:ext cx="1752600" cy="1584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Download template from server</a:t>
            </a:r>
            <a:endParaRPr lang="en-US" sz="2400" b="1" dirty="0"/>
          </a:p>
        </p:txBody>
      </p:sp>
      <p:sp>
        <p:nvSpPr>
          <p:cNvPr id="11" name="Oval 10"/>
          <p:cNvSpPr/>
          <p:nvPr/>
        </p:nvSpPr>
        <p:spPr>
          <a:xfrm>
            <a:off x="5562600" y="1066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105400" y="3290886"/>
            <a:ext cx="1752600" cy="1584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Fill to template</a:t>
            </a:r>
            <a:endParaRPr lang="en-US" sz="2400" b="1" dirty="0"/>
          </a:p>
        </p:txBody>
      </p:sp>
      <p:cxnSp>
        <p:nvCxnSpPr>
          <p:cNvPr id="3" name="Straight Arrow Connector 2"/>
          <p:cNvCxnSpPr>
            <a:stCxn id="10" idx="3"/>
            <a:endCxn id="12" idx="1"/>
          </p:cNvCxnSpPr>
          <p:nvPr/>
        </p:nvCxnSpPr>
        <p:spPr>
          <a:xfrm>
            <a:off x="4495800" y="4083049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18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66</a:t>
            </a:fld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7467599" cy="4757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991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0668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Import File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2743200" y="9906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286000" y="3292472"/>
            <a:ext cx="1752600" cy="1584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Download template from server</a:t>
            </a:r>
            <a:endParaRPr lang="en-US" sz="2400" b="1" dirty="0"/>
          </a:p>
        </p:txBody>
      </p:sp>
      <p:sp>
        <p:nvSpPr>
          <p:cNvPr id="11" name="Oval 10"/>
          <p:cNvSpPr/>
          <p:nvPr/>
        </p:nvSpPr>
        <p:spPr>
          <a:xfrm>
            <a:off x="4991100" y="9906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4533900" y="3281358"/>
            <a:ext cx="1752600" cy="1584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Fill to template</a:t>
            </a:r>
            <a:endParaRPr lang="en-US" sz="2400" b="1" dirty="0"/>
          </a:p>
        </p:txBody>
      </p:sp>
      <p:sp>
        <p:nvSpPr>
          <p:cNvPr id="13" name="Oval 12"/>
          <p:cNvSpPr/>
          <p:nvPr/>
        </p:nvSpPr>
        <p:spPr>
          <a:xfrm>
            <a:off x="7162800" y="9906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3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6705600" y="3267072"/>
            <a:ext cx="1752600" cy="1584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Import to server</a:t>
            </a:r>
            <a:endParaRPr lang="en-US" sz="2400" b="1" dirty="0"/>
          </a:p>
        </p:txBody>
      </p:sp>
      <p:cxnSp>
        <p:nvCxnSpPr>
          <p:cNvPr id="3" name="Straight Arrow Connector 2"/>
          <p:cNvCxnSpPr>
            <a:stCxn id="10" idx="3"/>
            <a:endCxn id="12" idx="1"/>
          </p:cNvCxnSpPr>
          <p:nvPr/>
        </p:nvCxnSpPr>
        <p:spPr>
          <a:xfrm flipV="1">
            <a:off x="4038600" y="4073521"/>
            <a:ext cx="495300" cy="11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14" idx="1"/>
          </p:cNvCxnSpPr>
          <p:nvPr/>
        </p:nvCxnSpPr>
        <p:spPr>
          <a:xfrm flipV="1">
            <a:off x="6286500" y="4059235"/>
            <a:ext cx="419100" cy="14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95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7620000" cy="1143000"/>
          </a:xfrm>
        </p:spPr>
        <p:txBody>
          <a:bodyPr/>
          <a:lstStyle/>
          <a:p>
            <a:r>
              <a:rPr lang="en-US" b="1" dirty="0" smtClean="0"/>
              <a:t>DEMONSTRATION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6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7010400" cy="801007"/>
          </a:xfrm>
        </p:spPr>
        <p:txBody>
          <a:bodyPr/>
          <a:lstStyle/>
          <a:p>
            <a:r>
              <a:rPr lang="en-US" sz="3600" b="1" dirty="0" smtClean="0"/>
              <a:t>UPDATE EQUIPMENT TIME USING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Time: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286000" y="1447800"/>
            <a:ext cx="2743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06:00 AM Every day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454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38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786907" y="27559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4539"/>
            <a:ext cx="1688114" cy="1681361"/>
          </a:xfrm>
          <a:prstGeom prst="rect">
            <a:avLst/>
          </a:prstGeom>
        </p:spPr>
      </p:pic>
      <p:sp>
        <p:nvSpPr>
          <p:cNvPr id="8" name="Slide Number Placeholder 6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469903-519A-466C-88BE-6A9A7B42C7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-1" y="0"/>
            <a:ext cx="4648201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/>
              <a:t>CURRENT SITUATION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8127" y="5295900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</a:t>
            </a:r>
            <a:endParaRPr lang="en-US" b="1" dirty="0"/>
          </a:p>
        </p:txBody>
      </p:sp>
      <p:pic>
        <p:nvPicPr>
          <p:cNvPr id="11" name="Picture 3" descr="C:\Users\QuangTV\Desktop\off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552825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1524000" y="4386263"/>
            <a:ext cx="3657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08637" y="503429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Staff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96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7010400" cy="801007"/>
          </a:xfrm>
        </p:spPr>
        <p:txBody>
          <a:bodyPr/>
          <a:lstStyle/>
          <a:p>
            <a:r>
              <a:rPr lang="en-US" sz="3600" b="1" dirty="0" smtClean="0"/>
              <a:t>UPDATE EQUIPMENT TIME USING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Time: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81000" y="2362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Actor: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286000" y="1447800"/>
            <a:ext cx="2743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06:00 AM Every day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2286000" y="2362200"/>
            <a:ext cx="2743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421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7010400" cy="801007"/>
          </a:xfrm>
        </p:spPr>
        <p:txBody>
          <a:bodyPr/>
          <a:lstStyle/>
          <a:p>
            <a:r>
              <a:rPr lang="en-US" sz="3600" b="1" dirty="0" smtClean="0"/>
              <a:t>UPDATE EQUIPMENT TIME USING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Time: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81000" y="2362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Actor: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286000" y="1447800"/>
            <a:ext cx="2743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06:00 AM Every day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2286000" y="2362200"/>
            <a:ext cx="2743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68300" y="3276600"/>
            <a:ext cx="14605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Goal: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260600" y="3263900"/>
            <a:ext cx="4521200" cy="46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time using of equipment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260600" y="4724400"/>
            <a:ext cx="4521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Change status for classroom when equipment has expired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260600" y="3962400"/>
            <a:ext cx="452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time using of equipment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889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7010400" cy="801007"/>
          </a:xfrm>
        </p:spPr>
        <p:txBody>
          <a:bodyPr/>
          <a:lstStyle/>
          <a:p>
            <a:r>
              <a:rPr lang="en-US" sz="3600" b="1" dirty="0" smtClean="0"/>
              <a:t>UPDATE EQUIPMENT TIME USING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286000" y="14478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Get schedule of classroom yesterday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81000" y="3657600"/>
            <a:ext cx="2133600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Is there any schedule ?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343400" y="2590800"/>
            <a:ext cx="3810000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 calculate total time of schedule in yesterday. Update time remain of equipment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343400" y="4660900"/>
            <a:ext cx="3810000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Finish current classroom, and update for another classroom</a:t>
            </a:r>
            <a:endParaRPr lang="en-US" b="1" dirty="0"/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 flipV="1">
            <a:off x="2514600" y="3105150"/>
            <a:ext cx="1828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10" idx="1"/>
          </p:cNvCxnSpPr>
          <p:nvPr/>
        </p:nvCxnSpPr>
        <p:spPr>
          <a:xfrm>
            <a:off x="2514600" y="4171950"/>
            <a:ext cx="1828800" cy="100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9812427">
            <a:off x="3276599" y="3242986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794715">
            <a:off x="3488716" y="450163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11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7010400" cy="801007"/>
          </a:xfrm>
        </p:spPr>
        <p:txBody>
          <a:bodyPr/>
          <a:lstStyle/>
          <a:p>
            <a:r>
              <a:rPr lang="en-US" sz="3600" b="1" dirty="0" smtClean="0"/>
              <a:t>UPDATE EQUIPMENT TIME USING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286000" y="14478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Check time remain of equipment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81000" y="3657600"/>
            <a:ext cx="2133600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Is time remain &lt; 0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343400" y="2590800"/>
            <a:ext cx="3810000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Change status classroom to “Damaged”. Notify for teacher and staff. Finish.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343400" y="4660900"/>
            <a:ext cx="3810000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Notify to staff. Finish</a:t>
            </a:r>
            <a:endParaRPr lang="en-US" b="1" dirty="0"/>
          </a:p>
        </p:txBody>
      </p:sp>
      <p:cxnSp>
        <p:nvCxnSpPr>
          <p:cNvPr id="11" name="Straight Arrow Connector 10"/>
          <p:cNvCxnSpPr>
            <a:endCxn id="9" idx="1"/>
          </p:cNvCxnSpPr>
          <p:nvPr/>
        </p:nvCxnSpPr>
        <p:spPr>
          <a:xfrm flipV="1">
            <a:off x="2514600" y="3105150"/>
            <a:ext cx="1828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2514600" y="4171950"/>
            <a:ext cx="1828800" cy="100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9812427">
            <a:off x="3276599" y="3242986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794715">
            <a:off x="3488716" y="450163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7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7620000" cy="1143000"/>
          </a:xfrm>
        </p:spPr>
        <p:txBody>
          <a:bodyPr/>
          <a:lstStyle/>
          <a:p>
            <a:r>
              <a:rPr lang="en-US" b="1" dirty="0" smtClean="0"/>
              <a:t>DEMONSTRATION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6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Time: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2362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Actor: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286000" y="1447800"/>
            <a:ext cx="2743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After teach in class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286000" y="2362200"/>
            <a:ext cx="2743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Teacher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68300" y="3276600"/>
            <a:ext cx="14605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Goal: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2260600" y="3263900"/>
            <a:ext cx="4521200" cy="46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Report about damage equipment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5824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QuangTV\Desktop\report-ic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7432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4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58862"/>
            <a:ext cx="2919850" cy="247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stCxn id="6" idx="3"/>
            <a:endCxn id="9218" idx="1"/>
          </p:cNvCxnSpPr>
          <p:nvPr/>
        </p:nvCxnSpPr>
        <p:spPr>
          <a:xfrm flipV="1">
            <a:off x="1524000" y="2294731"/>
            <a:ext cx="914400" cy="1210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C:\Users\QuangTV\Desktop\report-ic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7432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9218" idx="3"/>
            <a:endCxn id="13" idx="1"/>
          </p:cNvCxnSpPr>
          <p:nvPr/>
        </p:nvCxnSpPr>
        <p:spPr>
          <a:xfrm>
            <a:off x="5358250" y="2294731"/>
            <a:ext cx="1347350" cy="1484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6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QuangTV\Desktop\home_ad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925" y="4114800"/>
            <a:ext cx="182879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58862"/>
            <a:ext cx="2919850" cy="247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stCxn id="6" idx="3"/>
            <a:endCxn id="9218" idx="1"/>
          </p:cNvCxnSpPr>
          <p:nvPr/>
        </p:nvCxnSpPr>
        <p:spPr>
          <a:xfrm flipV="1">
            <a:off x="1524000" y="2294731"/>
            <a:ext cx="914400" cy="1210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1524000" y="3505200"/>
            <a:ext cx="1459925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C:\Users\QuangTV\Desktop\report-ico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7432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9218" idx="3"/>
            <a:endCxn id="13" idx="1"/>
          </p:cNvCxnSpPr>
          <p:nvPr/>
        </p:nvCxnSpPr>
        <p:spPr>
          <a:xfrm>
            <a:off x="5358250" y="2294731"/>
            <a:ext cx="1347350" cy="1484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13" idx="1"/>
          </p:cNvCxnSpPr>
          <p:nvPr/>
        </p:nvCxnSpPr>
        <p:spPr>
          <a:xfrm flipV="1">
            <a:off x="4812724" y="3779502"/>
            <a:ext cx="1892876" cy="1706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9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Choose damaged equipment and evaluate</a:t>
            </a:r>
            <a:endParaRPr lang="en-US" b="1" dirty="0"/>
          </a:p>
        </p:txBody>
      </p:sp>
      <p:pic>
        <p:nvPicPr>
          <p:cNvPr id="9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QuangTV\Desktop\equip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338387"/>
            <a:ext cx="21336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9" idx="3"/>
            <a:endCxn id="10242" idx="1"/>
          </p:cNvCxnSpPr>
          <p:nvPr/>
        </p:nvCxnSpPr>
        <p:spPr>
          <a:xfrm>
            <a:off x="1524000" y="4038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7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</a:t>
            </a:fld>
            <a:endParaRPr lang="en-US"/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-1" y="0"/>
            <a:ext cx="4648201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7" name="Picture 2" descr="C:\Users\QuangTV\Desktop\addEquip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8" y="1066800"/>
            <a:ext cx="7848601" cy="5334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38200" y="3734299"/>
            <a:ext cx="6248400" cy="22810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429000" y="1104900"/>
            <a:ext cx="4800599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Check history of equipment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631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Send report to server</a:t>
            </a:r>
            <a:endParaRPr lang="en-US" b="1" dirty="0"/>
          </a:p>
        </p:txBody>
      </p:sp>
      <p:pic>
        <p:nvPicPr>
          <p:cNvPr id="9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QuangTV\Desktop\equip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338387"/>
            <a:ext cx="21336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9" idx="3"/>
            <a:endCxn id="10242" idx="1"/>
          </p:cNvCxnSpPr>
          <p:nvPr/>
        </p:nvCxnSpPr>
        <p:spPr>
          <a:xfrm>
            <a:off x="1524000" y="4038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43084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242" idx="3"/>
            <a:endCxn id="10" idx="1"/>
          </p:cNvCxnSpPr>
          <p:nvPr/>
        </p:nvCxnSpPr>
        <p:spPr>
          <a:xfrm>
            <a:off x="4724400" y="40386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70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392194"/>
              </p:ext>
            </p:extLst>
          </p:nvPr>
        </p:nvGraphicFramePr>
        <p:xfrm>
          <a:off x="4876800" y="1005840"/>
          <a:ext cx="205740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eft-Right Arrow 8"/>
          <p:cNvSpPr/>
          <p:nvPr/>
        </p:nvSpPr>
        <p:spPr>
          <a:xfrm>
            <a:off x="2286000" y="3048000"/>
            <a:ext cx="22098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880874"/>
              </p:ext>
            </p:extLst>
          </p:nvPr>
        </p:nvGraphicFramePr>
        <p:xfrm>
          <a:off x="4876800" y="4206203"/>
          <a:ext cx="2057400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5905500" y="3261360"/>
            <a:ext cx="0" cy="944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05500" y="32639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05500" y="386227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8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data to database</a:t>
            </a:r>
            <a:endParaRPr lang="en-US" b="1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810000" y="45007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>
            <a:off x="1524000" y="373871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6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4: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Notify to staff</a:t>
            </a:r>
            <a:endParaRPr lang="en-US" b="1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810000" y="45007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>
            <a:off x="1524000" y="373871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48866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2" idx="3"/>
          </p:cNvCxnSpPr>
          <p:nvPr/>
        </p:nvCxnSpPr>
        <p:spPr>
          <a:xfrm flipV="1">
            <a:off x="4876800" y="2536366"/>
            <a:ext cx="1445187" cy="120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16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5: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Analyze data from report</a:t>
            </a:r>
            <a:endParaRPr lang="en-US" b="1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810000" y="45007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>
            <a:off x="1524000" y="373871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48866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2" idx="3"/>
          </p:cNvCxnSpPr>
          <p:nvPr/>
        </p:nvCxnSpPr>
        <p:spPr>
          <a:xfrm flipV="1">
            <a:off x="4876800" y="2536366"/>
            <a:ext cx="1445187" cy="120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5" descr="C:\Users\QuangTV\Desktop\analyz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39" y="2839755"/>
            <a:ext cx="1797921" cy="179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>
            <a:stCxn id="12" idx="3"/>
            <a:endCxn id="17" idx="1"/>
          </p:cNvCxnSpPr>
          <p:nvPr/>
        </p:nvCxnSpPr>
        <p:spPr>
          <a:xfrm>
            <a:off x="4876800" y="3738716"/>
            <a:ext cx="1729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35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6: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Send notification to teacher</a:t>
            </a:r>
            <a:endParaRPr lang="en-US" b="1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810000" y="45007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>
            <a:off x="1524000" y="373871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48866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2" idx="3"/>
          </p:cNvCxnSpPr>
          <p:nvPr/>
        </p:nvCxnSpPr>
        <p:spPr>
          <a:xfrm flipV="1">
            <a:off x="4876800" y="2536366"/>
            <a:ext cx="1445187" cy="120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5" descr="C:\Users\QuangTV\Desktop\analyz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39" y="2839755"/>
            <a:ext cx="1797921" cy="179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>
            <a:stCxn id="12" idx="3"/>
            <a:endCxn id="17" idx="1"/>
          </p:cNvCxnSpPr>
          <p:nvPr/>
        </p:nvCxnSpPr>
        <p:spPr>
          <a:xfrm>
            <a:off x="4876800" y="3738716"/>
            <a:ext cx="1729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4876800" y="4038600"/>
            <a:ext cx="1729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524000" y="40386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85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7: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Send notification to another teacher</a:t>
            </a:r>
            <a:endParaRPr lang="en-US" b="1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810000" y="45007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>
            <a:off x="1524000" y="373871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48866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2" idx="3"/>
          </p:cNvCxnSpPr>
          <p:nvPr/>
        </p:nvCxnSpPr>
        <p:spPr>
          <a:xfrm flipV="1">
            <a:off x="4876800" y="2536366"/>
            <a:ext cx="1445187" cy="120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5" descr="C:\Users\QuangTV\Desktop\analyz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39" y="2839755"/>
            <a:ext cx="1797921" cy="179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>
            <a:stCxn id="12" idx="3"/>
            <a:endCxn id="17" idx="1"/>
          </p:cNvCxnSpPr>
          <p:nvPr/>
        </p:nvCxnSpPr>
        <p:spPr>
          <a:xfrm>
            <a:off x="4876800" y="3738716"/>
            <a:ext cx="1729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4876800" y="4038600"/>
            <a:ext cx="1729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524000" y="40386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 descr="C:\Users\QuangTV\Desktop\notif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057" y="5112952"/>
            <a:ext cx="1451503" cy="144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>
            <a:endCxn id="19" idx="1"/>
          </p:cNvCxnSpPr>
          <p:nvPr/>
        </p:nvCxnSpPr>
        <p:spPr>
          <a:xfrm>
            <a:off x="4876800" y="4038600"/>
            <a:ext cx="2038257" cy="1795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97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pic>
        <p:nvPicPr>
          <p:cNvPr id="6" name="Picture 5" descr="C:\Users\QuangTV\Desktop\analyz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780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03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201055"/>
              </p:ext>
            </p:extLst>
          </p:nvPr>
        </p:nvGraphicFramePr>
        <p:xfrm>
          <a:off x="4876800" y="1005840"/>
          <a:ext cx="205740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4" descr="C:\Users\QuangTV\Desktop\report-ic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Left-Right Arrow 18"/>
          <p:cNvSpPr/>
          <p:nvPr/>
        </p:nvSpPr>
        <p:spPr>
          <a:xfrm>
            <a:off x="2286000" y="3048000"/>
            <a:ext cx="22098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623689"/>
              </p:ext>
            </p:extLst>
          </p:nvPr>
        </p:nvGraphicFramePr>
        <p:xfrm>
          <a:off x="4876800" y="4206203"/>
          <a:ext cx="2057400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Connector 20"/>
          <p:cNvCxnSpPr>
            <a:stCxn id="17" idx="2"/>
            <a:endCxn id="20" idx="0"/>
          </p:cNvCxnSpPr>
          <p:nvPr/>
        </p:nvCxnSpPr>
        <p:spPr>
          <a:xfrm>
            <a:off x="5905500" y="3261360"/>
            <a:ext cx="0" cy="944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05500" y="32639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905500" y="386227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0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364149"/>
              </p:ext>
            </p:extLst>
          </p:nvPr>
        </p:nvGraphicFramePr>
        <p:xfrm>
          <a:off x="3200400" y="1008380"/>
          <a:ext cx="205740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4" descr="C:\Users\QuangTV\Desktop\report-ic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Left-Right Arrow 18"/>
          <p:cNvSpPr/>
          <p:nvPr/>
        </p:nvSpPr>
        <p:spPr>
          <a:xfrm>
            <a:off x="2286000" y="3048000"/>
            <a:ext cx="7620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084308"/>
              </p:ext>
            </p:extLst>
          </p:nvPr>
        </p:nvGraphicFramePr>
        <p:xfrm>
          <a:off x="3200400" y="4208743"/>
          <a:ext cx="2057400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Connector 20"/>
          <p:cNvCxnSpPr>
            <a:stCxn id="17" idx="2"/>
            <a:endCxn id="20" idx="0"/>
          </p:cNvCxnSpPr>
          <p:nvPr/>
        </p:nvCxnSpPr>
        <p:spPr>
          <a:xfrm>
            <a:off x="4229100" y="3263900"/>
            <a:ext cx="0" cy="944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29100" y="326644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29100" y="38648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72426"/>
              </p:ext>
            </p:extLst>
          </p:nvPr>
        </p:nvGraphicFramePr>
        <p:xfrm>
          <a:off x="6248400" y="1005840"/>
          <a:ext cx="2057400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 TYPE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NoSlots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 </a:t>
                      </a:r>
                      <a:r>
                        <a:rPr lang="en-US" dirty="0" err="1" smtClean="0"/>
                        <a:t>Equipments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 Equipment’s Priority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ight Arrow 1"/>
          <p:cNvSpPr/>
          <p:nvPr/>
        </p:nvSpPr>
        <p:spPr>
          <a:xfrm>
            <a:off x="5334000" y="21336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00400" y="1752600"/>
            <a:ext cx="21336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8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-1" y="0"/>
            <a:ext cx="4648201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6" y="24384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3033" y="4000500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990600" y="1435100"/>
            <a:ext cx="1295399" cy="1079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285999" y="1130300"/>
            <a:ext cx="3733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“Change Room”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4022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1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24097"/>
            <a:ext cx="2485714" cy="182857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561914" y="3275628"/>
            <a:ext cx="1257300" cy="6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6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24097"/>
            <a:ext cx="2485714" cy="182857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561914" y="3275628"/>
            <a:ext cx="1257300" cy="6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14" y="2902412"/>
            <a:ext cx="1143000" cy="61912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038414" y="3225954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21252"/>
              </p:ext>
            </p:extLst>
          </p:nvPr>
        </p:nvGraphicFramePr>
        <p:xfrm>
          <a:off x="6858000" y="2409017"/>
          <a:ext cx="160020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High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81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24097"/>
            <a:ext cx="2485714" cy="182857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561914" y="3275628"/>
            <a:ext cx="1257300" cy="6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14" y="2902412"/>
            <a:ext cx="1143000" cy="61912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038414" y="3225954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673059"/>
              </p:ext>
            </p:extLst>
          </p:nvPr>
        </p:nvGraphicFramePr>
        <p:xfrm>
          <a:off x="6858000" y="2409017"/>
          <a:ext cx="160020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High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6524314" y="3797454"/>
            <a:ext cx="0" cy="96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52314" y="4766054"/>
            <a:ext cx="4572000" cy="13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390714" y="478003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39364" y="5261296"/>
            <a:ext cx="1902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Damaged level</a:t>
            </a:r>
            <a:endParaRPr lang="en-US" sz="2000" b="1" dirty="0">
              <a:latin typeface="Cambria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952314" y="3797454"/>
            <a:ext cx="0" cy="982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66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85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232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Up-Down Arrow 1"/>
          <p:cNvSpPr/>
          <p:nvPr/>
        </p:nvSpPr>
        <p:spPr>
          <a:xfrm>
            <a:off x="533400" y="3341132"/>
            <a:ext cx="304800" cy="948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031622" y="1700031"/>
            <a:ext cx="3197478" cy="3543679"/>
            <a:chOff x="1473642" y="1346831"/>
            <a:chExt cx="3197478" cy="3543679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696710" y="1346831"/>
              <a:ext cx="2493153" cy="1803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1696710" y="3150358"/>
              <a:ext cx="2494290" cy="1740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rot="2185798">
              <a:off x="1473642" y="1903908"/>
              <a:ext cx="3197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Evaluate is “</a:t>
              </a:r>
              <a:r>
                <a:rPr lang="en-US" dirty="0" err="1" smtClean="0"/>
                <a:t>Không</a:t>
              </a:r>
              <a:r>
                <a:rPr lang="en-US" dirty="0" smtClean="0"/>
                <a:t> </a:t>
              </a:r>
              <a:r>
                <a:rPr lang="en-US" dirty="0" err="1" smtClean="0"/>
                <a:t>thể</a:t>
              </a:r>
              <a:r>
                <a:rPr lang="en-US" dirty="0" smtClean="0"/>
                <a:t> </a:t>
              </a:r>
              <a:r>
                <a:rPr lang="en-US" dirty="0" err="1" smtClean="0"/>
                <a:t>sử</a:t>
              </a:r>
              <a:r>
                <a:rPr lang="en-US" dirty="0" smtClean="0"/>
                <a:t> </a:t>
              </a:r>
              <a:r>
                <a:rPr lang="en-US" dirty="0" err="1" smtClean="0"/>
                <a:t>dụng</a:t>
              </a:r>
              <a:r>
                <a:rPr lang="en-US" dirty="0" smtClean="0"/>
                <a:t>”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 rot="19531395">
              <a:off x="2182997" y="4067503"/>
              <a:ext cx="1669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Priority is “Cao”</a:t>
              </a:r>
              <a:endParaRPr 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4110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744036" y="3489717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6017" y="1343800"/>
            <a:ext cx="1093927" cy="7133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7381" y="4860668"/>
            <a:ext cx="1093927" cy="7133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400800" y="3815602"/>
            <a:ext cx="1821501" cy="2388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1638300" y="801007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543300" y="801007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Analyze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987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Up-Down Arrow 1"/>
          <p:cNvSpPr/>
          <p:nvPr/>
        </p:nvSpPr>
        <p:spPr>
          <a:xfrm>
            <a:off x="533400" y="3341132"/>
            <a:ext cx="304800" cy="948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110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pic>
        <p:nvPicPr>
          <p:cNvPr id="36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29100" y="1545791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50</a:t>
            </a:r>
            <a:endParaRPr lang="en-US" sz="32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1638300" y="801007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543300" y="801007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Analyze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475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Up-Down Arrow 1"/>
          <p:cNvSpPr/>
          <p:nvPr/>
        </p:nvSpPr>
        <p:spPr>
          <a:xfrm>
            <a:off x="533400" y="3341132"/>
            <a:ext cx="304800" cy="948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110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pic>
        <p:nvPicPr>
          <p:cNvPr id="36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29100" y="1545791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50</a:t>
            </a:r>
            <a:endParaRPr lang="en-US" sz="3200" b="1" dirty="0"/>
          </a:p>
        </p:txBody>
      </p:sp>
      <p:grpSp>
        <p:nvGrpSpPr>
          <p:cNvPr id="31" name="Group 30"/>
          <p:cNvGrpSpPr/>
          <p:nvPr/>
        </p:nvGrpSpPr>
        <p:grpSpPr>
          <a:xfrm>
            <a:off x="955106" y="2788670"/>
            <a:ext cx="2848024" cy="3395473"/>
            <a:chOff x="1750044" y="1312037"/>
            <a:chExt cx="2848024" cy="3395473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818815" y="1312037"/>
              <a:ext cx="2371048" cy="18383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850795" y="3150358"/>
              <a:ext cx="2340205" cy="1557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 rot="2296800">
              <a:off x="1750044" y="1925026"/>
              <a:ext cx="2848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Evaluate is “</a:t>
              </a:r>
              <a:r>
                <a:rPr lang="en-US" dirty="0" err="1" smtClean="0"/>
                <a:t>Có</a:t>
              </a:r>
              <a:r>
                <a:rPr lang="en-US" dirty="0" smtClean="0"/>
                <a:t> </a:t>
              </a:r>
              <a:r>
                <a:rPr lang="en-US" dirty="0" err="1" smtClean="0"/>
                <a:t>thể</a:t>
              </a:r>
              <a:r>
                <a:rPr lang="en-US" dirty="0" smtClean="0"/>
                <a:t> </a:t>
              </a:r>
              <a:r>
                <a:rPr lang="en-US" dirty="0" err="1" smtClean="0"/>
                <a:t>sử</a:t>
              </a:r>
              <a:r>
                <a:rPr lang="en-US" dirty="0" smtClean="0"/>
                <a:t> </a:t>
              </a:r>
              <a:r>
                <a:rPr lang="en-US" dirty="0" err="1" smtClean="0"/>
                <a:t>dụng</a:t>
              </a:r>
              <a:r>
                <a:rPr lang="en-US" dirty="0" smtClean="0"/>
                <a:t>”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 rot="19523588">
              <a:off x="2261716" y="4006512"/>
              <a:ext cx="1789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Priority is “</a:t>
              </a:r>
              <a:r>
                <a:rPr lang="en-US" dirty="0" err="1" smtClean="0"/>
                <a:t>Thấp</a:t>
              </a:r>
              <a:r>
                <a:rPr lang="en-US" dirty="0" smtClean="0"/>
                <a:t>”</a:t>
              </a:r>
              <a:endParaRPr lang="en-US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176017" y="2236448"/>
            <a:ext cx="1093927" cy="963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62287" y="5632897"/>
            <a:ext cx="1093927" cy="963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396062" y="4613470"/>
            <a:ext cx="3004738" cy="98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400800" y="4637121"/>
            <a:ext cx="1821501" cy="251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1638300" y="801007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3543300" y="801007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Analyze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247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Up-Down Arrow 1"/>
          <p:cNvSpPr/>
          <p:nvPr/>
        </p:nvSpPr>
        <p:spPr>
          <a:xfrm>
            <a:off x="533400" y="3341132"/>
            <a:ext cx="304800" cy="948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110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pic>
        <p:nvPicPr>
          <p:cNvPr id="36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29100" y="1545791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50</a:t>
            </a:r>
            <a:endParaRPr lang="en-US" sz="3200" b="1" dirty="0"/>
          </a:p>
        </p:txBody>
      </p:sp>
      <p:sp>
        <p:nvSpPr>
          <p:cNvPr id="31" name="Rectangle 30"/>
          <p:cNvSpPr/>
          <p:nvPr/>
        </p:nvSpPr>
        <p:spPr>
          <a:xfrm>
            <a:off x="4229100" y="3495845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10</a:t>
            </a:r>
            <a:endParaRPr lang="en-US" sz="32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1638300" y="801007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3543300" y="801007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Analyze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722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2931</TotalTime>
  <Words>2133</Words>
  <Application>Microsoft Office PowerPoint</Application>
  <PresentationFormat>On-screen Show (4:3)</PresentationFormat>
  <Paragraphs>1033</Paragraphs>
  <Slides>127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127</vt:i4>
      </vt:variant>
    </vt:vector>
  </HeadingPairs>
  <TitlesOfParts>
    <vt:vector size="128" baseType="lpstr">
      <vt:lpstr>Adjacency</vt:lpstr>
      <vt:lpstr>PowerPoint Presentation</vt:lpstr>
      <vt:lpstr>OUTLINE</vt:lpstr>
      <vt:lpstr>CURRENT SITUATION</vt:lpstr>
      <vt:lpstr>CURRENT SITUATION</vt:lpstr>
      <vt:lpstr>CURRENT SITUATION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CURRENT SITUATION</vt:lpstr>
      <vt:lpstr>PowerPoint Presentation</vt:lpstr>
      <vt:lpstr>PowerPoint Presentation</vt:lpstr>
      <vt:lpstr>PowerPoint Presentation</vt:lpstr>
      <vt:lpstr>CURRENT SITUATION</vt:lpstr>
      <vt:lpstr>CURRENT SITUATION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CLASSROOM</vt:lpstr>
      <vt:lpstr>CLASSROOM</vt:lpstr>
      <vt:lpstr>CLASSROOM</vt:lpstr>
      <vt:lpstr>CLASSROOM</vt:lpstr>
      <vt:lpstr>CLASSROOM</vt:lpstr>
      <vt:lpstr>CLASSROOM</vt:lpstr>
      <vt:lpstr>CLASSROOM</vt:lpstr>
      <vt:lpstr>CLASSROOM</vt:lpstr>
      <vt:lpstr>CLASSROOM</vt:lpstr>
      <vt:lpstr>CLASSROOM</vt:lpstr>
      <vt:lpstr>CLASSROOM</vt:lpstr>
      <vt:lpstr>CLASSROOM</vt:lpstr>
      <vt:lpstr>ROOM TYPE</vt:lpstr>
      <vt:lpstr>ROOM TYPE</vt:lpstr>
      <vt:lpstr>ROOM TYPE</vt:lpstr>
      <vt:lpstr>ROOM TYPE</vt:lpstr>
      <vt:lpstr>ROOM TYPE</vt:lpstr>
      <vt:lpstr>DEMONSTRATION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DEMONSTRATION</vt:lpstr>
      <vt:lpstr>UPDATE EQUIPMENT TIME USING</vt:lpstr>
      <vt:lpstr>UPDATE EQUIPMENT TIME USING</vt:lpstr>
      <vt:lpstr>UPDATE EQUIPMENT TIME USING</vt:lpstr>
      <vt:lpstr>UPDATE EQUIPMENT TIME USING</vt:lpstr>
      <vt:lpstr>UPDATE EQUIPMENT TIME USING</vt:lpstr>
      <vt:lpstr>DEMONSTRATION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QuangTV</dc:creator>
  <cp:lastModifiedBy>QuangTV</cp:lastModifiedBy>
  <cp:revision>113</cp:revision>
  <dcterms:created xsi:type="dcterms:W3CDTF">2015-08-07T13:30:32Z</dcterms:created>
  <dcterms:modified xsi:type="dcterms:W3CDTF">2015-08-19T02:05:24Z</dcterms:modified>
</cp:coreProperties>
</file>