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57"/>
  </p:notesMasterIdLst>
  <p:sldIdLst>
    <p:sldId id="256" r:id="rId2"/>
    <p:sldId id="284" r:id="rId3"/>
    <p:sldId id="266" r:id="rId4"/>
    <p:sldId id="275" r:id="rId5"/>
    <p:sldId id="276" r:id="rId6"/>
    <p:sldId id="277" r:id="rId7"/>
    <p:sldId id="278" r:id="rId8"/>
    <p:sldId id="279" r:id="rId9"/>
    <p:sldId id="280" r:id="rId10"/>
    <p:sldId id="258" r:id="rId11"/>
    <p:sldId id="285" r:id="rId12"/>
    <p:sldId id="283" r:id="rId13"/>
    <p:sldId id="274" r:id="rId14"/>
    <p:sldId id="281" r:id="rId15"/>
    <p:sldId id="286" r:id="rId16"/>
    <p:sldId id="295" r:id="rId17"/>
    <p:sldId id="317" r:id="rId18"/>
    <p:sldId id="292" r:id="rId19"/>
    <p:sldId id="293" r:id="rId20"/>
    <p:sldId id="294" r:id="rId21"/>
    <p:sldId id="299" r:id="rId22"/>
    <p:sldId id="298" r:id="rId23"/>
    <p:sldId id="300" r:id="rId24"/>
    <p:sldId id="301" r:id="rId25"/>
    <p:sldId id="260" r:id="rId26"/>
    <p:sldId id="261" r:id="rId27"/>
    <p:sldId id="267" r:id="rId28"/>
    <p:sldId id="268" r:id="rId29"/>
    <p:sldId id="287" r:id="rId30"/>
    <p:sldId id="288" r:id="rId31"/>
    <p:sldId id="289" r:id="rId32"/>
    <p:sldId id="290" r:id="rId33"/>
    <p:sldId id="273" r:id="rId34"/>
    <p:sldId id="272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8" r:id="rId51"/>
    <p:sldId id="319" r:id="rId52"/>
    <p:sldId id="263" r:id="rId53"/>
    <p:sldId id="262" r:id="rId54"/>
    <p:sldId id="264" r:id="rId55"/>
    <p:sldId id="265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99" autoAdjust="0"/>
  </p:normalViewPr>
  <p:slideViewPr>
    <p:cSldViewPr>
      <p:cViewPr>
        <p:scale>
          <a:sx n="90" d="100"/>
          <a:sy n="90" d="100"/>
        </p:scale>
        <p:origin x="8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4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199B3-1DC1-4904-B2AA-4DB5F09907E1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88EAE-B09A-476D-AE3A-7F7107FCA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Côn</a:t>
            </a:r>
            <a:r>
              <a:rPr lang="en-US" baseline="0" dirty="0" err="1" smtClean="0"/>
              <a:t>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nay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file excel.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88EAE-B09A-476D-AE3A-7F7107FCAD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05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215.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88EAE-B09A-476D-AE3A-7F7107FCAD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09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88EAE-B09A-476D-AE3A-7F7107FCAD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86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cáo</a:t>
            </a:r>
            <a:r>
              <a:rPr lang="en-US" baseline="0" dirty="0" smtClean="0"/>
              <a:t>: 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88EAE-B09A-476D-AE3A-7F7107FCADD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45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88EAE-B09A-476D-AE3A-7F7107FCADD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55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F592-8D1F-4B42-8A8C-4EE5B943E594}" type="datetime1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9EB2-CA2D-4B27-AE58-578445C2999C}" type="datetime1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D956-999A-495A-BE38-939629BBA225}" type="datetime1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A23-FB11-4D65-8E88-6722EB6570CD}" type="datetime1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8DB5-90E9-4EC0-A5E2-27B7631568F8}" type="datetime1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9949-3E67-4E9E-A180-5D31A438042C}" type="datetime1">
              <a:rPr lang="en-US" smtClean="0"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7E4E-2DF7-4B63-AE61-8B4B0879DDB7}" type="datetime1">
              <a:rPr lang="en-US" smtClean="0"/>
              <a:t>8/17/2015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BD44-F3D9-4E45-AB0B-BA8F2F7A53BF}" type="datetime1">
              <a:rPr lang="en-US" smtClean="0"/>
              <a:t>8/17/2015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A503-1164-4DBA-A5E4-DB7DB6DF4628}" type="datetime1">
              <a:rPr lang="en-US" smtClean="0"/>
              <a:t>8/17/2015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467F-BFC3-41B9-884D-DAC426B0E9AC}" type="datetime1">
              <a:rPr lang="en-US" smtClean="0"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90A3-779A-4B21-BDC2-F6FF8AF6A6DC}" type="datetime1">
              <a:rPr lang="en-US" smtClean="0"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5CC78D9-5B37-41A1-BE5D-D0E3BC7402BE}" type="datetime1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7.jpe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" y="609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EQUIPMENT’S CLASSROOM MANAGEMENT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4724400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Cambria" pitchFamily="18" charset="0"/>
              </a:rPr>
              <a:t>Group 10:</a:t>
            </a:r>
          </a:p>
          <a:p>
            <a:r>
              <a:rPr lang="en-US" sz="2400" b="1" dirty="0" err="1" smtClean="0">
                <a:latin typeface="Cambria" pitchFamily="18" charset="0"/>
              </a:rPr>
              <a:t>Trần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Vĩnh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Quang</a:t>
            </a:r>
            <a:r>
              <a:rPr lang="en-US" sz="2400" b="1" dirty="0" smtClean="0">
                <a:latin typeface="Cambria" pitchFamily="18" charset="0"/>
              </a:rPr>
              <a:t> – SE61078</a:t>
            </a:r>
          </a:p>
          <a:p>
            <a:r>
              <a:rPr lang="en-US" sz="2400" b="1" dirty="0" err="1" smtClean="0">
                <a:latin typeface="Cambria" pitchFamily="18" charset="0"/>
              </a:rPr>
              <a:t>Tăng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Việt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Hưng</a:t>
            </a:r>
            <a:r>
              <a:rPr lang="en-US" sz="2400" b="1" dirty="0" smtClean="0">
                <a:latin typeface="Cambria" pitchFamily="18" charset="0"/>
              </a:rPr>
              <a:t> – SE61019</a:t>
            </a:r>
          </a:p>
          <a:p>
            <a:r>
              <a:rPr lang="en-US" sz="2400" b="1" dirty="0" err="1" smtClean="0">
                <a:latin typeface="Cambria" pitchFamily="18" charset="0"/>
              </a:rPr>
              <a:t>Đoàn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Nguyễn</a:t>
            </a:r>
            <a:r>
              <a:rPr lang="en-US" sz="2400" b="1" dirty="0" smtClean="0">
                <a:latin typeface="Cambria" pitchFamily="18" charset="0"/>
              </a:rPr>
              <a:t> Minh </a:t>
            </a:r>
            <a:r>
              <a:rPr lang="en-US" sz="2400" b="1" dirty="0" err="1" smtClean="0">
                <a:latin typeface="Cambria" pitchFamily="18" charset="0"/>
              </a:rPr>
              <a:t>Chí</a:t>
            </a:r>
            <a:r>
              <a:rPr lang="en-US" sz="2400" b="1" dirty="0" smtClean="0">
                <a:latin typeface="Cambria" pitchFamily="18" charset="0"/>
              </a:rPr>
              <a:t> – SE60717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0" y="47244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Cambria" pitchFamily="18" charset="0"/>
              </a:rPr>
              <a:t>Supervisor:</a:t>
            </a:r>
          </a:p>
          <a:p>
            <a:r>
              <a:rPr lang="en-US" sz="2400" b="1" dirty="0" err="1" smtClean="0">
                <a:latin typeface="Cambria" pitchFamily="18" charset="0"/>
              </a:rPr>
              <a:t>Kiều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Trọng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Khánh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605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QuangTV\Desktop\off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4600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QuangTV\Desktop\addEquipm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8600"/>
            <a:ext cx="3886200" cy="264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QuangTV\Desktop\announcemen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971800"/>
            <a:ext cx="3076575" cy="350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4" idx="3"/>
            <a:endCxn id="3074" idx="1"/>
          </p:cNvCxnSpPr>
          <p:nvPr/>
        </p:nvCxnSpPr>
        <p:spPr>
          <a:xfrm flipV="1">
            <a:off x="2590800" y="1549401"/>
            <a:ext cx="2286000" cy="1979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3075" idx="1"/>
          </p:cNvCxnSpPr>
          <p:nvPr/>
        </p:nvCxnSpPr>
        <p:spPr>
          <a:xfrm>
            <a:off x="2590800" y="3528525"/>
            <a:ext cx="2286000" cy="1196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176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2277533"/>
          </a:xfrm>
        </p:spPr>
        <p:txBody>
          <a:bodyPr/>
          <a:lstStyle/>
          <a:p>
            <a:r>
              <a:rPr lang="en-US" dirty="0">
                <a:latin typeface="Cambria" pitchFamily="18" charset="0"/>
              </a:rPr>
              <a:t>Waste time</a:t>
            </a:r>
          </a:p>
          <a:p>
            <a:r>
              <a:rPr lang="en-US" dirty="0">
                <a:latin typeface="Cambria" pitchFamily="18" charset="0"/>
              </a:rPr>
              <a:t>Require human resource</a:t>
            </a:r>
          </a:p>
          <a:p>
            <a:r>
              <a:rPr lang="en-US" dirty="0">
                <a:latin typeface="Cambria" pitchFamily="18" charset="0"/>
              </a:rPr>
              <a:t>Hard to manage</a:t>
            </a:r>
          </a:p>
          <a:p>
            <a:r>
              <a:rPr lang="en-US" dirty="0">
                <a:latin typeface="Cambria" pitchFamily="18" charset="0"/>
              </a:rPr>
              <a:t>Hard to notice about </a:t>
            </a:r>
            <a:r>
              <a:rPr lang="en-US" dirty="0" smtClean="0">
                <a:latin typeface="Cambria" pitchFamily="18" charset="0"/>
              </a:rPr>
              <a:t>changing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25272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Solution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8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:\Users\QuangTV\Desktop\off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963" y="1568756"/>
            <a:ext cx="5672642" cy="330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stCxn id="7" idx="3"/>
            <a:endCxn id="1026" idx="1"/>
          </p:cNvCxnSpPr>
          <p:nvPr/>
        </p:nvCxnSpPr>
        <p:spPr>
          <a:xfrm>
            <a:off x="2057400" y="3223725"/>
            <a:ext cx="1264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4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" y="273902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2" descr="C:\Users\QuangTV\Desktop\home_ad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102" y="609600"/>
            <a:ext cx="182879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stCxn id="4" idx="3"/>
            <a:endCxn id="7" idx="1"/>
          </p:cNvCxnSpPr>
          <p:nvPr/>
        </p:nvCxnSpPr>
        <p:spPr>
          <a:xfrm flipV="1">
            <a:off x="1526275" y="1981200"/>
            <a:ext cx="1900827" cy="1519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72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15</a:t>
            </a:fld>
            <a:endParaRPr lang="en-US"/>
          </a:p>
        </p:txBody>
      </p:sp>
      <p:pic>
        <p:nvPicPr>
          <p:cNvPr id="10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" y="273902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 txBox="1">
            <a:spLocks/>
          </p:cNvSpPr>
          <p:nvPr/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469903-519A-466C-88BE-6A9A7B42C7AD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3" name="Picture 2" descr="C:\Users\QuangTV\Desktop\home_ad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102" y="609600"/>
            <a:ext cx="182879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10" idx="3"/>
            <a:endCxn id="13" idx="1"/>
          </p:cNvCxnSpPr>
          <p:nvPr/>
        </p:nvCxnSpPr>
        <p:spPr>
          <a:xfrm flipV="1">
            <a:off x="1526275" y="1981200"/>
            <a:ext cx="1900827" cy="1519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C:\Users\QuangTV\Desktop\staff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102" y="3344623"/>
            <a:ext cx="1883391" cy="308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463" y="1981200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>
            <a:stCxn id="16" idx="1"/>
            <a:endCxn id="15" idx="3"/>
          </p:cNvCxnSpPr>
          <p:nvPr/>
        </p:nvCxnSpPr>
        <p:spPr>
          <a:xfrm flipH="1">
            <a:off x="5310493" y="2995125"/>
            <a:ext cx="1774970" cy="1893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82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260290"/>
            <a:ext cx="1912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mbria" pitchFamily="18" charset="0"/>
              </a:rPr>
              <a:t>Classroom</a:t>
            </a:r>
            <a:endParaRPr lang="en-US" sz="2800" b="1" dirty="0" smtClean="0">
              <a:latin typeface="Cambria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447800"/>
            <a:ext cx="3929063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5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260290"/>
            <a:ext cx="1912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mbria" pitchFamily="18" charset="0"/>
              </a:rPr>
              <a:t>Classroom</a:t>
            </a:r>
            <a:endParaRPr lang="en-US" sz="2800" b="1" dirty="0" smtClean="0">
              <a:latin typeface="Cambria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321" y="1635642"/>
            <a:ext cx="3929063" cy="2438400"/>
          </a:xfrm>
          <a:prstGeom prst="rect">
            <a:avLst/>
          </a:prstGeom>
        </p:spPr>
      </p:pic>
      <p:sp>
        <p:nvSpPr>
          <p:cNvPr id="6" name="Slide Number Placeholder 2"/>
          <p:cNvSpPr txBox="1">
            <a:spLocks/>
          </p:cNvSpPr>
          <p:nvPr/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469903-519A-466C-88BE-6A9A7B42C7A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260290"/>
            <a:ext cx="1912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mbria" pitchFamily="18" charset="0"/>
              </a:rPr>
              <a:t>Classroom</a:t>
            </a:r>
            <a:endParaRPr lang="en-US" sz="2800" b="1" dirty="0" smtClean="0">
              <a:latin typeface="Cambria" pitchFamily="18" charset="0"/>
            </a:endParaRPr>
          </a:p>
        </p:txBody>
      </p:sp>
      <p:pic>
        <p:nvPicPr>
          <p:cNvPr id="10" name="Picture 2" descr="C:\Users\user\Desktop\projector-black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7" y="957175"/>
            <a:ext cx="1143000" cy="6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user\Desktop\kocaeli-veste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27" y="4293781"/>
            <a:ext cx="1676400" cy="73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user\Desktop\Student_chair_with_armrest_school_furnitur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978" y="3962400"/>
            <a:ext cx="121183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Users\user\Desktop\icon_black-1_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90424"/>
            <a:ext cx="1928586" cy="13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ight Arrow 14"/>
          <p:cNvSpPr/>
          <p:nvPr/>
        </p:nvSpPr>
        <p:spPr>
          <a:xfrm rot="1568624">
            <a:off x="1680027" y="1600200"/>
            <a:ext cx="682173" cy="450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8550604">
            <a:off x="6924682" y="1600198"/>
            <a:ext cx="682173" cy="450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20060603">
            <a:off x="1743952" y="3717688"/>
            <a:ext cx="682173" cy="450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2849183">
            <a:off x="7029048" y="3737088"/>
            <a:ext cx="682173" cy="450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2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260290"/>
            <a:ext cx="1951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mbria" pitchFamily="18" charset="0"/>
              </a:rPr>
              <a:t>Room type</a:t>
            </a:r>
            <a:endParaRPr lang="en-US" sz="2800" b="1" dirty="0" smtClean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52" y="1066800"/>
            <a:ext cx="1544808" cy="15448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070344"/>
            <a:ext cx="1544808" cy="1544808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118525"/>
              </p:ext>
            </p:extLst>
          </p:nvPr>
        </p:nvGraphicFramePr>
        <p:xfrm>
          <a:off x="216233" y="2819400"/>
          <a:ext cx="1905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ClassroomId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CategoryId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UsingTime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TimeRemain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638953"/>
              </p:ext>
            </p:extLst>
          </p:nvPr>
        </p:nvGraphicFramePr>
        <p:xfrm>
          <a:off x="6781800" y="2819400"/>
          <a:ext cx="1905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ClassroomId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CategoryId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UsingTime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TimeRemain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46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0.33507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3" y="-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7 L 0.32222 0.004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11" y="20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-0.38438 -0.001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19" y="-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-0.39583 0.00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2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260290"/>
            <a:ext cx="1951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mbria" pitchFamily="18" charset="0"/>
              </a:rPr>
              <a:t>Room type</a:t>
            </a:r>
            <a:endParaRPr lang="en-US" sz="2800" b="1" dirty="0" smtClean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52" y="2133600"/>
            <a:ext cx="1544808" cy="1544808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2103512" y="2590800"/>
            <a:ext cx="1096888" cy="315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009" y="1267704"/>
            <a:ext cx="1703983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7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667000"/>
            <a:ext cx="7408333" cy="2133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Current Situation</a:t>
            </a:r>
          </a:p>
          <a:p>
            <a:r>
              <a:rPr lang="en-US" sz="3200" dirty="0" smtClean="0"/>
              <a:t>Solution</a:t>
            </a:r>
          </a:p>
          <a:p>
            <a:r>
              <a:rPr lang="en-US" sz="3200" dirty="0" smtClean="0"/>
              <a:t>Demo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6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260290"/>
            <a:ext cx="1951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mbria" pitchFamily="18" charset="0"/>
              </a:rPr>
              <a:t>Room type</a:t>
            </a:r>
            <a:endParaRPr lang="en-US" sz="2800" b="1" dirty="0" smtClean="0">
              <a:latin typeface="Cambria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2295525" cy="427672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274162"/>
              </p:ext>
            </p:extLst>
          </p:nvPr>
        </p:nvGraphicFramePr>
        <p:xfrm>
          <a:off x="4648200" y="1219200"/>
          <a:ext cx="228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RoomType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VerticalRows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HorizontalRows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NumberOfSlotsEachHRows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Slots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367343"/>
              </p:ext>
            </p:extLst>
          </p:nvPr>
        </p:nvGraphicFramePr>
        <p:xfrm>
          <a:off x="4953000" y="4648200"/>
          <a:ext cx="1981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EquipmentQuantity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EquipmentName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Quantity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Priority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Connector 12"/>
          <p:cNvCxnSpPr>
            <a:stCxn id="6" idx="2"/>
            <a:endCxn id="8" idx="0"/>
          </p:cNvCxnSpPr>
          <p:nvPr/>
        </p:nvCxnSpPr>
        <p:spPr>
          <a:xfrm>
            <a:off x="5791200" y="3815080"/>
            <a:ext cx="152400" cy="833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11192" y="380101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8670" y="429293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0…*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0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260290"/>
            <a:ext cx="1951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mbria" pitchFamily="18" charset="0"/>
              </a:rPr>
              <a:t>Room type</a:t>
            </a:r>
            <a:endParaRPr lang="en-US" sz="2800" b="1" dirty="0" smtClean="0">
              <a:latin typeface="Cambria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2295525" cy="427672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274162"/>
              </p:ext>
            </p:extLst>
          </p:nvPr>
        </p:nvGraphicFramePr>
        <p:xfrm>
          <a:off x="4648200" y="1219200"/>
          <a:ext cx="228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RoomType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VerticalRows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HorizontalRows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NumberOfSlotsEachHRows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Slots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3400" y="2438399"/>
            <a:ext cx="990600" cy="2905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6" idx="2"/>
          </p:cNvCxnSpPr>
          <p:nvPr/>
        </p:nvCxnSpPr>
        <p:spPr>
          <a:xfrm>
            <a:off x="5791200" y="3815080"/>
            <a:ext cx="152400" cy="833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11192" y="380101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8670" y="429293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0…*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66862" y="2438398"/>
            <a:ext cx="990600" cy="2905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6" idx="1"/>
          </p:cNvCxnSpPr>
          <p:nvPr/>
        </p:nvCxnSpPr>
        <p:spPr>
          <a:xfrm flipV="1">
            <a:off x="2557462" y="2517140"/>
            <a:ext cx="2090738" cy="6880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99926" y="2348449"/>
            <a:ext cx="1111265" cy="318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37934"/>
              </p:ext>
            </p:extLst>
          </p:nvPr>
        </p:nvGraphicFramePr>
        <p:xfrm>
          <a:off x="4953000" y="4648200"/>
          <a:ext cx="1981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EquipmentQuantity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EquipmentName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Quantity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Priority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40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260290"/>
            <a:ext cx="1951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mbria" pitchFamily="18" charset="0"/>
              </a:rPr>
              <a:t>Room type</a:t>
            </a:r>
            <a:endParaRPr lang="en-US" sz="2800" b="1" dirty="0" smtClean="0">
              <a:latin typeface="Cambria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2295525" cy="427672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274162"/>
              </p:ext>
            </p:extLst>
          </p:nvPr>
        </p:nvGraphicFramePr>
        <p:xfrm>
          <a:off x="4648200" y="1219200"/>
          <a:ext cx="228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RoomType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VerticalRows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HorizontalRows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NumberOfSlotsEachHRows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Slots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47662" y="2478667"/>
            <a:ext cx="2209800" cy="6095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6" idx="2"/>
          </p:cNvCxnSpPr>
          <p:nvPr/>
        </p:nvCxnSpPr>
        <p:spPr>
          <a:xfrm>
            <a:off x="5791200" y="3815080"/>
            <a:ext cx="152400" cy="833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11192" y="380101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8670" y="429293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0…*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47662" y="3124200"/>
            <a:ext cx="2209800" cy="573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1000" y="3733800"/>
            <a:ext cx="2209800" cy="573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1000" y="4343400"/>
            <a:ext cx="2209800" cy="573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901" y="4917067"/>
            <a:ext cx="2209800" cy="573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9" idx="3"/>
          </p:cNvCxnSpPr>
          <p:nvPr/>
        </p:nvCxnSpPr>
        <p:spPr>
          <a:xfrm>
            <a:off x="2557462" y="2783467"/>
            <a:ext cx="2152649" cy="538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3"/>
          </p:cNvCxnSpPr>
          <p:nvPr/>
        </p:nvCxnSpPr>
        <p:spPr>
          <a:xfrm flipV="1">
            <a:off x="2557462" y="2837366"/>
            <a:ext cx="2152649" cy="5736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600324" y="2837366"/>
            <a:ext cx="2109787" cy="12132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5" idx="3"/>
          </p:cNvCxnSpPr>
          <p:nvPr/>
        </p:nvCxnSpPr>
        <p:spPr>
          <a:xfrm flipV="1">
            <a:off x="2590800" y="2837366"/>
            <a:ext cx="2119311" cy="17928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533649" y="2837366"/>
            <a:ext cx="2176462" cy="23665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715314" y="2762764"/>
            <a:ext cx="1456886" cy="285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37934"/>
              </p:ext>
            </p:extLst>
          </p:nvPr>
        </p:nvGraphicFramePr>
        <p:xfrm>
          <a:off x="4953000" y="4648200"/>
          <a:ext cx="1981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EquipmentQuantity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EquipmentName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Quantity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Priority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32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260290"/>
            <a:ext cx="1951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mbria" pitchFamily="18" charset="0"/>
              </a:rPr>
              <a:t>Room type</a:t>
            </a:r>
            <a:endParaRPr lang="en-US" sz="2800" b="1" dirty="0" smtClean="0">
              <a:latin typeface="Cambria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2295525" cy="427672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274162"/>
              </p:ext>
            </p:extLst>
          </p:nvPr>
        </p:nvGraphicFramePr>
        <p:xfrm>
          <a:off x="4648200" y="1219200"/>
          <a:ext cx="228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RoomType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VerticalRows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HorizontalRows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NumberOfSlotsEachHRows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Slots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3400" y="2819400"/>
            <a:ext cx="9906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6" idx="2"/>
          </p:cNvCxnSpPr>
          <p:nvPr/>
        </p:nvCxnSpPr>
        <p:spPr>
          <a:xfrm>
            <a:off x="5791200" y="3815080"/>
            <a:ext cx="152400" cy="833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11192" y="380101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8670" y="429293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0…*</a:t>
            </a:r>
            <a:endParaRPr lang="en-US" dirty="0"/>
          </a:p>
        </p:txBody>
      </p:sp>
      <p:cxnSp>
        <p:nvCxnSpPr>
          <p:cNvPr id="14" name="Straight Connector 13"/>
          <p:cNvCxnSpPr>
            <a:endCxn id="21" idx="1"/>
          </p:cNvCxnSpPr>
          <p:nvPr/>
        </p:nvCxnSpPr>
        <p:spPr>
          <a:xfrm>
            <a:off x="2505736" y="2971800"/>
            <a:ext cx="2194191" cy="2656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99927" y="3045886"/>
            <a:ext cx="2158073" cy="3831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15136" y="2819400"/>
            <a:ext cx="9906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37934"/>
              </p:ext>
            </p:extLst>
          </p:nvPr>
        </p:nvGraphicFramePr>
        <p:xfrm>
          <a:off x="4953000" y="4648200"/>
          <a:ext cx="1981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EquipmentQuantity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EquipmentName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Quantity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Priority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83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260290"/>
            <a:ext cx="1951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mbria" pitchFamily="18" charset="0"/>
              </a:rPr>
              <a:t>Room type</a:t>
            </a:r>
            <a:endParaRPr lang="en-US" sz="2800" b="1" dirty="0" smtClean="0">
              <a:latin typeface="Cambria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2295525" cy="427672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039795"/>
              </p:ext>
            </p:extLst>
          </p:nvPr>
        </p:nvGraphicFramePr>
        <p:xfrm>
          <a:off x="4800600" y="1219200"/>
          <a:ext cx="228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RoomType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VerticalRows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HorizontalRows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NumberOfSlotsEachHRows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Slots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1143000"/>
            <a:ext cx="2295525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6" idx="2"/>
          </p:cNvCxnSpPr>
          <p:nvPr/>
        </p:nvCxnSpPr>
        <p:spPr>
          <a:xfrm>
            <a:off x="5943600" y="3815080"/>
            <a:ext cx="0" cy="833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43600" y="380101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8670" y="429293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0…*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600325" y="1371600"/>
            <a:ext cx="2352675" cy="4203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917831" y="4593302"/>
            <a:ext cx="2092569" cy="1578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37934"/>
              </p:ext>
            </p:extLst>
          </p:nvPr>
        </p:nvGraphicFramePr>
        <p:xfrm>
          <a:off x="4953000" y="4648200"/>
          <a:ext cx="1981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EquipmentQuantity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EquipmentName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Quantity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Priority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22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5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QuangTV\Desktop\home_ad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799" y="127000"/>
            <a:ext cx="182879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4" idx="3"/>
            <a:endCxn id="4098" idx="1"/>
          </p:cNvCxnSpPr>
          <p:nvPr/>
        </p:nvCxnSpPr>
        <p:spPr>
          <a:xfrm flipV="1">
            <a:off x="1524000" y="1498600"/>
            <a:ext cx="939799" cy="149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 descr="C:\Users\QuangTV\Desktop\equipme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99" y="3200400"/>
            <a:ext cx="1902593" cy="317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4" idx="3"/>
            <a:endCxn id="4099" idx="1"/>
          </p:cNvCxnSpPr>
          <p:nvPr/>
        </p:nvCxnSpPr>
        <p:spPr>
          <a:xfrm>
            <a:off x="1524000" y="2997200"/>
            <a:ext cx="952499" cy="1790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C:\Users\QuangTV\Desktop\report-ico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750070"/>
            <a:ext cx="2731074" cy="305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4098" idx="3"/>
            <a:endCxn id="4100" idx="1"/>
          </p:cNvCxnSpPr>
          <p:nvPr/>
        </p:nvCxnSpPr>
        <p:spPr>
          <a:xfrm>
            <a:off x="4292598" y="1498600"/>
            <a:ext cx="1727202" cy="1777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099" idx="3"/>
            <a:endCxn id="4100" idx="1"/>
          </p:cNvCxnSpPr>
          <p:nvPr/>
        </p:nvCxnSpPr>
        <p:spPr>
          <a:xfrm flipV="1">
            <a:off x="4379092" y="3276452"/>
            <a:ext cx="1640708" cy="1511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400" y="260290"/>
            <a:ext cx="2466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mbria" pitchFamily="18" charset="0"/>
              </a:rPr>
              <a:t>Create Report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437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4" idx="3"/>
            <a:endCxn id="5122" idx="1"/>
          </p:cNvCxnSpPr>
          <p:nvPr/>
        </p:nvCxnSpPr>
        <p:spPr>
          <a:xfrm>
            <a:off x="1524000" y="3276600"/>
            <a:ext cx="1409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99" y="2381250"/>
            <a:ext cx="801001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QuangTV\Desktop\serv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2281084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C:\Users\QuangTV\Desktop\offic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-139700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QuangTV\Desktop\notif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948" y="5029200"/>
            <a:ext cx="1451503" cy="144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QuangTV\Desktop\databas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47725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QuangTV\Desktop\analyz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987" y="2126379"/>
            <a:ext cx="2300441" cy="230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>
            <a:stCxn id="5122" idx="2"/>
            <a:endCxn id="5124" idx="0"/>
          </p:cNvCxnSpPr>
          <p:nvPr/>
        </p:nvCxnSpPr>
        <p:spPr>
          <a:xfrm>
            <a:off x="3962400" y="42721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991100" y="1447800"/>
            <a:ext cx="1711887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122" idx="3"/>
          </p:cNvCxnSpPr>
          <p:nvPr/>
        </p:nvCxnSpPr>
        <p:spPr>
          <a:xfrm>
            <a:off x="4991100" y="3276600"/>
            <a:ext cx="1562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991101" y="3886200"/>
            <a:ext cx="1711886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0" name="Straight Arrow Connector 5119"/>
          <p:cNvCxnSpPr/>
          <p:nvPr/>
        </p:nvCxnSpPr>
        <p:spPr>
          <a:xfrm flipH="1">
            <a:off x="4991101" y="3581400"/>
            <a:ext cx="15620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6" name="Straight Arrow Connector 5125"/>
          <p:cNvCxnSpPr/>
          <p:nvPr/>
        </p:nvCxnSpPr>
        <p:spPr>
          <a:xfrm flipH="1">
            <a:off x="1524000" y="3581400"/>
            <a:ext cx="1409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2400" y="260290"/>
            <a:ext cx="1815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Create Report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52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 L 0.12361 -0.00139 " pathEditMode="relative" rAng="0" ptsTypes="AA">
                                      <p:cBhvr>
                                        <p:cTn id="24" dur="1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QuangTV\Desktop\analyz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057400"/>
            <a:ext cx="2300441" cy="230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79350" y="4495800"/>
            <a:ext cx="469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Analyze data and make decision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260290"/>
            <a:ext cx="2357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Get Newest Report</a:t>
            </a:r>
            <a:endParaRPr lang="en-US" sz="2000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362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7461"/>
            <a:ext cx="801001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211189"/>
              </p:ext>
            </p:extLst>
          </p:nvPr>
        </p:nvGraphicFramePr>
        <p:xfrm>
          <a:off x="2220686" y="2402840"/>
          <a:ext cx="3265714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5714"/>
              </a:tblGrid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Classroom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 List of equipment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List of equipment’s evaluation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/>
                        <a:t> Classroom’s evaluation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28600" y="2443661"/>
            <a:ext cx="2601686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CLASSROOM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NAME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10601" y="2631068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05600" y="1769622"/>
            <a:ext cx="139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ROOM TYPE</a:t>
            </a:r>
            <a:endParaRPr lang="en-US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347002"/>
              </p:ext>
            </p:extLst>
          </p:nvPr>
        </p:nvGraphicFramePr>
        <p:xfrm>
          <a:off x="5715000" y="2378347"/>
          <a:ext cx="32657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571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Number of slot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List of equipment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List of equipment’s priority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31421" y="161186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REPORT</a:t>
            </a:r>
            <a:endParaRPr lang="en-US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048000" y="2596061"/>
            <a:ext cx="2438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2945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864 2.42775E-6 L -0.22135 -0.0020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35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 animBg="1"/>
      <p:bldP spid="12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29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projector-black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-38101"/>
            <a:ext cx="2514601" cy="25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kocaeli-veste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67200"/>
            <a:ext cx="4419600" cy="204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Desktop\Student_chair_with_armrest_school_furnitu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044" y="3352800"/>
            <a:ext cx="2157186" cy="21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user\Desktop\icon_black-1_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8" y="324756"/>
            <a:ext cx="5406798" cy="257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999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67433"/>
            <a:ext cx="2485714" cy="182857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30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2561914" y="3218964"/>
            <a:ext cx="1257300" cy="6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55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67433"/>
            <a:ext cx="2485714" cy="182857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31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2561914" y="3218964"/>
            <a:ext cx="1257300" cy="6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14" y="2902412"/>
            <a:ext cx="1143000" cy="61912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038414" y="3225954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348041"/>
              </p:ext>
            </p:extLst>
          </p:nvPr>
        </p:nvGraphicFramePr>
        <p:xfrm>
          <a:off x="7104132" y="2485446"/>
          <a:ext cx="160020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High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94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67433"/>
            <a:ext cx="2485714" cy="182857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32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2561914" y="3218964"/>
            <a:ext cx="1257300" cy="6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14" y="2902412"/>
            <a:ext cx="1143000" cy="61912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038414" y="3225954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635901"/>
              </p:ext>
            </p:extLst>
          </p:nvPr>
        </p:nvGraphicFramePr>
        <p:xfrm>
          <a:off x="7104132" y="2485446"/>
          <a:ext cx="160020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High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6524314" y="3797454"/>
            <a:ext cx="0" cy="96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52314" y="4766054"/>
            <a:ext cx="4572000" cy="13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90714" y="478003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39364" y="5261296"/>
            <a:ext cx="1902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Damaged level</a:t>
            </a:r>
            <a:endParaRPr lang="en-US" sz="2000" b="1" dirty="0">
              <a:latin typeface="Cambria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952314" y="3797454"/>
            <a:ext cx="0" cy="982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31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858000" y="1815973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7200" y="403873"/>
            <a:ext cx="1393103" cy="2567927"/>
            <a:chOff x="457200" y="403873"/>
            <a:chExt cx="1393103" cy="2567927"/>
          </a:xfrm>
        </p:grpSpPr>
        <p:sp>
          <p:nvSpPr>
            <p:cNvPr id="19" name="TextBox 18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1026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65380" y="3936873"/>
            <a:ext cx="1397415" cy="2567927"/>
            <a:chOff x="533400" y="4267200"/>
            <a:chExt cx="1397415" cy="2567927"/>
          </a:xfrm>
        </p:grpSpPr>
        <p:sp>
          <p:nvSpPr>
            <p:cNvPr id="22" name="TextBox 21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6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Rectangle 31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/>
          <p:cNvCxnSpPr/>
          <p:nvPr/>
        </p:nvCxnSpPr>
        <p:spPr>
          <a:xfrm>
            <a:off x="4191000" y="3150358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1473642" y="1346831"/>
            <a:ext cx="3197478" cy="3543679"/>
            <a:chOff x="1473642" y="1346831"/>
            <a:chExt cx="3197478" cy="3543679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696710" y="1346831"/>
              <a:ext cx="2493153" cy="1803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3" idx="3"/>
            </p:cNvCxnSpPr>
            <p:nvPr/>
          </p:nvCxnSpPr>
          <p:spPr>
            <a:xfrm flipV="1">
              <a:off x="1696710" y="3150358"/>
              <a:ext cx="2494290" cy="1740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 rot="2185798">
              <a:off x="1473642" y="1903908"/>
              <a:ext cx="3197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Evaluate is “</a:t>
              </a:r>
              <a:r>
                <a:rPr lang="en-US" dirty="0" err="1" smtClean="0"/>
                <a:t>Không</a:t>
              </a:r>
              <a:r>
                <a:rPr lang="en-US" dirty="0" smtClean="0"/>
                <a:t> </a:t>
              </a:r>
              <a:r>
                <a:rPr lang="en-US" dirty="0" err="1" smtClean="0"/>
                <a:t>thể</a:t>
              </a:r>
              <a:r>
                <a:rPr lang="en-US" dirty="0" smtClean="0"/>
                <a:t> </a:t>
              </a:r>
              <a:r>
                <a:rPr lang="en-US" dirty="0" err="1" smtClean="0"/>
                <a:t>sử</a:t>
              </a:r>
              <a:r>
                <a:rPr lang="en-US" dirty="0" smtClean="0"/>
                <a:t> </a:t>
              </a:r>
              <a:r>
                <a:rPr lang="en-US" dirty="0" err="1" smtClean="0"/>
                <a:t>dụng</a:t>
              </a:r>
              <a:r>
                <a:rPr lang="en-US" dirty="0" smtClean="0"/>
                <a:t>”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 rot="19531395">
              <a:off x="2182997" y="4067503"/>
              <a:ext cx="1669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Priority is “Cao”</a:t>
              </a:r>
              <a:endParaRPr lang="en-US" dirty="0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7414312" y="2518012"/>
            <a:ext cx="891487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50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764" y="2253774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7414312" y="3661776"/>
            <a:ext cx="891487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713229" y="2366200"/>
            <a:ext cx="2848024" cy="3395473"/>
            <a:chOff x="1750044" y="1312037"/>
            <a:chExt cx="2848024" cy="3395473"/>
          </a:xfrm>
        </p:grpSpPr>
        <p:cxnSp>
          <p:nvCxnSpPr>
            <p:cNvPr id="28" name="Straight Connector 27"/>
            <p:cNvCxnSpPr>
              <a:stCxn id="1026" idx="3"/>
            </p:cNvCxnSpPr>
            <p:nvPr/>
          </p:nvCxnSpPr>
          <p:spPr>
            <a:xfrm>
              <a:off x="1818815" y="1312037"/>
              <a:ext cx="2371048" cy="18383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6" idx="3"/>
            </p:cNvCxnSpPr>
            <p:nvPr/>
          </p:nvCxnSpPr>
          <p:spPr>
            <a:xfrm flipV="1">
              <a:off x="1850795" y="3150358"/>
              <a:ext cx="2340205" cy="1557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2296800">
              <a:off x="1750044" y="1925026"/>
              <a:ext cx="2848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Evaluate is “</a:t>
              </a:r>
              <a:r>
                <a:rPr lang="en-US" dirty="0" err="1" smtClean="0"/>
                <a:t>Có</a:t>
              </a:r>
              <a:r>
                <a:rPr lang="en-US" dirty="0" smtClean="0"/>
                <a:t> </a:t>
              </a:r>
              <a:r>
                <a:rPr lang="en-US" dirty="0" err="1" smtClean="0"/>
                <a:t>thể</a:t>
              </a:r>
              <a:r>
                <a:rPr lang="en-US" dirty="0" smtClean="0"/>
                <a:t> </a:t>
              </a:r>
              <a:r>
                <a:rPr lang="en-US" dirty="0" err="1" smtClean="0"/>
                <a:t>sử</a:t>
              </a:r>
              <a:r>
                <a:rPr lang="en-US" dirty="0" smtClean="0"/>
                <a:t> </a:t>
              </a:r>
              <a:r>
                <a:rPr lang="en-US" dirty="0" err="1" smtClean="0"/>
                <a:t>dụng</a:t>
              </a:r>
              <a:r>
                <a:rPr lang="en-US" dirty="0" smtClean="0"/>
                <a:t>”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 rot="19523588">
              <a:off x="2261716" y="4006512"/>
              <a:ext cx="1789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Priority is “</a:t>
              </a:r>
              <a:r>
                <a:rPr lang="en-US" dirty="0" err="1" smtClean="0"/>
                <a:t>Thấp</a:t>
              </a:r>
              <a:r>
                <a:rPr lang="en-US" dirty="0" smtClean="0"/>
                <a:t>”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>
            <a:off x="4153048" y="4204521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305799" y="3505200"/>
            <a:ext cx="513640" cy="156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305799" y="4358373"/>
            <a:ext cx="513640" cy="156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95800" y="5016741"/>
            <a:ext cx="891487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4400" y="30480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+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4759442" y="426389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=</a:t>
            </a:r>
            <a:endParaRPr lang="en-US" sz="2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748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50694E-6 L -0.31788 -0.0004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03" y="-2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3728E-6 L -0.31788 -0.0007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03" y="-46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9" grpId="0" animBg="1"/>
      <p:bldP spid="49" grpId="1" animBg="1"/>
      <p:bldP spid="58" grpId="0" animBg="1"/>
      <p:bldP spid="58" grpId="1" animBg="1"/>
      <p:bldP spid="8" grpId="0" animBg="1"/>
      <p:bldP spid="8" grpId="1" animBg="1"/>
      <p:bldP spid="35" grpId="0" animBg="1"/>
      <p:bldP spid="35" grpId="1" animBg="1"/>
      <p:bldP spid="36" grpId="0" animBg="1"/>
      <p:bldP spid="9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0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Find available classroom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4910"/>
            <a:ext cx="1229604" cy="101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84557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 name: 302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2442" y="1355572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type: “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” with 30 slots, 2 air conditioner, 1 projector,…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10123"/>
              </p:ext>
            </p:extLst>
          </p:nvPr>
        </p:nvGraphicFramePr>
        <p:xfrm>
          <a:off x="622162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88846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Undamaged classrooms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4800" y="5758243"/>
            <a:ext cx="2435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Result: 302 -&gt; 303</a:t>
            </a:r>
            <a:endParaRPr lang="en-US" sz="2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94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0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Find available classroom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4910"/>
            <a:ext cx="1229604" cy="101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84557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 name: 302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2442" y="1355572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type: “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” with 30 slots, 2 air conditioner, 1 projector,…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10123"/>
              </p:ext>
            </p:extLst>
          </p:nvPr>
        </p:nvGraphicFramePr>
        <p:xfrm>
          <a:off x="622162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88846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Undamaged classrooms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24000" y="3182587"/>
            <a:ext cx="124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831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005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0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Find available classroom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4910"/>
            <a:ext cx="1229604" cy="101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84557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 name: 302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2442" y="1355572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type: “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” with 30 slots, 2 air conditioner, 1 projector,…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10123"/>
              </p:ext>
            </p:extLst>
          </p:nvPr>
        </p:nvGraphicFramePr>
        <p:xfrm>
          <a:off x="622162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88846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Undamaged classrooms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88962"/>
              </p:ext>
            </p:extLst>
          </p:nvPr>
        </p:nvGraphicFramePr>
        <p:xfrm>
          <a:off x="609600" y="3182587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524000" y="3182587"/>
            <a:ext cx="124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831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655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278 L 0.2592 -0.1664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43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0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Find available classroom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4910"/>
            <a:ext cx="1229604" cy="101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84557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 name: 302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2442" y="1355572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type: “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” with 30 slots, 2 air conditioner, 1 projector,…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10123"/>
              </p:ext>
            </p:extLst>
          </p:nvPr>
        </p:nvGraphicFramePr>
        <p:xfrm>
          <a:off x="622162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88846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Undamaged classrooms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665394"/>
              </p:ext>
            </p:extLst>
          </p:nvPr>
        </p:nvGraphicFramePr>
        <p:xfrm>
          <a:off x="609600" y="244856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524000" y="3182587"/>
            <a:ext cx="124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831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61081"/>
              </p:ext>
            </p:extLst>
          </p:nvPr>
        </p:nvGraphicFramePr>
        <p:xfrm>
          <a:off x="2980009" y="205740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755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278 L 0.2592 -0.00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43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0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Find available classroom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4910"/>
            <a:ext cx="1229604" cy="101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84557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 name: 302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2442" y="1355572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type: “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” with 30 slots, 2 air conditioner, 1 projector,…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10123"/>
              </p:ext>
            </p:extLst>
          </p:nvPr>
        </p:nvGraphicFramePr>
        <p:xfrm>
          <a:off x="622162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88846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Undamaged classrooms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030910"/>
              </p:ext>
            </p:extLst>
          </p:nvPr>
        </p:nvGraphicFramePr>
        <p:xfrm>
          <a:off x="2980009" y="2460228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524000" y="3182587"/>
            <a:ext cx="124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831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61081"/>
              </p:ext>
            </p:extLst>
          </p:nvPr>
        </p:nvGraphicFramePr>
        <p:xfrm>
          <a:off x="2980009" y="205740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22961"/>
              </p:ext>
            </p:extLst>
          </p:nvPr>
        </p:nvGraphicFramePr>
        <p:xfrm>
          <a:off x="609600" y="2798314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9748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7037E-6 L 0.2592 0.0094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51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0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Find available classroom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4910"/>
            <a:ext cx="1229604" cy="101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84557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 name: 302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2442" y="1355572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type: “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” with 30 slots, 2 air conditioner, 1 projector,…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10123"/>
              </p:ext>
            </p:extLst>
          </p:nvPr>
        </p:nvGraphicFramePr>
        <p:xfrm>
          <a:off x="622162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88846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Undamaged classrooms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324566"/>
              </p:ext>
            </p:extLst>
          </p:nvPr>
        </p:nvGraphicFramePr>
        <p:xfrm>
          <a:off x="2980009" y="244856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524000" y="3182587"/>
            <a:ext cx="124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831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61081"/>
              </p:ext>
            </p:extLst>
          </p:nvPr>
        </p:nvGraphicFramePr>
        <p:xfrm>
          <a:off x="2980009" y="205740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020149"/>
              </p:ext>
            </p:extLst>
          </p:nvPr>
        </p:nvGraphicFramePr>
        <p:xfrm>
          <a:off x="2980009" y="283452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72346"/>
              </p:ext>
            </p:extLst>
          </p:nvPr>
        </p:nvGraphicFramePr>
        <p:xfrm>
          <a:off x="609600" y="2057400"/>
          <a:ext cx="838200" cy="36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65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44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7037E-7 L 0.2592 0.1733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51" y="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projector-black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-38101"/>
            <a:ext cx="2514601" cy="25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user\Desktop\kocaeli-veste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67200"/>
            <a:ext cx="4419600" cy="204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user\Desktop\Student_chair_with_armrest_school_furnit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044" y="3352800"/>
            <a:ext cx="2157186" cy="21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user\Desktop\icon_black-1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8" y="324756"/>
            <a:ext cx="5406798" cy="257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9200"/>
            <a:ext cx="4953000" cy="37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0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0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Find available classroom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4910"/>
            <a:ext cx="1229604" cy="101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84557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 name: 302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2442" y="1355572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type: “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” with 30 slots, 2 air conditioner, 1 projector,…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10123"/>
              </p:ext>
            </p:extLst>
          </p:nvPr>
        </p:nvGraphicFramePr>
        <p:xfrm>
          <a:off x="622162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88846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Undamaged classrooms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324566"/>
              </p:ext>
            </p:extLst>
          </p:nvPr>
        </p:nvGraphicFramePr>
        <p:xfrm>
          <a:off x="2980009" y="244856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524000" y="3182587"/>
            <a:ext cx="124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831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61081"/>
              </p:ext>
            </p:extLst>
          </p:nvPr>
        </p:nvGraphicFramePr>
        <p:xfrm>
          <a:off x="2980009" y="205740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020149"/>
              </p:ext>
            </p:extLst>
          </p:nvPr>
        </p:nvGraphicFramePr>
        <p:xfrm>
          <a:off x="2980009" y="283452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751445"/>
              </p:ext>
            </p:extLst>
          </p:nvPr>
        </p:nvGraphicFramePr>
        <p:xfrm>
          <a:off x="2980009" y="3216349"/>
          <a:ext cx="838200" cy="36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65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151538"/>
              </p:ext>
            </p:extLst>
          </p:nvPr>
        </p:nvGraphicFramePr>
        <p:xfrm>
          <a:off x="609600" y="3505200"/>
          <a:ext cx="838200" cy="36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65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3339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1.48148E-6 L 0.2592 0.0150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51" y="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0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Find available classroom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4910"/>
            <a:ext cx="1229604" cy="101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84557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 name: 302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2442" y="1355572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type: “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” with 30 slots, 2 air conditioner, 1 projector,…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10123"/>
              </p:ext>
            </p:extLst>
          </p:nvPr>
        </p:nvGraphicFramePr>
        <p:xfrm>
          <a:off x="622162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88846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Undamaged classrooms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193838"/>
              </p:ext>
            </p:extLst>
          </p:nvPr>
        </p:nvGraphicFramePr>
        <p:xfrm>
          <a:off x="2980009" y="243840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524000" y="3182587"/>
            <a:ext cx="124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831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234406"/>
              </p:ext>
            </p:extLst>
          </p:nvPr>
        </p:nvGraphicFramePr>
        <p:xfrm>
          <a:off x="2980009" y="205740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977057"/>
              </p:ext>
            </p:extLst>
          </p:nvPr>
        </p:nvGraphicFramePr>
        <p:xfrm>
          <a:off x="2980009" y="282436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80970"/>
              </p:ext>
            </p:extLst>
          </p:nvPr>
        </p:nvGraphicFramePr>
        <p:xfrm>
          <a:off x="2980009" y="3206189"/>
          <a:ext cx="838200" cy="36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65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916715"/>
              </p:ext>
            </p:extLst>
          </p:nvPr>
        </p:nvGraphicFramePr>
        <p:xfrm>
          <a:off x="2980009" y="3571240"/>
          <a:ext cx="838200" cy="36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65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559071"/>
              </p:ext>
            </p:extLst>
          </p:nvPr>
        </p:nvGraphicFramePr>
        <p:xfrm>
          <a:off x="609600" y="3901320"/>
          <a:ext cx="838200" cy="36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65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4022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1.85185E-6 L 0.2592 0.004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51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0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Find available classroom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4910"/>
            <a:ext cx="1229604" cy="101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84557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 name: 302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2442" y="1355572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type: “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” with 30 slots, 2 air conditioner, 1 projector,…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10123"/>
              </p:ext>
            </p:extLst>
          </p:nvPr>
        </p:nvGraphicFramePr>
        <p:xfrm>
          <a:off x="622162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4800" y="4754355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Undamaged classrooms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193838"/>
              </p:ext>
            </p:extLst>
          </p:nvPr>
        </p:nvGraphicFramePr>
        <p:xfrm>
          <a:off x="2980009" y="243840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524000" y="3182587"/>
            <a:ext cx="124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831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234406"/>
              </p:ext>
            </p:extLst>
          </p:nvPr>
        </p:nvGraphicFramePr>
        <p:xfrm>
          <a:off x="2980009" y="205740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977057"/>
              </p:ext>
            </p:extLst>
          </p:nvPr>
        </p:nvGraphicFramePr>
        <p:xfrm>
          <a:off x="2980009" y="282436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80970"/>
              </p:ext>
            </p:extLst>
          </p:nvPr>
        </p:nvGraphicFramePr>
        <p:xfrm>
          <a:off x="2980009" y="3206189"/>
          <a:ext cx="838200" cy="36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65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916715"/>
              </p:ext>
            </p:extLst>
          </p:nvPr>
        </p:nvGraphicFramePr>
        <p:xfrm>
          <a:off x="2980009" y="3571240"/>
          <a:ext cx="838200" cy="36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65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753994"/>
              </p:ext>
            </p:extLst>
          </p:nvPr>
        </p:nvGraphicFramePr>
        <p:xfrm>
          <a:off x="2971800" y="3962400"/>
          <a:ext cx="838200" cy="36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65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200675"/>
              </p:ext>
            </p:extLst>
          </p:nvPr>
        </p:nvGraphicFramePr>
        <p:xfrm>
          <a:off x="609600" y="4282320"/>
          <a:ext cx="838200" cy="36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65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898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2.59259E-6 L 0.2592 0.004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51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0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Find available classroom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4910"/>
            <a:ext cx="1229604" cy="101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84557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 name: 302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2442" y="1355572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type: “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” with 30 slots, 2 air conditioner, 1 projector,…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22162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88846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Undamaged classrooms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895600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524000" y="3182587"/>
            <a:ext cx="124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831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157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0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Find available classroom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4910"/>
            <a:ext cx="1229604" cy="101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84557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 name: 302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2442" y="1355572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type: “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” with 30 slots, 2 air conditioner, 1 projector,…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22162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88846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Undamaged classrooms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895600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524000" y="3182587"/>
            <a:ext cx="124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831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0" y="3206338"/>
            <a:ext cx="2209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86200" y="2831068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room type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27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0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Find available classroom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4910"/>
            <a:ext cx="1229604" cy="101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84557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 name: 302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2442" y="1355572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type: “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” with 30 slots, 2 air conditioner, 1 projector,…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22162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88846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Undamaged classrooms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895600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524000" y="3182587"/>
            <a:ext cx="124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831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0" y="3206338"/>
            <a:ext cx="2209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86200" y="2831068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room type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19400" y="3886200"/>
            <a:ext cx="1038788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350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0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Find available classroom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4910"/>
            <a:ext cx="1229604" cy="101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84557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 name: 302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2442" y="1355572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type: “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” with 30 slots, 2 air conditioner, 1 projector,…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22162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88846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Undamaged classrooms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895600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524000" y="3182587"/>
            <a:ext cx="124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831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0" y="3206338"/>
            <a:ext cx="2209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86200" y="2831068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room type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618062"/>
              </p:ext>
            </p:extLst>
          </p:nvPr>
        </p:nvGraphicFramePr>
        <p:xfrm>
          <a:off x="2895600" y="3901320"/>
          <a:ext cx="838200" cy="36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65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0769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85185E-6 L 0.35781 -0.2710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82" y="-1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0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Find available classroom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4910"/>
            <a:ext cx="1229604" cy="101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84557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 name: 302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2442" y="1355572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type: “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” with 30 slots, 2 air conditioner, 1 projector,…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22162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88846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Undamaged classrooms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895600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524000" y="3182587"/>
            <a:ext cx="124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831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0" y="3206338"/>
            <a:ext cx="2209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86200" y="2831068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room type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348467"/>
              </p:ext>
            </p:extLst>
          </p:nvPr>
        </p:nvGraphicFramePr>
        <p:xfrm>
          <a:off x="6172200" y="2057400"/>
          <a:ext cx="838200" cy="36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65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547051"/>
              </p:ext>
            </p:extLst>
          </p:nvPr>
        </p:nvGraphicFramePr>
        <p:xfrm>
          <a:off x="2895600" y="2057400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9652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0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Find available classroom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4910"/>
            <a:ext cx="1229604" cy="101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84557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 name: 302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2442" y="1355572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type: “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” with 30 slots, 2 air conditioner, 1 projector,…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22162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88846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Undamaged classrooms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895600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524000" y="3182587"/>
            <a:ext cx="124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831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0" y="3206338"/>
            <a:ext cx="2209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86200" y="2831068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room type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348467"/>
              </p:ext>
            </p:extLst>
          </p:nvPr>
        </p:nvGraphicFramePr>
        <p:xfrm>
          <a:off x="6172200" y="2057400"/>
          <a:ext cx="838200" cy="36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65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664417"/>
              </p:ext>
            </p:extLst>
          </p:nvPr>
        </p:nvGraphicFramePr>
        <p:xfrm>
          <a:off x="6172200" y="2438400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175918"/>
              </p:ext>
            </p:extLst>
          </p:nvPr>
        </p:nvGraphicFramePr>
        <p:xfrm>
          <a:off x="2895600" y="4267200"/>
          <a:ext cx="838200" cy="36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65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3961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2.59259E-6 L 0.3625 0.0067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25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0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Find available classroom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4910"/>
            <a:ext cx="1229604" cy="101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84557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 name: 302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2442" y="1355572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type: “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” with 30 slots, 2 air conditioner, 1 projector,…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22162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88846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Undamaged classrooms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895600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524000" y="3182587"/>
            <a:ext cx="124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831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0" y="3206338"/>
            <a:ext cx="2209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86200" y="2831068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room type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4800" y="5758243"/>
            <a:ext cx="2435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Result: 302 -&gt; 303</a:t>
            </a:r>
            <a:endParaRPr lang="en-US" sz="2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86565"/>
              </p:ext>
            </p:extLst>
          </p:nvPr>
        </p:nvGraphicFramePr>
        <p:xfrm>
          <a:off x="6172200" y="2057400"/>
          <a:ext cx="838200" cy="36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65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848858"/>
              </p:ext>
            </p:extLst>
          </p:nvPr>
        </p:nvGraphicFramePr>
        <p:xfrm>
          <a:off x="6172200" y="2438400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595391"/>
              </p:ext>
            </p:extLst>
          </p:nvPr>
        </p:nvGraphicFramePr>
        <p:xfrm>
          <a:off x="6172200" y="4267200"/>
          <a:ext cx="83820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>
            <a:off x="7150238" y="3206338"/>
            <a:ext cx="5459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48600" y="2971800"/>
            <a:ext cx="708242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303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118088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59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762000" y="18415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139"/>
            <a:ext cx="1688114" cy="168136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0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91088" y="2209800"/>
            <a:ext cx="2296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DEMONSTRATION</a:t>
            </a:r>
            <a:endParaRPr lang="en-US" sz="2000" b="1" dirty="0" smtClean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67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" y="412690"/>
            <a:ext cx="1816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Report offline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4143488" y="64025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469903-519A-466C-88BE-6A9A7B42C7AD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4295888" y="65549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469903-519A-466C-88BE-6A9A7B42C7A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8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05241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QuangTV\Desktop\analy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04800"/>
            <a:ext cx="2300441" cy="230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" y="260290"/>
            <a:ext cx="2296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At 06:00 everyday</a:t>
            </a:r>
            <a:endParaRPr lang="en-US" sz="2000" b="1" dirty="0">
              <a:latin typeface="Cambria" pitchFamily="18" charset="0"/>
            </a:endParaRP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2514600" y="1455021"/>
            <a:ext cx="3124200" cy="2145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2514600" y="3600757"/>
            <a:ext cx="3353299" cy="1466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C:\Users\QuangTV\Desktop\off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841" y="4346728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482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05241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QuangTV\Desktop\analy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672" y="304800"/>
            <a:ext cx="2300441" cy="230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QuangTV\Desktop\notif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269401"/>
            <a:ext cx="2071342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" y="260290"/>
            <a:ext cx="3537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At 06:30 and 12:15 everyday</a:t>
            </a:r>
            <a:endParaRPr lang="en-US" sz="2000" b="1" dirty="0">
              <a:latin typeface="Cambria" pitchFamily="18" charset="0"/>
            </a:endParaRP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 flipV="1">
            <a:off x="2514600" y="1455021"/>
            <a:ext cx="3283072" cy="2145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2514600" y="3600757"/>
            <a:ext cx="3505200" cy="1697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282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2286000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QuangTV\Desktop\staf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85425"/>
            <a:ext cx="205499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QuangTV\Desktop\c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79569"/>
            <a:ext cx="2197100" cy="200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4" idx="3"/>
            <a:endCxn id="6146" idx="1"/>
          </p:cNvCxnSpPr>
          <p:nvPr/>
        </p:nvCxnSpPr>
        <p:spPr>
          <a:xfrm>
            <a:off x="1981200" y="3299925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146" idx="3"/>
            <a:endCxn id="6147" idx="1"/>
          </p:cNvCxnSpPr>
          <p:nvPr/>
        </p:nvCxnSpPr>
        <p:spPr>
          <a:xfrm flipV="1">
            <a:off x="5179193" y="1282785"/>
            <a:ext cx="1297807" cy="2017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QuangTV\Desktop\resolv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9" y="3962400"/>
            <a:ext cx="2669401" cy="247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6146" idx="3"/>
            <a:endCxn id="1026" idx="1"/>
          </p:cNvCxnSpPr>
          <p:nvPr/>
        </p:nvCxnSpPr>
        <p:spPr>
          <a:xfrm>
            <a:off x="5179193" y="3299925"/>
            <a:ext cx="1297806" cy="1900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400" y="260290"/>
            <a:ext cx="1955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Resolve Report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267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1"/>
                </a:solidFill>
                <a:latin typeface="Cambria" pitchFamily="18" charset="0"/>
              </a:rPr>
              <a:t>Q&amp;A</a:t>
            </a:r>
            <a:endParaRPr lang="en-US" sz="5400" b="1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261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59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762000" y="18415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139"/>
            <a:ext cx="1688114" cy="1681361"/>
          </a:xfrm>
          <a:prstGeom prst="rect">
            <a:avLst/>
          </a:prstGeom>
        </p:spPr>
      </p:pic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646362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1524000" y="35179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2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59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762000" y="18415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139"/>
            <a:ext cx="1688114" cy="1681361"/>
          </a:xfrm>
          <a:prstGeom prst="rect">
            <a:avLst/>
          </a:prstGeom>
        </p:spPr>
      </p:pic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646362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1524000" y="35179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246062"/>
            <a:ext cx="28448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V="1">
            <a:off x="4648200" y="1446212"/>
            <a:ext cx="1485148" cy="1400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" y="2755899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764275" y="1841499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" y="160138"/>
            <a:ext cx="1688114" cy="1681361"/>
          </a:xfrm>
          <a:prstGeom prst="rect">
            <a:avLst/>
          </a:prstGeom>
        </p:spPr>
      </p:pic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675" y="2646361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1526275" y="3517899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476" y="246061"/>
            <a:ext cx="28448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V="1">
            <a:off x="4650475" y="1446211"/>
            <a:ext cx="1485148" cy="1400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68875" y="3517900"/>
            <a:ext cx="1431925" cy="1054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user\Desktop\Captur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712050"/>
            <a:ext cx="3013243" cy="188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user\Desktop\Untitle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582" y="4556860"/>
            <a:ext cx="1189542" cy="116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4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" y="2755899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764275" y="1841499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" y="160138"/>
            <a:ext cx="1688114" cy="1681361"/>
          </a:xfrm>
          <a:prstGeom prst="rect">
            <a:avLst/>
          </a:prstGeom>
        </p:spPr>
      </p:pic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675" y="2646361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1526275" y="3517899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476" y="246061"/>
            <a:ext cx="28448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V="1">
            <a:off x="4650475" y="1446211"/>
            <a:ext cx="1485148" cy="1400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68875" y="3517900"/>
            <a:ext cx="1431925" cy="1054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user\Desktop\Captur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712050"/>
            <a:ext cx="3013243" cy="188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user\Desktop\Untitle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582" y="4556860"/>
            <a:ext cx="1189542" cy="116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4968877" y="4044950"/>
            <a:ext cx="1050923" cy="755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526275" y="3886200"/>
            <a:ext cx="19027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5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1856</TotalTime>
  <Words>1176</Words>
  <Application>Microsoft Office PowerPoint</Application>
  <PresentationFormat>On-screen Show (4:3)</PresentationFormat>
  <Paragraphs>512</Paragraphs>
  <Slides>55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Calibri</vt:lpstr>
      <vt:lpstr>Cambria</vt:lpstr>
      <vt:lpstr>Candara</vt:lpstr>
      <vt:lpstr>Symbol</vt:lpstr>
      <vt:lpstr>Waveform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Disadvantage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QuangTV</dc:creator>
  <cp:lastModifiedBy>Htang</cp:lastModifiedBy>
  <cp:revision>80</cp:revision>
  <dcterms:created xsi:type="dcterms:W3CDTF">2015-08-07T13:30:32Z</dcterms:created>
  <dcterms:modified xsi:type="dcterms:W3CDTF">2015-08-18T02:12:11Z</dcterms:modified>
</cp:coreProperties>
</file>