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40"/>
  </p:notesMasterIdLst>
  <p:sldIdLst>
    <p:sldId id="256" r:id="rId2"/>
    <p:sldId id="284" r:id="rId3"/>
    <p:sldId id="320" r:id="rId4"/>
    <p:sldId id="322" r:id="rId5"/>
    <p:sldId id="342" r:id="rId6"/>
    <p:sldId id="513" r:id="rId7"/>
    <p:sldId id="326" r:id="rId8"/>
    <p:sldId id="327" r:id="rId9"/>
    <p:sldId id="331" r:id="rId10"/>
    <p:sldId id="492" r:id="rId11"/>
    <p:sldId id="491" r:id="rId12"/>
    <p:sldId id="341" r:id="rId13"/>
    <p:sldId id="343" r:id="rId14"/>
    <p:sldId id="344" r:id="rId15"/>
    <p:sldId id="345" r:id="rId16"/>
    <p:sldId id="348" r:id="rId17"/>
    <p:sldId id="347" r:id="rId18"/>
    <p:sldId id="285" r:id="rId19"/>
    <p:sldId id="349" r:id="rId20"/>
    <p:sldId id="350" r:id="rId21"/>
    <p:sldId id="493" r:id="rId22"/>
    <p:sldId id="351" r:id="rId23"/>
    <p:sldId id="352" r:id="rId24"/>
    <p:sldId id="353" r:id="rId25"/>
    <p:sldId id="354" r:id="rId26"/>
    <p:sldId id="355" r:id="rId27"/>
    <p:sldId id="356" r:id="rId28"/>
    <p:sldId id="471" r:id="rId29"/>
    <p:sldId id="358" r:id="rId30"/>
    <p:sldId id="472" r:id="rId31"/>
    <p:sldId id="473" r:id="rId32"/>
    <p:sldId id="474" r:id="rId33"/>
    <p:sldId id="363" r:id="rId34"/>
    <p:sldId id="365" r:id="rId35"/>
    <p:sldId id="367" r:id="rId36"/>
    <p:sldId id="475" r:id="rId37"/>
    <p:sldId id="476" r:id="rId38"/>
    <p:sldId id="369" r:id="rId39"/>
    <p:sldId id="370" r:id="rId40"/>
    <p:sldId id="371" r:id="rId41"/>
    <p:sldId id="372" r:id="rId42"/>
    <p:sldId id="373" r:id="rId43"/>
    <p:sldId id="377" r:id="rId44"/>
    <p:sldId id="381" r:id="rId45"/>
    <p:sldId id="380" r:id="rId46"/>
    <p:sldId id="384" r:id="rId47"/>
    <p:sldId id="390" r:id="rId48"/>
    <p:sldId id="391" r:id="rId49"/>
    <p:sldId id="392" r:id="rId50"/>
    <p:sldId id="393" r:id="rId51"/>
    <p:sldId id="406" r:id="rId52"/>
    <p:sldId id="405" r:id="rId53"/>
    <p:sldId id="407" r:id="rId54"/>
    <p:sldId id="408" r:id="rId55"/>
    <p:sldId id="410" r:id="rId56"/>
    <p:sldId id="412" r:id="rId57"/>
    <p:sldId id="481" r:id="rId58"/>
    <p:sldId id="483" r:id="rId59"/>
    <p:sldId id="484" r:id="rId60"/>
    <p:sldId id="485" r:id="rId61"/>
    <p:sldId id="482" r:id="rId62"/>
    <p:sldId id="486" r:id="rId63"/>
    <p:sldId id="411" r:id="rId64"/>
    <p:sldId id="413" r:id="rId65"/>
    <p:sldId id="414" r:id="rId66"/>
    <p:sldId id="415" r:id="rId67"/>
    <p:sldId id="416" r:id="rId68"/>
    <p:sldId id="417" r:id="rId69"/>
    <p:sldId id="418" r:id="rId70"/>
    <p:sldId id="419" r:id="rId71"/>
    <p:sldId id="420" r:id="rId72"/>
    <p:sldId id="421" r:id="rId73"/>
    <p:sldId id="422" r:id="rId74"/>
    <p:sldId id="423" r:id="rId75"/>
    <p:sldId id="424" r:id="rId76"/>
    <p:sldId id="425" r:id="rId77"/>
    <p:sldId id="426" r:id="rId78"/>
    <p:sldId id="427" r:id="rId79"/>
    <p:sldId id="428" r:id="rId80"/>
    <p:sldId id="429" r:id="rId81"/>
    <p:sldId id="430" r:id="rId82"/>
    <p:sldId id="431" r:id="rId83"/>
    <p:sldId id="432" r:id="rId84"/>
    <p:sldId id="433" r:id="rId85"/>
    <p:sldId id="434" r:id="rId86"/>
    <p:sldId id="435" r:id="rId87"/>
    <p:sldId id="436" r:id="rId88"/>
    <p:sldId id="437" r:id="rId89"/>
    <p:sldId id="438" r:id="rId90"/>
    <p:sldId id="440" r:id="rId91"/>
    <p:sldId id="442" r:id="rId92"/>
    <p:sldId id="441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39" r:id="rId108"/>
    <p:sldId id="487" r:id="rId109"/>
    <p:sldId id="457" r:id="rId110"/>
    <p:sldId id="488" r:id="rId111"/>
    <p:sldId id="489" r:id="rId112"/>
    <p:sldId id="490" r:id="rId113"/>
    <p:sldId id="494" r:id="rId114"/>
    <p:sldId id="461" r:id="rId115"/>
    <p:sldId id="462" r:id="rId116"/>
    <p:sldId id="514" r:id="rId117"/>
    <p:sldId id="465" r:id="rId118"/>
    <p:sldId id="466" r:id="rId119"/>
    <p:sldId id="495" r:id="rId120"/>
    <p:sldId id="496" r:id="rId121"/>
    <p:sldId id="497" r:id="rId122"/>
    <p:sldId id="498" r:id="rId123"/>
    <p:sldId id="499" r:id="rId124"/>
    <p:sldId id="500" r:id="rId125"/>
    <p:sldId id="501" r:id="rId126"/>
    <p:sldId id="502" r:id="rId127"/>
    <p:sldId id="503" r:id="rId128"/>
    <p:sldId id="504" r:id="rId129"/>
    <p:sldId id="506" r:id="rId130"/>
    <p:sldId id="505" r:id="rId131"/>
    <p:sldId id="507" r:id="rId132"/>
    <p:sldId id="508" r:id="rId133"/>
    <p:sldId id="509" r:id="rId134"/>
    <p:sldId id="511" r:id="rId135"/>
    <p:sldId id="510" r:id="rId136"/>
    <p:sldId id="470" r:id="rId137"/>
    <p:sldId id="512" r:id="rId138"/>
    <p:sldId id="468" r:id="rId1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799" autoAdjust="0"/>
  </p:normalViewPr>
  <p:slideViewPr>
    <p:cSldViewPr>
      <p:cViewPr>
        <p:scale>
          <a:sx n="70" d="100"/>
          <a:sy n="70" d="100"/>
        </p:scale>
        <p:origin x="-1380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199B3-1DC1-4904-B2AA-4DB5F09907E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88EAE-B09A-476D-AE3A-7F7107FCA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F592-8D1F-4B42-8A8C-4EE5B943E594}" type="datetime1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EB2-CA2D-4B27-AE58-578445C2999C}" type="datetime1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D956-999A-495A-BE38-939629BBA225}" type="datetime1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A23-FB11-4D65-8E88-6722EB6570CD}" type="datetime1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8DB5-90E9-4EC0-A5E2-27B7631568F8}" type="datetime1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9949-3E67-4E9E-A180-5D31A438042C}" type="datetime1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7E4E-2DF7-4B63-AE61-8B4B0879DDB7}" type="datetime1">
              <a:rPr lang="en-US" smtClean="0"/>
              <a:t>8/21/2015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D44-F3D9-4E45-AB0B-BA8F2F7A53BF}" type="datetime1">
              <a:rPr lang="en-US" smtClean="0"/>
              <a:t>8/21/2015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A503-1164-4DBA-A5E4-DB7DB6DF4628}" type="datetime1">
              <a:rPr lang="en-US" smtClean="0"/>
              <a:t>8/21/2015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467F-BFC3-41B9-884D-DAC426B0E9AC}" type="datetime1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90A3-779A-4B21-BDC2-F6FF8AF6A6DC}" type="datetime1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CC78D9-5B37-41A1-BE5D-D0E3BC7402BE}" type="datetime1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3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3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7.jpeg"/><Relationship Id="rId4" Type="http://schemas.openxmlformats.org/officeDocument/2006/relationships/image" Target="../media/image13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7.jpeg"/><Relationship Id="rId4" Type="http://schemas.openxmlformats.org/officeDocument/2006/relationships/image" Target="../media/image13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7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17.jpe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17.jpe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17.jpe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609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EQUIPMENT’S CLASSROOM MANAGEMENT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47244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Group 10:</a:t>
            </a:r>
          </a:p>
          <a:p>
            <a:r>
              <a:rPr lang="en-US" sz="2400" b="1" dirty="0" err="1" smtClean="0">
                <a:latin typeface="Cambria" pitchFamily="18" charset="0"/>
              </a:rPr>
              <a:t>Trần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Vĩnh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Quang</a:t>
            </a:r>
            <a:r>
              <a:rPr lang="en-US" sz="2400" b="1" dirty="0" smtClean="0">
                <a:latin typeface="Cambria" pitchFamily="18" charset="0"/>
              </a:rPr>
              <a:t> – SE61078</a:t>
            </a:r>
          </a:p>
          <a:p>
            <a:r>
              <a:rPr lang="en-US" sz="2400" b="1" dirty="0" err="1" smtClean="0">
                <a:latin typeface="Cambria" pitchFamily="18" charset="0"/>
              </a:rPr>
              <a:t>Tăng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Việt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Hưng</a:t>
            </a:r>
            <a:r>
              <a:rPr lang="en-US" sz="2400" b="1" dirty="0" smtClean="0">
                <a:latin typeface="Cambria" pitchFamily="18" charset="0"/>
              </a:rPr>
              <a:t> – SE61019</a:t>
            </a:r>
          </a:p>
          <a:p>
            <a:r>
              <a:rPr lang="en-US" sz="2400" b="1" dirty="0" err="1" smtClean="0">
                <a:latin typeface="Cambria" pitchFamily="18" charset="0"/>
              </a:rPr>
              <a:t>Đoàn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Nguyễn</a:t>
            </a:r>
            <a:r>
              <a:rPr lang="en-US" sz="2400" b="1" dirty="0" smtClean="0">
                <a:latin typeface="Cambria" pitchFamily="18" charset="0"/>
              </a:rPr>
              <a:t> Minh </a:t>
            </a:r>
            <a:r>
              <a:rPr lang="en-US" sz="2400" b="1" dirty="0" err="1" smtClean="0">
                <a:latin typeface="Cambria" pitchFamily="18" charset="0"/>
              </a:rPr>
              <a:t>Chí</a:t>
            </a:r>
            <a:r>
              <a:rPr lang="en-US" sz="2400" b="1" dirty="0" smtClean="0">
                <a:latin typeface="Cambria" pitchFamily="18" charset="0"/>
              </a:rPr>
              <a:t> – SE60717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47244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Supervisor:</a:t>
            </a:r>
          </a:p>
          <a:p>
            <a:r>
              <a:rPr lang="en-US" sz="2400" b="1" dirty="0" err="1" smtClean="0">
                <a:latin typeface="Cambria" pitchFamily="18" charset="0"/>
              </a:rPr>
              <a:t>Kiều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Trọng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Khánh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60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76200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38200" y="1676400"/>
            <a:ext cx="6781800" cy="609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343401" y="762000"/>
            <a:ext cx="4800599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Find available room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127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109553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4896842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5087342"/>
            <a:ext cx="419101" cy="106803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140063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38299" y="5087342"/>
            <a:ext cx="3543301" cy="3535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81600" y="5250378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2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705571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4537948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equal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4728448"/>
            <a:ext cx="419101" cy="14269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6121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 flipV="1">
            <a:off x="1638299" y="3238500"/>
            <a:ext cx="3581401" cy="14899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3048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206071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4156948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larger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4347448"/>
            <a:ext cx="419101" cy="18079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015660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 flipV="1">
            <a:off x="1638299" y="3238500"/>
            <a:ext cx="3581401" cy="11089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3048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0946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3792974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3983474"/>
            <a:ext cx="419101" cy="21718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537047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38299" y="3983474"/>
            <a:ext cx="3581401" cy="108594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4878923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581375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3411974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00200" y="3602474"/>
            <a:ext cx="457200" cy="25528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57261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00200" y="3602474"/>
            <a:ext cx="3632200" cy="108594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32400" y="4497923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126642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3030974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3221474"/>
            <a:ext cx="419101" cy="29338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56584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38299" y="3221474"/>
            <a:ext cx="3581401" cy="11600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4191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17825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677540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38700" y="5731112"/>
            <a:ext cx="188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after compare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9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2020900" cy="1676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514600" y="13716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209800"/>
            <a:ext cx="6629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 </a:t>
            </a:r>
            <a:r>
              <a:rPr lang="en-US" b="1" dirty="0"/>
              <a:t>with 30 slots, 2 air </a:t>
            </a:r>
            <a:r>
              <a:rPr lang="en-US" b="1" dirty="0" smtClean="0"/>
              <a:t>conditioner…</a:t>
            </a:r>
            <a:endParaRPr lang="en-US" b="1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114"/>
              </p:ext>
            </p:extLst>
          </p:nvPr>
        </p:nvGraphicFramePr>
        <p:xfrm>
          <a:off x="743750" y="342900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8482" y="6100444"/>
            <a:ext cx="188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after compare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607518"/>
              </p:ext>
            </p:extLst>
          </p:nvPr>
        </p:nvGraphicFramePr>
        <p:xfrm>
          <a:off x="4241800" y="454152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stCxn id="9" idx="3"/>
            <a:endCxn id="11" idx="1"/>
          </p:cNvCxnSpPr>
          <p:nvPr/>
        </p:nvCxnSpPr>
        <p:spPr>
          <a:xfrm>
            <a:off x="1581950" y="4726940"/>
            <a:ext cx="2659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0" y="4726940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2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01628"/>
            <a:ext cx="29718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6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01628"/>
            <a:ext cx="2971800" cy="120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3" y="2721780"/>
            <a:ext cx="1083845" cy="7549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3918" y="362114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HoangNT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48311" y="2995499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888" y="2702731"/>
            <a:ext cx="699168" cy="8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414342"/>
              </p:ext>
            </p:extLst>
          </p:nvPr>
        </p:nvGraphicFramePr>
        <p:xfrm>
          <a:off x="4191000" y="915585"/>
          <a:ext cx="429074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07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Projector: “</a:t>
                      </a:r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</a:t>
                      </a:r>
                      <a:r>
                        <a:rPr lang="en-US" baseline="0" dirty="0" smtClean="0"/>
                        <a:t> conditioning: “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38300" y="2438400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17-08-2015 </a:t>
            </a:r>
          </a:p>
          <a:p>
            <a:pPr algn="ctr"/>
            <a:r>
              <a:rPr lang="en-US" dirty="0" smtClean="0"/>
              <a:t>09:00 AM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18839356">
            <a:off x="3663202" y="2616747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786907" y="27559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539"/>
            <a:ext cx="1688114" cy="1681361"/>
          </a:xfrm>
          <a:prstGeom prst="rect">
            <a:avLst/>
          </a:prstGeom>
        </p:spPr>
      </p:pic>
      <p:sp>
        <p:nvSpPr>
          <p:cNvPr id="8" name="Slide Number Placeholder 6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69903-519A-466C-88BE-6A9A7B42C7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127" y="52959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pic>
        <p:nvPicPr>
          <p:cNvPr id="11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552825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1524000" y="4386263"/>
            <a:ext cx="3657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08637" y="503429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  <p:sp>
        <p:nvSpPr>
          <p:cNvPr id="13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524000" y="4800600"/>
            <a:ext cx="381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0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01628"/>
            <a:ext cx="2971800" cy="120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3" y="2721780"/>
            <a:ext cx="1083845" cy="7549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3918" y="362114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HoangNT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48311" y="2995499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64300"/>
            <a:ext cx="1137112" cy="134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38300" y="2438400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17-08-2015 </a:t>
            </a:r>
          </a:p>
          <a:p>
            <a:pPr algn="ctr"/>
            <a:r>
              <a:rPr lang="en-US" dirty="0" smtClean="0"/>
              <a:t>09:00 AM</a:t>
            </a:r>
            <a:endParaRPr lang="en-US" dirty="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2359534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Arrow 1"/>
          <p:cNvSpPr/>
          <p:nvPr/>
        </p:nvSpPr>
        <p:spPr>
          <a:xfrm>
            <a:off x="4419600" y="3031516"/>
            <a:ext cx="2209800" cy="2046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48579" y="26939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01628"/>
            <a:ext cx="2971800" cy="120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3" y="2721780"/>
            <a:ext cx="1068669" cy="7549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3918" y="362114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HoangNT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48311" y="2995499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64300"/>
            <a:ext cx="1137112" cy="134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38300" y="2438400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17-08-2015 </a:t>
            </a:r>
          </a:p>
          <a:p>
            <a:pPr algn="ctr"/>
            <a:r>
              <a:rPr lang="en-US" dirty="0" smtClean="0"/>
              <a:t>09:00 AM</a:t>
            </a:r>
            <a:endParaRPr lang="en-US" dirty="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2359534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Arrow 1"/>
          <p:cNvSpPr/>
          <p:nvPr/>
        </p:nvSpPr>
        <p:spPr>
          <a:xfrm>
            <a:off x="4419600" y="3031516"/>
            <a:ext cx="2209800" cy="2046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48579" y="26939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923682"/>
              </p:ext>
            </p:extLst>
          </p:nvPr>
        </p:nvGraphicFramePr>
        <p:xfrm>
          <a:off x="6282322" y="51054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7239000" y="3990472"/>
            <a:ext cx="201873" cy="1114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78036" y="43632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8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436" y="7961"/>
            <a:ext cx="2971800" cy="120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3" y="1809317"/>
            <a:ext cx="982857" cy="7549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0381" y="262631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HoangNT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48311" y="2083036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51837"/>
            <a:ext cx="1137112" cy="134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38300" y="1525937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17-08-2015 </a:t>
            </a:r>
          </a:p>
          <a:p>
            <a:pPr algn="ctr"/>
            <a:r>
              <a:rPr lang="en-US" dirty="0" smtClean="0"/>
              <a:t>09:00 AM</a:t>
            </a:r>
            <a:endParaRPr lang="en-US" dirty="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1447071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Arrow 1"/>
          <p:cNvSpPr/>
          <p:nvPr/>
        </p:nvSpPr>
        <p:spPr>
          <a:xfrm>
            <a:off x="4419600" y="2119053"/>
            <a:ext cx="2209800" cy="2046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48579" y="1781437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370685"/>
              </p:ext>
            </p:extLst>
          </p:nvPr>
        </p:nvGraphicFramePr>
        <p:xfrm>
          <a:off x="6282322" y="51054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7239000" y="31242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9727217">
            <a:off x="3006338" y="3788855"/>
            <a:ext cx="3838084" cy="2650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78036" y="43632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9665468">
            <a:off x="4026461" y="3478240"/>
            <a:ext cx="15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Room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31" y="5495924"/>
            <a:ext cx="2952750" cy="12001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31" y="3248570"/>
            <a:ext cx="2981325" cy="120967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1674" y="3662907"/>
            <a:ext cx="867959" cy="7953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4727" y="5968192"/>
            <a:ext cx="867959" cy="7088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2"/>
            <a:endCxn id="24" idx="0"/>
          </p:cNvCxnSpPr>
          <p:nvPr/>
        </p:nvCxnSpPr>
        <p:spPr>
          <a:xfrm flipH="1">
            <a:off x="468707" y="4458245"/>
            <a:ext cx="16947" cy="150994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0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436" y="7961"/>
            <a:ext cx="2971800" cy="120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3" y="1809317"/>
            <a:ext cx="982857" cy="7549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0381" y="262631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HoangNT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48311" y="2083036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51837"/>
            <a:ext cx="1137112" cy="134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38300" y="1525937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17-08-2015 </a:t>
            </a:r>
          </a:p>
          <a:p>
            <a:pPr algn="ctr"/>
            <a:r>
              <a:rPr lang="en-US" dirty="0" smtClean="0"/>
              <a:t>09:00 AM</a:t>
            </a:r>
            <a:endParaRPr lang="en-US" dirty="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1447071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Arrow 1"/>
          <p:cNvSpPr/>
          <p:nvPr/>
        </p:nvSpPr>
        <p:spPr>
          <a:xfrm>
            <a:off x="4419600" y="2119053"/>
            <a:ext cx="2209800" cy="2046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48579" y="1781437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783344"/>
              </p:ext>
            </p:extLst>
          </p:nvPr>
        </p:nvGraphicFramePr>
        <p:xfrm>
          <a:off x="6282322" y="51054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7239000" y="31242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9727217">
            <a:off x="3006338" y="3788855"/>
            <a:ext cx="3838084" cy="2650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78036" y="43632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9665468">
            <a:off x="4026461" y="3478240"/>
            <a:ext cx="15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Room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31" y="5495924"/>
            <a:ext cx="2952750" cy="12001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31" y="3248570"/>
            <a:ext cx="2981325" cy="120967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693858" y="3662905"/>
            <a:ext cx="1321598" cy="433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45014" y="5955349"/>
            <a:ext cx="1370442" cy="7088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2"/>
            <a:endCxn id="24" idx="0"/>
          </p:cNvCxnSpPr>
          <p:nvPr/>
        </p:nvCxnSpPr>
        <p:spPr>
          <a:xfrm flipH="1">
            <a:off x="2330235" y="4096578"/>
            <a:ext cx="24422" cy="185877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21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6553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Time: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2362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Actor: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447800"/>
            <a:ext cx="3733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06:30 AM  - 12:15 PM Every day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286000" y="2362200"/>
            <a:ext cx="3733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68300" y="3276600"/>
            <a:ext cx="14605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Goal: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260600" y="3263900"/>
            <a:ext cx="4521200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Checking current status of classroom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260600" y="3962400"/>
            <a:ext cx="452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Make decision when needed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17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115</a:t>
            </a:fld>
            <a:endParaRPr lang="en-US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0" y="0"/>
            <a:ext cx="6553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  <p:sp>
        <p:nvSpPr>
          <p:cNvPr id="3" name="Flowchart: Data 2"/>
          <p:cNvSpPr/>
          <p:nvPr/>
        </p:nvSpPr>
        <p:spPr>
          <a:xfrm>
            <a:off x="304800" y="2235958"/>
            <a:ext cx="2057400" cy="89489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Get all damaged classrooms</a:t>
            </a:r>
            <a:endParaRPr lang="en-US" sz="1400" b="1" dirty="0"/>
          </a:p>
        </p:txBody>
      </p:sp>
      <p:sp>
        <p:nvSpPr>
          <p:cNvPr id="5" name="Flowchart: Decision 4"/>
          <p:cNvSpPr/>
          <p:nvPr/>
        </p:nvSpPr>
        <p:spPr>
          <a:xfrm>
            <a:off x="3290248" y="2010685"/>
            <a:ext cx="2057399" cy="13454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Is any classroom damaged?</a:t>
            </a:r>
            <a:endParaRPr lang="en-US" sz="1400" b="1" dirty="0"/>
          </a:p>
        </p:txBody>
      </p:sp>
      <p:sp>
        <p:nvSpPr>
          <p:cNvPr id="9" name="Flowchart: Data 8"/>
          <p:cNvSpPr/>
          <p:nvPr/>
        </p:nvSpPr>
        <p:spPr>
          <a:xfrm>
            <a:off x="171449" y="4874526"/>
            <a:ext cx="2190751" cy="6687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Get available room</a:t>
            </a:r>
            <a:endParaRPr lang="en-US" sz="1400" b="1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762000" y="801007"/>
            <a:ext cx="1143000" cy="5977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Start</a:t>
            </a:r>
            <a:endParaRPr lang="en-US" sz="1600" b="1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7560860" y="2398109"/>
            <a:ext cx="1219200" cy="57059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Finish</a:t>
            </a:r>
            <a:endParaRPr lang="en-US" sz="1400" b="1" dirty="0"/>
          </a:p>
        </p:txBody>
      </p:sp>
      <p:cxnSp>
        <p:nvCxnSpPr>
          <p:cNvPr id="15" name="Straight Arrow Connector 14"/>
          <p:cNvCxnSpPr>
            <a:stCxn id="12" idx="2"/>
            <a:endCxn id="3" idx="1"/>
          </p:cNvCxnSpPr>
          <p:nvPr/>
        </p:nvCxnSpPr>
        <p:spPr>
          <a:xfrm>
            <a:off x="1333500" y="1398726"/>
            <a:ext cx="0" cy="83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5"/>
            <a:endCxn id="5" idx="1"/>
          </p:cNvCxnSpPr>
          <p:nvPr/>
        </p:nvCxnSpPr>
        <p:spPr>
          <a:xfrm>
            <a:off x="2156460" y="2683406"/>
            <a:ext cx="11337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13" idx="1"/>
          </p:cNvCxnSpPr>
          <p:nvPr/>
        </p:nvCxnSpPr>
        <p:spPr>
          <a:xfrm>
            <a:off x="5347647" y="2683406"/>
            <a:ext cx="22132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2"/>
            <a:endCxn id="9" idx="1"/>
          </p:cNvCxnSpPr>
          <p:nvPr/>
        </p:nvCxnSpPr>
        <p:spPr>
          <a:xfrm rot="5400000">
            <a:off x="2033688" y="2589265"/>
            <a:ext cx="1518399" cy="3052123"/>
          </a:xfrm>
          <a:prstGeom prst="bentConnector3">
            <a:avLst>
              <a:gd name="adj1" fmla="val 104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/>
          <p:cNvSpPr/>
          <p:nvPr/>
        </p:nvSpPr>
        <p:spPr>
          <a:xfrm>
            <a:off x="3733800" y="4874526"/>
            <a:ext cx="1613847" cy="6687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Change room and notice teacher</a:t>
            </a:r>
            <a:endParaRPr lang="en-US" sz="1400" b="1" dirty="0"/>
          </a:p>
        </p:txBody>
      </p:sp>
      <p:cxnSp>
        <p:nvCxnSpPr>
          <p:cNvPr id="29" name="Straight Arrow Connector 28"/>
          <p:cNvCxnSpPr>
            <a:stCxn id="9" idx="5"/>
            <a:endCxn id="27" idx="1"/>
          </p:cNvCxnSpPr>
          <p:nvPr/>
        </p:nvCxnSpPr>
        <p:spPr>
          <a:xfrm>
            <a:off x="2143125" y="5208896"/>
            <a:ext cx="15906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7" idx="3"/>
            <a:endCxn id="13" idx="2"/>
          </p:cNvCxnSpPr>
          <p:nvPr/>
        </p:nvCxnSpPr>
        <p:spPr>
          <a:xfrm flipV="1">
            <a:off x="5347647" y="2968702"/>
            <a:ext cx="2822813" cy="22401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47647" y="232544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90248" y="3171461"/>
            <a:ext cx="511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391219" y="1598832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2513804" y="2228189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6134099" y="2179599"/>
            <a:ext cx="624953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3a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533401" y="4067674"/>
            <a:ext cx="733426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3b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2728912" y="4764398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6548579" y="4766019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656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2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447800"/>
            <a:ext cx="7315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Get all classrooms are damaged</a:t>
            </a:r>
            <a:endParaRPr lang="en-US" b="1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0" y="0"/>
            <a:ext cx="6553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426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775960"/>
            <a:ext cx="548640" cy="396240"/>
          </a:xfrm>
        </p:spPr>
        <p:txBody>
          <a:bodyPr/>
          <a:lstStyle/>
          <a:p>
            <a:fld id="{0F469903-519A-466C-88BE-6A9A7B42C7AD}" type="slidenum">
              <a:rPr lang="en-US" smtClean="0"/>
              <a:t>117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2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4478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Get all classrooms are damaged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6200" y="27940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676400" y="27940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Find available room to change</a:t>
            </a:r>
            <a:endParaRPr lang="en-US" b="1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6553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269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775960"/>
            <a:ext cx="548640" cy="396240"/>
          </a:xfrm>
        </p:spPr>
        <p:txBody>
          <a:bodyPr/>
          <a:lstStyle/>
          <a:p>
            <a:fld id="{0F469903-519A-466C-88BE-6A9A7B42C7AD}" type="slidenum">
              <a:rPr lang="en-US" smtClean="0"/>
              <a:t>118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2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4478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Get all classrooms are damaged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6200" y="27940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676400" y="27940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Find available room to change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14300" y="4114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714500" y="41148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Change room and notice to teacher</a:t>
            </a:r>
            <a:endParaRPr lang="en-US" b="1" dirty="0"/>
          </a:p>
        </p:txBody>
      </p:sp>
      <p:sp>
        <p:nvSpPr>
          <p:cNvPr id="12" name="Title 4"/>
          <p:cNvSpPr txBox="1">
            <a:spLocks/>
          </p:cNvSpPr>
          <p:nvPr/>
        </p:nvSpPr>
        <p:spPr>
          <a:xfrm>
            <a:off x="0" y="0"/>
            <a:ext cx="6553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626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2</a:t>
            </a:r>
            <a:endParaRPr lang="en-US" sz="3600" b="1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69903-519A-466C-88BE-6A9A7B42C7AD}" type="slidenum">
              <a:rPr lang="en-US" smtClean="0"/>
              <a:pPr/>
              <a:t>119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3" y="1809317"/>
            <a:ext cx="982857" cy="7549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0381" y="262631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HoangNT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748311" y="2083036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51837"/>
            <a:ext cx="1137112" cy="134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38300" y="1525937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17-08-2015 </a:t>
            </a:r>
          </a:p>
          <a:p>
            <a:pPr algn="ctr"/>
            <a:r>
              <a:rPr lang="en-US" dirty="0" smtClean="0"/>
              <a:t>09:00 AM</a:t>
            </a:r>
            <a:endParaRPr lang="en-US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1447071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eft Arrow 12"/>
          <p:cNvSpPr/>
          <p:nvPr/>
        </p:nvSpPr>
        <p:spPr>
          <a:xfrm>
            <a:off x="4419600" y="2119053"/>
            <a:ext cx="2209800" cy="2046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48579" y="1781437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747813"/>
              </p:ext>
            </p:extLst>
          </p:nvPr>
        </p:nvGraphicFramePr>
        <p:xfrm>
          <a:off x="6282322" y="51054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7239000" y="31242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9727217">
            <a:off x="3220743" y="3728964"/>
            <a:ext cx="3561674" cy="1029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78036" y="43632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9665468">
            <a:off x="4026461" y="3478240"/>
            <a:ext cx="15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Room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15452" y="4747327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18-08-2015 </a:t>
            </a:r>
          </a:p>
          <a:p>
            <a:pPr algn="ctr"/>
            <a:r>
              <a:rPr lang="en-US" b="1" dirty="0" smtClean="0"/>
              <a:t>06:30 AM</a:t>
            </a:r>
            <a:endParaRPr lang="en-US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1" y="3246328"/>
            <a:ext cx="2962275" cy="126682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693858" y="3662905"/>
            <a:ext cx="1321598" cy="433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43" y="5553075"/>
            <a:ext cx="2962275" cy="123825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645014" y="5955349"/>
            <a:ext cx="1370442" cy="8359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>
          <a:xfrm flipH="1">
            <a:off x="2330235" y="4096578"/>
            <a:ext cx="24422" cy="185877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53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498600"/>
            <a:ext cx="7696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Managing equipment is manual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143000" y="2667000"/>
            <a:ext cx="7696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Waste time when receive and resolve report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228600" y="1498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28600" y="27051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9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778" y="1001628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04562" y="1900988"/>
            <a:ext cx="124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AnNDH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25" y="898859"/>
            <a:ext cx="2962275" cy="215716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017168" y="1275347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745" y="982579"/>
            <a:ext cx="699168" cy="8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951253"/>
              </p:ext>
            </p:extLst>
          </p:nvPr>
        </p:nvGraphicFramePr>
        <p:xfrm>
          <a:off x="4724400" y="2514600"/>
          <a:ext cx="42907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07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Projector: “</a:t>
                      </a:r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07157" y="718248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18-08-2015 </a:t>
            </a:r>
          </a:p>
          <a:p>
            <a:pPr algn="ctr"/>
            <a:r>
              <a:rPr lang="en-US" b="1" dirty="0" smtClean="0"/>
              <a:t>08:15 AM</a:t>
            </a:r>
            <a:endParaRPr lang="en-US" b="1" dirty="0"/>
          </a:p>
        </p:txBody>
      </p:sp>
      <p:sp>
        <p:nvSpPr>
          <p:cNvPr id="13" name="Down Arrow 12"/>
          <p:cNvSpPr/>
          <p:nvPr/>
        </p:nvSpPr>
        <p:spPr>
          <a:xfrm>
            <a:off x="6574664" y="1900988"/>
            <a:ext cx="195329" cy="537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0024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315200" y="6492875"/>
            <a:ext cx="1828800" cy="365125"/>
          </a:xfrm>
        </p:spPr>
        <p:txBody>
          <a:bodyPr/>
          <a:lstStyle/>
          <a:p>
            <a:fld id="{0F469903-519A-466C-88BE-6A9A7B42C7AD}" type="slidenum">
              <a:rPr lang="en-US" smtClean="0"/>
              <a:t>121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00730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769" y="2278314"/>
            <a:ext cx="124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AnNDH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659016" y="1744914"/>
            <a:ext cx="1465183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83928"/>
            <a:ext cx="997806" cy="117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49006" y="1187815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18-08-2015 </a:t>
            </a:r>
          </a:p>
          <a:p>
            <a:pPr algn="ctr"/>
            <a:r>
              <a:rPr lang="en-US" b="1" dirty="0" smtClean="0"/>
              <a:t>08:15 AM</a:t>
            </a:r>
            <a:endParaRPr lang="en-US" b="1" dirty="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914400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Arrow 2"/>
          <p:cNvSpPr/>
          <p:nvPr/>
        </p:nvSpPr>
        <p:spPr>
          <a:xfrm>
            <a:off x="4122005" y="1748651"/>
            <a:ext cx="2518767" cy="1847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366264"/>
              </p:ext>
            </p:extLst>
          </p:nvPr>
        </p:nvGraphicFramePr>
        <p:xfrm>
          <a:off x="6282322" y="44958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7239000" y="25146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78036" y="37536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6449" y="140888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1390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92454" y="6492875"/>
            <a:ext cx="1828800" cy="365125"/>
          </a:xfrm>
        </p:spPr>
        <p:txBody>
          <a:bodyPr/>
          <a:lstStyle/>
          <a:p>
            <a:fld id="{0F469903-519A-466C-88BE-6A9A7B42C7AD}" type="slidenum">
              <a:rPr lang="en-US" smtClean="0"/>
              <a:t>122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00730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769" y="2278314"/>
            <a:ext cx="124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AnNDH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659016" y="1744914"/>
            <a:ext cx="1465183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83928"/>
            <a:ext cx="997806" cy="117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49006" y="1187815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18-08-2015 </a:t>
            </a:r>
          </a:p>
          <a:p>
            <a:pPr algn="ctr"/>
            <a:r>
              <a:rPr lang="en-US" b="1" dirty="0" smtClean="0"/>
              <a:t>08:15 AM</a:t>
            </a:r>
            <a:endParaRPr lang="en-US" b="1" dirty="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914400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Arrow 2"/>
          <p:cNvSpPr/>
          <p:nvPr/>
        </p:nvSpPr>
        <p:spPr>
          <a:xfrm>
            <a:off x="4122005" y="1748651"/>
            <a:ext cx="2518767" cy="1847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285520"/>
              </p:ext>
            </p:extLst>
          </p:nvPr>
        </p:nvGraphicFramePr>
        <p:xfrm>
          <a:off x="6282322" y="44958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7239000" y="25146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78036" y="37536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6449" y="140888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data</a:t>
            </a:r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 rot="19727217">
            <a:off x="3220743" y="3119364"/>
            <a:ext cx="3561674" cy="1029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665468">
            <a:off x="4026461" y="2868640"/>
            <a:ext cx="15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Room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306" y="2859755"/>
            <a:ext cx="2943225" cy="21571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8605" y="5089705"/>
            <a:ext cx="2952750" cy="16002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586046" y="3753670"/>
            <a:ext cx="132159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704869" y="5506513"/>
            <a:ext cx="1321598" cy="7665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3" idx="2"/>
            <a:endCxn id="24" idx="1"/>
          </p:cNvCxnSpPr>
          <p:nvPr/>
        </p:nvCxnSpPr>
        <p:spPr>
          <a:xfrm>
            <a:off x="2246845" y="4123002"/>
            <a:ext cx="2458024" cy="176680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7172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92454" y="6492875"/>
            <a:ext cx="1828800" cy="365125"/>
          </a:xfrm>
        </p:spPr>
        <p:txBody>
          <a:bodyPr/>
          <a:lstStyle/>
          <a:p>
            <a:fld id="{0F469903-519A-466C-88BE-6A9A7B42C7AD}" type="slidenum">
              <a:rPr lang="en-US" smtClean="0"/>
              <a:t>123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00730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769" y="2278314"/>
            <a:ext cx="124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AnNDH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659016" y="1744914"/>
            <a:ext cx="1465183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83928"/>
            <a:ext cx="997806" cy="117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49006" y="1187815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18-08-2015 </a:t>
            </a:r>
          </a:p>
          <a:p>
            <a:pPr algn="ctr"/>
            <a:r>
              <a:rPr lang="en-US" b="1" dirty="0" smtClean="0"/>
              <a:t>08:15 AM</a:t>
            </a:r>
            <a:endParaRPr lang="en-US" b="1" dirty="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914400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Arrow 2"/>
          <p:cNvSpPr/>
          <p:nvPr/>
        </p:nvSpPr>
        <p:spPr>
          <a:xfrm>
            <a:off x="4122005" y="1748651"/>
            <a:ext cx="2518767" cy="1847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870970"/>
              </p:ext>
            </p:extLst>
          </p:nvPr>
        </p:nvGraphicFramePr>
        <p:xfrm>
          <a:off x="6282322" y="44958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7239000" y="25146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78036" y="37536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6449" y="140888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data</a:t>
            </a:r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 rot="19727217">
            <a:off x="3220743" y="3119364"/>
            <a:ext cx="3561674" cy="1029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665468">
            <a:off x="4026461" y="2868640"/>
            <a:ext cx="15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Room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23103" y="4112766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18-08-2015 </a:t>
            </a:r>
          </a:p>
          <a:p>
            <a:pPr algn="ctr"/>
            <a:r>
              <a:rPr lang="en-US" b="1" dirty="0" smtClean="0"/>
              <a:t>12:15 PM</a:t>
            </a:r>
            <a:endParaRPr lang="en-US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14" y="3753670"/>
            <a:ext cx="2943225" cy="275272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065316" y="5333999"/>
            <a:ext cx="2058884" cy="1142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9027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92454" y="6492875"/>
            <a:ext cx="1828800" cy="365125"/>
          </a:xfrm>
        </p:spPr>
        <p:txBody>
          <a:bodyPr/>
          <a:lstStyle/>
          <a:p>
            <a:fld id="{0F469903-519A-466C-88BE-6A9A7B42C7AD}" type="slidenum">
              <a:rPr lang="en-US" smtClean="0"/>
              <a:t>124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00730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769" y="2278314"/>
            <a:ext cx="124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AnNDH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659016" y="1744914"/>
            <a:ext cx="1465183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83928"/>
            <a:ext cx="997806" cy="117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49006" y="1187815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18-08-2015 </a:t>
            </a:r>
          </a:p>
          <a:p>
            <a:pPr algn="ctr"/>
            <a:r>
              <a:rPr lang="en-US" b="1" dirty="0" smtClean="0"/>
              <a:t>08:15 AM</a:t>
            </a:r>
            <a:endParaRPr lang="en-US" b="1" dirty="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914400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Arrow 2"/>
          <p:cNvSpPr/>
          <p:nvPr/>
        </p:nvSpPr>
        <p:spPr>
          <a:xfrm>
            <a:off x="4122005" y="1748651"/>
            <a:ext cx="2518767" cy="1847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025453"/>
              </p:ext>
            </p:extLst>
          </p:nvPr>
        </p:nvGraphicFramePr>
        <p:xfrm>
          <a:off x="6282322" y="44958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7239000" y="25146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78036" y="37536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6449" y="140888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data</a:t>
            </a:r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 rot="19727217">
            <a:off x="3220743" y="3119364"/>
            <a:ext cx="3561674" cy="1029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665468">
            <a:off x="4026461" y="2868640"/>
            <a:ext cx="15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Room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23103" y="4123002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19-08-2015 </a:t>
            </a:r>
          </a:p>
          <a:p>
            <a:pPr algn="ctr"/>
            <a:r>
              <a:rPr lang="en-US" b="1" dirty="0" smtClean="0"/>
              <a:t>06:30 AM</a:t>
            </a:r>
            <a:endParaRPr lang="en-US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586" y="3663394"/>
            <a:ext cx="2962275" cy="283845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160977" y="4012372"/>
            <a:ext cx="2058884" cy="1321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206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85974"/>
              </p:ext>
            </p:extLst>
          </p:nvPr>
        </p:nvGraphicFramePr>
        <p:xfrm>
          <a:off x="2930702" y="950495"/>
          <a:ext cx="2479498" cy="1118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98"/>
              </a:tblGrid>
              <a:tr h="3770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714110"/>
              </p:ext>
            </p:extLst>
          </p:nvPr>
        </p:nvGraphicFramePr>
        <p:xfrm>
          <a:off x="305762" y="990600"/>
          <a:ext cx="23612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2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39005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68231"/>
              </p:ext>
            </p:extLst>
          </p:nvPr>
        </p:nvGraphicFramePr>
        <p:xfrm>
          <a:off x="2930702" y="950495"/>
          <a:ext cx="2479498" cy="1118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98"/>
              </a:tblGrid>
              <a:tr h="3770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39038"/>
              </p:ext>
            </p:extLst>
          </p:nvPr>
        </p:nvGraphicFramePr>
        <p:xfrm>
          <a:off x="305762" y="990600"/>
          <a:ext cx="23612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2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3" y="2960668"/>
            <a:ext cx="1730783" cy="170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2287208" y="3693314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13198" y="3289388"/>
            <a:ext cx="91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Resolve</a:t>
            </a:r>
            <a:endParaRPr lang="en-US" b="1" dirty="0"/>
          </a:p>
        </p:txBody>
      </p:sp>
      <p:pic>
        <p:nvPicPr>
          <p:cNvPr id="11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86" y="3343328"/>
            <a:ext cx="943513" cy="111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02456" y="29606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306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08239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317490"/>
              </p:ext>
            </p:extLst>
          </p:nvPr>
        </p:nvGraphicFramePr>
        <p:xfrm>
          <a:off x="2930702" y="950495"/>
          <a:ext cx="2479498" cy="1118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98"/>
              </a:tblGrid>
              <a:tr h="3770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38742"/>
              </p:ext>
            </p:extLst>
          </p:nvPr>
        </p:nvGraphicFramePr>
        <p:xfrm>
          <a:off x="305762" y="990600"/>
          <a:ext cx="23612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2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3" y="2960668"/>
            <a:ext cx="1730783" cy="170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2287208" y="3693314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13198" y="3289388"/>
            <a:ext cx="91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Resolve</a:t>
            </a:r>
            <a:endParaRPr lang="en-US" b="1" dirty="0"/>
          </a:p>
        </p:txBody>
      </p:sp>
      <p:pic>
        <p:nvPicPr>
          <p:cNvPr id="11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86" y="3343328"/>
            <a:ext cx="943513" cy="111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02456" y="29606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306</a:t>
            </a:r>
            <a:endParaRPr lang="en-US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531083"/>
              </p:ext>
            </p:extLst>
          </p:nvPr>
        </p:nvGraphicFramePr>
        <p:xfrm>
          <a:off x="6281382" y="3078265"/>
          <a:ext cx="2405418" cy="1130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418"/>
              </a:tblGrid>
              <a:tr h="389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4652304" y="3693314"/>
            <a:ext cx="1596096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64724" y="914400"/>
            <a:ext cx="2585628" cy="114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48400" y="3087220"/>
            <a:ext cx="2438400" cy="1103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6" idx="3"/>
            <a:endCxn id="13" idx="0"/>
          </p:cNvCxnSpPr>
          <p:nvPr/>
        </p:nvCxnSpPr>
        <p:spPr>
          <a:xfrm>
            <a:off x="5410200" y="1509837"/>
            <a:ext cx="2073891" cy="156842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20743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884" y="1804334"/>
            <a:ext cx="2943225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804334"/>
            <a:ext cx="2952750" cy="1238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423" y="1091389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20-08-2015 12:15 PM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869908" y="2250918"/>
            <a:ext cx="1311442" cy="4462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56133" y="2246593"/>
            <a:ext cx="1330976" cy="795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3181350" y="2474054"/>
            <a:ext cx="2774783" cy="1705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33769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2" y="2819400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859" y="3659743"/>
            <a:ext cx="141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HoangNT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53" y="1001628"/>
            <a:ext cx="29622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97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</a:t>
            </a:fld>
            <a:endParaRPr lang="en-US"/>
          </a:p>
        </p:txBody>
      </p:sp>
      <p:pic>
        <p:nvPicPr>
          <p:cNvPr id="1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6" y="2286000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05200" y="2831305"/>
            <a:ext cx="5334000" cy="652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How to notice other teacher ?</a:t>
            </a:r>
            <a:endParaRPr lang="en-US" sz="2800" b="1" dirty="0"/>
          </a:p>
        </p:txBody>
      </p:sp>
      <p:cxnSp>
        <p:nvCxnSpPr>
          <p:cNvPr id="15" name="Straight Arrow Connector 14"/>
          <p:cNvCxnSpPr>
            <a:stCxn id="17" idx="3"/>
            <a:endCxn id="2" idx="1"/>
          </p:cNvCxnSpPr>
          <p:nvPr/>
        </p:nvCxnSpPr>
        <p:spPr>
          <a:xfrm flipV="1">
            <a:off x="1852611" y="3157537"/>
            <a:ext cx="16525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2260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2" y="2819400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859" y="3659743"/>
            <a:ext cx="141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HoangNT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53" y="1001628"/>
            <a:ext cx="2962275" cy="119062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919413" y="3059358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990" y="2766590"/>
            <a:ext cx="699168" cy="8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250599"/>
              </p:ext>
            </p:extLst>
          </p:nvPr>
        </p:nvGraphicFramePr>
        <p:xfrm>
          <a:off x="4180013" y="2568832"/>
          <a:ext cx="429074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07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Projector: “</a:t>
                      </a:r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Speaker:</a:t>
                      </a:r>
                      <a:r>
                        <a:rPr lang="en-US" baseline="0" dirty="0" smtClean="0"/>
                        <a:t> “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09402" y="2502259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20-08-2015 </a:t>
            </a:r>
          </a:p>
          <a:p>
            <a:pPr algn="ctr"/>
            <a:r>
              <a:rPr lang="en-US" b="1" dirty="0" smtClean="0"/>
              <a:t>09:00 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710512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7" y="1480759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784" y="2321102"/>
            <a:ext cx="141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HoangNT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101338" y="1720717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15" y="1427949"/>
            <a:ext cx="699168" cy="8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91327" y="1163618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20-08-2015 </a:t>
            </a:r>
          </a:p>
          <a:p>
            <a:pPr algn="ctr"/>
            <a:r>
              <a:rPr lang="en-US" b="1" dirty="0" smtClean="0"/>
              <a:t>09:00 AM</a:t>
            </a:r>
            <a:endParaRPr lang="en-US" b="1" dirty="0"/>
          </a:p>
        </p:txBody>
      </p:sp>
      <p:pic>
        <p:nvPicPr>
          <p:cNvPr id="13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914400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eft Arrow 13"/>
          <p:cNvSpPr/>
          <p:nvPr/>
        </p:nvSpPr>
        <p:spPr>
          <a:xfrm>
            <a:off x="4122005" y="1748651"/>
            <a:ext cx="2518767" cy="1847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626325"/>
              </p:ext>
            </p:extLst>
          </p:nvPr>
        </p:nvGraphicFramePr>
        <p:xfrm>
          <a:off x="6282322" y="44958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7239000" y="25146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78036" y="37536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6449" y="140888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4187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7" y="1480759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784" y="2321102"/>
            <a:ext cx="141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HoangNT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101338" y="1720717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15" y="1427949"/>
            <a:ext cx="699168" cy="8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91327" y="1163618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20-08-2015 </a:t>
            </a:r>
          </a:p>
          <a:p>
            <a:pPr algn="ctr"/>
            <a:r>
              <a:rPr lang="en-US" b="1" dirty="0" smtClean="0"/>
              <a:t>09:00 AM</a:t>
            </a:r>
            <a:endParaRPr lang="en-US" b="1" dirty="0"/>
          </a:p>
        </p:txBody>
      </p:sp>
      <p:pic>
        <p:nvPicPr>
          <p:cNvPr id="13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914400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eft Arrow 13"/>
          <p:cNvSpPr/>
          <p:nvPr/>
        </p:nvSpPr>
        <p:spPr>
          <a:xfrm>
            <a:off x="4122005" y="1748651"/>
            <a:ext cx="2518767" cy="1847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673348"/>
              </p:ext>
            </p:extLst>
          </p:nvPr>
        </p:nvGraphicFramePr>
        <p:xfrm>
          <a:off x="6282322" y="44958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7239000" y="25146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78036" y="37536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6449" y="140888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data</a:t>
            </a:r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 rot="19727217">
            <a:off x="3220743" y="3119364"/>
            <a:ext cx="3561674" cy="1029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665468">
            <a:off x="4026461" y="2868640"/>
            <a:ext cx="15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Room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20" y="4344759"/>
            <a:ext cx="2933700" cy="82867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769173" y="4741472"/>
            <a:ext cx="1335927" cy="464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100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36" name="Picture 35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53" y="932165"/>
            <a:ext cx="1732547" cy="170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36"/>
          <p:cNvSpPr/>
          <p:nvPr/>
        </p:nvSpPr>
        <p:spPr>
          <a:xfrm>
            <a:off x="2492264" y="1564103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618310" y="1194771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Resolve</a:t>
            </a:r>
            <a:endParaRPr lang="en-US" dirty="0"/>
          </a:p>
        </p:txBody>
      </p:sp>
      <p:pic>
        <p:nvPicPr>
          <p:cNvPr id="39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45" y="1283366"/>
            <a:ext cx="699168" cy="8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889866" y="93390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0183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36" name="Picture 35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53" y="932165"/>
            <a:ext cx="1732547" cy="170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36"/>
          <p:cNvSpPr/>
          <p:nvPr/>
        </p:nvSpPr>
        <p:spPr>
          <a:xfrm>
            <a:off x="2492264" y="1564103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618310" y="1194771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Resolve</a:t>
            </a:r>
            <a:endParaRPr lang="en-US" dirty="0"/>
          </a:p>
        </p:txBody>
      </p:sp>
      <p:pic>
        <p:nvPicPr>
          <p:cNvPr id="39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45" y="1283366"/>
            <a:ext cx="699168" cy="8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ight Arrow 39"/>
          <p:cNvSpPr/>
          <p:nvPr/>
        </p:nvSpPr>
        <p:spPr>
          <a:xfrm>
            <a:off x="4668162" y="1625904"/>
            <a:ext cx="1210793" cy="216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38318"/>
              </p:ext>
            </p:extLst>
          </p:nvPr>
        </p:nvGraphicFramePr>
        <p:xfrm>
          <a:off x="6065338" y="1168702"/>
          <a:ext cx="2545261" cy="1130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261"/>
              </a:tblGrid>
              <a:tr h="389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889866" y="93390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2755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36" name="Picture 35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53" y="932165"/>
            <a:ext cx="1732547" cy="170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36"/>
          <p:cNvSpPr/>
          <p:nvPr/>
        </p:nvSpPr>
        <p:spPr>
          <a:xfrm>
            <a:off x="2492264" y="1564103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618310" y="1194771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Resolve</a:t>
            </a:r>
            <a:endParaRPr lang="en-US" dirty="0"/>
          </a:p>
        </p:txBody>
      </p:sp>
      <p:pic>
        <p:nvPicPr>
          <p:cNvPr id="39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45" y="1283366"/>
            <a:ext cx="699168" cy="8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ight Arrow 39"/>
          <p:cNvSpPr/>
          <p:nvPr/>
        </p:nvSpPr>
        <p:spPr>
          <a:xfrm>
            <a:off x="4668162" y="1625904"/>
            <a:ext cx="1210793" cy="216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573635"/>
              </p:ext>
            </p:extLst>
          </p:nvPr>
        </p:nvGraphicFramePr>
        <p:xfrm>
          <a:off x="6065338" y="1168702"/>
          <a:ext cx="2545261" cy="1130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261"/>
              </a:tblGrid>
              <a:tr h="389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889866" y="93390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24852" y="2753198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21-08-2015 06:30 </a:t>
            </a:r>
            <a:r>
              <a:rPr lang="en-US" b="1" dirty="0"/>
              <a:t>A</a:t>
            </a:r>
            <a:r>
              <a:rPr lang="en-US" b="1" dirty="0" smtClean="0"/>
              <a:t>M</a:t>
            </a:r>
            <a:endParaRPr lang="en-US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6705600" y="4495800"/>
            <a:ext cx="2310063" cy="70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classroom 113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300" y="3392539"/>
            <a:ext cx="6105525" cy="885825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3332235" y="3813676"/>
            <a:ext cx="2202291" cy="288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674898" y="3813677"/>
            <a:ext cx="1335927" cy="288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6" idx="3"/>
            <a:endCxn id="47" idx="1"/>
          </p:cNvCxnSpPr>
          <p:nvPr/>
        </p:nvCxnSpPr>
        <p:spPr>
          <a:xfrm>
            <a:off x="5534526" y="3958039"/>
            <a:ext cx="140372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49165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77000" cy="6858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ADVANTAGE &amp; DISADVANTAGE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6400800" cy="3474720"/>
          </a:xfrm>
        </p:spPr>
        <p:txBody>
          <a:bodyPr/>
          <a:lstStyle/>
          <a:p>
            <a:r>
              <a:rPr lang="en-US" dirty="0" smtClean="0"/>
              <a:t>Advantage</a:t>
            </a:r>
          </a:p>
          <a:p>
            <a:pPr lvl="1"/>
            <a:r>
              <a:rPr lang="en-US" dirty="0" smtClean="0"/>
              <a:t>Require less human source</a:t>
            </a:r>
          </a:p>
          <a:p>
            <a:pPr lvl="1"/>
            <a:r>
              <a:rPr lang="en-US" dirty="0" smtClean="0"/>
              <a:t>Save time when receive and resolve report</a:t>
            </a:r>
          </a:p>
          <a:p>
            <a:pPr lvl="1"/>
            <a:r>
              <a:rPr lang="en-US" dirty="0" smtClean="0"/>
              <a:t>Easy to check status of equipment, classroom</a:t>
            </a:r>
          </a:p>
          <a:p>
            <a:pPr lvl="1"/>
            <a:r>
              <a:rPr lang="en-US" dirty="0" smtClean="0"/>
              <a:t>User interface is friendly, easy to use.</a:t>
            </a:r>
          </a:p>
          <a:p>
            <a:r>
              <a:rPr lang="en-US" dirty="0" smtClean="0"/>
              <a:t>Disadvantage</a:t>
            </a:r>
          </a:p>
          <a:p>
            <a:pPr lvl="1"/>
            <a:r>
              <a:rPr lang="en-US" dirty="0" smtClean="0"/>
              <a:t>Can not check user behavior.</a:t>
            </a:r>
          </a:p>
          <a:p>
            <a:pPr lvl="1"/>
            <a:r>
              <a:rPr lang="en-US" dirty="0" smtClean="0"/>
              <a:t>Only support for Android OS.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648"/>
            <a:ext cx="3200400" cy="6858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FUTURE PLAN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6400800" cy="3474720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Synchronize schedule with Google Calendar</a:t>
            </a:r>
          </a:p>
          <a:p>
            <a:pPr lvl="1"/>
            <a:r>
              <a:rPr lang="en-US" dirty="0" smtClean="0"/>
              <a:t>Support other mobile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24" y="2667000"/>
            <a:ext cx="7162800" cy="1143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Question and Answer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770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</a:t>
            </a:fld>
            <a:endParaRPr lang="en-US"/>
          </a:p>
        </p:txBody>
      </p:sp>
      <p:pic>
        <p:nvPicPr>
          <p:cNvPr id="1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6" y="2286000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17900" y="1569242"/>
            <a:ext cx="4800600" cy="652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Notice in classroom</a:t>
            </a:r>
            <a:endParaRPr lang="en-US" sz="2800" b="1" dirty="0"/>
          </a:p>
        </p:txBody>
      </p:sp>
      <p:cxnSp>
        <p:nvCxnSpPr>
          <p:cNvPr id="15" name="Straight Arrow Connector 14"/>
          <p:cNvCxnSpPr>
            <a:stCxn id="17" idx="3"/>
            <a:endCxn id="2" idx="1"/>
          </p:cNvCxnSpPr>
          <p:nvPr/>
        </p:nvCxnSpPr>
        <p:spPr>
          <a:xfrm flipV="1">
            <a:off x="1852611" y="1895474"/>
            <a:ext cx="1665289" cy="1262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9905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15</a:t>
            </a:fld>
            <a:endParaRPr lang="en-US"/>
          </a:p>
        </p:txBody>
      </p:sp>
      <p:pic>
        <p:nvPicPr>
          <p:cNvPr id="1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6" y="2286000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29000" y="5638800"/>
            <a:ext cx="4800600" cy="652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Notice to teacher</a:t>
            </a:r>
            <a:endParaRPr lang="en-US" sz="2800" b="1" dirty="0"/>
          </a:p>
        </p:txBody>
      </p:sp>
      <p:cxnSp>
        <p:nvCxnSpPr>
          <p:cNvPr id="15" name="Straight Arrow Connector 14"/>
          <p:cNvCxnSpPr>
            <a:stCxn id="17" idx="3"/>
            <a:endCxn id="2" idx="1"/>
          </p:cNvCxnSpPr>
          <p:nvPr/>
        </p:nvCxnSpPr>
        <p:spPr>
          <a:xfrm>
            <a:off x="1852611" y="3157538"/>
            <a:ext cx="1576389" cy="2807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099" y="1462540"/>
            <a:ext cx="5791200" cy="3389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33800" y="3581400"/>
            <a:ext cx="5334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153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498600"/>
            <a:ext cx="7696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Managing equipment is manual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143000" y="2667000"/>
            <a:ext cx="7696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Waste time when receive and resolve report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228600" y="1498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28600" y="27051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143000" y="3962400"/>
            <a:ext cx="7696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Hard to notice when needed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228600" y="40005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921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498600"/>
            <a:ext cx="7772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Managing equipment is manual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143000" y="2667000"/>
            <a:ext cx="777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Waste time when receive and resolve report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228600" y="1498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28600" y="27051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143000" y="3962400"/>
            <a:ext cx="777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Hard to notice when needed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228600" y="40005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155700" y="5257800"/>
            <a:ext cx="77597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Require human resource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228600" y="52959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40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18</a:t>
            </a:fld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25400" y="0"/>
            <a:ext cx="2438399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SOLUTION</a:t>
            </a:r>
            <a:endParaRPr lang="en-US" sz="3600" b="1" dirty="0"/>
          </a:p>
        </p:txBody>
      </p:sp>
      <p:pic>
        <p:nvPicPr>
          <p:cNvPr id="8" name="Picture 7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3200400" y="2690325"/>
            <a:ext cx="218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pic>
        <p:nvPicPr>
          <p:cNvPr id="11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306" y="246172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982433" y="4023825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2057400" y="322372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  <a:endCxn id="9" idx="3"/>
          </p:cNvCxnSpPr>
          <p:nvPr/>
        </p:nvCxnSpPr>
        <p:spPr>
          <a:xfrm flipH="1">
            <a:off x="5384800" y="3223725"/>
            <a:ext cx="1269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2700" y="2743200"/>
            <a:ext cx="36576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162300" y="609600"/>
            <a:ext cx="218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3685794"/>
            <a:ext cx="2933700" cy="18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endCxn id="9" idx="0"/>
          </p:cNvCxnSpPr>
          <p:nvPr/>
        </p:nvCxnSpPr>
        <p:spPr>
          <a:xfrm flipH="1">
            <a:off x="1841500" y="1676400"/>
            <a:ext cx="15875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4"/>
          <p:cNvSpPr>
            <a:spLocks noGrp="1"/>
          </p:cNvSpPr>
          <p:nvPr>
            <p:ph type="title"/>
          </p:nvPr>
        </p:nvSpPr>
        <p:spPr>
          <a:xfrm>
            <a:off x="25400" y="0"/>
            <a:ext cx="2438399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SOLUTION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058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3648" y="-2274"/>
            <a:ext cx="2628900" cy="114300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4800" b="1" dirty="0" smtClean="0">
                <a:latin typeface="+mn-lt"/>
              </a:rPr>
              <a:t>OUTLINE</a:t>
            </a:r>
            <a:endParaRPr lang="en-US" b="1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828800"/>
            <a:ext cx="7408333" cy="3657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Current Situation</a:t>
            </a:r>
          </a:p>
          <a:p>
            <a:r>
              <a:rPr lang="en-US" sz="3200" dirty="0" smtClean="0"/>
              <a:t>Solution</a:t>
            </a:r>
          </a:p>
          <a:p>
            <a:r>
              <a:rPr lang="en-US" sz="3200" dirty="0" smtClean="0"/>
              <a:t>Demonstration</a:t>
            </a:r>
          </a:p>
          <a:p>
            <a:r>
              <a:rPr lang="en-US" sz="3200" dirty="0" smtClean="0"/>
              <a:t>Advantages and Disadvantages</a:t>
            </a:r>
          </a:p>
          <a:p>
            <a:r>
              <a:rPr lang="en-US" sz="3200" dirty="0" smtClean="0"/>
              <a:t>Future plan	</a:t>
            </a:r>
          </a:p>
          <a:p>
            <a:r>
              <a:rPr lang="en-US" sz="3200" dirty="0" smtClean="0"/>
              <a:t>Question and Answers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61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2700" y="2743200"/>
            <a:ext cx="36576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162300" y="609600"/>
            <a:ext cx="218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3685794"/>
            <a:ext cx="2933700" cy="18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endCxn id="9" idx="0"/>
          </p:cNvCxnSpPr>
          <p:nvPr/>
        </p:nvCxnSpPr>
        <p:spPr>
          <a:xfrm flipH="1">
            <a:off x="1841500" y="1676400"/>
            <a:ext cx="15875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48200" y="2743200"/>
            <a:ext cx="36576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3685794"/>
            <a:ext cx="13462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staf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674132"/>
            <a:ext cx="1300341" cy="181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endCxn id="10" idx="0"/>
          </p:cNvCxnSpPr>
          <p:nvPr/>
        </p:nvCxnSpPr>
        <p:spPr>
          <a:xfrm>
            <a:off x="5054600" y="1676400"/>
            <a:ext cx="1422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90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581400" y="3123063"/>
            <a:ext cx="1752600" cy="635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  <p:pic>
        <p:nvPicPr>
          <p:cNvPr id="15" name="Picture 14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9" y="2759112"/>
            <a:ext cx="1257757" cy="123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QuangTV\Desktop\teach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817136"/>
            <a:ext cx="1181668" cy="11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1244599" y="3378958"/>
            <a:ext cx="2336801" cy="202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334000" y="3407970"/>
            <a:ext cx="2362200" cy="1734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7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617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967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617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cxnSp>
        <p:nvCxnSpPr>
          <p:cNvPr id="3" name="Straight Arrow Connector 2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1752600" y="2895600"/>
            <a:ext cx="10668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819400" y="2590800"/>
            <a:ext cx="6172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Automatically receive and analyze data report</a:t>
            </a:r>
            <a:endParaRPr lang="en-US" sz="1400" dirty="0"/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6056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617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819400" y="2590800"/>
            <a:ext cx="6172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Automatically receive and analyze data report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819400" y="3809999"/>
            <a:ext cx="6172200" cy="82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Notice based on SMS and notification in real time</a:t>
            </a:r>
            <a:endParaRPr lang="en-US" sz="1400" dirty="0"/>
          </a:p>
        </p:txBody>
      </p:sp>
      <p:cxnSp>
        <p:nvCxnSpPr>
          <p:cNvPr id="3" name="Straight Arrow Connector 2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 flipV="1">
            <a:off x="1752600" y="30099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1752600" y="3619500"/>
            <a:ext cx="106680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71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617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819400" y="2590800"/>
            <a:ext cx="6172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Automatic receive and analyze data report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819400" y="4953000"/>
            <a:ext cx="617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Require less human resource</a:t>
            </a:r>
            <a:endParaRPr lang="en-US" sz="1400" dirty="0"/>
          </a:p>
        </p:txBody>
      </p:sp>
      <p:cxnSp>
        <p:nvCxnSpPr>
          <p:cNvPr id="3" name="Straight Arrow Connector 2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 flipV="1">
            <a:off x="1752600" y="3048000"/>
            <a:ext cx="10668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15" idx="1"/>
          </p:cNvCxnSpPr>
          <p:nvPr/>
        </p:nvCxnSpPr>
        <p:spPr>
          <a:xfrm>
            <a:off x="1752600" y="3619500"/>
            <a:ext cx="1066800" cy="652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10" idx="1"/>
          </p:cNvCxnSpPr>
          <p:nvPr/>
        </p:nvCxnSpPr>
        <p:spPr>
          <a:xfrm>
            <a:off x="1752600" y="3619500"/>
            <a:ext cx="1066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19400" y="3859567"/>
            <a:ext cx="6172200" cy="82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Notice based on SMS and notification in real time</a:t>
            </a:r>
            <a:endParaRPr lang="en-US" sz="1400" dirty="0"/>
          </a:p>
        </p:txBody>
      </p:sp>
      <p:sp>
        <p:nvSpPr>
          <p:cNvPr id="17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62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0480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98814"/>
              </p:ext>
            </p:extLst>
          </p:nvPr>
        </p:nvGraphicFramePr>
        <p:xfrm>
          <a:off x="216233" y="2725420"/>
          <a:ext cx="222216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48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741486"/>
              </p:ext>
            </p:extLst>
          </p:nvPr>
        </p:nvGraphicFramePr>
        <p:xfrm>
          <a:off x="216233" y="2725420"/>
          <a:ext cx="222216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934820"/>
              </p:ext>
            </p:extLst>
          </p:nvPr>
        </p:nvGraphicFramePr>
        <p:xfrm>
          <a:off x="5638800" y="2714506"/>
          <a:ext cx="2222167" cy="140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6619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2438400" y="34163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5400" y="34559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 *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0480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CLASSROOM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4554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93132"/>
              </p:ext>
            </p:extLst>
          </p:nvPr>
        </p:nvGraphicFramePr>
        <p:xfrm>
          <a:off x="216233" y="2725420"/>
          <a:ext cx="222216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75011"/>
              </p:ext>
            </p:extLst>
          </p:nvPr>
        </p:nvGraphicFramePr>
        <p:xfrm>
          <a:off x="5638800" y="2714506"/>
          <a:ext cx="2222167" cy="140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6619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2438400" y="34163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5400" y="34559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 *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0480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CLASSROOM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34559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332175"/>
              </p:ext>
            </p:extLst>
          </p:nvPr>
        </p:nvGraphicFramePr>
        <p:xfrm>
          <a:off x="3505200" y="1140460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468989"/>
              </p:ext>
            </p:extLst>
          </p:nvPr>
        </p:nvGraphicFramePr>
        <p:xfrm>
          <a:off x="25401" y="3200400"/>
          <a:ext cx="17272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645920"/>
            <a:ext cx="1752599" cy="2245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190569"/>
              </p:ext>
            </p:extLst>
          </p:nvPr>
        </p:nvGraphicFramePr>
        <p:xfrm>
          <a:off x="7048500" y="321056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410200" y="1645920"/>
            <a:ext cx="1638300" cy="220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CLASSROOM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230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027" name="Picture 3" descr="C:\Users\QuangTV\Desktop\scho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843879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2429994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wn Arrow 9"/>
          <p:cNvSpPr/>
          <p:nvPr/>
        </p:nvSpPr>
        <p:spPr>
          <a:xfrm rot="16200000">
            <a:off x="3625056" y="2463006"/>
            <a:ext cx="884238" cy="2076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7687" y="3911459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22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37156"/>
              </p:ext>
            </p:extLst>
          </p:nvPr>
        </p:nvGraphicFramePr>
        <p:xfrm>
          <a:off x="3505200" y="1140460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84464"/>
              </p:ext>
            </p:extLst>
          </p:nvPr>
        </p:nvGraphicFramePr>
        <p:xfrm>
          <a:off x="25401" y="3200400"/>
          <a:ext cx="1727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645920"/>
            <a:ext cx="1752599" cy="243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917"/>
              </p:ext>
            </p:extLst>
          </p:nvPr>
        </p:nvGraphicFramePr>
        <p:xfrm>
          <a:off x="7048500" y="321056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410200" y="1645920"/>
            <a:ext cx="1638300" cy="220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CLASSROOM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3505200" y="1752600"/>
            <a:ext cx="1905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4572000"/>
            <a:ext cx="1752601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8412725">
            <a:off x="1786214" y="389203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355499">
            <a:off x="2931908" y="16472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73561"/>
              </p:ext>
            </p:extLst>
          </p:nvPr>
        </p:nvGraphicFramePr>
        <p:xfrm>
          <a:off x="3505200" y="1140460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146961"/>
              </p:ext>
            </p:extLst>
          </p:nvPr>
        </p:nvGraphicFramePr>
        <p:xfrm>
          <a:off x="25401" y="3200400"/>
          <a:ext cx="1727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645920"/>
            <a:ext cx="1752599" cy="243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419229"/>
              </p:ext>
            </p:extLst>
          </p:nvPr>
        </p:nvGraphicFramePr>
        <p:xfrm>
          <a:off x="7048500" y="321056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410200" y="1645920"/>
            <a:ext cx="1638300" cy="220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CLASSROOM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3505200" y="1752600"/>
            <a:ext cx="1905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4572000"/>
            <a:ext cx="1752601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8412725">
            <a:off x="1786214" y="389203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355499">
            <a:off x="2931908" y="16472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3040957">
            <a:off x="5468837" y="15679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3191932">
            <a:off x="6451576" y="350595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672426"/>
              </p:ext>
            </p:extLst>
          </p:nvPr>
        </p:nvGraphicFramePr>
        <p:xfrm>
          <a:off x="3505200" y="1140460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175716"/>
              </p:ext>
            </p:extLst>
          </p:nvPr>
        </p:nvGraphicFramePr>
        <p:xfrm>
          <a:off x="25401" y="3200400"/>
          <a:ext cx="1727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645920"/>
            <a:ext cx="1752599" cy="243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566916"/>
              </p:ext>
            </p:extLst>
          </p:nvPr>
        </p:nvGraphicFramePr>
        <p:xfrm>
          <a:off x="7048500" y="321056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410200" y="1645920"/>
            <a:ext cx="1638300" cy="220726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CLASSROOM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3505200" y="1752600"/>
            <a:ext cx="1905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4572000"/>
            <a:ext cx="1752601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8412725">
            <a:off x="1786214" y="389203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355499">
            <a:off x="2931908" y="16472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3040957">
            <a:off x="5468837" y="15679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3191932">
            <a:off x="6451576" y="350595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6270518" y="1420157"/>
            <a:ext cx="291472" cy="14268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33748"/>
              </p:ext>
            </p:extLst>
          </p:nvPr>
        </p:nvGraphicFramePr>
        <p:xfrm>
          <a:off x="26158" y="3448582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76937"/>
              </p:ext>
            </p:extLst>
          </p:nvPr>
        </p:nvGraphicFramePr>
        <p:xfrm>
          <a:off x="7124700" y="3119119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735707"/>
              </p:ext>
            </p:extLst>
          </p:nvPr>
        </p:nvGraphicFramePr>
        <p:xfrm>
          <a:off x="3453676" y="801007"/>
          <a:ext cx="2057400" cy="242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3"/>
            <a:endCxn id="8" idx="1"/>
          </p:cNvCxnSpPr>
          <p:nvPr/>
        </p:nvCxnSpPr>
        <p:spPr>
          <a:xfrm flipV="1">
            <a:off x="1931158" y="2015127"/>
            <a:ext cx="1522518" cy="193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1"/>
          </p:cNvCxnSpPr>
          <p:nvPr/>
        </p:nvCxnSpPr>
        <p:spPr>
          <a:xfrm>
            <a:off x="5511076" y="2015127"/>
            <a:ext cx="1613624" cy="1746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8454505">
            <a:off x="1964405" y="369580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8479684">
            <a:off x="2876687" y="196810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2994589">
            <a:off x="5545649" y="183046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2721035">
            <a:off x="6557828" y="344486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47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172278"/>
              </p:ext>
            </p:extLst>
          </p:nvPr>
        </p:nvGraphicFramePr>
        <p:xfrm>
          <a:off x="228600" y="1143000"/>
          <a:ext cx="22221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972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519563"/>
              </p:ext>
            </p:extLst>
          </p:nvPr>
        </p:nvGraphicFramePr>
        <p:xfrm>
          <a:off x="152400" y="1143000"/>
          <a:ext cx="22221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58"/>
              </p:ext>
            </p:extLst>
          </p:nvPr>
        </p:nvGraphicFramePr>
        <p:xfrm>
          <a:off x="5506872" y="1472648"/>
          <a:ext cx="2057400" cy="109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2374567" y="2019300"/>
            <a:ext cx="3132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4567" y="20193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08631" y="20193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727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69002"/>
              </p:ext>
            </p:extLst>
          </p:nvPr>
        </p:nvGraphicFramePr>
        <p:xfrm>
          <a:off x="152400" y="1143000"/>
          <a:ext cx="22221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61368"/>
              </p:ext>
            </p:extLst>
          </p:nvPr>
        </p:nvGraphicFramePr>
        <p:xfrm>
          <a:off x="5506872" y="1472648"/>
          <a:ext cx="2057400" cy="109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2374567" y="2019300"/>
            <a:ext cx="3132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4567" y="20193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08631" y="20193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86069"/>
              </p:ext>
            </p:extLst>
          </p:nvPr>
        </p:nvGraphicFramePr>
        <p:xfrm>
          <a:off x="5087772" y="4038600"/>
          <a:ext cx="2895600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Connector 2"/>
          <p:cNvCxnSpPr>
            <a:stCxn id="7" idx="2"/>
            <a:endCxn id="9" idx="0"/>
          </p:cNvCxnSpPr>
          <p:nvPr/>
        </p:nvCxnSpPr>
        <p:spPr>
          <a:xfrm>
            <a:off x="6535572" y="2565952"/>
            <a:ext cx="0" cy="147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28748" y="36692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23054" y="25410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180759"/>
              </p:ext>
            </p:extLst>
          </p:nvPr>
        </p:nvGraphicFramePr>
        <p:xfrm>
          <a:off x="152400" y="1143000"/>
          <a:ext cx="22221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60676"/>
              </p:ext>
            </p:extLst>
          </p:nvPr>
        </p:nvGraphicFramePr>
        <p:xfrm>
          <a:off x="5506872" y="1472648"/>
          <a:ext cx="2057400" cy="109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2374567" y="2019300"/>
            <a:ext cx="3132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4567" y="20193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08631" y="20193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349877"/>
              </p:ext>
            </p:extLst>
          </p:nvPr>
        </p:nvGraphicFramePr>
        <p:xfrm>
          <a:off x="5087772" y="4038600"/>
          <a:ext cx="2895600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Connector 2"/>
          <p:cNvCxnSpPr>
            <a:stCxn id="7" idx="2"/>
            <a:endCxn id="9" idx="0"/>
          </p:cNvCxnSpPr>
          <p:nvPr/>
        </p:nvCxnSpPr>
        <p:spPr>
          <a:xfrm>
            <a:off x="6535572" y="2565952"/>
            <a:ext cx="0" cy="147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28748" y="36692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23054" y="25410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883573"/>
              </p:ext>
            </p:extLst>
          </p:nvPr>
        </p:nvGraphicFramePr>
        <p:xfrm>
          <a:off x="228600" y="447294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>
            <a:stCxn id="9" idx="1"/>
            <a:endCxn id="16" idx="3"/>
          </p:cNvCxnSpPr>
          <p:nvPr/>
        </p:nvCxnSpPr>
        <p:spPr>
          <a:xfrm flipH="1">
            <a:off x="2247900" y="5115560"/>
            <a:ext cx="2839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32546" y="51155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43323" y="510757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38</a:t>
            </a:fld>
            <a:endParaRPr lang="en-US"/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ROOM TYPE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3196"/>
            <a:ext cx="2103512" cy="210351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103512" y="2590800"/>
            <a:ext cx="2392288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989258"/>
            <a:ext cx="3200400" cy="44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47257"/>
              </p:ext>
            </p:extLst>
          </p:nvPr>
        </p:nvGraphicFramePr>
        <p:xfrm>
          <a:off x="5105400" y="990600"/>
          <a:ext cx="2057400" cy="188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257800" y="2514600"/>
            <a:ext cx="1676400" cy="342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2825749"/>
            <a:ext cx="1511300" cy="296813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16100" y="2825749"/>
            <a:ext cx="1079500" cy="296813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1"/>
            <a:endCxn id="10" idx="3"/>
          </p:cNvCxnSpPr>
          <p:nvPr/>
        </p:nvCxnSpPr>
        <p:spPr>
          <a:xfrm flipH="1">
            <a:off x="2895600" y="2686050"/>
            <a:ext cx="2362200" cy="16237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ROOM TYPE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099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</a:t>
            </a:fld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8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" y="2454924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5636" y="3936389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733800" y="1143000"/>
            <a:ext cx="510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Number of equipment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33800" y="2454924"/>
            <a:ext cx="510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Status of equipment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33800" y="3773809"/>
            <a:ext cx="510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Damage of equipment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5105400"/>
            <a:ext cx="510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Time remain of equipment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3"/>
            <a:endCxn id="11" idx="1"/>
          </p:cNvCxnSpPr>
          <p:nvPr/>
        </p:nvCxnSpPr>
        <p:spPr>
          <a:xfrm flipV="1">
            <a:off x="2111374" y="1485900"/>
            <a:ext cx="1622426" cy="1840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4" idx="1"/>
          </p:cNvCxnSpPr>
          <p:nvPr/>
        </p:nvCxnSpPr>
        <p:spPr>
          <a:xfrm>
            <a:off x="2111374" y="3326462"/>
            <a:ext cx="1622426" cy="2121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12" idx="1"/>
          </p:cNvCxnSpPr>
          <p:nvPr/>
        </p:nvCxnSpPr>
        <p:spPr>
          <a:xfrm flipV="1">
            <a:off x="2111374" y="2797824"/>
            <a:ext cx="1622426" cy="528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3" idx="1"/>
          </p:cNvCxnSpPr>
          <p:nvPr/>
        </p:nvCxnSpPr>
        <p:spPr>
          <a:xfrm>
            <a:off x="2111374" y="3326462"/>
            <a:ext cx="1622426" cy="790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6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134912"/>
              </p:ext>
            </p:extLst>
          </p:nvPr>
        </p:nvGraphicFramePr>
        <p:xfrm>
          <a:off x="5105400" y="990600"/>
          <a:ext cx="2057400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HorizontalRows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270500" y="2870200"/>
            <a:ext cx="1676400" cy="342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2825749"/>
            <a:ext cx="2590800" cy="6032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1"/>
          </p:cNvCxnSpPr>
          <p:nvPr/>
        </p:nvCxnSpPr>
        <p:spPr>
          <a:xfrm flipH="1">
            <a:off x="2895600" y="3041650"/>
            <a:ext cx="2374900" cy="1238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4800" y="34290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4800" y="41148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4800" y="48006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0" y="54864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8" idx="1"/>
            <a:endCxn id="13" idx="3"/>
          </p:cNvCxnSpPr>
          <p:nvPr/>
        </p:nvCxnSpPr>
        <p:spPr>
          <a:xfrm flipH="1">
            <a:off x="2895600" y="3041650"/>
            <a:ext cx="2374900" cy="7302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1"/>
            <a:endCxn id="14" idx="3"/>
          </p:cNvCxnSpPr>
          <p:nvPr/>
        </p:nvCxnSpPr>
        <p:spPr>
          <a:xfrm flipH="1">
            <a:off x="2895600" y="3041650"/>
            <a:ext cx="2374900" cy="14160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1"/>
          </p:cNvCxnSpPr>
          <p:nvPr/>
        </p:nvCxnSpPr>
        <p:spPr>
          <a:xfrm flipH="1">
            <a:off x="2895600" y="3041650"/>
            <a:ext cx="2374900" cy="21018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1"/>
            <a:endCxn id="16" idx="3"/>
          </p:cNvCxnSpPr>
          <p:nvPr/>
        </p:nvCxnSpPr>
        <p:spPr>
          <a:xfrm flipH="1">
            <a:off x="2895600" y="3041650"/>
            <a:ext cx="2374900" cy="2787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ROOM TYPE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0777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59639"/>
              </p:ext>
            </p:extLst>
          </p:nvPr>
        </p:nvGraphicFramePr>
        <p:xfrm>
          <a:off x="5105400" y="990600"/>
          <a:ext cx="2895600" cy="268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HorizontalRows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NumberOfSlotsEachHRows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2825749"/>
            <a:ext cx="1524000" cy="6032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21" idx="3"/>
          </p:cNvCxnSpPr>
          <p:nvPr/>
        </p:nvCxnSpPr>
        <p:spPr>
          <a:xfrm flipH="1" flipV="1">
            <a:off x="2971800" y="3127374"/>
            <a:ext cx="2178050" cy="301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28800" y="2825748"/>
            <a:ext cx="1143000" cy="6032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24450" y="3281115"/>
            <a:ext cx="2800350" cy="37648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ROOM TYPE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86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06608"/>
              </p:ext>
            </p:extLst>
          </p:nvPr>
        </p:nvGraphicFramePr>
        <p:xfrm>
          <a:off x="5105400" y="990600"/>
          <a:ext cx="2895600" cy="268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HorizontalRows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NumberOfSlotsEachHRows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6200" y="1371600"/>
            <a:ext cx="3200400" cy="7556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1"/>
            <a:endCxn id="9" idx="3"/>
          </p:cNvCxnSpPr>
          <p:nvPr/>
        </p:nvCxnSpPr>
        <p:spPr>
          <a:xfrm flipH="1" flipV="1">
            <a:off x="3276600" y="1749426"/>
            <a:ext cx="2270125" cy="3834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140556"/>
              </p:ext>
            </p:extLst>
          </p:nvPr>
        </p:nvGraphicFramePr>
        <p:xfrm>
          <a:off x="5546725" y="4740322"/>
          <a:ext cx="2057400" cy="168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5546725" y="4745402"/>
            <a:ext cx="2012950" cy="16764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ROOM TYPE</a:t>
            </a:r>
            <a:endParaRPr lang="en-US" sz="3600" dirty="0"/>
          </a:p>
        </p:txBody>
      </p:sp>
      <p:cxnSp>
        <p:nvCxnSpPr>
          <p:cNvPr id="14" name="Straight Connector 13"/>
          <p:cNvCxnSpPr>
            <a:stCxn id="7" idx="2"/>
            <a:endCxn id="23" idx="0"/>
          </p:cNvCxnSpPr>
          <p:nvPr/>
        </p:nvCxnSpPr>
        <p:spPr>
          <a:xfrm>
            <a:off x="6553200" y="3674164"/>
            <a:ext cx="0" cy="107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23053" y="35861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24197" y="437607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0" y="2743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Why need schedule ?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1219200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Update equipment using time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590800" y="1524000"/>
            <a:ext cx="1905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0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0" y="2743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Why need schedule ?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1219200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Update equipment using time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495800" y="2819400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Find available room when needed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590800" y="1524000"/>
            <a:ext cx="1905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2590800" y="3124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07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0" y="2743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Why need schedule ?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1219200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Update equipment using time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495799" y="2819400"/>
            <a:ext cx="441960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Find available room when needed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0" y="4648200"/>
            <a:ext cx="4343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Check report of user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590800" y="1524000"/>
            <a:ext cx="1905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2590800" y="3124200"/>
            <a:ext cx="1904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0" idx="1"/>
          </p:cNvCxnSpPr>
          <p:nvPr/>
        </p:nvCxnSpPr>
        <p:spPr>
          <a:xfrm>
            <a:off x="2590800" y="3124200"/>
            <a:ext cx="19812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520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408748"/>
              </p:ext>
            </p:extLst>
          </p:nvPr>
        </p:nvGraphicFramePr>
        <p:xfrm>
          <a:off x="329820" y="1749306"/>
          <a:ext cx="2057400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ScheduleConfigID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55246"/>
              </p:ext>
            </p:extLst>
          </p:nvPr>
        </p:nvGraphicFramePr>
        <p:xfrm>
          <a:off x="5569424" y="1957586"/>
          <a:ext cx="20574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633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2387220" y="2826266"/>
            <a:ext cx="3182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87220" y="285189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35303" y="282626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217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39699" y="1066800"/>
            <a:ext cx="328930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Configure Schedule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768475" y="4003675"/>
            <a:ext cx="669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550" y="1942193"/>
            <a:ext cx="3949700" cy="3895725"/>
          </a:xfrm>
          <a:prstGeom prst="rect">
            <a:avLst/>
          </a:prstGeom>
        </p:spPr>
      </p:pic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9021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0" y="1942193"/>
            <a:ext cx="3949700" cy="3895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768475" y="4003675"/>
            <a:ext cx="669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003229"/>
              </p:ext>
            </p:extLst>
          </p:nvPr>
        </p:nvGraphicFramePr>
        <p:xfrm>
          <a:off x="6705600" y="2769235"/>
          <a:ext cx="20574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633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476500" y="2964655"/>
            <a:ext cx="5715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05600" y="3390663"/>
            <a:ext cx="21082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3"/>
            <a:endCxn id="10" idx="1"/>
          </p:cNvCxnSpPr>
          <p:nvPr/>
        </p:nvCxnSpPr>
        <p:spPr>
          <a:xfrm>
            <a:off x="3048000" y="3132137"/>
            <a:ext cx="3657600" cy="50577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39699" y="1066800"/>
            <a:ext cx="328930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Configure Schedule</a:t>
            </a:r>
            <a:endParaRPr lang="en-US" sz="2400" b="1" dirty="0"/>
          </a:p>
        </p:txBody>
      </p:sp>
      <p:sp>
        <p:nvSpPr>
          <p:cNvPr id="18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99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0" y="1942193"/>
            <a:ext cx="3949700" cy="3895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49</a:t>
            </a:fld>
            <a:endParaRPr lang="en-US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768475" y="4003675"/>
            <a:ext cx="669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826242"/>
              </p:ext>
            </p:extLst>
          </p:nvPr>
        </p:nvGraphicFramePr>
        <p:xfrm>
          <a:off x="6705600" y="2769235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633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048000" y="2964655"/>
            <a:ext cx="12954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05600" y="3779836"/>
            <a:ext cx="21082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3"/>
            <a:endCxn id="15" idx="1"/>
          </p:cNvCxnSpPr>
          <p:nvPr/>
        </p:nvCxnSpPr>
        <p:spPr>
          <a:xfrm>
            <a:off x="4343400" y="3132137"/>
            <a:ext cx="2362200" cy="81518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  <p:sp>
        <p:nvSpPr>
          <p:cNvPr id="19" name="Rounded Rectangle 18"/>
          <p:cNvSpPr/>
          <p:nvPr/>
        </p:nvSpPr>
        <p:spPr>
          <a:xfrm>
            <a:off x="139699" y="1066800"/>
            <a:ext cx="328930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Configure Schedule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886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498600"/>
            <a:ext cx="675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Managing equipment is manual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228600" y="1498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39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0" y="1942193"/>
            <a:ext cx="3949700" cy="3895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50</a:t>
            </a:fld>
            <a:endParaRPr lang="en-US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768475" y="4003675"/>
            <a:ext cx="669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229028"/>
              </p:ext>
            </p:extLst>
          </p:nvPr>
        </p:nvGraphicFramePr>
        <p:xfrm>
          <a:off x="6705600" y="2769235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633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495800" y="2964655"/>
            <a:ext cx="14478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05600" y="4127498"/>
            <a:ext cx="21082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3"/>
            <a:endCxn id="15" idx="1"/>
          </p:cNvCxnSpPr>
          <p:nvPr/>
        </p:nvCxnSpPr>
        <p:spPr>
          <a:xfrm>
            <a:off x="5943600" y="3132137"/>
            <a:ext cx="762000" cy="116284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39699" y="1066800"/>
            <a:ext cx="328930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Configure Schedule</a:t>
            </a:r>
            <a:endParaRPr lang="en-US" sz="2400" b="1" dirty="0"/>
          </a:p>
        </p:txBody>
      </p:sp>
      <p:sp>
        <p:nvSpPr>
          <p:cNvPr id="19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8761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QuangTV\Desktop\report-ic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4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58862"/>
            <a:ext cx="2919850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6" idx="3"/>
            <a:endCxn id="9218" idx="1"/>
          </p:cNvCxnSpPr>
          <p:nvPr/>
        </p:nvCxnSpPr>
        <p:spPr>
          <a:xfrm flipV="1">
            <a:off x="1524000" y="2294731"/>
            <a:ext cx="914400" cy="121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C:\Users\QuangTV\Desktop\report-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9218" idx="3"/>
            <a:endCxn id="13" idx="1"/>
          </p:cNvCxnSpPr>
          <p:nvPr/>
        </p:nvCxnSpPr>
        <p:spPr>
          <a:xfrm>
            <a:off x="5358250" y="2294731"/>
            <a:ext cx="1347350" cy="1484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6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925" y="4114800"/>
            <a:ext cx="182879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58862"/>
            <a:ext cx="2919850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6" idx="3"/>
            <a:endCxn id="9218" idx="1"/>
          </p:cNvCxnSpPr>
          <p:nvPr/>
        </p:nvCxnSpPr>
        <p:spPr>
          <a:xfrm flipV="1">
            <a:off x="1524000" y="2294731"/>
            <a:ext cx="914400" cy="121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1524000" y="3505200"/>
            <a:ext cx="1459925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C:\Users\QuangTV\Desktop\report-ic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9218" idx="3"/>
            <a:endCxn id="13" idx="1"/>
          </p:cNvCxnSpPr>
          <p:nvPr/>
        </p:nvCxnSpPr>
        <p:spPr>
          <a:xfrm>
            <a:off x="5358250" y="2294731"/>
            <a:ext cx="1347350" cy="1484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3" idx="1"/>
          </p:cNvCxnSpPr>
          <p:nvPr/>
        </p:nvCxnSpPr>
        <p:spPr>
          <a:xfrm flipV="1">
            <a:off x="4812724" y="3779502"/>
            <a:ext cx="1892876" cy="1706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9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563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Choose damaged equipment and evaluate</a:t>
            </a:r>
            <a:endParaRPr lang="en-US" b="1" dirty="0"/>
          </a:p>
        </p:txBody>
      </p:sp>
      <p:pic>
        <p:nvPicPr>
          <p:cNvPr id="9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QuangTV\Desktop\equip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38387"/>
            <a:ext cx="21336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9" idx="3"/>
            <a:endCxn id="10242" idx="1"/>
          </p:cNvCxnSpPr>
          <p:nvPr/>
        </p:nvCxnSpPr>
        <p:spPr>
          <a:xfrm>
            <a:off x="1524000" y="4038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report to server</a:t>
            </a:r>
            <a:endParaRPr lang="en-US" b="1" dirty="0"/>
          </a:p>
        </p:txBody>
      </p:sp>
      <p:pic>
        <p:nvPicPr>
          <p:cNvPr id="9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QuangTV\Desktop\equip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38387"/>
            <a:ext cx="21336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9" idx="3"/>
            <a:endCxn id="10242" idx="1"/>
          </p:cNvCxnSpPr>
          <p:nvPr/>
        </p:nvCxnSpPr>
        <p:spPr>
          <a:xfrm>
            <a:off x="1524000" y="4038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3084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242" idx="3"/>
            <a:endCxn id="10" idx="1"/>
          </p:cNvCxnSpPr>
          <p:nvPr/>
        </p:nvCxnSpPr>
        <p:spPr>
          <a:xfrm>
            <a:off x="4724400" y="40386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70989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-Right Arrow 8"/>
          <p:cNvSpPr/>
          <p:nvPr/>
        </p:nvSpPr>
        <p:spPr>
          <a:xfrm>
            <a:off x="2819400" y="3034679"/>
            <a:ext cx="33528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36264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28717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22384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90167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74273" y="28717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11" y="911106"/>
            <a:ext cx="3241654" cy="576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56946" y="1365800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0" y="1219200"/>
            <a:ext cx="990600" cy="33937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>
            <a:off x="1752600" y="1388887"/>
            <a:ext cx="5204346" cy="1696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57783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926754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28717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11" y="911106"/>
            <a:ext cx="3241654" cy="57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45573" y="1751348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1781372"/>
            <a:ext cx="838200" cy="80942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 flipV="1">
            <a:off x="1371600" y="1944122"/>
            <a:ext cx="5573973" cy="2419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9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48763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82629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899" y="28717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11" y="911106"/>
            <a:ext cx="3241653" cy="57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45573" y="2136896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" y="3792576"/>
            <a:ext cx="2743200" cy="39076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 flipV="1">
            <a:off x="3352800" y="2329670"/>
            <a:ext cx="3592773" cy="16582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6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7640"/>
            <a:ext cx="14688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40" y="253620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962400" y="30480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ECRM</a:t>
            </a:r>
            <a:endParaRPr lang="en-US" b="1" dirty="0"/>
          </a:p>
        </p:txBody>
      </p:sp>
      <p:sp>
        <p:nvSpPr>
          <p:cNvPr id="8" name="Left Arrow 7"/>
          <p:cNvSpPr/>
          <p:nvPr/>
        </p:nvSpPr>
        <p:spPr>
          <a:xfrm>
            <a:off x="5171364" y="3043451"/>
            <a:ext cx="2414128" cy="2098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295400" y="3171540"/>
            <a:ext cx="266700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733800" y="630073"/>
            <a:ext cx="1676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Equipment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rot="19548320">
            <a:off x="1210160" y="1893539"/>
            <a:ext cx="2706431" cy="257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4381499" y="1285972"/>
            <a:ext cx="228600" cy="167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-Turn Arrow 15"/>
          <p:cNvSpPr/>
          <p:nvPr/>
        </p:nvSpPr>
        <p:spPr>
          <a:xfrm rot="10800000">
            <a:off x="4191000" y="3581400"/>
            <a:ext cx="609600" cy="609600"/>
          </a:xfrm>
          <a:prstGeom prst="uturnArrow">
            <a:avLst>
              <a:gd name="adj1" fmla="val 25000"/>
              <a:gd name="adj2" fmla="val 25000"/>
              <a:gd name="adj3" fmla="val 24627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185012" y="3326462"/>
            <a:ext cx="2414128" cy="243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628900" y="27432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4591050" y="1905662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2353825" y="14478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6182526" y="2609274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4838700" y="360158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6182526" y="35814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55796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52683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189510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287822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11" y="911107"/>
            <a:ext cx="3241653" cy="576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45573" y="4800600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95400" y="2136896"/>
            <a:ext cx="1219200" cy="53010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>
            <a:off x="2514600" y="2401948"/>
            <a:ext cx="4430973" cy="259142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9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776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874993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74273" y="28676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076" y="911106"/>
            <a:ext cx="3590924" cy="576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56946" y="5177053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1204" y="2438400"/>
            <a:ext cx="3033996" cy="33937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>
            <a:off x="3505200" y="2608087"/>
            <a:ext cx="3451746" cy="27617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46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63749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27099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899" y="28717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076" y="911106"/>
            <a:ext cx="3590924" cy="576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56946" y="5556915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1204" y="3193405"/>
            <a:ext cx="3033996" cy="33937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>
            <a:off x="3505200" y="3363092"/>
            <a:ext cx="3451746" cy="238659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0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data to database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4: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Notify to staff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1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5: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 from report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9" y="2839755"/>
            <a:ext cx="1797921" cy="17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2" idx="3"/>
            <a:endCxn id="17" idx="1"/>
          </p:cNvCxnSpPr>
          <p:nvPr/>
        </p:nvCxnSpPr>
        <p:spPr>
          <a:xfrm>
            <a:off x="4876800" y="3738716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35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6: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notification to teacher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9" y="2839755"/>
            <a:ext cx="1797921" cy="17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2" idx="3"/>
            <a:endCxn id="17" idx="1"/>
          </p:cNvCxnSpPr>
          <p:nvPr/>
        </p:nvCxnSpPr>
        <p:spPr>
          <a:xfrm>
            <a:off x="4876800" y="3738716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4876800" y="4038600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524000" y="4038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8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7: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notification to another teacher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9" y="2839755"/>
            <a:ext cx="1797921" cy="17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2" idx="3"/>
            <a:endCxn id="17" idx="1"/>
          </p:cNvCxnSpPr>
          <p:nvPr/>
        </p:nvCxnSpPr>
        <p:spPr>
          <a:xfrm>
            <a:off x="4876800" y="3738716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4876800" y="4038600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524000" y="4038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 descr="C:\Users\QuangTV\Desktop\notif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057" y="5112952"/>
            <a:ext cx="1451503" cy="14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4876800" y="4038600"/>
            <a:ext cx="2038257" cy="1795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97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pic>
        <p:nvPicPr>
          <p:cNvPr id="6" name="Picture 5" descr="C:\Users\QuangTV\Desktop\analy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780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0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122774"/>
              </p:ext>
            </p:extLst>
          </p:nvPr>
        </p:nvGraphicFramePr>
        <p:xfrm>
          <a:off x="4876800" y="100584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4" descr="C:\Users\QuangTV\Desktop\report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-Right Arrow 18"/>
          <p:cNvSpPr/>
          <p:nvPr/>
        </p:nvSpPr>
        <p:spPr>
          <a:xfrm>
            <a:off x="2286000" y="3048000"/>
            <a:ext cx="22098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12190"/>
              </p:ext>
            </p:extLst>
          </p:nvPr>
        </p:nvGraphicFramePr>
        <p:xfrm>
          <a:off x="4876800" y="420620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>
            <a:stCxn id="17" idx="2"/>
            <a:endCxn id="20" idx="0"/>
          </p:cNvCxnSpPr>
          <p:nvPr/>
        </p:nvCxnSpPr>
        <p:spPr>
          <a:xfrm>
            <a:off x="5905500" y="289052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05500" y="28945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05500" y="386227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786907" y="27559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539"/>
            <a:ext cx="1688114" cy="1681361"/>
          </a:xfrm>
          <a:prstGeom prst="rect">
            <a:avLst/>
          </a:prstGeom>
        </p:spPr>
      </p:pic>
      <p:sp>
        <p:nvSpPr>
          <p:cNvPr id="8" name="Slide Number Placeholder 6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69903-519A-466C-88BE-6A9A7B42C7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127" y="52959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4615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06932"/>
              </p:ext>
            </p:extLst>
          </p:nvPr>
        </p:nvGraphicFramePr>
        <p:xfrm>
          <a:off x="3200400" y="10083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4" descr="C:\Users\QuangTV\Desktop\report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-Right Arrow 18"/>
          <p:cNvSpPr/>
          <p:nvPr/>
        </p:nvSpPr>
        <p:spPr>
          <a:xfrm>
            <a:off x="2286000" y="3048000"/>
            <a:ext cx="7620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77968"/>
              </p:ext>
            </p:extLst>
          </p:nvPr>
        </p:nvGraphicFramePr>
        <p:xfrm>
          <a:off x="3200400" y="42087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>
            <a:stCxn id="17" idx="2"/>
            <a:endCxn id="20" idx="0"/>
          </p:cNvCxnSpPr>
          <p:nvPr/>
        </p:nvCxnSpPr>
        <p:spPr>
          <a:xfrm>
            <a:off x="4229100" y="28930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29099" y="28971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29100" y="38648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65896"/>
              </p:ext>
            </p:extLst>
          </p:nvPr>
        </p:nvGraphicFramePr>
        <p:xfrm>
          <a:off x="6248400" y="1005840"/>
          <a:ext cx="2057400" cy="205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 TYPE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NoSlots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 </a:t>
                      </a:r>
                      <a:r>
                        <a:rPr lang="en-US" dirty="0" err="1" smtClean="0"/>
                        <a:t>Equipments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 Equipment’s Priority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>
            <a:off x="5334000" y="21336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00400" y="1752600"/>
            <a:ext cx="2133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8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24097"/>
            <a:ext cx="2485714" cy="1828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561914" y="3275628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24097"/>
            <a:ext cx="2485714" cy="1828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561914" y="3275628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14" y="2902412"/>
            <a:ext cx="1143000" cy="61912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038414" y="3225954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1252"/>
              </p:ext>
            </p:extLst>
          </p:nvPr>
        </p:nvGraphicFramePr>
        <p:xfrm>
          <a:off x="6858000" y="2409017"/>
          <a:ext cx="16002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High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8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24097"/>
            <a:ext cx="2485714" cy="1828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561914" y="3275628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14" y="2902412"/>
            <a:ext cx="1143000" cy="61912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038414" y="3225954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73059"/>
              </p:ext>
            </p:extLst>
          </p:nvPr>
        </p:nvGraphicFramePr>
        <p:xfrm>
          <a:off x="6858000" y="2409017"/>
          <a:ext cx="16002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High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6524314" y="3521537"/>
            <a:ext cx="0" cy="1244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52314" y="4766054"/>
            <a:ext cx="4572000" cy="13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90714" y="478003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39364" y="5261296"/>
            <a:ext cx="1902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Damaged level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952314" y="3797454"/>
            <a:ext cx="0" cy="982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6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85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23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031622" y="1700031"/>
            <a:ext cx="3197478" cy="3543679"/>
            <a:chOff x="1473642" y="1346831"/>
            <a:chExt cx="3197478" cy="3543679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696710" y="1346831"/>
              <a:ext cx="2493153" cy="1803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696710" y="3150358"/>
              <a:ext cx="2494290" cy="1740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2185798">
              <a:off x="1473642" y="1903908"/>
              <a:ext cx="3197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Evaluate is “</a:t>
              </a:r>
              <a:r>
                <a:rPr lang="en-US" dirty="0" err="1" smtClean="0"/>
                <a:t>Không</a:t>
              </a:r>
              <a:r>
                <a:rPr lang="en-US" dirty="0" smtClean="0"/>
                <a:t> </a:t>
              </a:r>
              <a:r>
                <a:rPr lang="en-US" dirty="0" err="1" smtClean="0"/>
                <a:t>thể</a:t>
              </a:r>
              <a:r>
                <a:rPr lang="en-US" dirty="0" smtClean="0"/>
                <a:t> </a:t>
              </a:r>
              <a:r>
                <a:rPr lang="en-US" dirty="0" err="1" smtClean="0"/>
                <a:t>sử</a:t>
              </a:r>
              <a:r>
                <a:rPr lang="en-US" dirty="0" smtClean="0"/>
                <a:t> </a:t>
              </a:r>
              <a:r>
                <a:rPr lang="en-US" dirty="0" err="1" smtClean="0"/>
                <a:t>dụng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 rot="19531395">
              <a:off x="2182997" y="4067503"/>
              <a:ext cx="166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is “Cao”</a:t>
              </a:r>
              <a:endParaRPr 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744036" y="3489717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6017" y="1343800"/>
            <a:ext cx="1093927" cy="713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7381" y="4860668"/>
            <a:ext cx="1093927" cy="713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00800" y="3815602"/>
            <a:ext cx="1821501" cy="238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98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475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955106" y="2788670"/>
            <a:ext cx="2848024" cy="3395473"/>
            <a:chOff x="1750044" y="1312037"/>
            <a:chExt cx="2848024" cy="339547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818815" y="1312037"/>
              <a:ext cx="2371048" cy="1838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850795" y="3150358"/>
              <a:ext cx="2340205" cy="1557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2296800">
              <a:off x="1750044" y="1925026"/>
              <a:ext cx="2848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Evaluate is “</a:t>
              </a:r>
              <a:r>
                <a:rPr lang="en-US" dirty="0" err="1" smtClean="0"/>
                <a:t>Có</a:t>
              </a:r>
              <a:r>
                <a:rPr lang="en-US" dirty="0" smtClean="0"/>
                <a:t> </a:t>
              </a:r>
              <a:r>
                <a:rPr lang="en-US" dirty="0" err="1" smtClean="0"/>
                <a:t>thể</a:t>
              </a:r>
              <a:r>
                <a:rPr lang="en-US" dirty="0" smtClean="0"/>
                <a:t> </a:t>
              </a:r>
              <a:r>
                <a:rPr lang="en-US" dirty="0" err="1" smtClean="0"/>
                <a:t>sử</a:t>
              </a:r>
              <a:r>
                <a:rPr lang="en-US" dirty="0" smtClean="0"/>
                <a:t> </a:t>
              </a:r>
              <a:r>
                <a:rPr lang="en-US" dirty="0" err="1" smtClean="0"/>
                <a:t>dụng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9523588">
              <a:off x="2261716" y="4006512"/>
              <a:ext cx="1789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is “</a:t>
              </a:r>
              <a:r>
                <a:rPr lang="en-US" dirty="0" err="1" smtClean="0"/>
                <a:t>Thấp</a:t>
              </a:r>
              <a:r>
                <a:rPr lang="en-US" dirty="0" smtClean="0"/>
                <a:t>”</a:t>
              </a:r>
              <a:endParaRPr lang="en-US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176017" y="2236448"/>
            <a:ext cx="1093927" cy="963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62287" y="5632897"/>
            <a:ext cx="1093927" cy="963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396062" y="4613470"/>
            <a:ext cx="3004738" cy="98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400800" y="4637121"/>
            <a:ext cx="1821501" cy="251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247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786907" y="27559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539"/>
            <a:ext cx="1688114" cy="1681361"/>
          </a:xfrm>
          <a:prstGeom prst="rect">
            <a:avLst/>
          </a:prstGeom>
        </p:spPr>
      </p:pic>
      <p:sp>
        <p:nvSpPr>
          <p:cNvPr id="8" name="Slide Number Placeholder 6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69903-519A-466C-88BE-6A9A7B42C7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127" y="52959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pic>
        <p:nvPicPr>
          <p:cNvPr id="11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552825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1524000" y="4386263"/>
            <a:ext cx="3657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08637" y="503429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  <p:sp>
        <p:nvSpPr>
          <p:cNvPr id="13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196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sp>
        <p:nvSpPr>
          <p:cNvPr id="31" name="Rectangle 30"/>
          <p:cNvSpPr/>
          <p:nvPr/>
        </p:nvSpPr>
        <p:spPr>
          <a:xfrm>
            <a:off x="4229100" y="3495845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10</a:t>
            </a:r>
            <a:endParaRPr lang="en-US" sz="32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72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sp>
        <p:nvSpPr>
          <p:cNvPr id="31" name="Rectangle 30"/>
          <p:cNvSpPr/>
          <p:nvPr/>
        </p:nvSpPr>
        <p:spPr>
          <a:xfrm>
            <a:off x="4229100" y="3495845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10</a:t>
            </a:r>
            <a:endParaRPr lang="en-US" sz="3200" b="1" dirty="0"/>
          </a:p>
        </p:txBody>
      </p:sp>
      <p:sp>
        <p:nvSpPr>
          <p:cNvPr id="3" name="Plus 2"/>
          <p:cNvSpPr/>
          <p:nvPr/>
        </p:nvSpPr>
        <p:spPr>
          <a:xfrm>
            <a:off x="4540029" y="2593133"/>
            <a:ext cx="685800" cy="605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229100" y="5099496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60</a:t>
            </a:r>
            <a:endParaRPr lang="en-US" sz="3200" b="1" dirty="0"/>
          </a:p>
        </p:txBody>
      </p:sp>
      <p:sp>
        <p:nvSpPr>
          <p:cNvPr id="7" name="Equal 6"/>
          <p:cNvSpPr/>
          <p:nvPr/>
        </p:nvSpPr>
        <p:spPr>
          <a:xfrm rot="5400000">
            <a:off x="4580883" y="4330412"/>
            <a:ext cx="604091" cy="58691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6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56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8014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43" name="Picture 2" descr="C:\Users\user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152400" y="2524664"/>
            <a:ext cx="4114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seriously damage in database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791200" y="3200400"/>
            <a:ext cx="1971675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1"/>
            <a:endCxn id="46" idx="3"/>
          </p:cNvCxnSpPr>
          <p:nvPr/>
        </p:nvCxnSpPr>
        <p:spPr>
          <a:xfrm flipH="1" flipV="1">
            <a:off x="4267200" y="2753264"/>
            <a:ext cx="1524000" cy="5614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1371600" y="2524664"/>
            <a:ext cx="533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seriously damage in database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371600" y="3886200"/>
            <a:ext cx="533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Is damage level larger than </a:t>
            </a:r>
            <a:r>
              <a:rPr lang="en-US" b="1" dirty="0"/>
              <a:t>seriously damage </a:t>
            </a:r>
            <a:r>
              <a:rPr lang="en-US" b="1" dirty="0" smtClean="0"/>
              <a:t> ?</a:t>
            </a:r>
            <a:endParaRPr lang="en-US" b="1" dirty="0"/>
          </a:p>
        </p:txBody>
      </p:sp>
      <p:sp>
        <p:nvSpPr>
          <p:cNvPr id="2" name="Down Arrow 1"/>
          <p:cNvSpPr/>
          <p:nvPr/>
        </p:nvSpPr>
        <p:spPr>
          <a:xfrm>
            <a:off x="3898900" y="31115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1371600" y="2524664"/>
            <a:ext cx="5410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seriously damage in database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371600" y="3886200"/>
            <a:ext cx="5410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Is damage level larger than </a:t>
            </a:r>
            <a:r>
              <a:rPr lang="en-US" b="1" dirty="0"/>
              <a:t>seriously damage </a:t>
            </a:r>
            <a:r>
              <a:rPr lang="en-US" b="1" dirty="0" smtClean="0"/>
              <a:t> ?</a:t>
            </a:r>
            <a:endParaRPr lang="en-US" b="1" dirty="0"/>
          </a:p>
        </p:txBody>
      </p:sp>
      <p:sp>
        <p:nvSpPr>
          <p:cNvPr id="2" name="Down Arrow 1"/>
          <p:cNvSpPr/>
          <p:nvPr/>
        </p:nvSpPr>
        <p:spPr>
          <a:xfrm>
            <a:off x="3898900" y="31115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57200" y="5638800"/>
            <a:ext cx="2590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Find available room and change room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4648200" y="5638800"/>
            <a:ext cx="2590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damage for classroom. Finish. </a:t>
            </a:r>
            <a:endParaRPr lang="en-US" b="1" dirty="0"/>
          </a:p>
        </p:txBody>
      </p:sp>
      <p:cxnSp>
        <p:nvCxnSpPr>
          <p:cNvPr id="6" name="Straight Arrow Connector 5"/>
          <p:cNvCxnSpPr>
            <a:stCxn id="11" idx="2"/>
            <a:endCxn id="13" idx="0"/>
          </p:cNvCxnSpPr>
          <p:nvPr/>
        </p:nvCxnSpPr>
        <p:spPr>
          <a:xfrm flipH="1">
            <a:off x="1752600" y="4343400"/>
            <a:ext cx="23241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" idx="2"/>
            <a:endCxn id="14" idx="0"/>
          </p:cNvCxnSpPr>
          <p:nvPr/>
        </p:nvCxnSpPr>
        <p:spPr>
          <a:xfrm>
            <a:off x="4076700" y="4343400"/>
            <a:ext cx="18669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9504901">
            <a:off x="2438400" y="4806436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2018524">
            <a:off x="4690935" y="460687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4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2" name="Flowchart: Alternate Process 1"/>
          <p:cNvSpPr/>
          <p:nvPr/>
        </p:nvSpPr>
        <p:spPr>
          <a:xfrm>
            <a:off x="838200" y="1219200"/>
            <a:ext cx="990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Flowchart: Data 2"/>
          <p:cNvSpPr/>
          <p:nvPr/>
        </p:nvSpPr>
        <p:spPr>
          <a:xfrm>
            <a:off x="342900" y="2667000"/>
            <a:ext cx="19812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list undamaged classroom</a:t>
            </a:r>
            <a:endParaRPr lang="en-US" sz="1400" dirty="0"/>
          </a:p>
        </p:txBody>
      </p:sp>
      <p:sp>
        <p:nvSpPr>
          <p:cNvPr id="6" name="Flowchart: Data 5"/>
          <p:cNvSpPr/>
          <p:nvPr/>
        </p:nvSpPr>
        <p:spPr>
          <a:xfrm>
            <a:off x="6324600" y="2656764"/>
            <a:ext cx="19812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list available room</a:t>
            </a:r>
            <a:endParaRPr lang="en-US" sz="1400" dirty="0"/>
          </a:p>
        </p:txBody>
      </p:sp>
      <p:sp>
        <p:nvSpPr>
          <p:cNvPr id="7" name="Flowchart: Process 6"/>
          <p:cNvSpPr/>
          <p:nvPr/>
        </p:nvSpPr>
        <p:spPr>
          <a:xfrm>
            <a:off x="304800" y="5098576"/>
            <a:ext cx="15240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Sort by floor</a:t>
            </a:r>
            <a:endParaRPr lang="en-US" sz="1400" dirty="0"/>
          </a:p>
        </p:txBody>
      </p:sp>
      <p:sp>
        <p:nvSpPr>
          <p:cNvPr id="8" name="Flowchart: Process 7"/>
          <p:cNvSpPr/>
          <p:nvPr/>
        </p:nvSpPr>
        <p:spPr>
          <a:xfrm>
            <a:off x="3300484" y="5136676"/>
            <a:ext cx="1524000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 room type</a:t>
            </a:r>
            <a:endParaRPr lang="en-US" sz="1400" dirty="0"/>
          </a:p>
        </p:txBody>
      </p:sp>
      <p:sp>
        <p:nvSpPr>
          <p:cNvPr id="9" name="Flowchart: Process 8"/>
          <p:cNvSpPr/>
          <p:nvPr/>
        </p:nvSpPr>
        <p:spPr>
          <a:xfrm>
            <a:off x="3505200" y="2656764"/>
            <a:ext cx="12192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 schedule</a:t>
            </a:r>
            <a:endParaRPr lang="en-US" sz="1400" dirty="0"/>
          </a:p>
        </p:txBody>
      </p:sp>
      <p:sp>
        <p:nvSpPr>
          <p:cNvPr id="10" name="Flowchart: Process 9"/>
          <p:cNvSpPr/>
          <p:nvPr/>
        </p:nvSpPr>
        <p:spPr>
          <a:xfrm>
            <a:off x="6096000" y="5117626"/>
            <a:ext cx="1371600" cy="7239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Return room</a:t>
            </a:r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8130654" y="5250976"/>
            <a:ext cx="990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2" idx="2"/>
            <a:endCxn id="3" idx="1"/>
          </p:cNvCxnSpPr>
          <p:nvPr/>
        </p:nvCxnSpPr>
        <p:spPr>
          <a:xfrm>
            <a:off x="1333500" y="16764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5"/>
            <a:endCxn id="9" idx="1"/>
          </p:cNvCxnSpPr>
          <p:nvPr/>
        </p:nvCxnSpPr>
        <p:spPr>
          <a:xfrm flipV="1">
            <a:off x="2125980" y="3037764"/>
            <a:ext cx="1379220" cy="10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6" idx="2"/>
          </p:cNvCxnSpPr>
          <p:nvPr/>
        </p:nvCxnSpPr>
        <p:spPr>
          <a:xfrm>
            <a:off x="4724400" y="3037764"/>
            <a:ext cx="1798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3"/>
            <a:endCxn id="7" idx="0"/>
          </p:cNvCxnSpPr>
          <p:nvPr/>
        </p:nvCxnSpPr>
        <p:spPr>
          <a:xfrm rot="5400000">
            <a:off x="3252034" y="1233530"/>
            <a:ext cx="1679812" cy="6050280"/>
          </a:xfrm>
          <a:prstGeom prst="bentConnector3">
            <a:avLst>
              <a:gd name="adj1" fmla="val 353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8" idx="1"/>
          </p:cNvCxnSpPr>
          <p:nvPr/>
        </p:nvCxnSpPr>
        <p:spPr>
          <a:xfrm>
            <a:off x="1828800" y="5479576"/>
            <a:ext cx="1471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10" idx="1"/>
          </p:cNvCxnSpPr>
          <p:nvPr/>
        </p:nvCxnSpPr>
        <p:spPr>
          <a:xfrm>
            <a:off x="4824484" y="5479576"/>
            <a:ext cx="12715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  <a:endCxn id="11" idx="1"/>
          </p:cNvCxnSpPr>
          <p:nvPr/>
        </p:nvCxnSpPr>
        <p:spPr>
          <a:xfrm>
            <a:off x="7467600" y="5479576"/>
            <a:ext cx="6630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333500" y="195319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2623782" y="25908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5459673" y="25908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628650" y="4258669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2324100" y="5032466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5231073" y="5005462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7589577" y="4963527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72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2020900" cy="16764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514600" y="13716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514600" y="2209800"/>
            <a:ext cx="579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 </a:t>
            </a:r>
            <a:r>
              <a:rPr lang="en-US" b="1" dirty="0"/>
              <a:t>with 30 slots, 2 air conditioner, </a:t>
            </a:r>
          </a:p>
        </p:txBody>
      </p:sp>
    </p:spTree>
    <p:extLst>
      <p:ext uri="{BB962C8B-B14F-4D97-AF65-F5344CB8AC3E}">
        <p14:creationId xmlns:p14="http://schemas.microsoft.com/office/powerpoint/2010/main" val="35318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undamaged classrooms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942054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44120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577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2" descr="C:\Users\QuangTV\Desktop\addEquip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8" y="1066800"/>
            <a:ext cx="7848601" cy="5334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38200" y="3734299"/>
            <a:ext cx="6248400" cy="22810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343401" y="762000"/>
            <a:ext cx="4800599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Check history of equipment</a:t>
            </a:r>
            <a:endParaRPr lang="en-US" sz="2800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163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67122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219029"/>
              </p:ext>
            </p:extLst>
          </p:nvPr>
        </p:nvGraphicFramePr>
        <p:xfrm>
          <a:off x="5181600" y="28956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3962400"/>
            <a:ext cx="838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209751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428559"/>
              </p:ext>
            </p:extLst>
          </p:nvPr>
        </p:nvGraphicFramePr>
        <p:xfrm>
          <a:off x="5181600" y="2895600"/>
          <a:ext cx="838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9300" y="3276600"/>
            <a:ext cx="838200" cy="344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3745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58082"/>
              </p:ext>
            </p:extLst>
          </p:nvPr>
        </p:nvGraphicFramePr>
        <p:xfrm>
          <a:off x="5181600" y="2895600"/>
          <a:ext cx="8382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9300" y="36576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0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083941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41009"/>
              </p:ext>
            </p:extLst>
          </p:nvPr>
        </p:nvGraphicFramePr>
        <p:xfrm>
          <a:off x="5181600" y="2895600"/>
          <a:ext cx="838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9300" y="28956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069174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36949"/>
              </p:ext>
            </p:extLst>
          </p:nvPr>
        </p:nvGraphicFramePr>
        <p:xfrm>
          <a:off x="5181600" y="2895600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43434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1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34845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24263"/>
              </p:ext>
            </p:extLst>
          </p:nvPr>
        </p:nvGraphicFramePr>
        <p:xfrm>
          <a:off x="5181600" y="2895600"/>
          <a:ext cx="8382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2845" y="47244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6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84419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038940"/>
              </p:ext>
            </p:extLst>
          </p:nvPr>
        </p:nvGraphicFramePr>
        <p:xfrm>
          <a:off x="5181600" y="289560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74700" y="51054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52609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76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96441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587818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52578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</p:cNvCxnSpPr>
          <p:nvPr/>
        </p:nvCxnSpPr>
        <p:spPr>
          <a:xfrm>
            <a:off x="1600200" y="5448300"/>
            <a:ext cx="457200" cy="707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707400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7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846316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52578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</p:cNvCxnSpPr>
          <p:nvPr/>
        </p:nvCxnSpPr>
        <p:spPr>
          <a:xfrm>
            <a:off x="1600200" y="5448300"/>
            <a:ext cx="457200" cy="707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00033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</p:cNvCxnSpPr>
          <p:nvPr/>
        </p:nvCxnSpPr>
        <p:spPr>
          <a:xfrm flipV="1">
            <a:off x="1600200" y="3276600"/>
            <a:ext cx="3606800" cy="21717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07000" y="3048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3252</TotalTime>
  <Words>2689</Words>
  <Application>Microsoft Office PowerPoint</Application>
  <PresentationFormat>On-screen Show (4:3)</PresentationFormat>
  <Paragraphs>1265</Paragraphs>
  <Slides>138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138</vt:i4>
      </vt:variant>
    </vt:vector>
  </HeadingPairs>
  <TitlesOfParts>
    <vt:vector size="139" baseType="lpstr">
      <vt:lpstr>Slipstream</vt:lpstr>
      <vt:lpstr>PowerPoint Presentation</vt:lpstr>
      <vt:lpstr>OUTLINE</vt:lpstr>
      <vt:lpstr>CURRENT SITUATION</vt:lpstr>
      <vt:lpstr>CURRENT SITUATION</vt:lpstr>
      <vt:lpstr>CURRENT SITUATION</vt:lpstr>
      <vt:lpstr>PowerPoint Presentation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SOLUTION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CLASSROOM</vt:lpstr>
      <vt:lpstr>CLASSROOM</vt:lpstr>
      <vt:lpstr>CLASSROOM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ROOM TYPE</vt:lpstr>
      <vt:lpstr>ROOM TYPE</vt:lpstr>
      <vt:lpstr>ROOM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 &amp; DISADVANTAGE</vt:lpstr>
      <vt:lpstr>FUTURE PLAN</vt:lpstr>
      <vt:lpstr>Question and Answer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QuangTV</dc:creator>
  <cp:lastModifiedBy>QuangTV</cp:lastModifiedBy>
  <cp:revision>146</cp:revision>
  <dcterms:created xsi:type="dcterms:W3CDTF">2015-08-07T13:30:32Z</dcterms:created>
  <dcterms:modified xsi:type="dcterms:W3CDTF">2015-08-21T02:35:45Z</dcterms:modified>
</cp:coreProperties>
</file>