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2" r:id="rId4"/>
    <p:sldId id="261" r:id="rId5"/>
    <p:sldId id="263" r:id="rId6"/>
    <p:sldId id="258" r:id="rId7"/>
    <p:sldId id="266" r:id="rId8"/>
    <p:sldId id="265" r:id="rId9"/>
    <p:sldId id="264" r:id="rId10"/>
    <p:sldId id="259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44" autoAdjust="0"/>
  </p:normalViewPr>
  <p:slideViewPr>
    <p:cSldViewPr snapToGrid="0">
      <p:cViewPr>
        <p:scale>
          <a:sx n="75" d="100"/>
          <a:sy n="75" d="100"/>
        </p:scale>
        <p:origin x="97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C2EF-01B9-4F1A-8EED-7F11590D763F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493B-69A7-4A46-A2CC-0F2060D374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3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493B-69A7-4A46-A2CC-0F2060D374B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12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493B-69A7-4A46-A2CC-0F2060D374B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33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7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22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3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2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57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3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A0E5-8862-47C8-9DA9-DD0D0FA65035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6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  <a:t>Lenet Accelerator </a:t>
            </a:r>
            <a:r>
              <a:rPr lang="en-US" altLang="zh-TW" sz="4950" dirty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  <a:t/>
            </a:r>
            <a:br>
              <a:rPr lang="en-US" altLang="zh-TW" sz="4950" dirty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</a:br>
            <a:r>
              <a:rPr lang="en-US" altLang="zh-TW" sz="3600" dirty="0" smtClean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  <a:t>Final Presentation</a:t>
            </a:r>
            <a:endParaRPr lang="en-US" sz="3600" dirty="0">
              <a:latin typeface="Times New Roman" panose="02020603050405020304" pitchFamily="18" charset="0"/>
              <a:ea typeface="Ubuntu Mono derivative Powerline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Ubuntu Mono derivative Powerline" charset="0"/>
              </a:rPr>
              <a:t>第七組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Ubuntu Mono derivative Powerline" charset="0"/>
              </a:rPr>
              <a:t>翁啟文、賴柏光、羅允辰</a:t>
            </a:r>
            <a:endParaRPr 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Ubuntu Mono derivative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599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ycle period in </a:t>
            </a:r>
            <a:r>
              <a:rPr lang="en-US" altLang="zh-TW" sz="2400" dirty="0" err="1" smtClean="0"/>
              <a:t>testbench</a:t>
            </a:r>
            <a:r>
              <a:rPr lang="en-US" altLang="zh-TW" sz="2400" dirty="0" smtClean="0"/>
              <a:t>: 10ns</a:t>
            </a:r>
          </a:p>
          <a:p>
            <a:r>
              <a:rPr lang="en-US" altLang="zh-TW" sz="2400" dirty="0" smtClean="0"/>
              <a:t>SRAM read data delay: 0.3*cycle period</a:t>
            </a:r>
          </a:p>
          <a:p>
            <a:r>
              <a:rPr lang="en-US" altLang="zh-TW" sz="2400" dirty="0" smtClean="0"/>
              <a:t>I/O external delay: 2ns (half of synthesis clock period)</a:t>
            </a:r>
          </a:p>
          <a:p>
            <a:r>
              <a:rPr lang="en-US" altLang="zh-TW" sz="2400" dirty="0" smtClean="0"/>
              <a:t>Total cycle counts:</a:t>
            </a:r>
          </a:p>
          <a:p>
            <a:pPr lvl="1"/>
            <a:r>
              <a:rPr lang="en-US" altLang="zh-TW" sz="2000" dirty="0" smtClean="0"/>
              <a:t>CONV+FC:</a:t>
            </a:r>
            <a:r>
              <a:rPr lang="en-US" altLang="zh-TW" sz="2000" dirty="0" smtClean="0">
                <a:solidFill>
                  <a:srgbClr val="FF0000"/>
                </a:solidFill>
              </a:rPr>
              <a:t> 19736 + </a:t>
            </a:r>
            <a:r>
              <a:rPr lang="en-US" altLang="zh-TW" sz="2000" dirty="0">
                <a:solidFill>
                  <a:srgbClr val="FF0000"/>
                </a:solidFill>
              </a:rPr>
              <a:t>20770 = 40506</a:t>
            </a:r>
          </a:p>
          <a:p>
            <a:pPr lvl="1"/>
            <a:r>
              <a:rPr lang="en-US" altLang="zh-TW" sz="2000" dirty="0"/>
              <a:t>In reality, </a:t>
            </a:r>
            <a:r>
              <a:rPr lang="en-US" altLang="zh-TW" sz="2000" dirty="0" smtClean="0"/>
              <a:t>only </a:t>
            </a:r>
            <a:r>
              <a:rPr lang="en-US" altLang="zh-TW" sz="2000" dirty="0">
                <a:solidFill>
                  <a:srgbClr val="FF0000"/>
                </a:solidFill>
              </a:rPr>
              <a:t>20770 </a:t>
            </a:r>
            <a:r>
              <a:rPr lang="en-US" altLang="zh-TW" sz="2000" dirty="0"/>
              <a:t>cycles </a:t>
            </a:r>
            <a:r>
              <a:rPr lang="en-US" altLang="zh-TW" sz="2000" dirty="0" smtClean="0"/>
              <a:t>required due </a:t>
            </a:r>
            <a:r>
              <a:rPr lang="en-US" altLang="zh-TW" sz="2000" dirty="0"/>
              <a:t>to our pipeline design</a:t>
            </a:r>
            <a:endParaRPr lang="zh-TW" altLang="en-US" sz="20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60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Snapshots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8" y="2286722"/>
            <a:ext cx="5754176" cy="363656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11833" y="4139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277854" y="3888740"/>
            <a:ext cx="2699026" cy="1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26160" y="4133756"/>
            <a:ext cx="1188720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038812" y="3568700"/>
            <a:ext cx="1054908" cy="12775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96" y="2286722"/>
            <a:ext cx="5384276" cy="3598023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 flipV="1">
            <a:off x="6621310" y="4309478"/>
            <a:ext cx="2454110" cy="67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042634" y="4054537"/>
            <a:ext cx="1188720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271972" y="3429295"/>
            <a:ext cx="1054908" cy="12775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304198" y="4584642"/>
            <a:ext cx="1188720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621310" y="4432610"/>
            <a:ext cx="2090821" cy="178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5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cs typeface="Times New Roman" panose="02020603050405020304" pitchFamily="18" charset="0"/>
              </a:rPr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P&amp;R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Post-layout simulation</a:t>
            </a:r>
          </a:p>
        </p:txBody>
      </p:sp>
    </p:spTree>
    <p:extLst>
      <p:ext uri="{BB962C8B-B14F-4D97-AF65-F5344CB8AC3E}">
        <p14:creationId xmlns:p14="http://schemas.microsoft.com/office/powerpoint/2010/main" val="540670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7086"/>
            <a:ext cx="12192000" cy="6945086"/>
          </a:xfrm>
        </p:spPr>
        <p:txBody>
          <a:bodyPr/>
          <a:lstStyle/>
          <a:p>
            <a:pPr algn="ctr"/>
            <a:r>
              <a:rPr lang="en-US" altLang="zh-TW" b="1" dirty="0" smtClean="0"/>
              <a:t>Recap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354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Workflow(HW5)</a:t>
            </a:r>
            <a:endParaRPr lang="en-US" b="1" dirty="0"/>
          </a:p>
        </p:txBody>
      </p:sp>
      <p:grpSp>
        <p:nvGrpSpPr>
          <p:cNvPr id="8" name="群組 7"/>
          <p:cNvGrpSpPr/>
          <p:nvPr/>
        </p:nvGrpSpPr>
        <p:grpSpPr>
          <a:xfrm>
            <a:off x="6788426" y="628707"/>
            <a:ext cx="2344850" cy="3227675"/>
            <a:chOff x="1715278" y="1884435"/>
            <a:chExt cx="3212610" cy="4247153"/>
          </a:xfrm>
        </p:grpSpPr>
        <p:sp>
          <p:nvSpPr>
            <p:cNvPr id="4" name="Rectangle 3"/>
            <p:cNvSpPr/>
            <p:nvPr/>
          </p:nvSpPr>
          <p:spPr>
            <a:xfrm rot="16200000">
              <a:off x="2546501" y="3528542"/>
              <a:ext cx="1878676" cy="8732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CONV1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15278" y="3524596"/>
              <a:ext cx="1080654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A0-A8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02923" y="1884435"/>
              <a:ext cx="1080654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B0-B8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9211" y="5341879"/>
              <a:ext cx="1878677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SRAM_CONV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3419761" y="3528542"/>
              <a:ext cx="1878676" cy="8732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CONV2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9452114" y="655631"/>
            <a:ext cx="2569828" cy="3160996"/>
            <a:chOff x="7162801" y="1884434"/>
            <a:chExt cx="3302922" cy="4197278"/>
          </a:xfrm>
        </p:grpSpPr>
        <p:sp>
          <p:nvSpPr>
            <p:cNvPr id="5" name="Rectangle 4"/>
            <p:cNvSpPr/>
            <p:nvPr/>
          </p:nvSpPr>
          <p:spPr>
            <a:xfrm rot="16200000">
              <a:off x="6666455" y="3443205"/>
              <a:ext cx="1878677" cy="8859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FC1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33259" y="1884434"/>
              <a:ext cx="1302995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5069" y="3491346"/>
              <a:ext cx="1080654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F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62801" y="5292003"/>
              <a:ext cx="1878677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SRAM_FC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7561982" y="3433665"/>
              <a:ext cx="1878677" cy="9050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FC2</a:t>
              </a: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856404" y="1942406"/>
            <a:ext cx="5930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Optimization:</a:t>
            </a:r>
          </a:p>
          <a:p>
            <a:r>
              <a:rPr lang="en-US" altLang="zh-TW" sz="24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zh-TW" sz="2400" dirty="0"/>
              <a:t>R</a:t>
            </a:r>
            <a:r>
              <a:rPr lang="en-US" altLang="zh-TW" sz="2400" dirty="0" smtClean="0"/>
              <a:t>educe area (CONV1+CONV2 &amp; FC1+FC2)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Split pipeline (CONV &amp; FC)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Pre-sim &amp; gate-level sim result: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400" dirty="0"/>
              <a:t>c</a:t>
            </a:r>
            <a:r>
              <a:rPr lang="en-US" altLang="zh-TW" sz="2400" dirty="0" smtClean="0"/>
              <a:t>ycle count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20770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400" dirty="0" smtClean="0"/>
              <a:t>cycle </a:t>
            </a:r>
            <a:r>
              <a:rPr lang="en-US" altLang="zh-TW" sz="2400" dirty="0" smtClean="0"/>
              <a:t>period</a:t>
            </a:r>
            <a:r>
              <a:rPr lang="en-US" altLang="zh-TW" sz="2400" dirty="0" smtClean="0"/>
              <a:t>: 4 ns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400" dirty="0"/>
              <a:t>a</a:t>
            </a:r>
            <a:r>
              <a:rPr lang="en-US" altLang="zh-TW" sz="2400" dirty="0" smtClean="0"/>
              <a:t>rea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77292.340211 um</a:t>
            </a:r>
            <a:r>
              <a:rPr lang="en-US" altLang="zh-TW" sz="2400" baseline="30000" dirty="0" smtClean="0"/>
              <a:t>2</a:t>
            </a:r>
            <a:endParaRPr lang="zh-TW" altLang="en-US" sz="2400" b="1" baseline="30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436000" y="4355479"/>
            <a:ext cx="822119" cy="32872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Origin</a:t>
            </a:r>
            <a:endParaRPr lang="en-US" sz="3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36001" y="5622166"/>
            <a:ext cx="1010962" cy="31149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Overlap</a:t>
            </a:r>
            <a:endParaRPr lang="en-US" sz="3600" dirty="0"/>
          </a:p>
        </p:txBody>
      </p:sp>
      <p:pic>
        <p:nvPicPr>
          <p:cNvPr id="1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59" y="6004755"/>
            <a:ext cx="6792075" cy="623762"/>
          </a:xfrm>
          <a:prstGeom prst="rect">
            <a:avLst/>
          </a:prstGeom>
        </p:spPr>
      </p:pic>
      <p:pic>
        <p:nvPicPr>
          <p:cNvPr id="2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02" y="4709188"/>
            <a:ext cx="6808875" cy="6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7086"/>
            <a:ext cx="12192000" cy="6945086"/>
          </a:xfrm>
        </p:spPr>
        <p:txBody>
          <a:bodyPr/>
          <a:lstStyle/>
          <a:p>
            <a:pPr algn="ctr"/>
            <a:r>
              <a:rPr lang="en-US" altLang="zh-TW" b="1" dirty="0"/>
              <a:t>P&amp;R result</a:t>
            </a:r>
          </a:p>
        </p:txBody>
      </p:sp>
    </p:spTree>
    <p:extLst>
      <p:ext uri="{BB962C8B-B14F-4D97-AF65-F5344CB8AC3E}">
        <p14:creationId xmlns:p14="http://schemas.microsoft.com/office/powerpoint/2010/main" val="417745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P&amp;R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982" y="136019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Core </a:t>
            </a:r>
            <a:r>
              <a:rPr lang="en-US" altLang="zh-TW" sz="2400" dirty="0" smtClean="0"/>
              <a:t>area</a:t>
            </a:r>
            <a:r>
              <a:rPr lang="en-US" altLang="zh-TW" sz="2400" dirty="0" smtClean="0"/>
              <a:t>: </a:t>
            </a:r>
          </a:p>
          <a:p>
            <a:pPr marL="0" indent="0">
              <a:buNone/>
            </a:pPr>
            <a:r>
              <a:rPr lang="en-US" altLang="zh-TW" sz="2400" dirty="0" smtClean="0"/>
              <a:t>    397.393 * 396.200 = </a:t>
            </a:r>
            <a:r>
              <a:rPr lang="en-US" altLang="zh-TW" sz="2400" dirty="0" smtClean="0">
                <a:solidFill>
                  <a:srgbClr val="FF0000"/>
                </a:solidFill>
              </a:rPr>
              <a:t>157447.1066</a:t>
            </a:r>
            <a:r>
              <a:rPr lang="en-US" altLang="zh-TW" sz="2400" dirty="0" smtClean="0"/>
              <a:t> um</a:t>
            </a:r>
            <a:r>
              <a:rPr lang="en-US" altLang="zh-TW" sz="2400" baseline="30000" dirty="0" smtClean="0"/>
              <a:t>2</a:t>
            </a:r>
          </a:p>
          <a:p>
            <a:r>
              <a:rPr lang="en-US" altLang="zh-TW" sz="2400" dirty="0" smtClean="0"/>
              <a:t>Core area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88755.872684</a:t>
            </a:r>
            <a:r>
              <a:rPr lang="en-US" altLang="zh-TW" sz="2400" dirty="0" smtClean="0"/>
              <a:t> um</a:t>
            </a:r>
            <a:r>
              <a:rPr lang="en-US" altLang="zh-TW" sz="2400" baseline="30000" dirty="0" smtClean="0"/>
              <a:t>2</a:t>
            </a:r>
            <a:endParaRPr lang="en-US" altLang="zh-TW" sz="2400" dirty="0" smtClean="0"/>
          </a:p>
          <a:p>
            <a:r>
              <a:rPr lang="en-US" altLang="zh-TW" sz="2400" dirty="0" smtClean="0"/>
              <a:t>Utility: </a:t>
            </a:r>
            <a:r>
              <a:rPr lang="en-US" altLang="zh-TW" sz="2400" dirty="0" smtClean="0">
                <a:solidFill>
                  <a:srgbClr val="FF0000"/>
                </a:solidFill>
              </a:rPr>
              <a:t>56.37</a:t>
            </a:r>
            <a:r>
              <a:rPr lang="en-US" altLang="zh-TW" sz="2400" dirty="0" smtClean="0"/>
              <a:t>%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81" y="929826"/>
            <a:ext cx="6363833" cy="57351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9040" y="1209040"/>
            <a:ext cx="2743200" cy="1046349"/>
          </a:xfrm>
          <a:prstGeom prst="rect">
            <a:avLst/>
          </a:prstGeom>
          <a:solidFill>
            <a:schemeClr val="accent2">
              <a:alpha val="7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CONV_control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9040" y="5994400"/>
            <a:ext cx="3840480" cy="391458"/>
          </a:xfrm>
          <a:prstGeom prst="rect">
            <a:avLst/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CONV_datareg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9040" y="2255389"/>
            <a:ext cx="609600" cy="674327"/>
          </a:xfrm>
          <a:prstGeom prst="rect">
            <a:avLst/>
          </a:prstGeom>
          <a:solidFill>
            <a:schemeClr val="accent2">
              <a:alpha val="7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9040" y="3982721"/>
            <a:ext cx="609600" cy="2011680"/>
          </a:xfrm>
          <a:prstGeom prst="rect">
            <a:avLst/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98640" y="2255389"/>
            <a:ext cx="3403600" cy="3739010"/>
          </a:xfrm>
          <a:prstGeom prst="rect">
            <a:avLst/>
          </a:prstGeom>
          <a:solidFill>
            <a:srgbClr val="FFFF00">
              <a:alpha val="77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2060"/>
                </a:solidFill>
              </a:rPr>
              <a:t>CONV_multiple_compare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32240" y="1209038"/>
            <a:ext cx="1270000" cy="1046349"/>
          </a:xfrm>
          <a:prstGeom prst="rect">
            <a:avLst/>
          </a:prstGeom>
          <a:solidFill>
            <a:schemeClr val="accent5">
              <a:alpha val="7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FC_control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07520" y="4287520"/>
            <a:ext cx="1008639" cy="1575164"/>
          </a:xfrm>
          <a:prstGeom prst="rect">
            <a:avLst/>
          </a:prstGeom>
          <a:solidFill>
            <a:schemeClr val="accent2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rgbClr val="002060"/>
                </a:solidFill>
              </a:rPr>
              <a:t>FC_multiple_accumlator</a:t>
            </a:r>
            <a:endParaRPr lang="zh-TW" altLang="en-US" sz="1200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66621" y="1435702"/>
            <a:ext cx="1049538" cy="1569523"/>
          </a:xfrm>
          <a:prstGeom prst="rect">
            <a:avLst/>
          </a:prstGeom>
          <a:solidFill>
            <a:srgbClr val="92D050">
              <a:alpha val="77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002060"/>
                </a:solidFill>
              </a:rPr>
              <a:t>Quantize</a:t>
            </a:r>
          </a:p>
          <a:p>
            <a:pPr algn="ctr"/>
            <a:r>
              <a:rPr lang="en-US" altLang="zh-TW" sz="1200" dirty="0" smtClean="0">
                <a:solidFill>
                  <a:srgbClr val="002060"/>
                </a:solidFill>
              </a:rPr>
              <a:t>CONV + FC</a:t>
            </a:r>
            <a:endParaRPr lang="zh-TW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9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P&amp;R timing and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893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Timing:</a:t>
            </a:r>
          </a:p>
          <a:p>
            <a:pPr lvl="1"/>
            <a:r>
              <a:rPr lang="en-US" altLang="zh-TW" dirty="0" smtClean="0"/>
              <a:t>P&amp;R </a:t>
            </a:r>
            <a:r>
              <a:rPr lang="en-US" altLang="zh-TW" dirty="0" smtClean="0"/>
              <a:t>clock period: 4.2ns (less than 1.1</a:t>
            </a:r>
            <a:r>
              <a:rPr lang="en-US" altLang="zh-TW" dirty="0"/>
              <a:t>* Synthesis clock period </a:t>
            </a:r>
            <a:r>
              <a:rPr lang="en-US" altLang="zh-TW" dirty="0" smtClean="0"/>
              <a:t>= 4.4ns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Power consumption (from ICC analysis): </a:t>
            </a:r>
          </a:p>
          <a:p>
            <a:pPr lvl="1"/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: combinational logic circuit: 46%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: register: 42%</a:t>
            </a:r>
          </a:p>
          <a:p>
            <a:pPr lvl="1"/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: clock: 12%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25825"/>
              </p:ext>
            </p:extLst>
          </p:nvPr>
        </p:nvGraphicFramePr>
        <p:xfrm>
          <a:off x="2032000" y="452773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24">
                  <a:extLst>
                    <a:ext uri="{9D8B030D-6E8A-4147-A177-3AD203B41FA5}">
                      <a16:colId xmlns:a16="http://schemas.microsoft.com/office/drawing/2014/main" val="3672038856"/>
                    </a:ext>
                  </a:extLst>
                </a:gridCol>
                <a:gridCol w="1296364">
                  <a:extLst>
                    <a:ext uri="{9D8B030D-6E8A-4147-A177-3AD203B41FA5}">
                      <a16:colId xmlns:a16="http://schemas.microsoft.com/office/drawing/2014/main" val="16875079"/>
                    </a:ext>
                  </a:extLst>
                </a:gridCol>
                <a:gridCol w="2662178">
                  <a:extLst>
                    <a:ext uri="{9D8B030D-6E8A-4147-A177-3AD203B41FA5}">
                      <a16:colId xmlns:a16="http://schemas.microsoft.com/office/drawing/2014/main" val="3380232528"/>
                    </a:ext>
                  </a:extLst>
                </a:gridCol>
                <a:gridCol w="2509134">
                  <a:extLst>
                    <a:ext uri="{9D8B030D-6E8A-4147-A177-3AD203B41FA5}">
                      <a16:colId xmlns:a16="http://schemas.microsoft.com/office/drawing/2014/main" val="15891957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ICC analysis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Prime Time </a:t>
                      </a:r>
                      <a:r>
                        <a:rPr lang="en-US" altLang="zh-TW" dirty="0" smtClean="0"/>
                        <a:t>analysis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218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Dynamic 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Internal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3.4918 </a:t>
                      </a:r>
                      <a:r>
                        <a:rPr lang="en-US" altLang="zh-TW" dirty="0" err="1" smtClean="0"/>
                        <a:t>mW</a:t>
                      </a:r>
                      <a:r>
                        <a:rPr lang="en-US" altLang="zh-TW" dirty="0" smtClean="0"/>
                        <a:t> (54.45%)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2.634 </a:t>
                      </a:r>
                      <a:r>
                        <a:rPr lang="en-US" altLang="zh-TW" dirty="0" err="1" smtClean="0"/>
                        <a:t>mW</a:t>
                      </a:r>
                      <a:r>
                        <a:rPr lang="en-US" altLang="zh-TW" dirty="0" smtClean="0"/>
                        <a:t> (47.13%)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08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Switching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1.5274 </a:t>
                      </a:r>
                      <a:r>
                        <a:rPr lang="en-US" altLang="zh-TW" dirty="0" err="1" smtClean="0"/>
                        <a:t>mW</a:t>
                      </a:r>
                      <a:r>
                        <a:rPr lang="en-US" altLang="zh-TW" dirty="0" smtClean="0"/>
                        <a:t> (23.82%)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1.548 </a:t>
                      </a:r>
                      <a:r>
                        <a:rPr lang="en-US" altLang="zh-TW" dirty="0" err="1" smtClean="0"/>
                        <a:t>mW</a:t>
                      </a:r>
                      <a:r>
                        <a:rPr lang="en-US" altLang="zh-TW" dirty="0" smtClean="0"/>
                        <a:t> (27.70%)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267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Leakage Power</a:t>
                      </a:r>
                      <a:endParaRPr lang="zh-TW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1.3933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m</a:t>
                      </a:r>
                      <a:r>
                        <a:rPr lang="en-US" altLang="zh-TW" dirty="0" err="1" smtClean="0"/>
                        <a:t>W</a:t>
                      </a:r>
                      <a:r>
                        <a:rPr lang="en-US" altLang="zh-TW" dirty="0" smtClean="0"/>
                        <a:t> (21.73%)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1.406 </a:t>
                      </a:r>
                      <a:r>
                        <a:rPr lang="en-US" altLang="zh-TW" dirty="0" err="1" smtClean="0"/>
                        <a:t>mW</a:t>
                      </a:r>
                      <a:r>
                        <a:rPr lang="en-US" altLang="zh-TW" dirty="0" smtClean="0"/>
                        <a:t> (25.17%)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5272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Total Power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6.4125 </a:t>
                      </a:r>
                      <a:r>
                        <a:rPr lang="en-US" altLang="zh-TW" dirty="0" err="1" smtClean="0"/>
                        <a:t>mW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5.589  </a:t>
                      </a:r>
                      <a:r>
                        <a:rPr lang="en-US" altLang="zh-TW" dirty="0" err="1" smtClean="0"/>
                        <a:t>mW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8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853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DRC and LVS </a:t>
            </a:r>
            <a:r>
              <a:rPr lang="en-US" altLang="zh-TW" b="1" dirty="0" smtClean="0"/>
              <a:t>verification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Pass DRC verification</a:t>
            </a:r>
          </a:p>
          <a:p>
            <a:r>
              <a:rPr lang="en-US" altLang="zh-TW" sz="2400" dirty="0" smtClean="0"/>
              <a:t>There are 2 errors in LVS verification</a:t>
            </a:r>
          </a:p>
          <a:p>
            <a:pPr lvl="1"/>
            <a:r>
              <a:rPr lang="en-US" altLang="zh-TW" dirty="0" smtClean="0"/>
              <a:t>Two short nets are detected.</a:t>
            </a:r>
          </a:p>
          <a:p>
            <a:r>
              <a:rPr lang="en-US" altLang="zh-TW" sz="2400" dirty="0" smtClean="0"/>
              <a:t>However, our post layout simulation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have passed (strange…).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96" y="891251"/>
            <a:ext cx="5347017" cy="56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2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7086"/>
            <a:ext cx="12192000" cy="6945086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Post-layout simulation</a:t>
            </a:r>
          </a:p>
        </p:txBody>
      </p:sp>
    </p:spTree>
    <p:extLst>
      <p:ext uri="{BB962C8B-B14F-4D97-AF65-F5344CB8AC3E}">
        <p14:creationId xmlns:p14="http://schemas.microsoft.com/office/powerpoint/2010/main" val="2138907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288</Words>
  <Application>Microsoft Office PowerPoint</Application>
  <PresentationFormat>寬螢幕</PresentationFormat>
  <Paragraphs>83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Ubuntu Mono derivative Powerline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Lenet Accelerator  Final Presentation</vt:lpstr>
      <vt:lpstr>Outline</vt:lpstr>
      <vt:lpstr>Recap</vt:lpstr>
      <vt:lpstr>Basic Workflow(HW5)</vt:lpstr>
      <vt:lpstr>P&amp;R result</vt:lpstr>
      <vt:lpstr>P&amp;R Layout</vt:lpstr>
      <vt:lpstr>P&amp;R timing and power</vt:lpstr>
      <vt:lpstr>DRC and LVS verification</vt:lpstr>
      <vt:lpstr>Post-layout simulation</vt:lpstr>
      <vt:lpstr>Result</vt:lpstr>
      <vt:lpstr>Snapshots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53</cp:revision>
  <dcterms:created xsi:type="dcterms:W3CDTF">2018-01-17T11:55:32Z</dcterms:created>
  <dcterms:modified xsi:type="dcterms:W3CDTF">2018-01-18T03:37:58Z</dcterms:modified>
</cp:coreProperties>
</file>