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2B2E64-9EEA-453D-BDEF-D68B5ED88651}">
  <a:tblStyle styleId="{CA2B2E64-9EEA-453D-BDEF-D68B5ED8865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Roboto-italic.fntdata"/><Relationship Id="rId23" Type="http://schemas.openxmlformats.org/officeDocument/2006/relationships/slide" Target="slides/slide16.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Roboto-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ea1d6d52b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2ea1d6d52b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ea1d6d52b_2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rgbClr val="333333"/>
                </a:solidFill>
                <a:highlight>
                  <a:srgbClr val="FFFFFF"/>
                </a:highlight>
                <a:latin typeface="Roboto"/>
                <a:ea typeface="Roboto"/>
                <a:cs typeface="Roboto"/>
                <a:sym typeface="Roboto"/>
              </a:rPr>
              <a:t>Explanatory Variables 我有做正規化來讓 Ploting 的樣子更好觀察。畢竟觀察絕對距離沒什麼意義，使用相對距離來呈現趨勢和相關性我自己覺得更為合適！</a:t>
            </a:r>
            <a:endParaRPr/>
          </a:p>
        </p:txBody>
      </p:sp>
      <p:sp>
        <p:nvSpPr>
          <p:cNvPr id="291" name="Google Shape;291;g12ea1d6d52b_2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ea1d6d52b_6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rgbClr val="333333"/>
                </a:solidFill>
                <a:highlight>
                  <a:srgbClr val="FFFFFF"/>
                </a:highlight>
                <a:latin typeface="Roboto"/>
                <a:ea typeface="Roboto"/>
                <a:cs typeface="Roboto"/>
                <a:sym typeface="Roboto"/>
              </a:rPr>
              <a:t>Explanatory Variables 我有做正規化來讓 Ploting 的樣子更好觀察。畢竟觀察絕對距離沒什麼意義，使用相對距離來呈現趨勢和相關性我自己覺得更為合適！</a:t>
            </a:r>
            <a:endParaRPr/>
          </a:p>
        </p:txBody>
      </p:sp>
      <p:sp>
        <p:nvSpPr>
          <p:cNvPr id="300" name="Google Shape;300;g12ea1d6d52b_6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ea1d6d52b_2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333333"/>
              </a:buClr>
              <a:buSzPts val="1200"/>
              <a:buFont typeface="Roboto"/>
              <a:buAutoNum type="arabicPeriod"/>
            </a:pPr>
            <a:r>
              <a:rPr lang="zh-TW" sz="1200">
                <a:solidFill>
                  <a:srgbClr val="333333"/>
                </a:solidFill>
                <a:highlight>
                  <a:srgbClr val="FFFFFF"/>
                </a:highlight>
                <a:latin typeface="Roboto"/>
                <a:ea typeface="Roboto"/>
                <a:cs typeface="Roboto"/>
                <a:sym typeface="Roboto"/>
              </a:rPr>
              <a:t>那斯達克指數的資料缺少了六日和某些天數（不知明原因），但我們都知道區塊鏈是沒有在放假的所以這邊簡單用 python 補上，那缺少的六日資料我們沿用當周禮拜五的資料來做填補遺漏值</a:t>
            </a:r>
            <a:endParaRPr sz="1200">
              <a:solidFill>
                <a:srgbClr val="333333"/>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333333"/>
              </a:buClr>
              <a:buSzPts val="1200"/>
              <a:buFont typeface="Roboto"/>
              <a:buAutoNum type="arabicPeriod"/>
            </a:pPr>
            <a:r>
              <a:rPr lang="zh-TW" sz="1200">
                <a:solidFill>
                  <a:srgbClr val="333333"/>
                </a:solidFill>
                <a:highlight>
                  <a:srgbClr val="FFFFFF"/>
                </a:highlight>
                <a:latin typeface="Roboto"/>
                <a:ea typeface="Roboto"/>
                <a:cs typeface="Roboto"/>
                <a:sym typeface="Roboto"/>
              </a:rPr>
              <a:t>從 EDA 的 ETH 走勢我們可以清楚看見在 2021/1/1 前後的資料是完全不同模型，所以未來會將其切成兩份進行分析</a:t>
            </a:r>
            <a:endParaRPr sz="1200">
              <a:solidFill>
                <a:srgbClr val="333333"/>
              </a:solidFill>
              <a:highlight>
                <a:srgbClr val="FFFFFF"/>
              </a:highlight>
              <a:latin typeface="Roboto"/>
              <a:ea typeface="Roboto"/>
              <a:cs typeface="Roboto"/>
              <a:sym typeface="Roboto"/>
            </a:endParaRPr>
          </a:p>
        </p:txBody>
      </p:sp>
      <p:sp>
        <p:nvSpPr>
          <p:cNvPr id="309" name="Google Shape;309;g12ea1d6d52b_2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ea1d6d52b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rPr lang="zh-TW" sz="1200">
                <a:solidFill>
                  <a:srgbClr val="212121"/>
                </a:solidFill>
                <a:highlight>
                  <a:schemeClr val="lt1"/>
                </a:highlight>
                <a:latin typeface="Roboto"/>
                <a:ea typeface="Roboto"/>
                <a:cs typeface="Roboto"/>
                <a:sym typeface="Roboto"/>
              </a:rPr>
              <a:t>我觀察到 Market Cap 和 ETH/USDT 是完全線性關係，所以將其從 X 中剔除，同時 Hash Rate 和 Block Difficulty 也是線性關係，但因為去除其中有可能會導致最後無法解釋，所以暫時留著！</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zh-TW" sz="1200">
                <a:solidFill>
                  <a:srgbClr val="212121"/>
                </a:solidFill>
                <a:highlight>
                  <a:schemeClr val="lt1"/>
                </a:highlight>
                <a:latin typeface="Roboto"/>
                <a:ea typeface="Roboto"/>
                <a:cs typeface="Roboto"/>
                <a:sym typeface="Roboto"/>
              </a:rPr>
              <a:t>本次重點不是實作 Machine Learning 的部分，是當前的目的可能是要找出變數之間的相關性，預測的精準度可能不會是最大的追求。所以 PCA 和一些解釋性比較弱的特徵工程操作部分我選擇先跳過。</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zh-TW" sz="1200">
                <a:solidFill>
                  <a:srgbClr val="212121"/>
                </a:solidFill>
                <a:highlight>
                  <a:schemeClr val="lt1"/>
                </a:highlight>
                <a:latin typeface="Roboto"/>
                <a:ea typeface="Roboto"/>
                <a:cs typeface="Roboto"/>
                <a:sym typeface="Roboto"/>
              </a:rPr>
              <a:t>我自己常用的 FE 有 One-hot Encoding、Mean-Encoding、Normalization、Standardization、Scaling、Polynomial Feature、Linear Combination、Ratio Feature。</a:t>
            </a:r>
            <a:endParaRPr/>
          </a:p>
        </p:txBody>
      </p:sp>
      <p:sp>
        <p:nvSpPr>
          <p:cNvPr id="333" name="Google Shape;333;g12ea1d6d52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ea1d6d52b_2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 fffbef 底色</a:t>
            </a:r>
            <a:endParaRPr/>
          </a:p>
        </p:txBody>
      </p:sp>
      <p:sp>
        <p:nvSpPr>
          <p:cNvPr id="343" name="Google Shape;343;g12ea1d6d52b_2_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ea1d6d52b_6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 fffbef 底色</a:t>
            </a:r>
            <a:endParaRPr/>
          </a:p>
        </p:txBody>
      </p:sp>
      <p:sp>
        <p:nvSpPr>
          <p:cNvPr id="352" name="Google Shape;352;g12ea1d6d52b_6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ea1d6d52b_6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Heteroscedasticity 代表應變數在不同的 level 有不同的散布情形。其中一個驗證方法是透過視覺化的圖查看 OLS model residuals，如果是 homoskedastic 就不會有 residuals pattern。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zh-TW"/>
              <a:t>如果 errors 是 heteroskedastic，變異數可能會有上升或下降的趨勢，例如在比較大的 y_hat 或比較大的 x_j 時變異數會上升。</a:t>
            </a:r>
            <a:endParaRPr/>
          </a:p>
          <a:p>
            <a:pPr indent="0" lvl="0" marL="0" rtl="0" algn="l">
              <a:lnSpc>
                <a:spcPct val="100000"/>
              </a:lnSpc>
              <a:spcBef>
                <a:spcPts val="0"/>
              </a:spcBef>
              <a:spcAft>
                <a:spcPts val="0"/>
              </a:spcAft>
              <a:buSzPts val="1100"/>
              <a:buNone/>
            </a:pPr>
            <a:r>
              <a:t/>
            </a:r>
            <a:endParaRPr/>
          </a:p>
        </p:txBody>
      </p:sp>
      <p:sp>
        <p:nvSpPr>
          <p:cNvPr id="361" name="Google Shape;361;g12ea1d6d52b_6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ea1d6d52b_6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zh-TW" sz="1350">
                <a:solidFill>
                  <a:srgbClr val="212121"/>
                </a:solidFill>
                <a:highlight>
                  <a:srgbClr val="FFFFFF"/>
                </a:highlight>
                <a:latin typeface="Roboto"/>
                <a:ea typeface="Roboto"/>
                <a:cs typeface="Roboto"/>
                <a:sym typeface="Roboto"/>
              </a:rPr>
              <a:t>Bruesch-Pagan Test</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The null hypothesis (H0): Homoscedasticity is present.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The alternative hypothesis: (Ha): Homoscedasticity is not present (i.e. heteroscedasticity exists)</a:t>
            </a:r>
            <a:endParaRPr>
              <a:solidFill>
                <a:schemeClr val="dk1"/>
              </a:solidFill>
            </a:endParaRPr>
          </a:p>
          <a:p>
            <a:pPr indent="0" lvl="0" marL="0" rtl="0" algn="l">
              <a:lnSpc>
                <a:spcPct val="100000"/>
              </a:lnSpc>
              <a:spcBef>
                <a:spcPts val="500"/>
              </a:spcBef>
              <a:spcAft>
                <a:spcPts val="0"/>
              </a:spcAft>
              <a:buSzPts val="1100"/>
              <a:buNone/>
            </a:pPr>
            <a:r>
              <a:t/>
            </a:r>
            <a:endParaRPr/>
          </a:p>
        </p:txBody>
      </p:sp>
      <p:sp>
        <p:nvSpPr>
          <p:cNvPr id="371" name="Google Shape;371;g12ea1d6d52b_6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ea1d6d52b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rgbClr val="212121"/>
                </a:solidFill>
                <a:highlight>
                  <a:srgbClr val="FFFFFF"/>
                </a:highlight>
                <a:latin typeface="Roboto"/>
                <a:ea typeface="Roboto"/>
                <a:cs typeface="Roboto"/>
                <a:sym typeface="Roboto"/>
              </a:rPr>
              <a:t>Serial correlation，或叫做 autocorrelation，代表變數在資料集之間的相關程度，也就是兩次觀察之間的相似度對它們之間的時間差的函數。常被使用在 time series data 中 observations 有不同的時間點的情況下。像是此報告中我們估計以太幣在一年之中每個月的幣價，如果較近的時間比較遠的時間更相關，就稱作 correlated。</a:t>
            </a:r>
            <a:endParaRPr/>
          </a:p>
        </p:txBody>
      </p:sp>
      <p:sp>
        <p:nvSpPr>
          <p:cNvPr id="381" name="Google Shape;381;g12ea1d6d52b_6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ea1d6d52b_6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if d &lt; d_low: reject H0: rho = 0</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reject the null hypothesis of the test and conclude that autocorrelation is present.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d &gt; d_upper: failed to reject H0: rho = 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if d_low &lt; d &lt; d_upper: the test is inconclusiv</a:t>
            </a:r>
            <a:endParaRPr/>
          </a:p>
        </p:txBody>
      </p:sp>
      <p:sp>
        <p:nvSpPr>
          <p:cNvPr id="390" name="Google Shape;390;g12ea1d6d52b_6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ea1d6d52b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12ea1d6d52b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ea1d6d52b_6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zh-TW"/>
              <a:t>HAC(Heteroskedasticity and Autocorrelation in regression)</a:t>
            </a:r>
            <a:endParaRPr/>
          </a:p>
        </p:txBody>
      </p:sp>
      <p:sp>
        <p:nvSpPr>
          <p:cNvPr id="399" name="Google Shape;399;g12ea1d6d52b_6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ea1d6d52b_6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HAC(Heteroskedasticity and Autocorrelation in regression)</a:t>
            </a:r>
            <a:endParaRPr/>
          </a:p>
        </p:txBody>
      </p:sp>
      <p:sp>
        <p:nvSpPr>
          <p:cNvPr id="408" name="Google Shape;408;g12ea1d6d52b_6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ea1d6d52b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 fffbef 底色</a:t>
            </a:r>
            <a:endParaRPr/>
          </a:p>
        </p:txBody>
      </p:sp>
      <p:sp>
        <p:nvSpPr>
          <p:cNvPr id="417" name="Google Shape;417;g12ea1d6d52b_6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ea1d6d52b_6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 fffbef 底色</a:t>
            </a:r>
            <a:endParaRPr/>
          </a:p>
        </p:txBody>
      </p:sp>
      <p:sp>
        <p:nvSpPr>
          <p:cNvPr id="426" name="Google Shape;426;g12ea1d6d52b_6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ea1d6d52b_2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435" name="Google Shape;435;g12ea1d6d52b_2_3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2ea1d6d52b_6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sz="1200">
                <a:solidFill>
                  <a:srgbClr val="212121"/>
                </a:solidFill>
                <a:latin typeface="Roboto"/>
                <a:ea typeface="Roboto"/>
                <a:cs typeface="Roboto"/>
                <a:sym typeface="Roboto"/>
              </a:rPr>
              <a:t>當一個資料集的統計數值，像是 mean, variance 和 autocorrelation 不會隨著時間而改變，就稱作 Stationarity。</a:t>
            </a:r>
            <a:endParaRPr sz="1200">
              <a:solidFill>
                <a:srgbClr val="21212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21212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zh-TW" sz="1200">
                <a:solidFill>
                  <a:srgbClr val="212121"/>
                </a:solidFill>
                <a:latin typeface="Roboto"/>
                <a:ea typeface="Roboto"/>
                <a:cs typeface="Roboto"/>
                <a:sym typeface="Roboto"/>
              </a:rPr>
              <a:t>大部分 time series datasets 都不是 stationary，因為都會有 non-stationary 的元素存在其中，像是 trends 或 economic cycles。但我們可以用 ‘stationarize’ 的方式來把原始資料轉為我們最後預測模型的素材。</a:t>
            </a:r>
            <a:endParaRPr sz="1200">
              <a:solidFill>
                <a:srgbClr val="21212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21212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zh-TW" sz="1200">
                <a:solidFill>
                  <a:srgbClr val="212121"/>
                </a:solidFill>
                <a:latin typeface="Roboto"/>
                <a:ea typeface="Roboto"/>
                <a:cs typeface="Roboto"/>
                <a:sym typeface="Roboto"/>
              </a:rPr>
              <a:t>最典型的兩種檢查 Stationarity 的方法就是 Visualization 和 Augmented Dickey-Fuller (ADF) Test.</a:t>
            </a:r>
            <a:endParaRPr sz="1200">
              <a:solidFill>
                <a:srgbClr val="212121"/>
              </a:solidFill>
              <a:latin typeface="Roboto"/>
              <a:ea typeface="Roboto"/>
              <a:cs typeface="Roboto"/>
              <a:sym typeface="Roboto"/>
            </a:endParaRPr>
          </a:p>
        </p:txBody>
      </p:sp>
      <p:sp>
        <p:nvSpPr>
          <p:cNvPr id="445" name="Google Shape;445;g12ea1d6d52b_6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ea1d6d52b_6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455" name="Google Shape;455;g12ea1d6d52b_6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ea1d6d52b_6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465" name="Google Shape;465;g12ea1d6d52b_6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f1af4c57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12f1af4c570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f1af4c57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a:t>接下來看 2021/1/1 以前的資料</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485" name="Google Shape;485;g12f1af4c57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ea1d6d52b_2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12ea1d6d52b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f1af4c5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a:t>接下來看 2021/1/1 以前的資料</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495" name="Google Shape;495;g12f1af4c5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2f1af4c57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506" name="Google Shape;506;g12f1af4c57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f1af4c57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515" name="Google Shape;515;g12f1af4c57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f1af4c57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524" name="Google Shape;524;g12f1af4c57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ea1d6d52b_2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23232"/>
              </a:buClr>
              <a:buSzPts val="1100"/>
              <a:buFont typeface="Microsoft JhengHei"/>
              <a:buAutoNum type="arabicPeriod"/>
            </a:pPr>
            <a:r>
              <a:rPr lang="zh-TW">
                <a:solidFill>
                  <a:srgbClr val="323232"/>
                </a:solidFill>
                <a:highlight>
                  <a:srgbClr val="FFFFFF"/>
                </a:highlight>
                <a:latin typeface="Microsoft JhengHei"/>
                <a:ea typeface="Microsoft JhengHei"/>
                <a:cs typeface="Microsoft JhengHei"/>
                <a:sym typeface="Microsoft JhengHei"/>
              </a:rPr>
              <a:t>過去研究發現比特幣和那斯達克指數與加密貨幣市場的相關性非常高，但現在有了去中心化金融服務之後，其他有相同服務的競爭鏈反而有更高的相關</a:t>
            </a:r>
            <a:endParaRPr>
              <a:solidFill>
                <a:srgbClr val="323232"/>
              </a:solidFill>
              <a:highlight>
                <a:srgbClr val="FFFFFF"/>
              </a:highlight>
              <a:latin typeface="Microsoft JhengHei"/>
              <a:ea typeface="Microsoft JhengHei"/>
              <a:cs typeface="Microsoft JhengHei"/>
              <a:sym typeface="Microsoft JhengHei"/>
            </a:endParaRPr>
          </a:p>
          <a:p>
            <a:pPr indent="-298450" lvl="0" marL="457200" rtl="0" algn="l">
              <a:lnSpc>
                <a:spcPct val="115000"/>
              </a:lnSpc>
              <a:spcBef>
                <a:spcPts val="0"/>
              </a:spcBef>
              <a:spcAft>
                <a:spcPts val="0"/>
              </a:spcAft>
              <a:buClr>
                <a:srgbClr val="323232"/>
              </a:buClr>
              <a:buSzPts val="1100"/>
              <a:buFont typeface="Microsoft JhengHei"/>
              <a:buAutoNum type="arabicPeriod"/>
            </a:pPr>
            <a:r>
              <a:rPr lang="zh-TW">
                <a:solidFill>
                  <a:srgbClr val="323232"/>
                </a:solidFill>
                <a:highlight>
                  <a:srgbClr val="FFFFFF"/>
                </a:highlight>
                <a:latin typeface="Microsoft JhengHei"/>
                <a:ea typeface="Microsoft JhengHei"/>
                <a:cs typeface="Microsoft JhengHei"/>
                <a:sym typeface="Microsoft JhengHei"/>
              </a:rPr>
              <a:t>交易手續費、交易量、去中心化金融服務、競爭幣價格等，與以太幣價格的相關性無論在何種模型都非常顯著</a:t>
            </a:r>
            <a:endParaRPr>
              <a:solidFill>
                <a:srgbClr val="323232"/>
              </a:solidFill>
              <a:highlight>
                <a:srgbClr val="FFFFFF"/>
              </a:highlight>
              <a:latin typeface="Microsoft JhengHei"/>
              <a:ea typeface="Microsoft JhengHei"/>
              <a:cs typeface="Microsoft JhengHei"/>
              <a:sym typeface="Microsoft JhengHei"/>
            </a:endParaRPr>
          </a:p>
          <a:p>
            <a:pPr indent="-298450" lvl="0" marL="457200" rtl="0" algn="l">
              <a:lnSpc>
                <a:spcPct val="115000"/>
              </a:lnSpc>
              <a:spcBef>
                <a:spcPts val="0"/>
              </a:spcBef>
              <a:spcAft>
                <a:spcPts val="0"/>
              </a:spcAft>
              <a:buClr>
                <a:srgbClr val="323232"/>
              </a:buClr>
              <a:buSzPts val="1100"/>
              <a:buFont typeface="Microsoft JhengHei"/>
              <a:buAutoNum type="arabicPeriod"/>
            </a:pPr>
            <a:r>
              <a:rPr lang="zh-TW">
                <a:solidFill>
                  <a:srgbClr val="323232"/>
                </a:solidFill>
                <a:highlight>
                  <a:srgbClr val="FFFFFF"/>
                </a:highlight>
                <a:latin typeface="Microsoft JhengHei"/>
                <a:ea typeface="Microsoft JhengHei"/>
                <a:cs typeface="Microsoft JhengHei"/>
                <a:sym typeface="Microsoft JhengHei"/>
              </a:rPr>
              <a:t>更了解 ETH/USDT 資料的趨勢和類型，包含 Stationarity 和 Hetero、Auto Corr 等資訊，藉此找到適合的分析模型</a:t>
            </a:r>
            <a:endParaRPr>
              <a:solidFill>
                <a:srgbClr val="323232"/>
              </a:solidFill>
              <a:highlight>
                <a:srgbClr val="FFFFFF"/>
              </a:highlight>
              <a:latin typeface="Microsoft JhengHei"/>
              <a:ea typeface="Microsoft JhengHei"/>
              <a:cs typeface="Microsoft JhengHei"/>
              <a:sym typeface="Microsoft JhengHei"/>
            </a:endParaRPr>
          </a:p>
          <a:p>
            <a:pPr indent="0" lvl="0" marL="0" rtl="0" algn="l">
              <a:lnSpc>
                <a:spcPct val="115000"/>
              </a:lnSpc>
              <a:spcBef>
                <a:spcPts val="1200"/>
              </a:spcBef>
              <a:spcAft>
                <a:spcPts val="1200"/>
              </a:spcAft>
              <a:buNone/>
            </a:pPr>
            <a:r>
              <a:t/>
            </a:r>
            <a:endParaRPr>
              <a:solidFill>
                <a:srgbClr val="323232"/>
              </a:solidFill>
              <a:highlight>
                <a:srgbClr val="FFFFFF"/>
              </a:highlight>
              <a:latin typeface="Microsoft JhengHei"/>
              <a:ea typeface="Microsoft JhengHei"/>
              <a:cs typeface="Microsoft JhengHei"/>
              <a:sym typeface="Microsoft JhengHei"/>
            </a:endParaRPr>
          </a:p>
        </p:txBody>
      </p:sp>
      <p:sp>
        <p:nvSpPr>
          <p:cNvPr id="534" name="Google Shape;534;g12ea1d6d52b_2_5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ea1d6d52b_2_5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rPr lang="zh-TW" sz="1200">
                <a:solidFill>
                  <a:srgbClr val="212121"/>
                </a:solidFill>
                <a:highlight>
                  <a:srgbClr val="FFFFFF"/>
                </a:highlight>
                <a:latin typeface="Roboto"/>
                <a:ea typeface="Roboto"/>
                <a:cs typeface="Roboto"/>
                <a:sym typeface="Roboto"/>
              </a:rPr>
              <a:t>Foundation Target &amp; Regulations</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實際上我們沒有辦法判斷 Ethereum Foundation 的策略和談話是利空還是利好，針對 EF 發表內容的性質分析對 Ether 的價值比較適合另外做一篇研究報告來討論。</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另外一個研究方向是關注 SEC 的談話，如果該月出現負面報導就訂為 1，出現正面報導、無相關報導，或者無法定義的報導都定義為 0。我相信這個相關性也很高只是資料蒐集的負擔比較大，可能需要花一點時間做文字探勘所以也省略。</a:t>
            </a:r>
            <a:endParaRPr sz="1200">
              <a:solidFill>
                <a:srgbClr val="212121"/>
              </a:solidFill>
              <a:highlight>
                <a:srgbClr val="FFFFFF"/>
              </a:highlight>
              <a:latin typeface="Roboto"/>
              <a:ea typeface="Roboto"/>
              <a:cs typeface="Roboto"/>
              <a:sym typeface="Roboto"/>
            </a:endParaRPr>
          </a:p>
          <a:p>
            <a:pPr indent="0" lvl="0" marL="0" rtl="0" algn="l">
              <a:lnSpc>
                <a:spcPct val="100000"/>
              </a:lnSpc>
              <a:spcBef>
                <a:spcPts val="1700"/>
              </a:spcBef>
              <a:spcAft>
                <a:spcPts val="0"/>
              </a:spcAft>
              <a:buSzPts val="1100"/>
              <a:buNone/>
            </a:pPr>
            <a:r>
              <a:t/>
            </a:r>
            <a:endParaRPr/>
          </a:p>
        </p:txBody>
      </p:sp>
      <p:sp>
        <p:nvSpPr>
          <p:cNvPr id="562" name="Google Shape;562;g12ea1d6d52b_2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ea1d6d52b_2_5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6" name="Google Shape;596;g12ea1d6d52b_2_5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ea1d6d52b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2ea1d6d52b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ea1d6d52b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zh-TW" sz="900">
                <a:solidFill>
                  <a:srgbClr val="212121"/>
                </a:solidFill>
                <a:highlight>
                  <a:srgbClr val="F7F7F7"/>
                </a:highlight>
                <a:latin typeface="Roboto"/>
                <a:ea typeface="Roboto"/>
                <a:cs typeface="Roboto"/>
                <a:sym typeface="Roboto"/>
              </a:rPr>
              <a:t>礦工收入的高低也會影響到礦工的打包意願</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46" name="Google Shape;246;g12ea1d6d52b_2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ea1d6d52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rgbClr val="212121"/>
              </a:buClr>
              <a:buSzPts val="900"/>
              <a:buFont typeface="Roboto"/>
              <a:buAutoNum type="arabicPeriod"/>
            </a:pPr>
            <a:r>
              <a:rPr lang="zh-TW" sz="900">
                <a:solidFill>
                  <a:srgbClr val="212121"/>
                </a:solidFill>
                <a:highlight>
                  <a:srgbClr val="F7F7F7"/>
                </a:highlight>
                <a:latin typeface="Roboto"/>
                <a:ea typeface="Roboto"/>
                <a:cs typeface="Roboto"/>
                <a:sym typeface="Roboto"/>
              </a:rPr>
              <a:t>觀察網路使用量可以給我們當前經濟活動的相關訊息</a:t>
            </a:r>
            <a:endParaRPr sz="900">
              <a:solidFill>
                <a:srgbClr val="212121"/>
              </a:solidFill>
              <a:highlight>
                <a:srgbClr val="F7F7F7"/>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AutoNum type="arabicPeriod"/>
            </a:pPr>
            <a:r>
              <a:rPr lang="zh-TW" sz="900">
                <a:solidFill>
                  <a:srgbClr val="212121"/>
                </a:solidFill>
                <a:highlight>
                  <a:srgbClr val="FFFFFF"/>
                </a:highlight>
                <a:latin typeface="Roboto"/>
                <a:ea typeface="Roboto"/>
                <a:cs typeface="Roboto"/>
                <a:sym typeface="Roboto"/>
              </a:rPr>
              <a:t>支援智能合約的運作讓其之上的 Dapp 可以促成許多不同的產品和經濟模式。</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AutoNum type="arabicPeriod"/>
            </a:pPr>
            <a:r>
              <a:rPr lang="zh-TW" sz="900">
                <a:solidFill>
                  <a:srgbClr val="212121"/>
                </a:solidFill>
                <a:highlight>
                  <a:srgbClr val="FFFFFF"/>
                </a:highlight>
                <a:latin typeface="Roboto"/>
                <a:ea typeface="Roboto"/>
                <a:cs typeface="Roboto"/>
                <a:sym typeface="Roboto"/>
              </a:rPr>
              <a:t>穩定幣 Stablecoins：</a:t>
            </a:r>
            <a:endParaRPr sz="900">
              <a:solidFill>
                <a:srgbClr val="212121"/>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212121"/>
              </a:buClr>
              <a:buSzPts val="900"/>
              <a:buFont typeface="Roboto"/>
              <a:buAutoNum type="alphaLcPeriod"/>
            </a:pPr>
            <a:r>
              <a:rPr lang="zh-TW" sz="900">
                <a:solidFill>
                  <a:srgbClr val="212121"/>
                </a:solidFill>
                <a:highlight>
                  <a:srgbClr val="FFFFFF"/>
                </a:highlight>
                <a:latin typeface="Roboto"/>
                <a:ea typeface="Roboto"/>
                <a:cs typeface="Roboto"/>
                <a:sym typeface="Roboto"/>
              </a:rPr>
              <a:t>穩定幣代表加密資產們如何和現實世界錨定的一種規則，或許我們可以使用穩定幣的發行數量來觀察現實世界使用區塊鏈的數量關係，不只如此，這也是使用者最直接衡量加密資產或服務價值的方式。同時穩定幣的使用也和鏈上產品和應用程式息息相關，對穩定幣的需求或許會直接或間接地表明使用者的習慣和需求</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AutoNum type="arabicPeriod"/>
            </a:pPr>
            <a:r>
              <a:rPr lang="zh-TW" sz="900">
                <a:solidFill>
                  <a:srgbClr val="212121"/>
                </a:solidFill>
                <a:highlight>
                  <a:srgbClr val="FFFFFF"/>
                </a:highlight>
                <a:latin typeface="Roboto"/>
                <a:ea typeface="Roboto"/>
                <a:cs typeface="Roboto"/>
                <a:sym typeface="Roboto"/>
              </a:rPr>
              <a:t>這裡的分析將不會考慮穩定幣的脫鉤。</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900"/>
          </a:p>
          <a:p>
            <a:pPr indent="0" lvl="0" marL="0" rtl="0" algn="l">
              <a:lnSpc>
                <a:spcPct val="100000"/>
              </a:lnSpc>
              <a:spcBef>
                <a:spcPts val="0"/>
              </a:spcBef>
              <a:spcAft>
                <a:spcPts val="0"/>
              </a:spcAft>
              <a:buSzPts val="1100"/>
              <a:buNone/>
            </a:pPr>
            <a:r>
              <a:t/>
            </a:r>
            <a:endParaRPr sz="900"/>
          </a:p>
        </p:txBody>
      </p:sp>
      <p:sp>
        <p:nvSpPr>
          <p:cNvPr id="255" name="Google Shape;255;g12ea1d6d52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ea1d6d52b_2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rPr lang="zh-TW" sz="1200">
                <a:solidFill>
                  <a:srgbClr val="212121"/>
                </a:solidFill>
                <a:highlight>
                  <a:srgbClr val="FFFFFF"/>
                </a:highlight>
                <a:latin typeface="Roboto"/>
                <a:ea typeface="Roboto"/>
                <a:cs typeface="Roboto"/>
                <a:sym typeface="Roboto"/>
              </a:rPr>
              <a:t>Competition &amp; Correlation</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比特幣作為整個加密貨幣市場的主宰，其波動自然也會帶動其他貨幣的發展，雖然數據顯示從 2020 的 DeFi 爆炸性發展之後 ETH 和 BTC 的相關性就不斷下降，但我想競爭幣的價格還是有可以參考的部分</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這邊除了 BTC 之外我還選出了其他的主流生態系的加密貨幣來作為解釋變數，看能不能發現一些相關性。</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zh-TW" sz="1200">
                <a:solidFill>
                  <a:srgbClr val="212121"/>
                </a:solidFill>
                <a:highlight>
                  <a:srgbClr val="FFFFFF"/>
                </a:highlight>
                <a:latin typeface="Roboto"/>
                <a:ea typeface="Roboto"/>
                <a:cs typeface="Roboto"/>
                <a:sym typeface="Roboto"/>
              </a:rPr>
              <a:t>此外科技股 NASDAQ 指數也和加密貨幣市場有相關性的可能，因此也納入考量</a:t>
            </a:r>
            <a:endParaRPr sz="1200">
              <a:solidFill>
                <a:srgbClr val="212121"/>
              </a:solidFill>
              <a:highlight>
                <a:srgbClr val="FFFFFF"/>
              </a:highlight>
              <a:latin typeface="Roboto"/>
              <a:ea typeface="Roboto"/>
              <a:cs typeface="Roboto"/>
              <a:sym typeface="Roboto"/>
            </a:endParaRPr>
          </a:p>
          <a:p>
            <a:pPr indent="0" lvl="0" marL="0" rtl="0" algn="l">
              <a:lnSpc>
                <a:spcPct val="100000"/>
              </a:lnSpc>
              <a:spcBef>
                <a:spcPts val="170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64" name="Google Shape;264;g12ea1d6d52b_2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ea1d6d52b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12ea1d6d52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ea1d6d52b_2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2ea1d6d52b_2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685800" y="1597819"/>
            <a:ext cx="7772400" cy="1102519"/>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3" name="Google Shape;63;p15"/>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2100"/>
              <a:buNone/>
              <a:defRPr/>
            </a:lvl1pPr>
            <a:lvl2pPr lvl="1" algn="ctr">
              <a:lnSpc>
                <a:spcPct val="90000"/>
              </a:lnSpc>
              <a:spcBef>
                <a:spcPts val="400"/>
              </a:spcBef>
              <a:spcAft>
                <a:spcPts val="0"/>
              </a:spcAft>
              <a:buClr>
                <a:schemeClr val="dk1"/>
              </a:buClr>
              <a:buSzPts val="1800"/>
              <a:buNone/>
              <a:defRPr/>
            </a:lvl2pPr>
            <a:lvl3pPr lvl="2" algn="ctr">
              <a:lnSpc>
                <a:spcPct val="90000"/>
              </a:lnSpc>
              <a:spcBef>
                <a:spcPts val="400"/>
              </a:spcBef>
              <a:spcAft>
                <a:spcPts val="0"/>
              </a:spcAft>
              <a:buClr>
                <a:schemeClr val="dk1"/>
              </a:buClr>
              <a:buSzPts val="1500"/>
              <a:buNone/>
              <a:defRPr/>
            </a:lvl3pPr>
            <a:lvl4pPr lvl="3" algn="ctr">
              <a:lnSpc>
                <a:spcPct val="90000"/>
              </a:lnSpc>
              <a:spcBef>
                <a:spcPts val="400"/>
              </a:spcBef>
              <a:spcAft>
                <a:spcPts val="0"/>
              </a:spcAft>
              <a:buClr>
                <a:schemeClr val="dk1"/>
              </a:buClr>
              <a:buSzPts val="1400"/>
              <a:buNone/>
              <a:defRPr/>
            </a:lvl4pPr>
            <a:lvl5pPr lvl="4" algn="ctr">
              <a:lnSpc>
                <a:spcPct val="90000"/>
              </a:lnSpc>
              <a:spcBef>
                <a:spcPts val="400"/>
              </a:spcBef>
              <a:spcAft>
                <a:spcPts val="0"/>
              </a:spcAft>
              <a:buClr>
                <a:schemeClr val="dk1"/>
              </a:buClr>
              <a:buSzPts val="1400"/>
              <a:buNone/>
              <a:defRPr/>
            </a:lvl5pPr>
            <a:lvl6pPr lvl="5" algn="ctr">
              <a:lnSpc>
                <a:spcPct val="90000"/>
              </a:lnSpc>
              <a:spcBef>
                <a:spcPts val="400"/>
              </a:spcBef>
              <a:spcAft>
                <a:spcPts val="0"/>
              </a:spcAft>
              <a:buClr>
                <a:schemeClr val="dk1"/>
              </a:buClr>
              <a:buSzPts val="1400"/>
              <a:buNone/>
              <a:defRPr/>
            </a:lvl6pPr>
            <a:lvl7pPr lvl="6" algn="ctr">
              <a:lnSpc>
                <a:spcPct val="90000"/>
              </a:lnSpc>
              <a:spcBef>
                <a:spcPts val="400"/>
              </a:spcBef>
              <a:spcAft>
                <a:spcPts val="0"/>
              </a:spcAft>
              <a:buClr>
                <a:schemeClr val="dk1"/>
              </a:buClr>
              <a:buSzPts val="1400"/>
              <a:buNone/>
              <a:defRPr/>
            </a:lvl7pPr>
            <a:lvl8pPr lvl="7" algn="ctr">
              <a:lnSpc>
                <a:spcPct val="90000"/>
              </a:lnSpc>
              <a:spcBef>
                <a:spcPts val="400"/>
              </a:spcBef>
              <a:spcAft>
                <a:spcPts val="0"/>
              </a:spcAft>
              <a:buClr>
                <a:schemeClr val="dk1"/>
              </a:buClr>
              <a:buSzPts val="1400"/>
              <a:buNone/>
              <a:defRPr/>
            </a:lvl8pPr>
            <a:lvl9pPr lvl="8" algn="ctr">
              <a:lnSpc>
                <a:spcPct val="90000"/>
              </a:lnSpc>
              <a:spcBef>
                <a:spcPts val="400"/>
              </a:spcBef>
              <a:spcAft>
                <a:spcPts val="0"/>
              </a:spcAft>
              <a:buClr>
                <a:schemeClr val="dk1"/>
              </a:buClr>
              <a:buSzPts val="1400"/>
              <a:buNone/>
              <a:defRPr/>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722710" y="3305175"/>
            <a:ext cx="7772400" cy="102155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SzPts val="1100"/>
              <a:buNone/>
              <a:defRPr b="1" sz="3000" cap="none"/>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5" name="Google Shape;75;p17"/>
          <p:cNvSpPr txBox="1"/>
          <p:nvPr>
            <p:ph idx="1" type="body"/>
          </p:nvPr>
        </p:nvSpPr>
        <p:spPr>
          <a:xfrm>
            <a:off x="722710"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100"/>
              <a:buNone/>
              <a:defRPr sz="1100"/>
            </a:lvl4pPr>
            <a:lvl5pPr indent="-228600" lvl="4" marL="2286000" algn="l">
              <a:lnSpc>
                <a:spcPct val="90000"/>
              </a:lnSpc>
              <a:spcBef>
                <a:spcPts val="400"/>
              </a:spcBef>
              <a:spcAft>
                <a:spcPts val="0"/>
              </a:spcAft>
              <a:buClr>
                <a:schemeClr val="dk1"/>
              </a:buClr>
              <a:buSzPts val="1100"/>
              <a:buNone/>
              <a:defRPr sz="1100"/>
            </a:lvl5pPr>
            <a:lvl6pPr indent="-228600" lvl="5" marL="2743200" algn="l">
              <a:lnSpc>
                <a:spcPct val="90000"/>
              </a:lnSpc>
              <a:spcBef>
                <a:spcPts val="400"/>
              </a:spcBef>
              <a:spcAft>
                <a:spcPts val="0"/>
              </a:spcAft>
              <a:buClr>
                <a:schemeClr val="dk1"/>
              </a:buClr>
              <a:buSzPts val="1100"/>
              <a:buNone/>
              <a:defRPr sz="1100"/>
            </a:lvl6pPr>
            <a:lvl7pPr indent="-228600" lvl="6" marL="3200400" algn="l">
              <a:lnSpc>
                <a:spcPct val="90000"/>
              </a:lnSpc>
              <a:spcBef>
                <a:spcPts val="400"/>
              </a:spcBef>
              <a:spcAft>
                <a:spcPts val="0"/>
              </a:spcAft>
              <a:buClr>
                <a:schemeClr val="dk1"/>
              </a:buClr>
              <a:buSzPts val="1100"/>
              <a:buNone/>
              <a:defRPr sz="1100"/>
            </a:lvl7pPr>
            <a:lvl8pPr indent="-228600" lvl="7" marL="3657600" algn="l">
              <a:lnSpc>
                <a:spcPct val="90000"/>
              </a:lnSpc>
              <a:spcBef>
                <a:spcPts val="400"/>
              </a:spcBef>
              <a:spcAft>
                <a:spcPts val="0"/>
              </a:spcAft>
              <a:buClr>
                <a:schemeClr val="dk1"/>
              </a:buClr>
              <a:buSzPts val="1100"/>
              <a:buNone/>
              <a:defRPr sz="1100"/>
            </a:lvl8pPr>
            <a:lvl9pPr indent="-228600" lvl="8" marL="4114800" algn="l">
              <a:lnSpc>
                <a:spcPct val="90000"/>
              </a:lnSpc>
              <a:spcBef>
                <a:spcPts val="400"/>
              </a:spcBef>
              <a:spcAft>
                <a:spcPts val="0"/>
              </a:spcAft>
              <a:buClr>
                <a:schemeClr val="dk1"/>
              </a:buClr>
              <a:buSzPts val="1100"/>
              <a:buNone/>
              <a:defRPr sz="1100"/>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sz="2100"/>
            </a:lvl1pPr>
            <a:lvl2pPr indent="-342900" lvl="1" marL="914400" algn="l">
              <a:lnSpc>
                <a:spcPct val="90000"/>
              </a:lnSpc>
              <a:spcBef>
                <a:spcPts val="400"/>
              </a:spcBef>
              <a:spcAft>
                <a:spcPts val="0"/>
              </a:spcAft>
              <a:buClr>
                <a:schemeClr val="dk1"/>
              </a:buClr>
              <a:buSzPts val="1800"/>
              <a:buChar char="•"/>
              <a:defRPr sz="1800"/>
            </a:lvl2pPr>
            <a:lvl3pPr indent="-323850" lvl="2" marL="1371600" algn="l">
              <a:lnSpc>
                <a:spcPct val="90000"/>
              </a:lnSpc>
              <a:spcBef>
                <a:spcPts val="400"/>
              </a:spcBef>
              <a:spcAft>
                <a:spcPts val="0"/>
              </a:spcAft>
              <a:buClr>
                <a:schemeClr val="dk1"/>
              </a:buClr>
              <a:buSzPts val="1500"/>
              <a:buChar char="•"/>
              <a:defRPr sz="1500"/>
            </a:lvl3pPr>
            <a:lvl4pPr indent="-317500" lvl="3" marL="1828800" algn="l">
              <a:lnSpc>
                <a:spcPct val="90000"/>
              </a:lnSpc>
              <a:spcBef>
                <a:spcPts val="400"/>
              </a:spcBef>
              <a:spcAft>
                <a:spcPts val="0"/>
              </a:spcAft>
              <a:buClr>
                <a:schemeClr val="dk1"/>
              </a:buClr>
              <a:buSzPts val="1400"/>
              <a:buChar char="•"/>
              <a:defRPr sz="1400"/>
            </a:lvl4pPr>
            <a:lvl5pPr indent="-317500" lvl="4" marL="2286000" algn="l">
              <a:lnSpc>
                <a:spcPct val="90000"/>
              </a:lnSpc>
              <a:spcBef>
                <a:spcPts val="400"/>
              </a:spcBef>
              <a:spcAft>
                <a:spcPts val="0"/>
              </a:spcAft>
              <a:buClr>
                <a:schemeClr val="dk1"/>
              </a:buClr>
              <a:buSzPts val="1400"/>
              <a:buChar char="•"/>
              <a:defRPr sz="1400"/>
            </a:lvl5pPr>
            <a:lvl6pPr indent="-317500" lvl="5" marL="2743200" algn="l">
              <a:lnSpc>
                <a:spcPct val="90000"/>
              </a:lnSpc>
              <a:spcBef>
                <a:spcPts val="400"/>
              </a:spcBef>
              <a:spcAft>
                <a:spcPts val="0"/>
              </a:spcAft>
              <a:buClr>
                <a:schemeClr val="dk1"/>
              </a:buClr>
              <a:buSzPts val="1400"/>
              <a:buChar char="•"/>
              <a:defRPr sz="1400"/>
            </a:lvl6pPr>
            <a:lvl7pPr indent="-317500" lvl="6" marL="3200400" algn="l">
              <a:lnSpc>
                <a:spcPct val="90000"/>
              </a:lnSpc>
              <a:spcBef>
                <a:spcPts val="400"/>
              </a:spcBef>
              <a:spcAft>
                <a:spcPts val="0"/>
              </a:spcAft>
              <a:buClr>
                <a:schemeClr val="dk1"/>
              </a:buClr>
              <a:buSzPts val="1400"/>
              <a:buChar char="•"/>
              <a:defRPr sz="1400"/>
            </a:lvl7pPr>
            <a:lvl8pPr indent="-317500" lvl="7" marL="3657600" algn="l">
              <a:lnSpc>
                <a:spcPct val="90000"/>
              </a:lnSpc>
              <a:spcBef>
                <a:spcPts val="400"/>
              </a:spcBef>
              <a:spcAft>
                <a:spcPts val="0"/>
              </a:spcAft>
              <a:buClr>
                <a:schemeClr val="dk1"/>
              </a:buClr>
              <a:buSzPts val="1400"/>
              <a:buChar char="•"/>
              <a:defRPr sz="1400"/>
            </a:lvl8pPr>
            <a:lvl9pPr indent="-317500" lvl="8" marL="4114800" algn="l">
              <a:lnSpc>
                <a:spcPct val="90000"/>
              </a:lnSpc>
              <a:spcBef>
                <a:spcPts val="400"/>
              </a:spcBef>
              <a:spcAft>
                <a:spcPts val="0"/>
              </a:spcAft>
              <a:buClr>
                <a:schemeClr val="dk1"/>
              </a:buClr>
              <a:buSzPts val="1400"/>
              <a:buChar char="•"/>
              <a:defRPr sz="1400"/>
            </a:lvl9pPr>
          </a:lstStyle>
          <a:p/>
        </p:txBody>
      </p:sp>
      <p:sp>
        <p:nvSpPr>
          <p:cNvPr id="82" name="Google Shape;82;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sz="2100"/>
            </a:lvl1pPr>
            <a:lvl2pPr indent="-342900" lvl="1" marL="914400" algn="l">
              <a:lnSpc>
                <a:spcPct val="90000"/>
              </a:lnSpc>
              <a:spcBef>
                <a:spcPts val="400"/>
              </a:spcBef>
              <a:spcAft>
                <a:spcPts val="0"/>
              </a:spcAft>
              <a:buClr>
                <a:schemeClr val="dk1"/>
              </a:buClr>
              <a:buSzPts val="1800"/>
              <a:buChar char="•"/>
              <a:defRPr sz="1800"/>
            </a:lvl2pPr>
            <a:lvl3pPr indent="-323850" lvl="2" marL="1371600" algn="l">
              <a:lnSpc>
                <a:spcPct val="90000"/>
              </a:lnSpc>
              <a:spcBef>
                <a:spcPts val="400"/>
              </a:spcBef>
              <a:spcAft>
                <a:spcPts val="0"/>
              </a:spcAft>
              <a:buClr>
                <a:schemeClr val="dk1"/>
              </a:buClr>
              <a:buSzPts val="1500"/>
              <a:buChar char="•"/>
              <a:defRPr sz="1500"/>
            </a:lvl3pPr>
            <a:lvl4pPr indent="-317500" lvl="3" marL="1828800" algn="l">
              <a:lnSpc>
                <a:spcPct val="90000"/>
              </a:lnSpc>
              <a:spcBef>
                <a:spcPts val="400"/>
              </a:spcBef>
              <a:spcAft>
                <a:spcPts val="0"/>
              </a:spcAft>
              <a:buClr>
                <a:schemeClr val="dk1"/>
              </a:buClr>
              <a:buSzPts val="1400"/>
              <a:buChar char="•"/>
              <a:defRPr sz="1400"/>
            </a:lvl4pPr>
            <a:lvl5pPr indent="-317500" lvl="4" marL="2286000" algn="l">
              <a:lnSpc>
                <a:spcPct val="90000"/>
              </a:lnSpc>
              <a:spcBef>
                <a:spcPts val="400"/>
              </a:spcBef>
              <a:spcAft>
                <a:spcPts val="0"/>
              </a:spcAft>
              <a:buClr>
                <a:schemeClr val="dk1"/>
              </a:buClr>
              <a:buSzPts val="1400"/>
              <a:buChar char="•"/>
              <a:defRPr sz="1400"/>
            </a:lvl5pPr>
            <a:lvl6pPr indent="-317500" lvl="5" marL="2743200" algn="l">
              <a:lnSpc>
                <a:spcPct val="90000"/>
              </a:lnSpc>
              <a:spcBef>
                <a:spcPts val="400"/>
              </a:spcBef>
              <a:spcAft>
                <a:spcPts val="0"/>
              </a:spcAft>
              <a:buClr>
                <a:schemeClr val="dk1"/>
              </a:buClr>
              <a:buSzPts val="1400"/>
              <a:buChar char="•"/>
              <a:defRPr sz="1400"/>
            </a:lvl6pPr>
            <a:lvl7pPr indent="-317500" lvl="6" marL="3200400" algn="l">
              <a:lnSpc>
                <a:spcPct val="90000"/>
              </a:lnSpc>
              <a:spcBef>
                <a:spcPts val="400"/>
              </a:spcBef>
              <a:spcAft>
                <a:spcPts val="0"/>
              </a:spcAft>
              <a:buClr>
                <a:schemeClr val="dk1"/>
              </a:buClr>
              <a:buSzPts val="1400"/>
              <a:buChar char="•"/>
              <a:defRPr sz="1400"/>
            </a:lvl7pPr>
            <a:lvl8pPr indent="-317500" lvl="7" marL="3657600" algn="l">
              <a:lnSpc>
                <a:spcPct val="90000"/>
              </a:lnSpc>
              <a:spcBef>
                <a:spcPts val="400"/>
              </a:spcBef>
              <a:spcAft>
                <a:spcPts val="0"/>
              </a:spcAft>
              <a:buClr>
                <a:schemeClr val="dk1"/>
              </a:buClr>
              <a:buSzPts val="1400"/>
              <a:buChar char="•"/>
              <a:defRPr sz="1400"/>
            </a:lvl8pPr>
            <a:lvl9pPr indent="-317500" lvl="8" marL="4114800" algn="l">
              <a:lnSpc>
                <a:spcPct val="90000"/>
              </a:lnSpc>
              <a:spcBef>
                <a:spcPts val="400"/>
              </a:spcBef>
              <a:spcAft>
                <a:spcPts val="0"/>
              </a:spcAft>
              <a:buClr>
                <a:schemeClr val="dk1"/>
              </a:buClr>
              <a:buSzPts val="1400"/>
              <a:buChar char="•"/>
              <a:defRPr sz="1400"/>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8" name="Google Shape;88;p19"/>
          <p:cNvSpPr txBox="1"/>
          <p:nvPr>
            <p:ph idx="1" type="body"/>
          </p:nvPr>
        </p:nvSpPr>
        <p:spPr>
          <a:xfrm>
            <a:off x="457200" y="1151335"/>
            <a:ext cx="4039791" cy="479822"/>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457200" y="1631156"/>
            <a:ext cx="4039791" cy="2963466"/>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Char char="•"/>
              <a:defRPr sz="1800"/>
            </a:lvl1pPr>
            <a:lvl2pPr indent="-323850" lvl="1" marL="914400" algn="l">
              <a:lnSpc>
                <a:spcPct val="90000"/>
              </a:lnSpc>
              <a:spcBef>
                <a:spcPts val="400"/>
              </a:spcBef>
              <a:spcAft>
                <a:spcPts val="0"/>
              </a:spcAft>
              <a:buClr>
                <a:schemeClr val="dk1"/>
              </a:buClr>
              <a:buSzPts val="1500"/>
              <a:buChar char="•"/>
              <a:defRPr sz="1500"/>
            </a:lvl2pPr>
            <a:lvl3pPr indent="-317500" lvl="2" marL="1371600" algn="l">
              <a:lnSpc>
                <a:spcPct val="90000"/>
              </a:lnSpc>
              <a:spcBef>
                <a:spcPts val="400"/>
              </a:spcBef>
              <a:spcAft>
                <a:spcPts val="0"/>
              </a:spcAft>
              <a:buClr>
                <a:schemeClr val="dk1"/>
              </a:buClr>
              <a:buSzPts val="1400"/>
              <a:buChar char="•"/>
              <a:defRPr sz="1400"/>
            </a:lvl3pPr>
            <a:lvl4pPr indent="-304800" lvl="3" marL="1828800" algn="l">
              <a:lnSpc>
                <a:spcPct val="90000"/>
              </a:lnSpc>
              <a:spcBef>
                <a:spcPts val="400"/>
              </a:spcBef>
              <a:spcAft>
                <a:spcPts val="0"/>
              </a:spcAft>
              <a:buClr>
                <a:schemeClr val="dk1"/>
              </a:buClr>
              <a:buSzPts val="1200"/>
              <a:buChar char="•"/>
              <a:defRPr sz="1200"/>
            </a:lvl4pPr>
            <a:lvl5pPr indent="-304800" lvl="4" marL="2286000" algn="l">
              <a:lnSpc>
                <a:spcPct val="90000"/>
              </a:lnSpc>
              <a:spcBef>
                <a:spcPts val="400"/>
              </a:spcBef>
              <a:spcAft>
                <a:spcPts val="0"/>
              </a:spcAft>
              <a:buClr>
                <a:schemeClr val="dk1"/>
              </a:buClr>
              <a:buSzPts val="1200"/>
              <a:buChar char="•"/>
              <a:defRPr sz="1200"/>
            </a:lvl5pPr>
            <a:lvl6pPr indent="-304800" lvl="5" marL="2743200" algn="l">
              <a:lnSpc>
                <a:spcPct val="90000"/>
              </a:lnSpc>
              <a:spcBef>
                <a:spcPts val="400"/>
              </a:spcBef>
              <a:spcAft>
                <a:spcPts val="0"/>
              </a:spcAft>
              <a:buClr>
                <a:schemeClr val="dk1"/>
              </a:buClr>
              <a:buSzPts val="1200"/>
              <a:buChar char="•"/>
              <a:defRPr sz="1200"/>
            </a:lvl6pPr>
            <a:lvl7pPr indent="-304800" lvl="6" marL="3200400" algn="l">
              <a:lnSpc>
                <a:spcPct val="90000"/>
              </a:lnSpc>
              <a:spcBef>
                <a:spcPts val="400"/>
              </a:spcBef>
              <a:spcAft>
                <a:spcPts val="0"/>
              </a:spcAft>
              <a:buClr>
                <a:schemeClr val="dk1"/>
              </a:buClr>
              <a:buSzPts val="1200"/>
              <a:buChar char="•"/>
              <a:defRPr sz="1200"/>
            </a:lvl7pPr>
            <a:lvl8pPr indent="-304800" lvl="7" marL="3657600" algn="l">
              <a:lnSpc>
                <a:spcPct val="90000"/>
              </a:lnSpc>
              <a:spcBef>
                <a:spcPts val="400"/>
              </a:spcBef>
              <a:spcAft>
                <a:spcPts val="0"/>
              </a:spcAft>
              <a:buClr>
                <a:schemeClr val="dk1"/>
              </a:buClr>
              <a:buSzPts val="1200"/>
              <a:buChar char="•"/>
              <a:defRPr sz="1200"/>
            </a:lvl8pPr>
            <a:lvl9pPr indent="-304800" lvl="8" marL="4114800" algn="l">
              <a:lnSpc>
                <a:spcPct val="90000"/>
              </a:lnSpc>
              <a:spcBef>
                <a:spcPts val="400"/>
              </a:spcBef>
              <a:spcAft>
                <a:spcPts val="0"/>
              </a:spcAft>
              <a:buClr>
                <a:schemeClr val="dk1"/>
              </a:buClr>
              <a:buSzPts val="1200"/>
              <a:buChar char="•"/>
              <a:defRPr sz="1200"/>
            </a:lvl9pPr>
          </a:lstStyle>
          <a:p/>
        </p:txBody>
      </p:sp>
      <p:sp>
        <p:nvSpPr>
          <p:cNvPr id="90" name="Google Shape;90;p19"/>
          <p:cNvSpPr txBox="1"/>
          <p:nvPr>
            <p:ph idx="3" type="body"/>
          </p:nvPr>
        </p:nvSpPr>
        <p:spPr>
          <a:xfrm>
            <a:off x="4644628" y="1151335"/>
            <a:ext cx="4042172" cy="479822"/>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44628" y="1631156"/>
            <a:ext cx="4042172" cy="2963466"/>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Char char="•"/>
              <a:defRPr sz="1800"/>
            </a:lvl1pPr>
            <a:lvl2pPr indent="-323850" lvl="1" marL="914400" algn="l">
              <a:lnSpc>
                <a:spcPct val="90000"/>
              </a:lnSpc>
              <a:spcBef>
                <a:spcPts val="400"/>
              </a:spcBef>
              <a:spcAft>
                <a:spcPts val="0"/>
              </a:spcAft>
              <a:buClr>
                <a:schemeClr val="dk1"/>
              </a:buClr>
              <a:buSzPts val="1500"/>
              <a:buChar char="•"/>
              <a:defRPr sz="1500"/>
            </a:lvl2pPr>
            <a:lvl3pPr indent="-317500" lvl="2" marL="1371600" algn="l">
              <a:lnSpc>
                <a:spcPct val="90000"/>
              </a:lnSpc>
              <a:spcBef>
                <a:spcPts val="400"/>
              </a:spcBef>
              <a:spcAft>
                <a:spcPts val="0"/>
              </a:spcAft>
              <a:buClr>
                <a:schemeClr val="dk1"/>
              </a:buClr>
              <a:buSzPts val="1400"/>
              <a:buChar char="•"/>
              <a:defRPr sz="1400"/>
            </a:lvl3pPr>
            <a:lvl4pPr indent="-304800" lvl="3" marL="1828800" algn="l">
              <a:lnSpc>
                <a:spcPct val="90000"/>
              </a:lnSpc>
              <a:spcBef>
                <a:spcPts val="400"/>
              </a:spcBef>
              <a:spcAft>
                <a:spcPts val="0"/>
              </a:spcAft>
              <a:buClr>
                <a:schemeClr val="dk1"/>
              </a:buClr>
              <a:buSzPts val="1200"/>
              <a:buChar char="•"/>
              <a:defRPr sz="1200"/>
            </a:lvl4pPr>
            <a:lvl5pPr indent="-304800" lvl="4" marL="2286000" algn="l">
              <a:lnSpc>
                <a:spcPct val="90000"/>
              </a:lnSpc>
              <a:spcBef>
                <a:spcPts val="400"/>
              </a:spcBef>
              <a:spcAft>
                <a:spcPts val="0"/>
              </a:spcAft>
              <a:buClr>
                <a:schemeClr val="dk1"/>
              </a:buClr>
              <a:buSzPts val="1200"/>
              <a:buChar char="•"/>
              <a:defRPr sz="1200"/>
            </a:lvl5pPr>
            <a:lvl6pPr indent="-304800" lvl="5" marL="2743200" algn="l">
              <a:lnSpc>
                <a:spcPct val="90000"/>
              </a:lnSpc>
              <a:spcBef>
                <a:spcPts val="400"/>
              </a:spcBef>
              <a:spcAft>
                <a:spcPts val="0"/>
              </a:spcAft>
              <a:buClr>
                <a:schemeClr val="dk1"/>
              </a:buClr>
              <a:buSzPts val="1200"/>
              <a:buChar char="•"/>
              <a:defRPr sz="1200"/>
            </a:lvl6pPr>
            <a:lvl7pPr indent="-304800" lvl="6" marL="3200400" algn="l">
              <a:lnSpc>
                <a:spcPct val="90000"/>
              </a:lnSpc>
              <a:spcBef>
                <a:spcPts val="400"/>
              </a:spcBef>
              <a:spcAft>
                <a:spcPts val="0"/>
              </a:spcAft>
              <a:buClr>
                <a:schemeClr val="dk1"/>
              </a:buClr>
              <a:buSzPts val="1200"/>
              <a:buChar char="•"/>
              <a:defRPr sz="1200"/>
            </a:lvl7pPr>
            <a:lvl8pPr indent="-304800" lvl="7" marL="3657600" algn="l">
              <a:lnSpc>
                <a:spcPct val="90000"/>
              </a:lnSpc>
              <a:spcBef>
                <a:spcPts val="400"/>
              </a:spcBef>
              <a:spcAft>
                <a:spcPts val="0"/>
              </a:spcAft>
              <a:buClr>
                <a:schemeClr val="dk1"/>
              </a:buClr>
              <a:buSzPts val="1200"/>
              <a:buChar char="•"/>
              <a:defRPr sz="1200"/>
            </a:lvl8pPr>
            <a:lvl9pPr indent="-304800" lvl="8" marL="4114800" algn="l">
              <a:lnSpc>
                <a:spcPct val="90000"/>
              </a:lnSpc>
              <a:spcBef>
                <a:spcPts val="400"/>
              </a:spcBef>
              <a:spcAft>
                <a:spcPts val="0"/>
              </a:spcAft>
              <a:buClr>
                <a:schemeClr val="dk1"/>
              </a:buClr>
              <a:buSzPts val="1200"/>
              <a:buChar char="•"/>
              <a:defRPr sz="1200"/>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00" name="Shape 100"/>
        <p:cNvGrpSpPr/>
        <p:nvPr/>
      </p:nvGrpSpPr>
      <p:grpSpPr>
        <a:xfrm>
          <a:off x="0" y="0"/>
          <a:ext cx="0" cy="0"/>
          <a:chOff x="0" y="0"/>
          <a:chExt cx="0" cy="0"/>
        </a:xfrm>
      </p:grpSpPr>
      <p:sp>
        <p:nvSpPr>
          <p:cNvPr id="101" name="Google Shape;101;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457200" y="204788"/>
            <a:ext cx="3008710" cy="87153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b="1" sz="1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6" name="Google Shape;106;p22"/>
          <p:cNvSpPr txBox="1"/>
          <p:nvPr>
            <p:ph idx="1" type="body"/>
          </p:nvPr>
        </p:nvSpPr>
        <p:spPr>
          <a:xfrm>
            <a:off x="3575447" y="204788"/>
            <a:ext cx="5111353" cy="438983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7" name="Google Shape;107;p22"/>
          <p:cNvSpPr txBox="1"/>
          <p:nvPr>
            <p:ph idx="2" type="body"/>
          </p:nvPr>
        </p:nvSpPr>
        <p:spPr>
          <a:xfrm>
            <a:off x="457200" y="1076325"/>
            <a:ext cx="3008710" cy="3518297"/>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08" name="Google Shape;10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791891" y="3600450"/>
            <a:ext cx="5486400" cy="425054"/>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b="1" sz="1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13" name="Google Shape;113;p23"/>
          <p:cNvSpPr/>
          <p:nvPr>
            <p:ph idx="2" type="pic"/>
          </p:nvPr>
        </p:nvSpPr>
        <p:spPr>
          <a:xfrm>
            <a:off x="1791891" y="459581"/>
            <a:ext cx="5486400" cy="3086100"/>
          </a:xfrm>
          <a:prstGeom prst="rect">
            <a:avLst/>
          </a:prstGeom>
          <a:noFill/>
          <a:ln>
            <a:noFill/>
          </a:ln>
        </p:spPr>
      </p:sp>
      <p:sp>
        <p:nvSpPr>
          <p:cNvPr id="114" name="Google Shape;114;p23"/>
          <p:cNvSpPr txBox="1"/>
          <p:nvPr>
            <p:ph idx="1" type="body"/>
          </p:nvPr>
        </p:nvSpPr>
        <p:spPr>
          <a:xfrm>
            <a:off x="1791891" y="4025503"/>
            <a:ext cx="5486400" cy="603647"/>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15" name="Google Shape;11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0" name="Google Shape;120;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6" name="Google Shape;126;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sz="1400">
              <a:solidFill>
                <a:schemeClr val="dk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133" name="Shape 133"/>
        <p:cNvGrpSpPr/>
        <p:nvPr/>
      </p:nvGrpSpPr>
      <p:grpSpPr>
        <a:xfrm>
          <a:off x="0" y="0"/>
          <a:ext cx="0" cy="0"/>
          <a:chOff x="0" y="0"/>
          <a:chExt cx="0" cy="0"/>
        </a:xfrm>
      </p:grpSpPr>
      <p:sp>
        <p:nvSpPr>
          <p:cNvPr id="134" name="Google Shape;134;p26"/>
          <p:cNvSpPr/>
          <p:nvPr/>
        </p:nvSpPr>
        <p:spPr>
          <a:xfrm>
            <a:off x="6598163" y="490677"/>
            <a:ext cx="504675" cy="505575"/>
          </a:xfrm>
          <a:prstGeom prst="rect">
            <a:avLst/>
          </a:prstGeom>
          <a:solidFill>
            <a:srgbClr val="A07B6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35" name="Google Shape;135;p26"/>
          <p:cNvSpPr/>
          <p:nvPr/>
        </p:nvSpPr>
        <p:spPr>
          <a:xfrm>
            <a:off x="7102834" y="490677"/>
            <a:ext cx="504675" cy="505575"/>
          </a:xfrm>
          <a:prstGeom prst="rect">
            <a:avLst/>
          </a:prstGeom>
          <a:solidFill>
            <a:srgbClr val="FFDD6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36" name="Google Shape;136;p26"/>
          <p:cNvSpPr/>
          <p:nvPr/>
        </p:nvSpPr>
        <p:spPr>
          <a:xfrm>
            <a:off x="7607505" y="490677"/>
            <a:ext cx="504675" cy="505575"/>
          </a:xfrm>
          <a:prstGeom prst="rect">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37" name="Google Shape;137;p26"/>
          <p:cNvSpPr/>
          <p:nvPr/>
        </p:nvSpPr>
        <p:spPr>
          <a:xfrm rot="397845">
            <a:off x="8147731" y="522053"/>
            <a:ext cx="504676" cy="506174"/>
          </a:xfrm>
          <a:prstGeom prst="rect">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38" name="Google Shape;138;p26"/>
          <p:cNvSpPr/>
          <p:nvPr/>
        </p:nvSpPr>
        <p:spPr>
          <a:xfrm>
            <a:off x="7194068" y="474539"/>
            <a:ext cx="330975" cy="556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0</a:t>
            </a:r>
            <a:endParaRPr b="1" i="0" sz="3000" u="none" cap="none" strike="noStrike">
              <a:solidFill>
                <a:srgbClr val="FFFBEF"/>
              </a:solidFill>
              <a:latin typeface="Microsoft Yahei"/>
              <a:ea typeface="Microsoft Yahei"/>
              <a:cs typeface="Microsoft Yahei"/>
              <a:sym typeface="Microsoft Yahei"/>
            </a:endParaRPr>
          </a:p>
        </p:txBody>
      </p:sp>
      <p:sp>
        <p:nvSpPr>
          <p:cNvPr id="139" name="Google Shape;139;p26"/>
          <p:cNvSpPr/>
          <p:nvPr/>
        </p:nvSpPr>
        <p:spPr>
          <a:xfrm>
            <a:off x="6715327" y="471217"/>
            <a:ext cx="330975" cy="556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2</a:t>
            </a:r>
            <a:endParaRPr b="1" i="0" sz="3000" u="none" cap="none" strike="noStrike">
              <a:solidFill>
                <a:srgbClr val="FFFBEF"/>
              </a:solidFill>
              <a:latin typeface="Microsoft Yahei"/>
              <a:ea typeface="Microsoft Yahei"/>
              <a:cs typeface="Microsoft Yahei"/>
              <a:sym typeface="Microsoft Yahei"/>
            </a:endParaRPr>
          </a:p>
        </p:txBody>
      </p:sp>
      <p:sp>
        <p:nvSpPr>
          <p:cNvPr id="140" name="Google Shape;140;p26"/>
          <p:cNvSpPr/>
          <p:nvPr/>
        </p:nvSpPr>
        <p:spPr>
          <a:xfrm>
            <a:off x="7719387" y="471217"/>
            <a:ext cx="330975" cy="556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2</a:t>
            </a:r>
            <a:endParaRPr b="1" i="0" sz="3000" u="none" cap="none" strike="noStrike">
              <a:solidFill>
                <a:srgbClr val="FFFBEF"/>
              </a:solidFill>
              <a:latin typeface="Microsoft Yahei"/>
              <a:ea typeface="Microsoft Yahei"/>
              <a:cs typeface="Microsoft Yahei"/>
              <a:sym typeface="Microsoft Yahei"/>
            </a:endParaRPr>
          </a:p>
        </p:txBody>
      </p:sp>
      <p:sp>
        <p:nvSpPr>
          <p:cNvPr id="141" name="Google Shape;141;p26"/>
          <p:cNvSpPr/>
          <p:nvPr/>
        </p:nvSpPr>
        <p:spPr>
          <a:xfrm rot="365684">
            <a:off x="8268171" y="506781"/>
            <a:ext cx="330593" cy="55635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2</a:t>
            </a:r>
            <a:endParaRPr b="1" i="0" sz="3000" u="none" cap="none" strike="noStrike">
              <a:solidFill>
                <a:srgbClr val="FFFBEF"/>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600"/>
              <a:buFont typeface="Arial"/>
              <a:buNone/>
            </a:pPr>
            <a:r>
              <a:t/>
            </a:r>
            <a:endParaRPr b="1" i="0" sz="8600" u="none" cap="none" strike="noStrike">
              <a:solidFill>
                <a:srgbClr val="FFFBEF"/>
              </a:solidFill>
              <a:latin typeface="Microsoft Yahei"/>
              <a:ea typeface="Microsoft Yahei"/>
              <a:cs typeface="Microsoft Yahei"/>
              <a:sym typeface="Microsoft Yahei"/>
            </a:endParaRPr>
          </a:p>
        </p:txBody>
      </p:sp>
      <p:sp>
        <p:nvSpPr>
          <p:cNvPr id="142" name="Google Shape;142;p26"/>
          <p:cNvSpPr/>
          <p:nvPr/>
        </p:nvSpPr>
        <p:spPr>
          <a:xfrm>
            <a:off x="1110375" y="1770731"/>
            <a:ext cx="6923250" cy="1048050"/>
          </a:xfrm>
          <a:prstGeom prst="rect">
            <a:avLst/>
          </a:prstGeom>
          <a:noFill/>
          <a:ln>
            <a:noFill/>
          </a:ln>
        </p:spPr>
        <p:txBody>
          <a:bodyPr anchorCtr="0" anchor="t" bIns="34275" lIns="68575" spcFirstLastPara="1" rIns="68575" wrap="square" tIns="34275">
            <a:noAutofit/>
          </a:bodyPr>
          <a:lstStyle/>
          <a:p>
            <a:pPr indent="0" lvl="0" marL="0" marR="0" rtl="0" algn="ctr">
              <a:lnSpc>
                <a:spcPct val="115000"/>
              </a:lnSpc>
              <a:spcBef>
                <a:spcPts val="0"/>
              </a:spcBef>
              <a:spcAft>
                <a:spcPts val="0"/>
              </a:spcAft>
              <a:buClr>
                <a:schemeClr val="dk1"/>
              </a:buClr>
              <a:buSzPts val="800"/>
              <a:buFont typeface="Arial"/>
              <a:buNone/>
            </a:pPr>
            <a:r>
              <a:rPr b="1" lang="zh-TW" sz="3000">
                <a:solidFill>
                  <a:srgbClr val="980000"/>
                </a:solidFill>
              </a:rPr>
              <a:t>使用基本計量方法觀察以太幣價格因素</a:t>
            </a:r>
            <a:endParaRPr b="1" i="0" sz="3000" u="none" cap="none" strike="noStrike">
              <a:solidFill>
                <a:srgbClr val="980000"/>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800"/>
              <a:buFont typeface="Arial"/>
              <a:buNone/>
            </a:pPr>
            <a:r>
              <a:rPr b="1" lang="zh-TW" sz="1500">
                <a:solidFill>
                  <a:schemeClr val="dk1"/>
                </a:solidFill>
                <a:latin typeface="Microsoft JhengHei"/>
                <a:ea typeface="Microsoft JhengHei"/>
                <a:cs typeface="Microsoft JhengHei"/>
                <a:sym typeface="Microsoft JhengHei"/>
              </a:rPr>
              <a:t>Observing Ether Value in Basic Econometrics Method</a:t>
            </a:r>
            <a:endParaRPr b="1" i="0" sz="3200" u="none" cap="none" strike="noStrike">
              <a:solidFill>
                <a:srgbClr val="595959"/>
              </a:solidFill>
              <a:latin typeface="Microsoft Yahei"/>
              <a:ea typeface="Microsoft Yahei"/>
              <a:cs typeface="Microsoft Yahei"/>
              <a:sym typeface="Microsoft Yahei"/>
            </a:endParaRPr>
          </a:p>
        </p:txBody>
      </p:sp>
      <p:sp>
        <p:nvSpPr>
          <p:cNvPr id="143" name="Google Shape;143;p26"/>
          <p:cNvSpPr/>
          <p:nvPr/>
        </p:nvSpPr>
        <p:spPr>
          <a:xfrm>
            <a:off x="2765588" y="3410700"/>
            <a:ext cx="3612825" cy="664875"/>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Clr>
                <a:srgbClr val="000000"/>
              </a:buClr>
              <a:buSzPts val="800"/>
              <a:buFont typeface="Arial"/>
              <a:buNone/>
            </a:pPr>
            <a:r>
              <a:rPr b="1" lang="zh-TW">
                <a:solidFill>
                  <a:schemeClr val="dk1"/>
                </a:solidFill>
                <a:latin typeface="Microsoft JhengHei"/>
                <a:ea typeface="Microsoft JhengHei"/>
                <a:cs typeface="Microsoft JhengHei"/>
                <a:sym typeface="Microsoft JhengHei"/>
              </a:rPr>
              <a:t>經濟三</a:t>
            </a:r>
            <a:r>
              <a:rPr b="1" i="0" lang="zh-TW" sz="1400" u="none" cap="none" strike="noStrike">
                <a:solidFill>
                  <a:schemeClr val="dk1"/>
                </a:solidFill>
                <a:latin typeface="Microsoft JhengHei"/>
                <a:ea typeface="Microsoft JhengHei"/>
                <a:cs typeface="Microsoft JhengHei"/>
                <a:sym typeface="Microsoft JhengHei"/>
              </a:rPr>
              <a:t>  </a:t>
            </a:r>
            <a:endParaRPr b="1" i="0" sz="14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Clr>
                <a:schemeClr val="dk1"/>
              </a:buClr>
              <a:buSzPts val="800"/>
              <a:buFont typeface="Arial"/>
              <a:buNone/>
            </a:pPr>
            <a:r>
              <a:rPr b="0" i="0" lang="zh-TW" sz="1400" u="none" cap="none" strike="noStrike">
                <a:solidFill>
                  <a:schemeClr val="dk1"/>
                </a:solidFill>
                <a:latin typeface="Microsoft JhengHei"/>
                <a:ea typeface="Microsoft JhengHei"/>
                <a:cs typeface="Microsoft JhengHei"/>
                <a:sym typeface="Microsoft JhengHei"/>
              </a:rPr>
              <a:t>陸紀豪 </a:t>
            </a:r>
            <a:endParaRPr b="1" i="0" sz="1200" u="none" cap="none" strike="noStrike">
              <a:solidFill>
                <a:srgbClr val="595959"/>
              </a:solidFill>
              <a:latin typeface="Microsoft Yahei"/>
              <a:ea typeface="Microsoft Yahei"/>
              <a:cs typeface="Microsoft Yahei"/>
              <a:sym typeface="Microsoft Yahei"/>
            </a:endParaRPr>
          </a:p>
        </p:txBody>
      </p:sp>
      <p:sp>
        <p:nvSpPr>
          <p:cNvPr id="144" name="Google Shape;144;p26"/>
          <p:cNvSpPr/>
          <p:nvPr/>
        </p:nvSpPr>
        <p:spPr>
          <a:xfrm>
            <a:off x="8443022" y="334519"/>
            <a:ext cx="47700" cy="47025"/>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45" name="Google Shape;145;p26"/>
          <p:cNvSpPr/>
          <p:nvPr/>
        </p:nvSpPr>
        <p:spPr>
          <a:xfrm>
            <a:off x="8225499" y="338791"/>
            <a:ext cx="404468" cy="255568"/>
          </a:xfrm>
          <a:custGeom>
            <a:rect b="b" l="l" r="r" t="t"/>
            <a:pathLst>
              <a:path extrusionOk="0" h="857250" w="1339850">
                <a:moveTo>
                  <a:pt x="0" y="698500"/>
                </a:moveTo>
                <a:lnTo>
                  <a:pt x="762000" y="0"/>
                </a:lnTo>
                <a:lnTo>
                  <a:pt x="838200" y="12700"/>
                </a:lnTo>
                <a:lnTo>
                  <a:pt x="1339850" y="857250"/>
                </a:lnTo>
              </a:path>
            </a:pathLst>
          </a:custGeom>
          <a:noFill/>
          <a:ln cap="flat" cmpd="sng" w="12700">
            <a:solidFill>
              <a:srgbClr val="A1BD70"/>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46" name="Google Shape;146;p26"/>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147" name="Google Shape;147;p26"/>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92" name="Shape 292"/>
        <p:cNvGrpSpPr/>
        <p:nvPr/>
      </p:nvGrpSpPr>
      <p:grpSpPr>
        <a:xfrm>
          <a:off x="0" y="0"/>
          <a:ext cx="0" cy="0"/>
          <a:chOff x="0" y="0"/>
          <a:chExt cx="0" cy="0"/>
        </a:xfrm>
      </p:grpSpPr>
      <p:sp>
        <p:nvSpPr>
          <p:cNvPr id="293" name="Google Shape;293;p35"/>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94" name="Google Shape;294;p35"/>
          <p:cNvSpPr/>
          <p:nvPr/>
        </p:nvSpPr>
        <p:spPr>
          <a:xfrm>
            <a:off x="640556" y="426244"/>
            <a:ext cx="5079150"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探索式資料分析—</a:t>
            </a:r>
            <a:r>
              <a:rPr b="1" lang="zh-TW" sz="2700">
                <a:latin typeface="Microsoft Yahei"/>
                <a:ea typeface="Microsoft Yahei"/>
                <a:cs typeface="Microsoft Yahei"/>
                <a:sym typeface="Microsoft Yahei"/>
              </a:rPr>
              <a:t>正規化</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295" name="Google Shape;295;p35"/>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96" name="Google Shape;296;p35"/>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97" name="Google Shape;297;p35"/>
          <p:cNvPicPr preferRelativeResize="0"/>
          <p:nvPr/>
        </p:nvPicPr>
        <p:blipFill>
          <a:blip r:embed="rId3">
            <a:alphaModFix/>
          </a:blip>
          <a:stretch>
            <a:fillRect/>
          </a:stretch>
        </p:blipFill>
        <p:spPr>
          <a:xfrm>
            <a:off x="409325" y="1061075"/>
            <a:ext cx="8325350" cy="3706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01" name="Shape 301"/>
        <p:cNvGrpSpPr/>
        <p:nvPr/>
      </p:nvGrpSpPr>
      <p:grpSpPr>
        <a:xfrm>
          <a:off x="0" y="0"/>
          <a:ext cx="0" cy="0"/>
          <a:chOff x="0" y="0"/>
          <a:chExt cx="0" cy="0"/>
        </a:xfrm>
      </p:grpSpPr>
      <p:sp>
        <p:nvSpPr>
          <p:cNvPr id="302" name="Google Shape;302;p36"/>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03" name="Google Shape;303;p36"/>
          <p:cNvSpPr/>
          <p:nvPr/>
        </p:nvSpPr>
        <p:spPr>
          <a:xfrm>
            <a:off x="640556" y="426244"/>
            <a:ext cx="5079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探索式資料分析—</a:t>
            </a:r>
            <a:r>
              <a:rPr b="1" lang="zh-TW" sz="2700">
                <a:latin typeface="Microsoft Yahei"/>
                <a:ea typeface="Microsoft Yahei"/>
                <a:cs typeface="Microsoft Yahei"/>
                <a:sym typeface="Microsoft Yahei"/>
              </a:rPr>
              <a:t>正規化</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304" name="Google Shape;304;p36"/>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305" name="Google Shape;305;p36"/>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06" name="Google Shape;306;p36"/>
          <p:cNvPicPr preferRelativeResize="0"/>
          <p:nvPr/>
        </p:nvPicPr>
        <p:blipFill>
          <a:blip r:embed="rId3">
            <a:alphaModFix/>
          </a:blip>
          <a:stretch>
            <a:fillRect/>
          </a:stretch>
        </p:blipFill>
        <p:spPr>
          <a:xfrm>
            <a:off x="400050" y="1109325"/>
            <a:ext cx="8401050" cy="376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10" name="Shape 310"/>
        <p:cNvGrpSpPr/>
        <p:nvPr/>
      </p:nvGrpSpPr>
      <p:grpSpPr>
        <a:xfrm>
          <a:off x="0" y="0"/>
          <a:ext cx="0" cy="0"/>
          <a:chOff x="0" y="0"/>
          <a:chExt cx="0" cy="0"/>
        </a:xfrm>
      </p:grpSpPr>
      <p:grpSp>
        <p:nvGrpSpPr>
          <p:cNvPr id="311" name="Google Shape;311;p37"/>
          <p:cNvGrpSpPr/>
          <p:nvPr/>
        </p:nvGrpSpPr>
        <p:grpSpPr>
          <a:xfrm>
            <a:off x="2061938" y="1314647"/>
            <a:ext cx="1621602" cy="1757357"/>
            <a:chOff x="0" y="0"/>
            <a:chExt cx="2162136" cy="2343377"/>
          </a:xfrm>
        </p:grpSpPr>
        <p:sp>
          <p:nvSpPr>
            <p:cNvPr id="312" name="Google Shape;312;p37"/>
            <p:cNvSpPr/>
            <p:nvPr/>
          </p:nvSpPr>
          <p:spPr>
            <a:xfrm>
              <a:off x="27036" y="208277"/>
              <a:ext cx="2135100" cy="2135100"/>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13" name="Google Shape;313;p37"/>
            <p:cNvSpPr/>
            <p:nvPr/>
          </p:nvSpPr>
          <p:spPr>
            <a:xfrm>
              <a:off x="0" y="0"/>
              <a:ext cx="721354" cy="721354"/>
            </a:xfrm>
            <a:prstGeom prst="ellipse">
              <a:avLst/>
            </a:prstGeom>
            <a:solidFill>
              <a:srgbClr val="A37F67"/>
            </a:solidFill>
            <a:ln cap="flat" cmpd="sng" w="63500">
              <a:solidFill>
                <a:srgbClr val="FFFBEF"/>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14" name="Google Shape;314;p37"/>
            <p:cNvSpPr/>
            <p:nvPr/>
          </p:nvSpPr>
          <p:spPr>
            <a:xfrm>
              <a:off x="157716" y="99077"/>
              <a:ext cx="405900" cy="523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zh-TW" sz="2100" u="none" cap="none" strike="noStrike">
                  <a:solidFill>
                    <a:schemeClr val="lt1"/>
                  </a:solidFill>
                  <a:latin typeface="Microsoft Yahei"/>
                  <a:ea typeface="Microsoft Yahei"/>
                  <a:cs typeface="Microsoft Yahei"/>
                  <a:sym typeface="Microsoft Yahei"/>
                </a:rPr>
                <a:t>1</a:t>
              </a:r>
              <a:endParaRPr b="1" i="0" sz="2100" u="none" cap="none" strike="noStrike">
                <a:solidFill>
                  <a:schemeClr val="lt1"/>
                </a:solidFill>
                <a:latin typeface="Microsoft Yahei"/>
                <a:ea typeface="Microsoft Yahei"/>
                <a:cs typeface="Microsoft Yahei"/>
                <a:sym typeface="Microsoft Yahei"/>
              </a:endParaRPr>
            </a:p>
          </p:txBody>
        </p:sp>
      </p:grpSp>
      <p:grpSp>
        <p:nvGrpSpPr>
          <p:cNvPr id="315" name="Google Shape;315;p37"/>
          <p:cNvGrpSpPr/>
          <p:nvPr/>
        </p:nvGrpSpPr>
        <p:grpSpPr>
          <a:xfrm>
            <a:off x="5740669" y="1314657"/>
            <a:ext cx="1600188" cy="1757341"/>
            <a:chOff x="0" y="0"/>
            <a:chExt cx="2135078" cy="2343355"/>
          </a:xfrm>
        </p:grpSpPr>
        <p:sp>
          <p:nvSpPr>
            <p:cNvPr id="316" name="Google Shape;316;p37"/>
            <p:cNvSpPr/>
            <p:nvPr/>
          </p:nvSpPr>
          <p:spPr>
            <a:xfrm>
              <a:off x="0" y="208277"/>
              <a:ext cx="2135078" cy="2135078"/>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17" name="Google Shape;317;p37"/>
            <p:cNvSpPr/>
            <p:nvPr/>
          </p:nvSpPr>
          <p:spPr>
            <a:xfrm>
              <a:off x="183577" y="0"/>
              <a:ext cx="721354" cy="721354"/>
            </a:xfrm>
            <a:prstGeom prst="ellipse">
              <a:avLst/>
            </a:prstGeom>
            <a:solidFill>
              <a:srgbClr val="A37F67"/>
            </a:solidFill>
            <a:ln cap="flat" cmpd="sng" w="63500">
              <a:solidFill>
                <a:srgbClr val="FFFBEF"/>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18" name="Google Shape;318;p37"/>
            <p:cNvSpPr/>
            <p:nvPr/>
          </p:nvSpPr>
          <p:spPr>
            <a:xfrm>
              <a:off x="341314" y="118116"/>
              <a:ext cx="405880" cy="52322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zh-TW" sz="2100" u="none" cap="none" strike="noStrike">
                  <a:solidFill>
                    <a:schemeClr val="lt1"/>
                  </a:solidFill>
                  <a:latin typeface="Microsoft Yahei"/>
                  <a:ea typeface="Microsoft Yahei"/>
                  <a:cs typeface="Microsoft Yahei"/>
                  <a:sym typeface="Microsoft Yahei"/>
                </a:rPr>
                <a:t>2</a:t>
              </a:r>
              <a:endParaRPr b="1" i="0" sz="2100" u="none" cap="none" strike="noStrike">
                <a:solidFill>
                  <a:schemeClr val="lt1"/>
                </a:solidFill>
                <a:latin typeface="Microsoft Yahei"/>
                <a:ea typeface="Microsoft Yahei"/>
                <a:cs typeface="Microsoft Yahei"/>
                <a:sym typeface="Microsoft Yahei"/>
              </a:endParaRPr>
            </a:p>
          </p:txBody>
        </p:sp>
      </p:grpSp>
      <p:grpSp>
        <p:nvGrpSpPr>
          <p:cNvPr id="319" name="Google Shape;319;p37"/>
          <p:cNvGrpSpPr/>
          <p:nvPr/>
        </p:nvGrpSpPr>
        <p:grpSpPr>
          <a:xfrm>
            <a:off x="903994" y="3226875"/>
            <a:ext cx="3937518" cy="1290692"/>
            <a:chOff x="-724854" y="1700"/>
            <a:chExt cx="4711500" cy="1721095"/>
          </a:xfrm>
        </p:grpSpPr>
        <p:sp>
          <p:nvSpPr>
            <p:cNvPr id="320" name="Google Shape;320;p37"/>
            <p:cNvSpPr/>
            <p:nvPr/>
          </p:nvSpPr>
          <p:spPr>
            <a:xfrm>
              <a:off x="-724854" y="463395"/>
              <a:ext cx="4711500" cy="1259400"/>
            </a:xfrm>
            <a:prstGeom prst="rect">
              <a:avLst/>
            </a:prstGeom>
            <a:noFill/>
            <a:ln>
              <a:noFill/>
            </a:ln>
          </p:spPr>
          <p:txBody>
            <a:bodyPr anchorCtr="0" anchor="t"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1500"/>
                <a:buFont typeface="Arial"/>
                <a:buNone/>
              </a:pPr>
              <a:r>
                <a:rPr lang="zh-TW" sz="1500">
                  <a:latin typeface="Microsoft Yahei"/>
                  <a:ea typeface="Microsoft Yahei"/>
                  <a:cs typeface="Microsoft Yahei"/>
                  <a:sym typeface="Microsoft Yahei"/>
                </a:rPr>
                <a:t>斯達克指數的資料缺少了六日和某些天數</a:t>
              </a:r>
              <a:endParaRPr b="0" i="0" sz="1500" u="none" cap="none" strike="noStrike">
                <a:solidFill>
                  <a:srgbClr val="000000"/>
                </a:solidFill>
                <a:latin typeface="Microsoft Yahei"/>
                <a:ea typeface="Microsoft Yahei"/>
                <a:cs typeface="Microsoft Yahei"/>
                <a:sym typeface="Microsoft Yahei"/>
              </a:endParaRPr>
            </a:p>
          </p:txBody>
        </p:sp>
        <p:sp>
          <p:nvSpPr>
            <p:cNvPr id="321" name="Google Shape;321;p37"/>
            <p:cNvSpPr/>
            <p:nvPr/>
          </p:nvSpPr>
          <p:spPr>
            <a:xfrm>
              <a:off x="660679" y="1700"/>
              <a:ext cx="19404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800"/>
                <a:buFont typeface="Arial"/>
                <a:buNone/>
              </a:pPr>
              <a:r>
                <a:rPr b="1" lang="zh-TW" sz="1800">
                  <a:latin typeface="Microsoft Yahei"/>
                  <a:ea typeface="Microsoft Yahei"/>
                  <a:cs typeface="Microsoft Yahei"/>
                  <a:sym typeface="Microsoft Yahei"/>
                </a:rPr>
                <a:t>彌補遺漏值</a:t>
              </a:r>
              <a:endParaRPr b="1" i="0" sz="18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icrosoft Yahei"/>
                <a:ea typeface="Microsoft Yahei"/>
                <a:cs typeface="Microsoft Yahei"/>
                <a:sym typeface="Microsoft Yahei"/>
              </a:endParaRPr>
            </a:p>
          </p:txBody>
        </p:sp>
      </p:grpSp>
      <p:grpSp>
        <p:nvGrpSpPr>
          <p:cNvPr id="322" name="Google Shape;322;p37"/>
          <p:cNvGrpSpPr/>
          <p:nvPr/>
        </p:nvGrpSpPr>
        <p:grpSpPr>
          <a:xfrm>
            <a:off x="4841494" y="3226875"/>
            <a:ext cx="3398515" cy="1083488"/>
            <a:chOff x="-627325" y="1700"/>
            <a:chExt cx="4530900" cy="1444795"/>
          </a:xfrm>
        </p:grpSpPr>
        <p:sp>
          <p:nvSpPr>
            <p:cNvPr id="323" name="Google Shape;323;p37"/>
            <p:cNvSpPr/>
            <p:nvPr/>
          </p:nvSpPr>
          <p:spPr>
            <a:xfrm>
              <a:off x="-627325" y="463395"/>
              <a:ext cx="4530900" cy="983100"/>
            </a:xfrm>
            <a:prstGeom prst="rect">
              <a:avLst/>
            </a:prstGeom>
            <a:noFill/>
            <a:ln>
              <a:noFill/>
            </a:ln>
          </p:spPr>
          <p:txBody>
            <a:bodyPr anchorCtr="0" anchor="t"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1500"/>
                <a:buFont typeface="Arial"/>
                <a:buNone/>
              </a:pPr>
              <a:r>
                <a:rPr lang="zh-TW" sz="1500">
                  <a:latin typeface="Microsoft Yahei"/>
                  <a:ea typeface="Microsoft Yahei"/>
                  <a:cs typeface="Microsoft Yahei"/>
                  <a:sym typeface="Microsoft Yahei"/>
                </a:rPr>
                <a:t>將資料由 2021/1/1 前切成兩份</a:t>
              </a:r>
              <a:endParaRPr sz="1500">
                <a:latin typeface="Microsoft Yahei"/>
                <a:ea typeface="Microsoft Yahei"/>
                <a:cs typeface="Microsoft Yahei"/>
                <a:sym typeface="Microsoft Yahei"/>
              </a:endParaRPr>
            </a:p>
            <a:p>
              <a:pPr indent="0" lvl="0" marL="0" marR="0" rtl="0" algn="ctr">
                <a:lnSpc>
                  <a:spcPct val="115000"/>
                </a:lnSpc>
                <a:spcBef>
                  <a:spcPts val="0"/>
                </a:spcBef>
                <a:spcAft>
                  <a:spcPts val="0"/>
                </a:spcAft>
                <a:buClr>
                  <a:srgbClr val="000000"/>
                </a:buClr>
                <a:buSzPts val="1500"/>
                <a:buFont typeface="Arial"/>
                <a:buNone/>
              </a:pPr>
              <a:r>
                <a:rPr lang="zh-TW" sz="1500">
                  <a:latin typeface="Microsoft Yahei"/>
                  <a:ea typeface="Microsoft Yahei"/>
                  <a:cs typeface="Microsoft Yahei"/>
                  <a:sym typeface="Microsoft Yahei"/>
                </a:rPr>
                <a:t>一開始會聚焦在後半段的資料</a:t>
              </a:r>
              <a:endParaRPr sz="1500">
                <a:latin typeface="Microsoft Yahei"/>
                <a:ea typeface="Microsoft Yahei"/>
                <a:cs typeface="Microsoft Yahei"/>
                <a:sym typeface="Microsoft Yahei"/>
              </a:endParaRPr>
            </a:p>
            <a:p>
              <a:pPr indent="0" lvl="0" marL="0" marR="0" rtl="0" algn="ctr">
                <a:lnSpc>
                  <a:spcPct val="115000"/>
                </a:lnSpc>
                <a:spcBef>
                  <a:spcPts val="0"/>
                </a:spcBef>
                <a:spcAft>
                  <a:spcPts val="0"/>
                </a:spcAft>
                <a:buClr>
                  <a:srgbClr val="000000"/>
                </a:buClr>
                <a:buSzPts val="1500"/>
                <a:buFont typeface="Arial"/>
                <a:buNone/>
              </a:pPr>
              <a:r>
                <a:t/>
              </a:r>
              <a:endParaRPr sz="1500">
                <a:latin typeface="Microsoft Yahei"/>
                <a:ea typeface="Microsoft Yahei"/>
                <a:cs typeface="Microsoft Yahei"/>
                <a:sym typeface="Microsoft Yahei"/>
              </a:endParaRPr>
            </a:p>
          </p:txBody>
        </p:sp>
        <p:sp>
          <p:nvSpPr>
            <p:cNvPr id="324" name="Google Shape;324;p37"/>
            <p:cNvSpPr/>
            <p:nvPr/>
          </p:nvSpPr>
          <p:spPr>
            <a:xfrm>
              <a:off x="-75330" y="1700"/>
              <a:ext cx="34269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zh-TW" sz="1800">
                  <a:latin typeface="Microsoft Yahei"/>
                  <a:ea typeface="Microsoft Yahei"/>
                  <a:cs typeface="Microsoft Yahei"/>
                  <a:sym typeface="Microsoft Yahei"/>
                </a:rPr>
                <a:t>資料切割</a:t>
              </a:r>
              <a:endParaRPr b="1" i="0" sz="1800" u="none" cap="none" strike="noStrike">
                <a:solidFill>
                  <a:srgbClr val="000000"/>
                </a:solidFill>
                <a:latin typeface="Microsoft Yahei"/>
                <a:ea typeface="Microsoft Yahei"/>
                <a:cs typeface="Microsoft Yahei"/>
                <a:sym typeface="Microsoft Yahei"/>
              </a:endParaRPr>
            </a:p>
          </p:txBody>
        </p:sp>
      </p:grpSp>
      <p:sp>
        <p:nvSpPr>
          <p:cNvPr id="325" name="Google Shape;325;p37"/>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26" name="Google Shape;326;p37"/>
          <p:cNvSpPr/>
          <p:nvPr/>
        </p:nvSpPr>
        <p:spPr>
          <a:xfrm>
            <a:off x="640556" y="426244"/>
            <a:ext cx="40790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資料預處理</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327" name="Google Shape;327;p37"/>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328" name="Google Shape;328;p37"/>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29" name="Google Shape;329;p37"/>
          <p:cNvPicPr preferRelativeResize="0"/>
          <p:nvPr/>
        </p:nvPicPr>
        <p:blipFill rotWithShape="1">
          <a:blip r:embed="rId3">
            <a:alphaModFix/>
          </a:blip>
          <a:srcRect b="0" l="0" r="0" t="0"/>
          <a:stretch/>
        </p:blipFill>
        <p:spPr>
          <a:xfrm>
            <a:off x="2236628" y="1733365"/>
            <a:ext cx="1272250" cy="1414775"/>
          </a:xfrm>
          <a:prstGeom prst="rect">
            <a:avLst/>
          </a:prstGeom>
          <a:noFill/>
          <a:ln>
            <a:noFill/>
          </a:ln>
        </p:spPr>
      </p:pic>
      <p:pic>
        <p:nvPicPr>
          <p:cNvPr id="330" name="Google Shape;330;p37"/>
          <p:cNvPicPr preferRelativeResize="0"/>
          <p:nvPr/>
        </p:nvPicPr>
        <p:blipFill rotWithShape="1">
          <a:blip r:embed="rId4">
            <a:alphaModFix/>
          </a:blip>
          <a:srcRect b="0" l="0" r="0" t="0"/>
          <a:stretch/>
        </p:blipFill>
        <p:spPr>
          <a:xfrm rot="-2977444">
            <a:off x="6044009" y="1724328"/>
            <a:ext cx="1145953" cy="10903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34" name="Shape 334"/>
        <p:cNvGrpSpPr/>
        <p:nvPr/>
      </p:nvGrpSpPr>
      <p:grpSpPr>
        <a:xfrm>
          <a:off x="0" y="0"/>
          <a:ext cx="0" cy="0"/>
          <a:chOff x="0" y="0"/>
          <a:chExt cx="0" cy="0"/>
        </a:xfrm>
      </p:grpSpPr>
      <p:sp>
        <p:nvSpPr>
          <p:cNvPr id="335" name="Google Shape;335;p38"/>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36" name="Google Shape;336;p38"/>
          <p:cNvSpPr/>
          <p:nvPr/>
        </p:nvSpPr>
        <p:spPr>
          <a:xfrm>
            <a:off x="640556" y="426244"/>
            <a:ext cx="5079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1" lang="zh-TW" sz="2700">
                <a:latin typeface="Microsoft Yahei"/>
                <a:ea typeface="Microsoft Yahei"/>
                <a:cs typeface="Microsoft Yahei"/>
                <a:sym typeface="Microsoft Yahei"/>
              </a:rPr>
              <a:t>相關性和特徵工程</a:t>
            </a:r>
            <a:endParaRPr b="1" sz="2700">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sz="2700">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337" name="Google Shape;337;p38"/>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338" name="Google Shape;338;p38"/>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39" name="Google Shape;339;p38"/>
          <p:cNvPicPr preferRelativeResize="0"/>
          <p:nvPr/>
        </p:nvPicPr>
        <p:blipFill>
          <a:blip r:embed="rId3">
            <a:alphaModFix/>
          </a:blip>
          <a:stretch>
            <a:fillRect/>
          </a:stretch>
        </p:blipFill>
        <p:spPr>
          <a:xfrm>
            <a:off x="4395225" y="277925"/>
            <a:ext cx="4405875" cy="4587654"/>
          </a:xfrm>
          <a:prstGeom prst="rect">
            <a:avLst/>
          </a:prstGeom>
          <a:noFill/>
          <a:ln>
            <a:noFill/>
          </a:ln>
        </p:spPr>
      </p:pic>
      <p:sp>
        <p:nvSpPr>
          <p:cNvPr id="340" name="Google Shape;340;p38"/>
          <p:cNvSpPr txBox="1"/>
          <p:nvPr/>
        </p:nvSpPr>
        <p:spPr>
          <a:xfrm>
            <a:off x="471000" y="1159725"/>
            <a:ext cx="4101000" cy="3370800"/>
          </a:xfrm>
          <a:prstGeom prst="rect">
            <a:avLst/>
          </a:prstGeom>
          <a:noFill/>
          <a:ln>
            <a:noFill/>
          </a:ln>
        </p:spPr>
        <p:txBody>
          <a:bodyPr anchorCtr="0" anchor="t" bIns="91425" lIns="91425" spcFirstLastPara="1" rIns="91425" wrap="square" tIns="91425">
            <a:spAutoFit/>
          </a:bodyPr>
          <a:lstStyle/>
          <a:p>
            <a:pPr indent="-279400" lvl="0" marL="3429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Market Cap 和 ETH/USDT 是完全線性關係，所以剔除</a:t>
            </a:r>
            <a:endParaRPr sz="1800">
              <a:solidFill>
                <a:schemeClr val="dk1"/>
              </a:solidFill>
              <a:latin typeface="Microsoft Yahei"/>
              <a:ea typeface="Microsoft Yahei"/>
              <a:cs typeface="Microsoft Yahei"/>
              <a:sym typeface="Microsoft Yahei"/>
            </a:endParaRPr>
          </a:p>
          <a:p>
            <a:pPr indent="-279400" lvl="0" marL="3429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Hash Rate 和 Block Difficulty 也是線性關係，但為了解釋性所以不剔除</a:t>
            </a:r>
            <a:endParaRPr sz="1800">
              <a:solidFill>
                <a:schemeClr val="dk1"/>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增加四組 ETH_lag 變數，</a:t>
            </a:r>
            <a:endParaRPr sz="1800">
              <a:solidFill>
                <a:schemeClr val="dk1"/>
              </a:solidFill>
              <a:latin typeface="Microsoft Yahei"/>
              <a:ea typeface="Microsoft Yahei"/>
              <a:cs typeface="Microsoft Yahei"/>
              <a:sym typeface="Microsoft Yahei"/>
            </a:endParaRPr>
          </a:p>
          <a:p>
            <a:pPr indent="0" lvl="0" marL="457200" rtl="0" algn="l">
              <a:lnSpc>
                <a:spcPct val="150000"/>
              </a:lnSpc>
              <a:spcBef>
                <a:spcPts val="0"/>
              </a:spcBef>
              <a:spcAft>
                <a:spcPts val="0"/>
              </a:spcAft>
              <a:buNone/>
            </a:pPr>
            <a:r>
              <a:rPr lang="zh-TW" sz="1800">
                <a:solidFill>
                  <a:schemeClr val="dk1"/>
                </a:solidFill>
                <a:latin typeface="Microsoft Yahei"/>
                <a:ea typeface="Microsoft Yahei"/>
                <a:cs typeface="Microsoft Yahei"/>
                <a:sym typeface="Microsoft Yahei"/>
              </a:rPr>
              <a:t>延期一天、一旬、兩旬、一個月。</a:t>
            </a:r>
            <a:endParaRPr sz="1800">
              <a:solidFill>
                <a:schemeClr val="dk1"/>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44" name="Shape 344"/>
        <p:cNvGrpSpPr/>
        <p:nvPr/>
      </p:nvGrpSpPr>
      <p:grpSpPr>
        <a:xfrm>
          <a:off x="0" y="0"/>
          <a:ext cx="0" cy="0"/>
          <a:chOff x="0" y="0"/>
          <a:chExt cx="0" cy="0"/>
        </a:xfrm>
      </p:grpSpPr>
      <p:sp>
        <p:nvSpPr>
          <p:cNvPr id="345" name="Google Shape;345;p39"/>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46" name="Google Shape;346;p39"/>
          <p:cNvSpPr/>
          <p:nvPr/>
        </p:nvSpPr>
        <p:spPr>
          <a:xfrm>
            <a:off x="640542" y="426250"/>
            <a:ext cx="7869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rgbClr val="000000"/>
                </a:solidFill>
                <a:latin typeface="Microsoft Yahei"/>
                <a:ea typeface="Microsoft Yahei"/>
                <a:cs typeface="Microsoft Yahei"/>
                <a:sym typeface="Microsoft Yahei"/>
              </a:rPr>
              <a:t>Original OLS</a:t>
            </a:r>
            <a:endParaRPr b="1" i="0" sz="1500" u="none" cap="none" strike="noStrike">
              <a:solidFill>
                <a:srgbClr val="000000"/>
              </a:solidFill>
              <a:latin typeface="Microsoft Yahei"/>
              <a:ea typeface="Microsoft Yahei"/>
              <a:cs typeface="Microsoft Yahei"/>
              <a:sym typeface="Microsoft Yahei"/>
            </a:endParaRPr>
          </a:p>
        </p:txBody>
      </p:sp>
      <p:sp>
        <p:nvSpPr>
          <p:cNvPr id="347" name="Google Shape;347;p39"/>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48" name="Google Shape;348;p39"/>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9" name="Google Shape;349;p39"/>
          <p:cNvSpPr txBox="1"/>
          <p:nvPr/>
        </p:nvSpPr>
        <p:spPr>
          <a:xfrm>
            <a:off x="571500" y="1020700"/>
            <a:ext cx="88506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                      Original OLS Regression Results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Dep. Variable:               ETH/USDT   R-squared:                       0.992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Model:                            OLS   Adj. R-squared:                  0.992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Method:                 Least Squares   F-statistic:                     2519.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Date:                Fri, 20 May 2022   Prob (F-statistic):               0.00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Time:                        05:38:50   Log-Likelihood:                -3509.7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No. Observations:                 579   AIC:                             7075.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Residuals:                     551   BIC:                             7198.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Model:                          27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Covariance Type:            nonrobust       </a:t>
            </a:r>
            <a:r>
              <a:rPr lang="zh-TW" sz="1050">
                <a:solidFill>
                  <a:srgbClr val="212121"/>
                </a:solidFill>
                <a:highlight>
                  <a:srgbClr val="FFFFFF"/>
                </a:highlight>
                <a:latin typeface="Courier New"/>
                <a:ea typeface="Courier New"/>
                <a:cs typeface="Courier New"/>
                <a:sym typeface="Courier New"/>
              </a:rPr>
              <a: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                                  coef    std err          t      P&gt;|t|      [0.025      0.975]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const                        1.134e+04   4383.332      2.586      0.010    2727.228    1.99e+04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ETH_lag1                      759.4783     63.545     11.952      0.000     634.658     884.298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ETH_lag10                     -42.0006     42.332     -0.992      0.322    -125.152      41.151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ETH_lag20                      70.7987     41.857      1.691      0.091     -11.420     153.017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ETH_lag30                      23.3791     37.873      0.617      0.537     -51.015      97.773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EtherSupply                   -2.8e-05   1.69e-05     -1.653      0.099   -6.13e-05    5.27e-06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Daily Ether Burnt(ETH)         -0.0294      0.004     -8.057      0.000      -0.037      -0.022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Gas Limit                      -0.0003   8.43e-05     -3.181      0.002      -0.000      -0.000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Gas Price(Wei)              -2.833e-09   3.06e-10     -9.258      0.000   -3.43e-09   -2.23e-09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53" name="Shape 353"/>
        <p:cNvGrpSpPr/>
        <p:nvPr/>
      </p:nvGrpSpPr>
      <p:grpSpPr>
        <a:xfrm>
          <a:off x="0" y="0"/>
          <a:ext cx="0" cy="0"/>
          <a:chOff x="0" y="0"/>
          <a:chExt cx="0" cy="0"/>
        </a:xfrm>
      </p:grpSpPr>
      <p:sp>
        <p:nvSpPr>
          <p:cNvPr id="354" name="Google Shape;354;p40"/>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55" name="Google Shape;355;p40"/>
          <p:cNvSpPr/>
          <p:nvPr/>
        </p:nvSpPr>
        <p:spPr>
          <a:xfrm>
            <a:off x="640544" y="426250"/>
            <a:ext cx="69807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solidFill>
                  <a:schemeClr val="dk1"/>
                </a:solidFill>
                <a:latin typeface="Microsoft Yahei"/>
                <a:ea typeface="Microsoft Yahei"/>
                <a:cs typeface="Microsoft Yahei"/>
                <a:sym typeface="Microsoft Yahei"/>
              </a:rPr>
              <a:t>Original OLS</a:t>
            </a:r>
            <a:endParaRPr b="1" sz="1500">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sz="2700">
              <a:latin typeface="Microsoft Yahei"/>
              <a:ea typeface="Microsoft Yahei"/>
              <a:cs typeface="Microsoft Yahei"/>
              <a:sym typeface="Microsoft Yahei"/>
            </a:endParaRPr>
          </a:p>
        </p:txBody>
      </p:sp>
      <p:sp>
        <p:nvSpPr>
          <p:cNvPr id="356" name="Google Shape;356;p40"/>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57" name="Google Shape;357;p40"/>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8" name="Google Shape;358;p40"/>
          <p:cNvSpPr txBox="1"/>
          <p:nvPr/>
        </p:nvSpPr>
        <p:spPr>
          <a:xfrm>
            <a:off x="571650" y="1101500"/>
            <a:ext cx="88506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Gas Price(Wei)              -2.833e-09   3.06e-10     -9.258      0.000   -3.43e-09   -2.23e-09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Gas Used Per Day             4.356e-08   1.41e-08      3.090      0.002    1.59e-08    7.12e-08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Average Txn Fee (USD)          17.6229      1.772      9.945      0.000      14.142      21.104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Blocks Per Day                 -0.4906      0.258     -1.898      0.058      -0.998       0.017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Average Block Size(Bytes)      -0.0071      0.001     -6.829      0.000      -0.009      -0.005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BlockDifficulty                 0.4270      0.113      3.773      0.000       0.205       0.649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Hash Rate(GH/S)                -0.0046      0.001     -3.150      0.002      -0.007      -0.002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Cumulative Unique Addresses -1.387e-05   3.53e-06     -3.928      0.000   -2.08e-05   -6.93e-06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Network Utilization         -8963.8744   2509.510     -3.572      0.000   -1.39e+04   -4034.498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TransactionsCount Per Day       0.0008   9.66e-05      7.907      0.000       0.001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DeFi_TVL                     1.032e-08    6.8e-10     15.173      0.000    8.99e-09    1.17e-08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Verified Contracts              0.0446      0.080      0.556      0.578      -0.113       0.202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StableCoins Value            -5.77e-09   2.36e-09     -2.446      0.015   -1.04e-08   -1.14e-09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Sales NFT per Day            6.994e-09   1.64e-07      0.043      0.966   -3.16e-07     3.3e-07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Number of sales NFT per Day     0.0004      0.000      1.680      0.093    -6.1e-05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NASDAQ                          0.0131      0.015      0.854      0.394      -0.017       0.043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BTC/USDT                        0.0024      0.002      1.491      0.137      -0.001       0.005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BNB/USDT                       -0.4237      0.119     -3.551      0.000      -0.658      -0.189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SOL/USDT                       -0.0826      0.333     -0.248      0.804      -0.737       0.571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ADA/USDT                       -0.8266     29.766     -0.028      0.978     -59.295      57.642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sz="1050">
                <a:solidFill>
                  <a:srgbClr val="212121"/>
                </a:solidFill>
                <a:highlight>
                  <a:srgbClr val="FFFFFF"/>
                </a:highlight>
                <a:latin typeface="Courier New"/>
                <a:ea typeface="Courier New"/>
                <a:cs typeface="Courier New"/>
                <a:sym typeface="Courier New"/>
              </a:rPr>
              <a:t>ETC/USDT                        4.4632      0.718      6.218      0.000       3.053       5.873</a:t>
            </a:r>
            <a:endParaRPr>
              <a:solidFill>
                <a:schemeClr val="dk1"/>
              </a:solidFill>
              <a:latin typeface="Calibri"/>
              <a:ea typeface="Calibri"/>
              <a:cs typeface="Calibri"/>
              <a:sym typeface="Calibri"/>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62" name="Shape 362"/>
        <p:cNvGrpSpPr/>
        <p:nvPr/>
      </p:nvGrpSpPr>
      <p:grpSpPr>
        <a:xfrm>
          <a:off x="0" y="0"/>
          <a:ext cx="0" cy="0"/>
          <a:chOff x="0" y="0"/>
          <a:chExt cx="0" cy="0"/>
        </a:xfrm>
      </p:grpSpPr>
      <p:sp>
        <p:nvSpPr>
          <p:cNvPr id="363" name="Google Shape;363;p41"/>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64" name="Google Shape;364;p41"/>
          <p:cNvSpPr/>
          <p:nvPr/>
        </p:nvSpPr>
        <p:spPr>
          <a:xfrm>
            <a:off x="640550" y="426250"/>
            <a:ext cx="45840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TS'4 Heteroscedasticity</a:t>
            </a:r>
            <a:endParaRPr b="1" i="0" sz="1500" u="none" cap="none" strike="noStrike">
              <a:solidFill>
                <a:srgbClr val="000000"/>
              </a:solidFill>
              <a:latin typeface="Microsoft Yahei"/>
              <a:ea typeface="Microsoft Yahei"/>
              <a:cs typeface="Microsoft Yahei"/>
              <a:sym typeface="Microsoft Yahei"/>
            </a:endParaRPr>
          </a:p>
        </p:txBody>
      </p:sp>
      <p:sp>
        <p:nvSpPr>
          <p:cNvPr id="365" name="Google Shape;365;p41"/>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66" name="Google Shape;366;p41"/>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67" name="Google Shape;367;p41"/>
          <p:cNvPicPr preferRelativeResize="0"/>
          <p:nvPr/>
        </p:nvPicPr>
        <p:blipFill rotWithShape="1">
          <a:blip r:embed="rId3">
            <a:alphaModFix/>
          </a:blip>
          <a:srcRect b="0" l="0" r="49869" t="0"/>
          <a:stretch/>
        </p:blipFill>
        <p:spPr>
          <a:xfrm>
            <a:off x="571651" y="1030325"/>
            <a:ext cx="5231924" cy="1812950"/>
          </a:xfrm>
          <a:prstGeom prst="rect">
            <a:avLst/>
          </a:prstGeom>
          <a:noFill/>
          <a:ln>
            <a:noFill/>
          </a:ln>
        </p:spPr>
      </p:pic>
      <p:pic>
        <p:nvPicPr>
          <p:cNvPr id="368" name="Google Shape;368;p41"/>
          <p:cNvPicPr preferRelativeResize="0"/>
          <p:nvPr/>
        </p:nvPicPr>
        <p:blipFill rotWithShape="1">
          <a:blip r:embed="rId4">
            <a:alphaModFix/>
          </a:blip>
          <a:srcRect b="0" l="49869" r="0" t="0"/>
          <a:stretch/>
        </p:blipFill>
        <p:spPr>
          <a:xfrm>
            <a:off x="571650" y="2975975"/>
            <a:ext cx="5231924" cy="181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72" name="Shape 372"/>
        <p:cNvGrpSpPr/>
        <p:nvPr/>
      </p:nvGrpSpPr>
      <p:grpSpPr>
        <a:xfrm>
          <a:off x="0" y="0"/>
          <a:ext cx="0" cy="0"/>
          <a:chOff x="0" y="0"/>
          <a:chExt cx="0" cy="0"/>
        </a:xfrm>
      </p:grpSpPr>
      <p:sp>
        <p:nvSpPr>
          <p:cNvPr id="373" name="Google Shape;373;p42"/>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74" name="Google Shape;374;p42"/>
          <p:cNvSpPr/>
          <p:nvPr/>
        </p:nvSpPr>
        <p:spPr>
          <a:xfrm>
            <a:off x="640550" y="426250"/>
            <a:ext cx="86796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TS'4 Heteroscedasticity-Bruesch-Pagan Test</a:t>
            </a:r>
            <a:endParaRPr b="1" i="0" sz="1500" u="none" cap="none" strike="noStrike">
              <a:solidFill>
                <a:srgbClr val="000000"/>
              </a:solidFill>
              <a:latin typeface="Microsoft Yahei"/>
              <a:ea typeface="Microsoft Yahei"/>
              <a:cs typeface="Microsoft Yahei"/>
              <a:sym typeface="Microsoft Yahei"/>
            </a:endParaRPr>
          </a:p>
        </p:txBody>
      </p:sp>
      <p:sp>
        <p:nvSpPr>
          <p:cNvPr id="375" name="Google Shape;375;p42"/>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76" name="Google Shape;376;p42"/>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7" name="Google Shape;377;p42"/>
          <p:cNvSpPr txBox="1"/>
          <p:nvPr/>
        </p:nvSpPr>
        <p:spPr>
          <a:xfrm>
            <a:off x="450125" y="3429100"/>
            <a:ext cx="4951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Calibri"/>
                <a:ea typeface="Calibri"/>
                <a:cs typeface="Calibri"/>
                <a:sym typeface="Calibri"/>
              </a:rPr>
              <a:t>'Test Statistic': 178.0210735268372</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'Test Statistic p-value': 9.10528072676407e-24</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'F-Statistic': 9.060198266577352</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'F-Test p-value': 1.2161523288595614e-29</a:t>
            </a:r>
            <a:endParaRPr sz="1600">
              <a:latin typeface="Calibri"/>
              <a:ea typeface="Calibri"/>
              <a:cs typeface="Calibri"/>
              <a:sym typeface="Calibri"/>
            </a:endParaRPr>
          </a:p>
        </p:txBody>
      </p:sp>
      <p:pic>
        <p:nvPicPr>
          <p:cNvPr id="378" name="Google Shape;378;p42"/>
          <p:cNvPicPr preferRelativeResize="0"/>
          <p:nvPr/>
        </p:nvPicPr>
        <p:blipFill>
          <a:blip r:embed="rId3">
            <a:alphaModFix/>
          </a:blip>
          <a:stretch>
            <a:fillRect/>
          </a:stretch>
        </p:blipFill>
        <p:spPr>
          <a:xfrm>
            <a:off x="450113" y="1065925"/>
            <a:ext cx="8243776" cy="220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82" name="Shape 382"/>
        <p:cNvGrpSpPr/>
        <p:nvPr/>
      </p:nvGrpSpPr>
      <p:grpSpPr>
        <a:xfrm>
          <a:off x="0" y="0"/>
          <a:ext cx="0" cy="0"/>
          <a:chOff x="0" y="0"/>
          <a:chExt cx="0" cy="0"/>
        </a:xfrm>
      </p:grpSpPr>
      <p:sp>
        <p:nvSpPr>
          <p:cNvPr id="383" name="Google Shape;383;p43"/>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84" name="Google Shape;384;p43"/>
          <p:cNvSpPr/>
          <p:nvPr/>
        </p:nvSpPr>
        <p:spPr>
          <a:xfrm>
            <a:off x="640550" y="426250"/>
            <a:ext cx="81606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TS'5 Autocorrelation</a:t>
            </a:r>
            <a:endParaRPr b="1" i="0" sz="1500" u="none" cap="none" strike="noStrike">
              <a:solidFill>
                <a:srgbClr val="000000"/>
              </a:solidFill>
              <a:latin typeface="Microsoft Yahei"/>
              <a:ea typeface="Microsoft Yahei"/>
              <a:cs typeface="Microsoft Yahei"/>
              <a:sym typeface="Microsoft Yahei"/>
            </a:endParaRPr>
          </a:p>
        </p:txBody>
      </p:sp>
      <p:sp>
        <p:nvSpPr>
          <p:cNvPr id="385" name="Google Shape;385;p43"/>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86" name="Google Shape;386;p43"/>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87" name="Google Shape;387;p43"/>
          <p:cNvPicPr preferRelativeResize="0"/>
          <p:nvPr/>
        </p:nvPicPr>
        <p:blipFill>
          <a:blip r:embed="rId3">
            <a:alphaModFix/>
          </a:blip>
          <a:stretch>
            <a:fillRect/>
          </a:stretch>
        </p:blipFill>
        <p:spPr>
          <a:xfrm>
            <a:off x="640550" y="1314450"/>
            <a:ext cx="4274350" cy="292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391" name="Shape 391"/>
        <p:cNvGrpSpPr/>
        <p:nvPr/>
      </p:nvGrpSpPr>
      <p:grpSpPr>
        <a:xfrm>
          <a:off x="0" y="0"/>
          <a:ext cx="0" cy="0"/>
          <a:chOff x="0" y="0"/>
          <a:chExt cx="0" cy="0"/>
        </a:xfrm>
      </p:grpSpPr>
      <p:sp>
        <p:nvSpPr>
          <p:cNvPr id="392" name="Google Shape;392;p44"/>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393" name="Google Shape;393;p44"/>
          <p:cNvSpPr/>
          <p:nvPr/>
        </p:nvSpPr>
        <p:spPr>
          <a:xfrm>
            <a:off x="640550" y="426250"/>
            <a:ext cx="81606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TS'5 Autocorrelation-Use Durbin-Watson Test</a:t>
            </a:r>
            <a:endParaRPr b="1" i="0" sz="1500" u="none" cap="none" strike="noStrike">
              <a:solidFill>
                <a:srgbClr val="000000"/>
              </a:solidFill>
              <a:latin typeface="Microsoft Yahei"/>
              <a:ea typeface="Microsoft Yahei"/>
              <a:cs typeface="Microsoft Yahei"/>
              <a:sym typeface="Microsoft Yahei"/>
            </a:endParaRPr>
          </a:p>
        </p:txBody>
      </p:sp>
      <p:sp>
        <p:nvSpPr>
          <p:cNvPr id="394" name="Google Shape;394;p44"/>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395" name="Google Shape;395;p44"/>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396" name="Google Shape;396;p44"/>
          <p:cNvPicPr preferRelativeResize="0"/>
          <p:nvPr/>
        </p:nvPicPr>
        <p:blipFill>
          <a:blip r:embed="rId3">
            <a:alphaModFix/>
          </a:blip>
          <a:stretch>
            <a:fillRect/>
          </a:stretch>
        </p:blipFill>
        <p:spPr>
          <a:xfrm>
            <a:off x="400050" y="1027624"/>
            <a:ext cx="7720299" cy="37478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151" name="Shape 151"/>
        <p:cNvGrpSpPr/>
        <p:nvPr/>
      </p:nvGrpSpPr>
      <p:grpSpPr>
        <a:xfrm>
          <a:off x="0" y="0"/>
          <a:ext cx="0" cy="0"/>
          <a:chOff x="0" y="0"/>
          <a:chExt cx="0" cy="0"/>
        </a:xfrm>
      </p:grpSpPr>
      <p:sp>
        <p:nvSpPr>
          <p:cNvPr id="152" name="Google Shape;152;p27"/>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53" name="Google Shape;153;p27"/>
          <p:cNvSpPr/>
          <p:nvPr/>
        </p:nvSpPr>
        <p:spPr>
          <a:xfrm>
            <a:off x="640556" y="426244"/>
            <a:ext cx="20765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rgbClr val="000000"/>
                </a:solidFill>
                <a:latin typeface="Microsoft Yahei"/>
                <a:ea typeface="Microsoft Yahei"/>
                <a:cs typeface="Microsoft Yahei"/>
                <a:sym typeface="Microsoft Yahei"/>
              </a:rPr>
              <a:t>CONTENTS</a:t>
            </a:r>
            <a:endParaRPr b="1" i="0" sz="2700" u="none" cap="none" strike="noStrike">
              <a:solidFill>
                <a:srgbClr val="000000"/>
              </a:solidFill>
              <a:latin typeface="Microsoft Yahei"/>
              <a:ea typeface="Microsoft Yahei"/>
              <a:cs typeface="Microsoft Yahei"/>
              <a:sym typeface="Microsoft Yahei"/>
            </a:endParaRPr>
          </a:p>
        </p:txBody>
      </p:sp>
      <p:grpSp>
        <p:nvGrpSpPr>
          <p:cNvPr id="154" name="Google Shape;154;p27"/>
          <p:cNvGrpSpPr/>
          <p:nvPr/>
        </p:nvGrpSpPr>
        <p:grpSpPr>
          <a:xfrm>
            <a:off x="5461397" y="1138238"/>
            <a:ext cx="2390137" cy="547664"/>
            <a:chOff x="0" y="0"/>
            <a:chExt cx="3187220" cy="730938"/>
          </a:xfrm>
        </p:grpSpPr>
        <p:sp>
          <p:nvSpPr>
            <p:cNvPr id="155" name="Google Shape;155;p27"/>
            <p:cNvSpPr/>
            <p:nvPr/>
          </p:nvSpPr>
          <p:spPr>
            <a:xfrm>
              <a:off x="0" y="361638"/>
              <a:ext cx="30039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Yahei"/>
                  <a:ea typeface="Microsoft Yahei"/>
                  <a:cs typeface="Microsoft Yahei"/>
                  <a:sym typeface="Microsoft Yahei"/>
                </a:rPr>
                <a:t>動機與目的、研究流程</a:t>
              </a:r>
              <a:endParaRPr b="0" i="0" sz="1400" u="none" cap="none" strike="noStrike">
                <a:solidFill>
                  <a:srgbClr val="000000"/>
                </a:solidFill>
                <a:latin typeface="Microsoft Yahei"/>
                <a:ea typeface="Microsoft Yahei"/>
                <a:cs typeface="Microsoft Yahei"/>
                <a:sym typeface="Microsoft Yahei"/>
              </a:endParaRPr>
            </a:p>
          </p:txBody>
        </p:sp>
        <p:sp>
          <p:nvSpPr>
            <p:cNvPr id="156" name="Google Shape;156;p27"/>
            <p:cNvSpPr/>
            <p:nvPr/>
          </p:nvSpPr>
          <p:spPr>
            <a:xfrm>
              <a:off x="20" y="0"/>
              <a:ext cx="31872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Yahei"/>
                  <a:ea typeface="Microsoft Yahei"/>
                  <a:cs typeface="Microsoft Yahei"/>
                  <a:sym typeface="Microsoft Yahei"/>
                </a:rPr>
                <a:t>研究介紹</a:t>
              </a:r>
              <a:endParaRPr b="0" i="0" sz="1800" u="none" cap="none" strike="noStrike">
                <a:solidFill>
                  <a:srgbClr val="000000"/>
                </a:solidFill>
                <a:latin typeface="Microsoft Yahei"/>
                <a:ea typeface="Microsoft Yahei"/>
                <a:cs typeface="Microsoft Yahei"/>
                <a:sym typeface="Microsoft Yahei"/>
              </a:endParaRPr>
            </a:p>
          </p:txBody>
        </p:sp>
      </p:grpSp>
      <p:sp>
        <p:nvSpPr>
          <p:cNvPr id="157" name="Google Shape;157;p27"/>
          <p:cNvSpPr/>
          <p:nvPr/>
        </p:nvSpPr>
        <p:spPr>
          <a:xfrm>
            <a:off x="1707356" y="2318147"/>
            <a:ext cx="139303" cy="34647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BEF"/>
              </a:solidFill>
              <a:latin typeface="Microsoft Yahei"/>
              <a:ea typeface="Microsoft Yahei"/>
              <a:cs typeface="Microsoft Yahei"/>
              <a:sym typeface="Microsoft Yahei"/>
            </a:endParaRPr>
          </a:p>
        </p:txBody>
      </p:sp>
      <p:grpSp>
        <p:nvGrpSpPr>
          <p:cNvPr id="158" name="Google Shape;158;p27"/>
          <p:cNvGrpSpPr/>
          <p:nvPr/>
        </p:nvGrpSpPr>
        <p:grpSpPr>
          <a:xfrm>
            <a:off x="4887516" y="1108472"/>
            <a:ext cx="498872" cy="539353"/>
            <a:chOff x="0" y="0"/>
            <a:chExt cx="665978" cy="720170"/>
          </a:xfrm>
        </p:grpSpPr>
        <p:sp>
          <p:nvSpPr>
            <p:cNvPr id="159" name="Google Shape;159;p27"/>
            <p:cNvSpPr/>
            <p:nvPr/>
          </p:nvSpPr>
          <p:spPr>
            <a:xfrm>
              <a:off x="0" y="0"/>
              <a:ext cx="665978" cy="665978"/>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60" name="Google Shape;160;p27"/>
            <p:cNvSpPr/>
            <p:nvPr/>
          </p:nvSpPr>
          <p:spPr>
            <a:xfrm>
              <a:off x="99179" y="12284"/>
              <a:ext cx="500458" cy="7078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1</a:t>
              </a:r>
              <a:endParaRPr b="1" i="0" sz="1200" u="none" cap="none" strike="noStrike">
                <a:solidFill>
                  <a:srgbClr val="FFFBEF"/>
                </a:solidFill>
                <a:latin typeface="Microsoft Yahei"/>
                <a:ea typeface="Microsoft Yahei"/>
                <a:cs typeface="Microsoft Yahei"/>
                <a:sym typeface="Microsoft Yahei"/>
              </a:endParaRPr>
            </a:p>
          </p:txBody>
        </p:sp>
      </p:grpSp>
      <p:grpSp>
        <p:nvGrpSpPr>
          <p:cNvPr id="161" name="Google Shape;161;p27"/>
          <p:cNvGrpSpPr/>
          <p:nvPr/>
        </p:nvGrpSpPr>
        <p:grpSpPr>
          <a:xfrm>
            <a:off x="4887516" y="1788319"/>
            <a:ext cx="498872" cy="536972"/>
            <a:chOff x="0" y="0"/>
            <a:chExt cx="665978" cy="716197"/>
          </a:xfrm>
        </p:grpSpPr>
        <p:sp>
          <p:nvSpPr>
            <p:cNvPr id="162" name="Google Shape;162;p27"/>
            <p:cNvSpPr/>
            <p:nvPr/>
          </p:nvSpPr>
          <p:spPr>
            <a:xfrm>
              <a:off x="0" y="50219"/>
              <a:ext cx="665978" cy="665978"/>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63" name="Google Shape;163;p27"/>
            <p:cNvSpPr/>
            <p:nvPr/>
          </p:nvSpPr>
          <p:spPr>
            <a:xfrm>
              <a:off x="99179" y="0"/>
              <a:ext cx="500458" cy="7078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2</a:t>
              </a:r>
              <a:endParaRPr b="1" i="0" sz="1200" u="none" cap="none" strike="noStrike">
                <a:solidFill>
                  <a:srgbClr val="FFFBEF"/>
                </a:solidFill>
                <a:latin typeface="Microsoft Yahei"/>
                <a:ea typeface="Microsoft Yahei"/>
                <a:cs typeface="Microsoft Yahei"/>
                <a:sym typeface="Microsoft Yahei"/>
              </a:endParaRPr>
            </a:p>
          </p:txBody>
        </p:sp>
      </p:grpSp>
      <p:grpSp>
        <p:nvGrpSpPr>
          <p:cNvPr id="164" name="Google Shape;164;p27"/>
          <p:cNvGrpSpPr/>
          <p:nvPr/>
        </p:nvGrpSpPr>
        <p:grpSpPr>
          <a:xfrm>
            <a:off x="4887516" y="2502694"/>
            <a:ext cx="498872" cy="536972"/>
            <a:chOff x="0" y="0"/>
            <a:chExt cx="665978" cy="716479"/>
          </a:xfrm>
        </p:grpSpPr>
        <p:sp>
          <p:nvSpPr>
            <p:cNvPr id="165" name="Google Shape;165;p27"/>
            <p:cNvSpPr/>
            <p:nvPr/>
          </p:nvSpPr>
          <p:spPr>
            <a:xfrm>
              <a:off x="0" y="0"/>
              <a:ext cx="665978" cy="665978"/>
            </a:xfrm>
            <a:prstGeom prst="ellipse">
              <a:avLst/>
            </a:prstGeom>
            <a:solidFill>
              <a:srgbClr val="FFDE6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66" name="Google Shape;166;p27"/>
            <p:cNvSpPr/>
            <p:nvPr/>
          </p:nvSpPr>
          <p:spPr>
            <a:xfrm>
              <a:off x="82760" y="8593"/>
              <a:ext cx="500458" cy="7078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3</a:t>
              </a:r>
              <a:endParaRPr b="1" i="0" sz="1200" u="none" cap="none" strike="noStrike">
                <a:solidFill>
                  <a:srgbClr val="FFFBEF"/>
                </a:solidFill>
                <a:latin typeface="Microsoft Yahei"/>
                <a:ea typeface="Microsoft Yahei"/>
                <a:cs typeface="Microsoft Yahei"/>
                <a:sym typeface="Microsoft Yahei"/>
              </a:endParaRPr>
            </a:p>
          </p:txBody>
        </p:sp>
      </p:grpSp>
      <p:grpSp>
        <p:nvGrpSpPr>
          <p:cNvPr id="167" name="Google Shape;167;p27"/>
          <p:cNvGrpSpPr/>
          <p:nvPr/>
        </p:nvGrpSpPr>
        <p:grpSpPr>
          <a:xfrm>
            <a:off x="4887516" y="3215878"/>
            <a:ext cx="498872" cy="531019"/>
            <a:chOff x="0" y="0"/>
            <a:chExt cx="665978" cy="707886"/>
          </a:xfrm>
        </p:grpSpPr>
        <p:sp>
          <p:nvSpPr>
            <p:cNvPr id="168" name="Google Shape;168;p27"/>
            <p:cNvSpPr/>
            <p:nvPr/>
          </p:nvSpPr>
          <p:spPr>
            <a:xfrm>
              <a:off x="0" y="0"/>
              <a:ext cx="665978" cy="665978"/>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69" name="Google Shape;169;p27"/>
            <p:cNvSpPr/>
            <p:nvPr/>
          </p:nvSpPr>
          <p:spPr>
            <a:xfrm>
              <a:off x="82760" y="0"/>
              <a:ext cx="500458" cy="7078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4</a:t>
              </a:r>
              <a:endParaRPr b="1" i="0" sz="1200" u="none" cap="none" strike="noStrike">
                <a:solidFill>
                  <a:srgbClr val="FFFBEF"/>
                </a:solidFill>
                <a:latin typeface="Microsoft Yahei"/>
                <a:ea typeface="Microsoft Yahei"/>
                <a:cs typeface="Microsoft Yahei"/>
                <a:sym typeface="Microsoft Yahei"/>
              </a:endParaRPr>
            </a:p>
          </p:txBody>
        </p:sp>
      </p:grpSp>
      <p:grpSp>
        <p:nvGrpSpPr>
          <p:cNvPr id="170" name="Google Shape;170;p27"/>
          <p:cNvGrpSpPr/>
          <p:nvPr/>
        </p:nvGrpSpPr>
        <p:grpSpPr>
          <a:xfrm>
            <a:off x="1841897" y="1777604"/>
            <a:ext cx="1670447" cy="1670447"/>
            <a:chOff x="0" y="0"/>
            <a:chExt cx="2227477" cy="2227477"/>
          </a:xfrm>
        </p:grpSpPr>
        <p:sp>
          <p:nvSpPr>
            <p:cNvPr id="171" name="Google Shape;171;p27"/>
            <p:cNvSpPr/>
            <p:nvPr/>
          </p:nvSpPr>
          <p:spPr>
            <a:xfrm>
              <a:off x="0" y="0"/>
              <a:ext cx="2227477" cy="2227477"/>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72" name="Google Shape;172;p27"/>
            <p:cNvSpPr/>
            <p:nvPr/>
          </p:nvSpPr>
          <p:spPr>
            <a:xfrm>
              <a:off x="332159" y="284202"/>
              <a:ext cx="1569600" cy="9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100"/>
                <a:buFont typeface="Arial"/>
                <a:buNone/>
              </a:pPr>
              <a:r>
                <a:rPr b="1" i="0" lang="zh-TW" sz="4100" u="none" cap="none" strike="noStrike">
                  <a:solidFill>
                    <a:srgbClr val="FFFBEF"/>
                  </a:solidFill>
                  <a:latin typeface="Microsoft Yahei"/>
                  <a:ea typeface="Microsoft Yahei"/>
                  <a:cs typeface="Microsoft Yahei"/>
                  <a:sym typeface="Microsoft Yahei"/>
                </a:rPr>
                <a:t>目錄</a:t>
              </a:r>
              <a:endParaRPr b="1" i="0" sz="1800" u="none" cap="none" strike="noStrike">
                <a:solidFill>
                  <a:srgbClr val="FFFBEF"/>
                </a:solidFill>
                <a:latin typeface="Microsoft Yahei"/>
                <a:ea typeface="Microsoft Yahei"/>
                <a:cs typeface="Microsoft Yahei"/>
                <a:sym typeface="Microsoft Yahei"/>
              </a:endParaRPr>
            </a:p>
          </p:txBody>
        </p:sp>
      </p:grpSp>
      <p:grpSp>
        <p:nvGrpSpPr>
          <p:cNvPr id="173" name="Google Shape;173;p27"/>
          <p:cNvGrpSpPr/>
          <p:nvPr/>
        </p:nvGrpSpPr>
        <p:grpSpPr>
          <a:xfrm>
            <a:off x="4887516" y="3923110"/>
            <a:ext cx="498872" cy="531019"/>
            <a:chOff x="0" y="0"/>
            <a:chExt cx="665978" cy="707886"/>
          </a:xfrm>
        </p:grpSpPr>
        <p:sp>
          <p:nvSpPr>
            <p:cNvPr id="174" name="Google Shape;174;p27"/>
            <p:cNvSpPr/>
            <p:nvPr/>
          </p:nvSpPr>
          <p:spPr>
            <a:xfrm>
              <a:off x="0" y="0"/>
              <a:ext cx="665978" cy="665978"/>
            </a:xfrm>
            <a:prstGeom prst="ellipse">
              <a:avLst/>
            </a:prstGeom>
            <a:solidFill>
              <a:srgbClr val="A37F6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75" name="Google Shape;175;p27"/>
            <p:cNvSpPr/>
            <p:nvPr/>
          </p:nvSpPr>
          <p:spPr>
            <a:xfrm>
              <a:off x="82760" y="0"/>
              <a:ext cx="500458" cy="7078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BEF"/>
                  </a:solidFill>
                  <a:latin typeface="Microsoft Yahei"/>
                  <a:ea typeface="Microsoft Yahei"/>
                  <a:cs typeface="Microsoft Yahei"/>
                  <a:sym typeface="Microsoft Yahei"/>
                </a:rPr>
                <a:t>5</a:t>
              </a:r>
              <a:endParaRPr b="1" i="0" sz="1200" u="none" cap="none" strike="noStrike">
                <a:solidFill>
                  <a:srgbClr val="FFFBEF"/>
                </a:solidFill>
                <a:latin typeface="Microsoft Yahei"/>
                <a:ea typeface="Microsoft Yahei"/>
                <a:cs typeface="Microsoft Yahei"/>
                <a:sym typeface="Microsoft Yahei"/>
              </a:endParaRPr>
            </a:p>
          </p:txBody>
        </p:sp>
      </p:grpSp>
      <p:grpSp>
        <p:nvGrpSpPr>
          <p:cNvPr id="176" name="Google Shape;176;p27"/>
          <p:cNvGrpSpPr/>
          <p:nvPr/>
        </p:nvGrpSpPr>
        <p:grpSpPr>
          <a:xfrm>
            <a:off x="5461397" y="1821656"/>
            <a:ext cx="2252663" cy="548879"/>
            <a:chOff x="0" y="0"/>
            <a:chExt cx="3003899" cy="730970"/>
          </a:xfrm>
        </p:grpSpPr>
        <p:sp>
          <p:nvSpPr>
            <p:cNvPr id="177" name="Google Shape;177;p27"/>
            <p:cNvSpPr/>
            <p:nvPr/>
          </p:nvSpPr>
          <p:spPr>
            <a:xfrm>
              <a:off x="0" y="361638"/>
              <a:ext cx="3003899"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Yahei"/>
                  <a:ea typeface="Microsoft Yahei"/>
                  <a:cs typeface="Microsoft Yahei"/>
                  <a:sym typeface="Microsoft Yahei"/>
                </a:rPr>
                <a:t>資料類型與 EDA</a:t>
              </a:r>
              <a:endParaRPr b="0" i="0" sz="1400" u="none" cap="none" strike="noStrike">
                <a:solidFill>
                  <a:srgbClr val="000000"/>
                </a:solidFill>
                <a:latin typeface="Microsoft Yahei"/>
                <a:ea typeface="Microsoft Yahei"/>
                <a:cs typeface="Microsoft Yahei"/>
                <a:sym typeface="Microsoft Yahei"/>
              </a:endParaRPr>
            </a:p>
          </p:txBody>
        </p:sp>
        <p:sp>
          <p:nvSpPr>
            <p:cNvPr id="178" name="Google Shape;178;p27"/>
            <p:cNvSpPr/>
            <p:nvPr/>
          </p:nvSpPr>
          <p:spPr>
            <a:xfrm>
              <a:off x="0" y="0"/>
              <a:ext cx="1905330" cy="46166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Yahei"/>
                  <a:ea typeface="Microsoft Yahei"/>
                  <a:cs typeface="Microsoft Yahei"/>
                  <a:sym typeface="Microsoft Yahei"/>
                </a:rPr>
                <a:t>資料描述</a:t>
              </a:r>
              <a:endParaRPr b="0" i="0" sz="1800" u="none" cap="none" strike="noStrike">
                <a:solidFill>
                  <a:srgbClr val="000000"/>
                </a:solidFill>
                <a:latin typeface="Microsoft Yahei"/>
                <a:ea typeface="Microsoft Yahei"/>
                <a:cs typeface="Microsoft Yahei"/>
                <a:sym typeface="Microsoft Yahei"/>
              </a:endParaRPr>
            </a:p>
          </p:txBody>
        </p:sp>
      </p:grpSp>
      <p:grpSp>
        <p:nvGrpSpPr>
          <p:cNvPr id="179" name="Google Shape;179;p27"/>
          <p:cNvGrpSpPr/>
          <p:nvPr/>
        </p:nvGrpSpPr>
        <p:grpSpPr>
          <a:xfrm>
            <a:off x="5461408" y="2505075"/>
            <a:ext cx="2874941" cy="548857"/>
            <a:chOff x="15" y="0"/>
            <a:chExt cx="3833700" cy="730941"/>
          </a:xfrm>
        </p:grpSpPr>
        <p:sp>
          <p:nvSpPr>
            <p:cNvPr id="180" name="Google Shape;180;p27"/>
            <p:cNvSpPr/>
            <p:nvPr/>
          </p:nvSpPr>
          <p:spPr>
            <a:xfrm>
              <a:off x="15" y="361641"/>
              <a:ext cx="38337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0" i="0" lang="zh-TW" sz="1400" u="none" cap="none" strike="noStrike">
                  <a:solidFill>
                    <a:srgbClr val="000000"/>
                  </a:solidFill>
                  <a:latin typeface="Microsoft Yahei"/>
                  <a:ea typeface="Microsoft Yahei"/>
                  <a:cs typeface="Microsoft Yahei"/>
                  <a:sym typeface="Microsoft Yahei"/>
                </a:rPr>
                <a:t>資料預處理、應變數、自變數介紹</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800"/>
                <a:buFont typeface="Arial"/>
                <a:buNone/>
              </a:pPr>
              <a:r>
                <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
          <p:nvSpPr>
            <p:cNvPr id="181" name="Google Shape;181;p27"/>
            <p:cNvSpPr/>
            <p:nvPr/>
          </p:nvSpPr>
          <p:spPr>
            <a:xfrm>
              <a:off x="22" y="0"/>
              <a:ext cx="35184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Yahei"/>
                  <a:ea typeface="Microsoft Yahei"/>
                  <a:cs typeface="Microsoft Yahei"/>
                  <a:sym typeface="Microsoft Yahei"/>
                </a:rPr>
                <a:t>資料處理、特徵工程</a:t>
              </a:r>
              <a:endParaRPr b="0" i="0" sz="1800" u="none" cap="none" strike="noStrike">
                <a:solidFill>
                  <a:srgbClr val="000000"/>
                </a:solidFill>
                <a:latin typeface="Microsoft Yahei"/>
                <a:ea typeface="Microsoft Yahei"/>
                <a:cs typeface="Microsoft Yahei"/>
                <a:sym typeface="Microsoft Yahei"/>
              </a:endParaRPr>
            </a:p>
          </p:txBody>
        </p:sp>
      </p:grpSp>
      <p:grpSp>
        <p:nvGrpSpPr>
          <p:cNvPr id="182" name="Google Shape;182;p27"/>
          <p:cNvGrpSpPr/>
          <p:nvPr/>
        </p:nvGrpSpPr>
        <p:grpSpPr>
          <a:xfrm>
            <a:off x="5461397" y="3189685"/>
            <a:ext cx="2252663" cy="547688"/>
            <a:chOff x="0" y="0"/>
            <a:chExt cx="3003899" cy="730970"/>
          </a:xfrm>
        </p:grpSpPr>
        <p:sp>
          <p:nvSpPr>
            <p:cNvPr id="183" name="Google Shape;183;p27"/>
            <p:cNvSpPr/>
            <p:nvPr/>
          </p:nvSpPr>
          <p:spPr>
            <a:xfrm>
              <a:off x="0" y="361638"/>
              <a:ext cx="3003899"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Yahei"/>
                  <a:ea typeface="Microsoft Yahei"/>
                  <a:cs typeface="Microsoft Yahei"/>
                  <a:sym typeface="Microsoft Yahei"/>
                </a:rPr>
                <a:t>模型介紹結果比較</a:t>
              </a:r>
              <a:endParaRPr b="0" i="0" sz="1400" u="none" cap="none" strike="noStrike">
                <a:solidFill>
                  <a:srgbClr val="000000"/>
                </a:solidFill>
                <a:latin typeface="Microsoft Yahei"/>
                <a:ea typeface="Microsoft Yahei"/>
                <a:cs typeface="Microsoft Yahei"/>
                <a:sym typeface="Microsoft Yahei"/>
              </a:endParaRPr>
            </a:p>
          </p:txBody>
        </p:sp>
        <p:sp>
          <p:nvSpPr>
            <p:cNvPr id="184" name="Google Shape;184;p27"/>
            <p:cNvSpPr/>
            <p:nvPr/>
          </p:nvSpPr>
          <p:spPr>
            <a:xfrm>
              <a:off x="0" y="0"/>
              <a:ext cx="1905330" cy="46166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Yahei"/>
                  <a:ea typeface="Microsoft Yahei"/>
                  <a:cs typeface="Microsoft Yahei"/>
                  <a:sym typeface="Microsoft Yahei"/>
                </a:rPr>
                <a:t>模型</a:t>
              </a:r>
              <a:endParaRPr b="0" i="0" sz="1800" u="none" cap="none" strike="noStrike">
                <a:solidFill>
                  <a:srgbClr val="000000"/>
                </a:solidFill>
                <a:latin typeface="Microsoft Yahei"/>
                <a:ea typeface="Microsoft Yahei"/>
                <a:cs typeface="Microsoft Yahei"/>
                <a:sym typeface="Microsoft Yahei"/>
              </a:endParaRPr>
            </a:p>
          </p:txBody>
        </p:sp>
      </p:grpSp>
      <p:grpSp>
        <p:nvGrpSpPr>
          <p:cNvPr id="185" name="Google Shape;185;p27"/>
          <p:cNvGrpSpPr/>
          <p:nvPr/>
        </p:nvGrpSpPr>
        <p:grpSpPr>
          <a:xfrm>
            <a:off x="5461397" y="3873103"/>
            <a:ext cx="2252663" cy="548878"/>
            <a:chOff x="0" y="0"/>
            <a:chExt cx="3003899" cy="730970"/>
          </a:xfrm>
        </p:grpSpPr>
        <p:sp>
          <p:nvSpPr>
            <p:cNvPr id="186" name="Google Shape;186;p27"/>
            <p:cNvSpPr/>
            <p:nvPr/>
          </p:nvSpPr>
          <p:spPr>
            <a:xfrm>
              <a:off x="0" y="361638"/>
              <a:ext cx="3003899"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Yahei"/>
                  <a:ea typeface="Microsoft Yahei"/>
                  <a:cs typeface="Microsoft Yahei"/>
                  <a:sym typeface="Microsoft Yahei"/>
                </a:rPr>
                <a:t>應用、結論</a:t>
              </a:r>
              <a:endParaRPr b="0" i="0" sz="1400" u="none" cap="none" strike="noStrike">
                <a:solidFill>
                  <a:srgbClr val="000000"/>
                </a:solidFill>
                <a:latin typeface="Microsoft Yahei"/>
                <a:ea typeface="Microsoft Yahei"/>
                <a:cs typeface="Microsoft Yahei"/>
                <a:sym typeface="Microsoft Yahei"/>
              </a:endParaRPr>
            </a:p>
          </p:txBody>
        </p:sp>
        <p:sp>
          <p:nvSpPr>
            <p:cNvPr id="187" name="Google Shape;187;p27"/>
            <p:cNvSpPr/>
            <p:nvPr/>
          </p:nvSpPr>
          <p:spPr>
            <a:xfrm>
              <a:off x="0" y="0"/>
              <a:ext cx="19053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Microsoft Yahei"/>
                  <a:ea typeface="Microsoft Yahei"/>
                  <a:cs typeface="Microsoft Yahei"/>
                  <a:sym typeface="Microsoft Yahei"/>
                </a:rPr>
                <a:t>總結</a:t>
              </a:r>
              <a:endParaRPr b="0" i="0" sz="1800" u="none" cap="none" strike="noStrike">
                <a:solidFill>
                  <a:srgbClr val="000000"/>
                </a:solidFill>
                <a:latin typeface="Microsoft Yahei"/>
                <a:ea typeface="Microsoft Yahei"/>
                <a:cs typeface="Microsoft Yahei"/>
                <a:sym typeface="Microsoft Yahei"/>
              </a:endParaRPr>
            </a:p>
          </p:txBody>
        </p:sp>
      </p:grpSp>
      <p:sp>
        <p:nvSpPr>
          <p:cNvPr id="188" name="Google Shape;188;p27"/>
          <p:cNvSpPr/>
          <p:nvPr/>
        </p:nvSpPr>
        <p:spPr>
          <a:xfrm>
            <a:off x="1239441" y="3074194"/>
            <a:ext cx="584597" cy="583406"/>
          </a:xfrm>
          <a:prstGeom prst="ellipse">
            <a:avLst/>
          </a:prstGeom>
          <a:solidFill>
            <a:srgbClr val="FFDE6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89" name="Google Shape;189;p27"/>
          <p:cNvSpPr/>
          <p:nvPr/>
        </p:nvSpPr>
        <p:spPr>
          <a:xfrm>
            <a:off x="1251347" y="1990725"/>
            <a:ext cx="438150" cy="438150"/>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90" name="Google Shape;190;p27"/>
          <p:cNvSpPr/>
          <p:nvPr/>
        </p:nvSpPr>
        <p:spPr>
          <a:xfrm>
            <a:off x="1956197" y="1339454"/>
            <a:ext cx="415528" cy="415528"/>
          </a:xfrm>
          <a:prstGeom prst="ellipse">
            <a:avLst/>
          </a:prstGeom>
          <a:solidFill>
            <a:srgbClr val="FFDE6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91" name="Google Shape;191;p27"/>
          <p:cNvSpPr/>
          <p:nvPr/>
        </p:nvSpPr>
        <p:spPr>
          <a:xfrm>
            <a:off x="3512344" y="1862138"/>
            <a:ext cx="428625" cy="428625"/>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92" name="Google Shape;192;p27"/>
          <p:cNvSpPr/>
          <p:nvPr/>
        </p:nvSpPr>
        <p:spPr>
          <a:xfrm>
            <a:off x="2965847" y="3562350"/>
            <a:ext cx="484584" cy="484585"/>
          </a:xfrm>
          <a:prstGeom prst="ellipse">
            <a:avLst/>
          </a:prstGeom>
          <a:solidFill>
            <a:srgbClr val="A37F6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193" name="Google Shape;193;p27"/>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194" name="Google Shape;194;p27"/>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00" name="Shape 400"/>
        <p:cNvGrpSpPr/>
        <p:nvPr/>
      </p:nvGrpSpPr>
      <p:grpSpPr>
        <a:xfrm>
          <a:off x="0" y="0"/>
          <a:ext cx="0" cy="0"/>
          <a:chOff x="0" y="0"/>
          <a:chExt cx="0" cy="0"/>
        </a:xfrm>
      </p:grpSpPr>
      <p:sp>
        <p:nvSpPr>
          <p:cNvPr id="401" name="Google Shape;401;p45"/>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02" name="Google Shape;402;p45"/>
          <p:cNvSpPr/>
          <p:nvPr/>
        </p:nvSpPr>
        <p:spPr>
          <a:xfrm>
            <a:off x="640541" y="426250"/>
            <a:ext cx="8327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Newey-West standard errors for OLS - HAC</a:t>
            </a:r>
            <a:endParaRPr b="1" i="0" sz="1500" u="none" cap="none" strike="noStrike">
              <a:solidFill>
                <a:srgbClr val="000000"/>
              </a:solidFill>
              <a:latin typeface="Microsoft Yahei"/>
              <a:ea typeface="Microsoft Yahei"/>
              <a:cs typeface="Microsoft Yahei"/>
              <a:sym typeface="Microsoft Yahei"/>
            </a:endParaRPr>
          </a:p>
        </p:txBody>
      </p:sp>
      <p:sp>
        <p:nvSpPr>
          <p:cNvPr id="403" name="Google Shape;403;p45"/>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404" name="Google Shape;404;p45"/>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5" name="Google Shape;405;p45"/>
          <p:cNvSpPr txBox="1"/>
          <p:nvPr/>
        </p:nvSpPr>
        <p:spPr>
          <a:xfrm>
            <a:off x="400050" y="1050075"/>
            <a:ext cx="84798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Newey-West OLS Regression Results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Dep. Variable:               ETH/USDT   R-squared:                       0.992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Model:                            OLS   Adj. R-squared:                  0.992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Method:                 Least Squares   F-statistic:                     123.0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Date:                Fri, 20 May 2022   Prob (F-statistic):          1.53e-179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Time:                        05:38:52   Log-Likelihood:                -3509.7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No. Observations:                 579   AIC:                             7075.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Residuals:                     551   BIC:                             7198.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Model:                          27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Covariance Type:                  HAC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                                  coef    std err          z      P&gt;|z|      [0.025      0.975]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const                        1.134e+04   4426.432      2.561      0.010    2661.666       2e+04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                      759.4783     76.461      9.933      0.000     609.618     909.338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ETH_lag10                     -42.0006     49.869     -0.842      0.400    -139.742      55.741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ETH_lag20                      70.7987     43.025      1.646      0.100     -13.529     155.127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ETH_lag30                      23.3791     44.828      0.522      0.602     -64.482     111.240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EtherSupply                   -2.8e-05   2.43e-05     -1.150      0.250   -7.57e-05    1.97e-05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Daily Ether Burnt(ETH)         -0.0294      0.008     -3.521      0.000      -0.046      -0.013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Limit                      -0.0003   6.99e-05     -3.833      0.000      -0.000      -0.000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09" name="Shape 409"/>
        <p:cNvGrpSpPr/>
        <p:nvPr/>
      </p:nvGrpSpPr>
      <p:grpSpPr>
        <a:xfrm>
          <a:off x="0" y="0"/>
          <a:ext cx="0" cy="0"/>
          <a:chOff x="0" y="0"/>
          <a:chExt cx="0" cy="0"/>
        </a:xfrm>
      </p:grpSpPr>
      <p:sp>
        <p:nvSpPr>
          <p:cNvPr id="410" name="Google Shape;410;p46"/>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11" name="Google Shape;411;p46"/>
          <p:cNvSpPr/>
          <p:nvPr/>
        </p:nvSpPr>
        <p:spPr>
          <a:xfrm>
            <a:off x="640541" y="426250"/>
            <a:ext cx="8327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Newey-West standard errors for OLS - HAC</a:t>
            </a:r>
            <a:endParaRPr b="1" i="0" sz="1500" u="none" cap="none" strike="noStrike">
              <a:solidFill>
                <a:srgbClr val="000000"/>
              </a:solidFill>
              <a:latin typeface="Microsoft Yahei"/>
              <a:ea typeface="Microsoft Yahei"/>
              <a:cs typeface="Microsoft Yahei"/>
              <a:sym typeface="Microsoft Yahei"/>
            </a:endParaRPr>
          </a:p>
        </p:txBody>
      </p:sp>
      <p:sp>
        <p:nvSpPr>
          <p:cNvPr id="412" name="Google Shape;412;p46"/>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413" name="Google Shape;413;p46"/>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4" name="Google Shape;414;p46"/>
          <p:cNvSpPr txBox="1"/>
          <p:nvPr/>
        </p:nvSpPr>
        <p:spPr>
          <a:xfrm>
            <a:off x="400050" y="1129325"/>
            <a:ext cx="82422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Price(Wei)              -2.833e-09   6.46e-10     -4.383      0.000    -4.1e-09   -1.57e-09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Used Per Day             4.356e-08   1.12e-08      3.902      0.000    2.17e-08    6.54e-08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Average Txn Fee (USD)          17.6229      3.575      4.929      0.000      10.615      24.631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Blocks Per Day                 -0.4906      0.239     -2.057      0.040      -0.958      -0.023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Average Block Size(Bytes)      -0.0071      0.002     -3.895      0.000      -0.011      -0.004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BlockDifficulty                 0.4270      0.133      3.205      0.001       0.166       0.688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Hash Rate(GH/S)                -0.0046      0.002     -2.771      0.006      -0.008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Cumulative Unique Addresses -1.387e-05    5.5e-06     -2.519      0.012   -2.47e-05   -3.08e-06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Network Utilization         -8963.8744   2121.127     -4.226      0.000   -1.31e+04   -4806.541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TransactionsCount Per Day       0.0008      0.000      4.663      0.000       0.000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DeFi_TVL                     1.032e-08   1.78e-09      5.806      0.000    6.84e-09    1.38e-08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Verified Contracts              0.0446      0.113      0.394      0.693      -0.177       0.266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StableCoins Value            -5.77e-09   3.12e-09     -1.848      0.065   -1.19e-08     3.5e-10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Sales NFT per Day            6.994e-09   2.16e-07      0.032      0.974   -4.16e-07     4.3e-07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Number of sales NFT per Day     0.0004      0.000      1.172      0.241      -0.000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NASDAQ                          0.0131      0.020      0.663      0.507      -0.026       0.052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BTC/USDT                        0.0024      0.003      0.940      0.347      -0.003       0.007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BNB/USDT                       -0.4237      0.232     -1.826      0.068      -0.879       0.031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SOL/USDT                       -0.0826      0.651     -0.127      0.899      -1.359       1.194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ADA/USDT                       -0.8266     50.656     -0.016      0.987    -100.110      98.457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ETC/USDT                        4.4632      1.192      3.744      0.000       2.126       6.800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18" name="Shape 418"/>
        <p:cNvGrpSpPr/>
        <p:nvPr/>
      </p:nvGrpSpPr>
      <p:grpSpPr>
        <a:xfrm>
          <a:off x="0" y="0"/>
          <a:ext cx="0" cy="0"/>
          <a:chOff x="0" y="0"/>
          <a:chExt cx="0" cy="0"/>
        </a:xfrm>
      </p:grpSpPr>
      <p:sp>
        <p:nvSpPr>
          <p:cNvPr id="419" name="Google Shape;419;p47"/>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20" name="Google Shape;420;p47"/>
          <p:cNvSpPr/>
          <p:nvPr/>
        </p:nvSpPr>
        <p:spPr>
          <a:xfrm>
            <a:off x="640547" y="426250"/>
            <a:ext cx="49872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solidFill>
                  <a:schemeClr val="dk1"/>
                </a:solidFill>
                <a:latin typeface="Microsoft Yahei"/>
                <a:ea typeface="Microsoft Yahei"/>
                <a:cs typeface="Microsoft Yahei"/>
                <a:sym typeface="Microsoft Yahei"/>
              </a:rPr>
              <a:t>HAC </a:t>
            </a:r>
            <a:r>
              <a:rPr b="1" i="0" lang="zh-TW" sz="2700" u="none" cap="none" strike="noStrike">
                <a:solidFill>
                  <a:srgbClr val="000000"/>
                </a:solidFill>
                <a:latin typeface="Microsoft Yahei"/>
                <a:ea typeface="Microsoft Yahei"/>
                <a:cs typeface="Microsoft Yahei"/>
                <a:sym typeface="Microsoft Yahei"/>
              </a:rPr>
              <a:t>模型</a:t>
            </a:r>
            <a:r>
              <a:rPr b="1" lang="zh-TW" sz="2700">
                <a:latin typeface="Microsoft Yahei"/>
                <a:ea typeface="Microsoft Yahei"/>
                <a:cs typeface="Microsoft Yahei"/>
                <a:sym typeface="Microsoft Yahei"/>
              </a:rPr>
              <a:t> Fitting </a:t>
            </a:r>
            <a:r>
              <a:rPr b="1" i="0" lang="zh-TW" sz="2700" u="none" cap="none" strike="noStrike">
                <a:solidFill>
                  <a:srgbClr val="000000"/>
                </a:solidFill>
                <a:latin typeface="Microsoft Yahei"/>
                <a:ea typeface="Microsoft Yahei"/>
                <a:cs typeface="Microsoft Yahei"/>
                <a:sym typeface="Microsoft Yahei"/>
              </a:rPr>
              <a:t>結果</a:t>
            </a:r>
            <a:endParaRPr b="1" i="0" sz="1500" u="none" cap="none" strike="noStrike">
              <a:solidFill>
                <a:srgbClr val="000000"/>
              </a:solidFill>
              <a:latin typeface="Microsoft Yahei"/>
              <a:ea typeface="Microsoft Yahei"/>
              <a:cs typeface="Microsoft Yahei"/>
              <a:sym typeface="Microsoft Yahei"/>
            </a:endParaRPr>
          </a:p>
        </p:txBody>
      </p:sp>
      <p:sp>
        <p:nvSpPr>
          <p:cNvPr id="421" name="Google Shape;421;p47"/>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422" name="Google Shape;422;p47"/>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423" name="Google Shape;423;p47"/>
          <p:cNvPicPr preferRelativeResize="0"/>
          <p:nvPr/>
        </p:nvPicPr>
        <p:blipFill>
          <a:blip r:embed="rId3">
            <a:alphaModFix/>
          </a:blip>
          <a:stretch>
            <a:fillRect/>
          </a:stretch>
        </p:blipFill>
        <p:spPr>
          <a:xfrm>
            <a:off x="305800" y="921700"/>
            <a:ext cx="8311901" cy="39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27" name="Shape 427"/>
        <p:cNvGrpSpPr/>
        <p:nvPr/>
      </p:nvGrpSpPr>
      <p:grpSpPr>
        <a:xfrm>
          <a:off x="0" y="0"/>
          <a:ext cx="0" cy="0"/>
          <a:chOff x="0" y="0"/>
          <a:chExt cx="0" cy="0"/>
        </a:xfrm>
      </p:grpSpPr>
      <p:sp>
        <p:nvSpPr>
          <p:cNvPr id="428" name="Google Shape;428;p48"/>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29" name="Google Shape;429;p48"/>
          <p:cNvSpPr/>
          <p:nvPr/>
        </p:nvSpPr>
        <p:spPr>
          <a:xfrm>
            <a:off x="640556" y="426244"/>
            <a:ext cx="34620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rgbClr val="000000"/>
                </a:solidFill>
                <a:latin typeface="Microsoft Yahei"/>
                <a:ea typeface="Microsoft Yahei"/>
                <a:cs typeface="Microsoft Yahei"/>
                <a:sym typeface="Microsoft Yahei"/>
              </a:rPr>
              <a:t>各模型比較</a:t>
            </a:r>
            <a:endParaRPr b="1" i="0" sz="1500" u="none" cap="none" strike="noStrike">
              <a:solidFill>
                <a:srgbClr val="000000"/>
              </a:solidFill>
              <a:latin typeface="Microsoft Yahei"/>
              <a:ea typeface="Microsoft Yahei"/>
              <a:cs typeface="Microsoft Yahei"/>
              <a:sym typeface="Microsoft Yahei"/>
            </a:endParaRPr>
          </a:p>
        </p:txBody>
      </p:sp>
      <p:sp>
        <p:nvSpPr>
          <p:cNvPr id="430" name="Google Shape;430;p48"/>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zh-TW"/>
              <a:t>‹#›</a:t>
            </a:fld>
            <a:endParaRPr sz="1400">
              <a:solidFill>
                <a:schemeClr val="dk1"/>
              </a:solidFill>
            </a:endParaRPr>
          </a:p>
        </p:txBody>
      </p:sp>
      <p:sp>
        <p:nvSpPr>
          <p:cNvPr id="431" name="Google Shape;431;p48"/>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8"/>
          <p:cNvSpPr txBox="1"/>
          <p:nvPr/>
        </p:nvSpPr>
        <p:spPr>
          <a:xfrm>
            <a:off x="470975" y="1063000"/>
            <a:ext cx="80787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If we don't have SE, the OLS will be better since it is consistent.</a:t>
            </a:r>
            <a:endParaRPr sz="1800">
              <a:solidFill>
                <a:schemeClr val="dk1"/>
              </a:solidFill>
              <a:latin typeface="Microsoft Yahei"/>
              <a:ea typeface="Microsoft Yahei"/>
              <a:cs typeface="Microsoft Yahei"/>
              <a:sym typeface="Microsoft Yahei"/>
            </a:endParaRPr>
          </a:p>
          <a:p>
            <a:pPr indent="-342900" lvl="1" marL="914400" rtl="0" algn="l">
              <a:lnSpc>
                <a:spcPct val="150000"/>
              </a:lnSpc>
              <a:spcBef>
                <a:spcPts val="0"/>
              </a:spcBef>
              <a:spcAft>
                <a:spcPts val="0"/>
              </a:spcAft>
              <a:buClr>
                <a:schemeClr val="dk1"/>
              </a:buClr>
              <a:buSzPts val="1800"/>
              <a:buFont typeface="Microsoft Yahei"/>
              <a:buChar char="○"/>
            </a:pPr>
            <a:r>
              <a:rPr lang="zh-TW" sz="1800">
                <a:solidFill>
                  <a:schemeClr val="dk1"/>
                </a:solidFill>
                <a:latin typeface="Microsoft Yahei"/>
                <a:ea typeface="Microsoft Yahei"/>
                <a:cs typeface="Microsoft Yahei"/>
                <a:sym typeface="Microsoft Yahei"/>
              </a:rPr>
              <a:t>如果解釋變數並非 strictly exogenous，那 FGLS 不僅會 inefficient，還會 inconsistent。</a:t>
            </a:r>
            <a:endParaRPr sz="1800">
              <a:solidFill>
                <a:schemeClr val="dk1"/>
              </a:solidFill>
              <a:latin typeface="Microsoft Yahei"/>
              <a:ea typeface="Microsoft Yahei"/>
              <a:cs typeface="Microsoft Yahei"/>
              <a:sym typeface="Microsoft Yahei"/>
            </a:endParaRPr>
          </a:p>
          <a:p>
            <a:pPr indent="-342900" lvl="1" marL="914400" rtl="0" algn="l">
              <a:lnSpc>
                <a:spcPct val="150000"/>
              </a:lnSpc>
              <a:spcBef>
                <a:spcPts val="0"/>
              </a:spcBef>
              <a:spcAft>
                <a:spcPts val="0"/>
              </a:spcAft>
              <a:buClr>
                <a:schemeClr val="dk1"/>
              </a:buClr>
              <a:buSzPts val="1800"/>
              <a:buFont typeface="Microsoft Yahei"/>
              <a:buChar char="○"/>
            </a:pPr>
            <a:r>
              <a:rPr lang="zh-TW" sz="1800">
                <a:solidFill>
                  <a:schemeClr val="dk1"/>
                </a:solidFill>
                <a:latin typeface="Microsoft Yahei"/>
                <a:ea typeface="Microsoft Yahei"/>
                <a:cs typeface="Microsoft Yahei"/>
                <a:sym typeface="Microsoft Yahei"/>
              </a:rPr>
              <a:t>HAC 計算大樣本的 robust standard errors 會有不錯的成效</a:t>
            </a:r>
            <a:endParaRPr sz="1800">
              <a:solidFill>
                <a:schemeClr val="dk1"/>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Trade-off Consistency(Robust, NW Std.err OLS) &lt;-&gt; Efficiency(FGLS)</a:t>
            </a:r>
            <a:endParaRPr sz="1800">
              <a:solidFill>
                <a:schemeClr val="dk1"/>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36" name="Shape 436"/>
        <p:cNvGrpSpPr/>
        <p:nvPr/>
      </p:nvGrpSpPr>
      <p:grpSpPr>
        <a:xfrm>
          <a:off x="0" y="0"/>
          <a:ext cx="0" cy="0"/>
          <a:chOff x="0" y="0"/>
          <a:chExt cx="0" cy="0"/>
        </a:xfrm>
      </p:grpSpPr>
      <p:sp>
        <p:nvSpPr>
          <p:cNvPr id="437" name="Google Shape;437;p49"/>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38" name="Google Shape;438;p49"/>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Significant Features</a:t>
            </a:r>
            <a:endParaRPr b="1" sz="2700">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rPr b="1" lang="zh-TW" sz="1900">
                <a:latin typeface="Microsoft Yahei"/>
                <a:ea typeface="Microsoft Yahei"/>
                <a:cs typeface="Microsoft Yahei"/>
                <a:sym typeface="Microsoft Yahei"/>
              </a:rPr>
              <a:t>使用 P-value 的排序來比較兩種演算法選出來的重要變數是否不同。</a:t>
            </a:r>
            <a:endParaRPr b="1" i="0" sz="19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439" name="Google Shape;439;p49"/>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40" name="Google Shape;440;p49"/>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1" name="Google Shape;441;p49"/>
          <p:cNvSpPr txBox="1"/>
          <p:nvPr/>
        </p:nvSpPr>
        <p:spPr>
          <a:xfrm>
            <a:off x="571500" y="1421275"/>
            <a:ext cx="3820500" cy="326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----------HAC----------</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ETH_lag1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DeFi_TVL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Txn Fee (USD)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TransactionsCount Per Day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Price(Wei) 1e-05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Network Utilization 2e-05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Used Per Day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Block Size(Bytes)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Limit 0.00013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ETC/USDT 0.00018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Daily Ether Burnt(ETH) 0.00043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BlockDifficulty 0.00135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Hash Rate(GH/S) 0.0056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const 0.01043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Cumulative Unique Addresses 0.01176</a:t>
            </a:r>
            <a:endParaRPr sz="1600"/>
          </a:p>
        </p:txBody>
      </p:sp>
      <p:sp>
        <p:nvSpPr>
          <p:cNvPr id="442" name="Google Shape;442;p49"/>
          <p:cNvSpPr txBox="1"/>
          <p:nvPr/>
        </p:nvSpPr>
        <p:spPr>
          <a:xfrm>
            <a:off x="4499125" y="1421275"/>
            <a:ext cx="4064700" cy="326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----------FGLS----------</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DeFi_TVL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ETH_lag1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Txn Fee (USD)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Price(Wei)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Daily Ether Burnt(ETH)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TransactionsCount Per Day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Block Size(Bytes)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ETC/USDT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Cumulative Unique Addresses 0.00013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BlockDifficulty 0.00021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Network Utilization 0.00038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BNB/USDT  0.00043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Limit 0.00154</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Hash Rate(GH/S) 0.00196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Used Per Day 0.0021</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46" name="Shape 446"/>
        <p:cNvGrpSpPr/>
        <p:nvPr/>
      </p:nvGrpSpPr>
      <p:grpSpPr>
        <a:xfrm>
          <a:off x="0" y="0"/>
          <a:ext cx="0" cy="0"/>
          <a:chOff x="0" y="0"/>
          <a:chExt cx="0" cy="0"/>
        </a:xfrm>
      </p:grpSpPr>
      <p:sp>
        <p:nvSpPr>
          <p:cNvPr id="447" name="Google Shape;447;p50"/>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48" name="Google Shape;448;p50"/>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Stationarity-ADF Test.</a:t>
            </a:r>
            <a:endParaRPr b="1" sz="2700">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100"/>
              <a:buFont typeface="Arial"/>
              <a:buNone/>
            </a:pPr>
            <a:r>
              <a:t/>
            </a:r>
            <a:endParaRPr b="1" sz="2700">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sz="2700">
              <a:latin typeface="Microsoft Yahei"/>
              <a:ea typeface="Microsoft Yahei"/>
              <a:cs typeface="Microsoft Yahei"/>
              <a:sym typeface="Microsoft Yahei"/>
            </a:endParaRPr>
          </a:p>
        </p:txBody>
      </p:sp>
      <p:sp>
        <p:nvSpPr>
          <p:cNvPr id="449" name="Google Shape;449;p50"/>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50" name="Google Shape;450;p50"/>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451" name="Google Shape;451;p50"/>
          <p:cNvPicPr preferRelativeResize="0"/>
          <p:nvPr/>
        </p:nvPicPr>
        <p:blipFill>
          <a:blip r:embed="rId3">
            <a:alphaModFix/>
          </a:blip>
          <a:stretch>
            <a:fillRect/>
          </a:stretch>
        </p:blipFill>
        <p:spPr>
          <a:xfrm>
            <a:off x="434499" y="1196800"/>
            <a:ext cx="8275024" cy="2381250"/>
          </a:xfrm>
          <a:prstGeom prst="rect">
            <a:avLst/>
          </a:prstGeom>
          <a:noFill/>
          <a:ln>
            <a:noFill/>
          </a:ln>
        </p:spPr>
      </p:pic>
      <p:sp>
        <p:nvSpPr>
          <p:cNvPr id="452" name="Google Shape;452;p50"/>
          <p:cNvSpPr txBox="1"/>
          <p:nvPr/>
        </p:nvSpPr>
        <p:spPr>
          <a:xfrm>
            <a:off x="571650" y="3734650"/>
            <a:ext cx="7923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Test statistic = -2.004      P-value = 0.285</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Critical values :       1%: -3.441834071558759 - The data is not stationary with 99% confidence</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			5%: -2.8666061267054626 - The data is not stationary with 95% confidence</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			10%: -2.569468095872659 - The data is not stationary with 90% confidence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56" name="Shape 456"/>
        <p:cNvGrpSpPr/>
        <p:nvPr/>
      </p:nvGrpSpPr>
      <p:grpSpPr>
        <a:xfrm>
          <a:off x="0" y="0"/>
          <a:ext cx="0" cy="0"/>
          <a:chOff x="0" y="0"/>
          <a:chExt cx="0" cy="0"/>
        </a:xfrm>
      </p:grpSpPr>
      <p:sp>
        <p:nvSpPr>
          <p:cNvPr id="457" name="Google Shape;457;p51"/>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58" name="Google Shape;458;p51"/>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Stationarity-Detrend</a:t>
            </a:r>
            <a:endParaRPr b="1" i="0" sz="2700" u="none" cap="none" strike="noStrike">
              <a:solidFill>
                <a:srgbClr val="000000"/>
              </a:solidFill>
              <a:latin typeface="Microsoft Yahei"/>
              <a:ea typeface="Microsoft Yahei"/>
              <a:cs typeface="Microsoft Yahei"/>
              <a:sym typeface="Microsoft Yahei"/>
            </a:endParaRPr>
          </a:p>
        </p:txBody>
      </p:sp>
      <p:sp>
        <p:nvSpPr>
          <p:cNvPr id="459" name="Google Shape;459;p51"/>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60" name="Google Shape;460;p51"/>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461" name="Google Shape;461;p51"/>
          <p:cNvPicPr preferRelativeResize="0"/>
          <p:nvPr/>
        </p:nvPicPr>
        <p:blipFill>
          <a:blip r:embed="rId3">
            <a:alphaModFix/>
          </a:blip>
          <a:stretch>
            <a:fillRect/>
          </a:stretch>
        </p:blipFill>
        <p:spPr>
          <a:xfrm>
            <a:off x="400049" y="1222250"/>
            <a:ext cx="8163799" cy="2362200"/>
          </a:xfrm>
          <a:prstGeom prst="rect">
            <a:avLst/>
          </a:prstGeom>
          <a:noFill/>
          <a:ln>
            <a:noFill/>
          </a:ln>
        </p:spPr>
      </p:pic>
      <p:sp>
        <p:nvSpPr>
          <p:cNvPr id="462" name="Google Shape;462;p51"/>
          <p:cNvSpPr txBox="1"/>
          <p:nvPr/>
        </p:nvSpPr>
        <p:spPr>
          <a:xfrm>
            <a:off x="610350" y="3584450"/>
            <a:ext cx="792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Test statistic = -7.482</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P-value = 0.000</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500">
                <a:latin typeface="Calibri"/>
                <a:ea typeface="Calibri"/>
                <a:cs typeface="Calibri"/>
                <a:sym typeface="Calibri"/>
              </a:rPr>
              <a:t>Critical values :        1%: -3.441935806025943 - The data is  stationary with 99% confidence</a:t>
            </a:r>
            <a:endParaRPr sz="1500">
              <a:latin typeface="Calibri"/>
              <a:ea typeface="Calibri"/>
              <a:cs typeface="Calibri"/>
              <a:sym typeface="Calibri"/>
            </a:endParaRPr>
          </a:p>
          <a:p>
            <a:pPr indent="457200" lvl="0" marL="914400" rtl="0" algn="l">
              <a:spcBef>
                <a:spcPts val="0"/>
              </a:spcBef>
              <a:spcAft>
                <a:spcPts val="0"/>
              </a:spcAft>
              <a:buClr>
                <a:schemeClr val="dk1"/>
              </a:buClr>
              <a:buSzPts val="1100"/>
              <a:buFont typeface="Arial"/>
              <a:buNone/>
            </a:pPr>
            <a:r>
              <a:rPr lang="zh-TW" sz="1500">
                <a:latin typeface="Calibri"/>
                <a:ea typeface="Calibri"/>
                <a:cs typeface="Calibri"/>
                <a:sym typeface="Calibri"/>
              </a:rPr>
              <a:t>  5%: -2.8666509204896093 - The data is  stationary with 95% confidence</a:t>
            </a:r>
            <a:endParaRPr sz="1500">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zh-TW" sz="1500">
                <a:latin typeface="Calibri"/>
                <a:ea typeface="Calibri"/>
                <a:cs typeface="Calibri"/>
                <a:sym typeface="Calibri"/>
              </a:rPr>
              <a:t>	10%: -2.5694919649816947 - The data is  stationary with 90% confidence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66" name="Shape 466"/>
        <p:cNvGrpSpPr/>
        <p:nvPr/>
      </p:nvGrpSpPr>
      <p:grpSpPr>
        <a:xfrm>
          <a:off x="0" y="0"/>
          <a:ext cx="0" cy="0"/>
          <a:chOff x="0" y="0"/>
          <a:chExt cx="0" cy="0"/>
        </a:xfrm>
      </p:grpSpPr>
      <p:sp>
        <p:nvSpPr>
          <p:cNvPr id="467" name="Google Shape;467;p52"/>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68" name="Google Shape;468;p52"/>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Stationarity-</a:t>
            </a:r>
            <a:r>
              <a:rPr b="1" lang="zh-TW" sz="2700">
                <a:solidFill>
                  <a:schemeClr val="dk1"/>
                </a:solidFill>
                <a:latin typeface="Microsoft Yahei"/>
                <a:ea typeface="Microsoft Yahei"/>
                <a:cs typeface="Microsoft Yahei"/>
                <a:sym typeface="Microsoft Yahei"/>
              </a:rPr>
              <a:t>Significant Features</a:t>
            </a:r>
            <a:endParaRPr b="1" i="0" sz="2700" u="none" cap="none" strike="noStrike">
              <a:solidFill>
                <a:srgbClr val="000000"/>
              </a:solidFill>
              <a:latin typeface="Microsoft Yahei"/>
              <a:ea typeface="Microsoft Yahei"/>
              <a:cs typeface="Microsoft Yahei"/>
              <a:sym typeface="Microsoft Yahei"/>
            </a:endParaRPr>
          </a:p>
        </p:txBody>
      </p:sp>
      <p:sp>
        <p:nvSpPr>
          <p:cNvPr id="469" name="Google Shape;469;p52"/>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70" name="Google Shape;470;p52"/>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1" name="Google Shape;471;p52"/>
          <p:cNvSpPr txBox="1"/>
          <p:nvPr/>
        </p:nvSpPr>
        <p:spPr>
          <a:xfrm>
            <a:off x="491050" y="1363975"/>
            <a:ext cx="3820500" cy="2955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----------HAC(Stationarity)----------</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ETH_lag10	</a:t>
            </a:r>
            <a:r>
              <a:rPr lang="zh-TW" sz="1250">
                <a:solidFill>
                  <a:srgbClr val="212121"/>
                </a:solidFill>
                <a:highlight>
                  <a:srgbClr val="FFFFFF"/>
                </a:highlight>
                <a:latin typeface="Courier New"/>
                <a:ea typeface="Courier New"/>
                <a:cs typeface="Courier New"/>
                <a:sym typeface="Courier New"/>
              </a:rPr>
              <a:t>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Price(Wei)	</a:t>
            </a:r>
            <a:r>
              <a:rPr lang="zh-TW" sz="1250">
                <a:solidFill>
                  <a:srgbClr val="212121"/>
                </a:solidFill>
                <a:highlight>
                  <a:srgbClr val="FFFFFF"/>
                </a:highlight>
                <a:latin typeface="Courier New"/>
                <a:ea typeface="Courier New"/>
                <a:cs typeface="Courier New"/>
                <a:sym typeface="Courier New"/>
              </a:rPr>
              <a:t>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TransactionsCount Per Day	</a:t>
            </a:r>
            <a:r>
              <a:rPr lang="zh-TW" sz="1250">
                <a:solidFill>
                  <a:srgbClr val="212121"/>
                </a:solidFill>
                <a:highlight>
                  <a:srgbClr val="FFFFFF"/>
                </a:highlight>
                <a:latin typeface="Courier New"/>
                <a:ea typeface="Courier New"/>
                <a:cs typeface="Courier New"/>
                <a:sym typeface="Courier New"/>
              </a:rPr>
              <a:t>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BNB/USDT	</a:t>
            </a:r>
            <a:r>
              <a:rPr lang="zh-TW" sz="1250">
                <a:solidFill>
                  <a:srgbClr val="212121"/>
                </a:solidFill>
                <a:highlight>
                  <a:srgbClr val="FFFFFF"/>
                </a:highlight>
                <a:latin typeface="Courier New"/>
                <a:ea typeface="Courier New"/>
                <a:cs typeface="Courier New"/>
                <a:sym typeface="Courier New"/>
              </a:rPr>
              <a:t>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SOL/USDT	</a:t>
            </a:r>
            <a:r>
              <a:rPr lang="zh-TW" sz="1250">
                <a:solidFill>
                  <a:srgbClr val="212121"/>
                </a:solidFill>
                <a:highlight>
                  <a:srgbClr val="FFFFFF"/>
                </a:highlight>
                <a:latin typeface="Courier New"/>
                <a:ea typeface="Courier New"/>
                <a:cs typeface="Courier New"/>
                <a:sym typeface="Courier New"/>
              </a:rPr>
              <a:t>0.0</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Average Txn Fee (USD)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DeFi_TVL	0.002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ADA/USDT	0.003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	0.006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ETC/USDT	0.009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Daily Ether Burnt(ETH)	0.02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BTC/USDT	0.023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Cumulative Unique Addresses	0.024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ETH_lag20	0.056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StableCoins Value	0.061</a:t>
            </a:r>
            <a:endParaRPr sz="1050">
              <a:solidFill>
                <a:srgbClr val="212121"/>
              </a:solidFill>
              <a:highlight>
                <a:srgbClr val="FFFFFF"/>
              </a:highlight>
              <a:latin typeface="Courier New"/>
              <a:ea typeface="Courier New"/>
              <a:cs typeface="Courier New"/>
              <a:sym typeface="Courier New"/>
            </a:endParaRPr>
          </a:p>
        </p:txBody>
      </p:sp>
      <p:sp>
        <p:nvSpPr>
          <p:cNvPr id="472" name="Google Shape;472;p52"/>
          <p:cNvSpPr txBox="1"/>
          <p:nvPr/>
        </p:nvSpPr>
        <p:spPr>
          <a:xfrm>
            <a:off x="4443000" y="1363975"/>
            <a:ext cx="4229100" cy="2878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----------HAC(Non-Stationarity)----------</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ETH_lag1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DeFi_TVL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Txn Fee (USD)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TransactionsCount Per Day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Price(Wei) 1e-05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Network Utilization 2e-05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Used Per Day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Block Size(Bytes)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Limit 0.00013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ETC/USDT 0.00018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Daily Ether Burnt(ETH) 0.00043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BlockDifficulty 0.00135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Hash Rate(GH/S) 0.0056</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76" name="Shape 476"/>
        <p:cNvGrpSpPr/>
        <p:nvPr/>
      </p:nvGrpSpPr>
      <p:grpSpPr>
        <a:xfrm>
          <a:off x="0" y="0"/>
          <a:ext cx="0" cy="0"/>
          <a:chOff x="0" y="0"/>
          <a:chExt cx="0" cy="0"/>
        </a:xfrm>
      </p:grpSpPr>
      <p:sp>
        <p:nvSpPr>
          <p:cNvPr id="477" name="Google Shape;477;p53"/>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78" name="Google Shape;478;p53"/>
          <p:cNvSpPr/>
          <p:nvPr/>
        </p:nvSpPr>
        <p:spPr>
          <a:xfrm>
            <a:off x="640556" y="426244"/>
            <a:ext cx="65940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lang="zh-TW" sz="2700">
                <a:latin typeface="Microsoft Yahei"/>
                <a:ea typeface="Microsoft Yahei"/>
                <a:cs typeface="Microsoft Yahei"/>
                <a:sym typeface="Microsoft Yahei"/>
              </a:rPr>
              <a:t>資料切割</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479" name="Google Shape;479;p53"/>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80" name="Google Shape;480;p53"/>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481" name="Google Shape;481;p53"/>
          <p:cNvPicPr preferRelativeResize="0"/>
          <p:nvPr/>
        </p:nvPicPr>
        <p:blipFill>
          <a:blip r:embed="rId3">
            <a:alphaModFix/>
          </a:blip>
          <a:stretch>
            <a:fillRect/>
          </a:stretch>
        </p:blipFill>
        <p:spPr>
          <a:xfrm>
            <a:off x="1044888" y="1053075"/>
            <a:ext cx="7054221" cy="3816649"/>
          </a:xfrm>
          <a:prstGeom prst="rect">
            <a:avLst/>
          </a:prstGeom>
          <a:noFill/>
          <a:ln>
            <a:noFill/>
          </a:ln>
        </p:spPr>
      </p:pic>
      <p:sp>
        <p:nvSpPr>
          <p:cNvPr id="482" name="Google Shape;482;p53"/>
          <p:cNvSpPr/>
          <p:nvPr/>
        </p:nvSpPr>
        <p:spPr>
          <a:xfrm flipH="1">
            <a:off x="6480150" y="1557500"/>
            <a:ext cx="14700" cy="2636100"/>
          </a:xfrm>
          <a:prstGeom prst="rect">
            <a:avLst/>
          </a:prstGeom>
          <a:solidFill>
            <a:schemeClr val="lt2"/>
          </a:solidFill>
          <a:ln cap="flat" cmpd="sng" w="9525">
            <a:solidFill>
              <a:srgbClr val="F064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86" name="Shape 486"/>
        <p:cNvGrpSpPr/>
        <p:nvPr/>
      </p:nvGrpSpPr>
      <p:grpSpPr>
        <a:xfrm>
          <a:off x="0" y="0"/>
          <a:ext cx="0" cy="0"/>
          <a:chOff x="0" y="0"/>
          <a:chExt cx="0" cy="0"/>
        </a:xfrm>
      </p:grpSpPr>
      <p:sp>
        <p:nvSpPr>
          <p:cNvPr id="487" name="Google Shape;487;p54"/>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88" name="Google Shape;488;p54"/>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Before 2021/1/1</a:t>
            </a:r>
            <a:endParaRPr b="1" i="0" sz="2700" u="none" cap="none" strike="noStrike">
              <a:solidFill>
                <a:srgbClr val="000000"/>
              </a:solidFill>
              <a:latin typeface="Microsoft Yahei"/>
              <a:ea typeface="Microsoft Yahei"/>
              <a:cs typeface="Microsoft Yahei"/>
              <a:sym typeface="Microsoft Yahei"/>
            </a:endParaRPr>
          </a:p>
        </p:txBody>
      </p:sp>
      <p:sp>
        <p:nvSpPr>
          <p:cNvPr id="489" name="Google Shape;489;p54"/>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490" name="Google Shape;490;p54"/>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491" name="Google Shape;491;p54"/>
          <p:cNvPicPr preferRelativeResize="0"/>
          <p:nvPr/>
        </p:nvPicPr>
        <p:blipFill>
          <a:blip r:embed="rId3">
            <a:alphaModFix/>
          </a:blip>
          <a:stretch>
            <a:fillRect/>
          </a:stretch>
        </p:blipFill>
        <p:spPr>
          <a:xfrm>
            <a:off x="4410026" y="289412"/>
            <a:ext cx="4329576" cy="4564676"/>
          </a:xfrm>
          <a:prstGeom prst="rect">
            <a:avLst/>
          </a:prstGeom>
          <a:noFill/>
          <a:ln>
            <a:noFill/>
          </a:ln>
        </p:spPr>
      </p:pic>
      <p:sp>
        <p:nvSpPr>
          <p:cNvPr id="492" name="Google Shape;492;p54"/>
          <p:cNvSpPr txBox="1"/>
          <p:nvPr/>
        </p:nvSpPr>
        <p:spPr>
          <a:xfrm>
            <a:off x="303625" y="1106625"/>
            <a:ext cx="4106400" cy="2124000"/>
          </a:xfrm>
          <a:prstGeom prst="rect">
            <a:avLst/>
          </a:prstGeom>
          <a:noFill/>
          <a:ln>
            <a:noFill/>
          </a:ln>
        </p:spPr>
        <p:txBody>
          <a:bodyPr anchorCtr="0" anchor="t" bIns="91425" lIns="91425" spcFirstLastPara="1" rIns="91425" wrap="square" tIns="91425">
            <a:spAutoFit/>
          </a:bodyPr>
          <a:lstStyle/>
          <a:p>
            <a:pPr indent="-279400" lvl="0" marL="3429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還沒有某些變數的資料</a:t>
            </a:r>
            <a:endParaRPr sz="1800">
              <a:solidFill>
                <a:schemeClr val="dk1"/>
              </a:solidFill>
              <a:latin typeface="Microsoft Yahei"/>
              <a:ea typeface="Microsoft Yahei"/>
              <a:cs typeface="Microsoft Yahei"/>
              <a:sym typeface="Microsoft Yahei"/>
            </a:endParaRPr>
          </a:p>
          <a:p>
            <a:pPr indent="-279400" lvl="0" marL="3429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和競爭幣的相關性降地很多</a:t>
            </a:r>
            <a:endParaRPr sz="1800">
              <a:solidFill>
                <a:schemeClr val="dk1"/>
              </a:solidFill>
              <a:latin typeface="Microsoft Yahei"/>
              <a:ea typeface="Microsoft Yahei"/>
              <a:cs typeface="Microsoft Yahei"/>
              <a:sym typeface="Microsoft Yahei"/>
            </a:endParaRPr>
          </a:p>
          <a:p>
            <a:pPr indent="-279400" lvl="0" marL="342900" rtl="0" algn="l">
              <a:lnSpc>
                <a:spcPct val="150000"/>
              </a:lnSpc>
              <a:spcBef>
                <a:spcPts val="0"/>
              </a:spcBef>
              <a:spcAft>
                <a:spcPts val="0"/>
              </a:spcAft>
              <a:buClr>
                <a:schemeClr val="accent2"/>
              </a:buClr>
              <a:buSzPts val="1800"/>
              <a:buFont typeface="Microsoft Yahei"/>
              <a:buChar char="●"/>
            </a:pPr>
            <a:r>
              <a:rPr lang="zh-TW" sz="1800">
                <a:solidFill>
                  <a:schemeClr val="dk1"/>
                </a:solidFill>
                <a:latin typeface="Microsoft Yahei"/>
                <a:ea typeface="Microsoft Yahei"/>
                <a:cs typeface="Microsoft Yahei"/>
                <a:sym typeface="Microsoft Yahei"/>
              </a:rPr>
              <a:t>和擴充性服務（DeFi, NFT）的相關性降低，而和安全性（Hash Rate）的相關性提高</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198" name="Shape 198"/>
        <p:cNvGrpSpPr/>
        <p:nvPr/>
      </p:nvGrpSpPr>
      <p:grpSpPr>
        <a:xfrm>
          <a:off x="0" y="0"/>
          <a:ext cx="0" cy="0"/>
          <a:chOff x="0" y="0"/>
          <a:chExt cx="0" cy="0"/>
        </a:xfrm>
      </p:grpSpPr>
      <p:sp>
        <p:nvSpPr>
          <p:cNvPr id="199" name="Google Shape;199;p28"/>
          <p:cNvSpPr/>
          <p:nvPr/>
        </p:nvSpPr>
        <p:spPr>
          <a:xfrm>
            <a:off x="1297781" y="1785938"/>
            <a:ext cx="971550" cy="971550"/>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00" name="Google Shape;200;p28"/>
          <p:cNvSpPr/>
          <p:nvPr/>
        </p:nvSpPr>
        <p:spPr>
          <a:xfrm>
            <a:off x="2714625" y="1606154"/>
            <a:ext cx="1151335" cy="1151334"/>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01" name="Google Shape;201;p28"/>
          <p:cNvSpPr/>
          <p:nvPr/>
        </p:nvSpPr>
        <p:spPr>
          <a:xfrm>
            <a:off x="1295400" y="3152775"/>
            <a:ext cx="971550" cy="971550"/>
          </a:xfrm>
          <a:prstGeom prst="ellipse">
            <a:avLst/>
          </a:prstGeom>
          <a:solidFill>
            <a:srgbClr val="FFDD6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02" name="Google Shape;202;p28"/>
          <p:cNvSpPr/>
          <p:nvPr/>
        </p:nvSpPr>
        <p:spPr>
          <a:xfrm>
            <a:off x="2696766" y="3224213"/>
            <a:ext cx="971550" cy="971550"/>
          </a:xfrm>
          <a:prstGeom prst="ellipse">
            <a:avLst/>
          </a:prstGeom>
          <a:solidFill>
            <a:srgbClr val="A37F6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nvGrpSpPr>
          <p:cNvPr id="203" name="Google Shape;203;p28"/>
          <p:cNvGrpSpPr/>
          <p:nvPr/>
        </p:nvGrpSpPr>
        <p:grpSpPr>
          <a:xfrm>
            <a:off x="4521591" y="1277622"/>
            <a:ext cx="4275684" cy="645630"/>
            <a:chOff x="0" y="-116340"/>
            <a:chExt cx="5700912" cy="861874"/>
          </a:xfrm>
        </p:grpSpPr>
        <p:sp>
          <p:nvSpPr>
            <p:cNvPr id="204" name="Google Shape;204;p28"/>
            <p:cNvSpPr/>
            <p:nvPr/>
          </p:nvSpPr>
          <p:spPr>
            <a:xfrm>
              <a:off x="12" y="345334"/>
              <a:ext cx="57009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lang="zh-TW" sz="1500">
                  <a:latin typeface="Microsoft Yahei"/>
                  <a:ea typeface="Microsoft Yahei"/>
                  <a:cs typeface="Microsoft Yahei"/>
                  <a:sym typeface="Microsoft Yahei"/>
                </a:rPr>
                <a:t>研究以太坊上的貨幣政策是否對幣價有直接影響</a:t>
              </a:r>
              <a:endParaRPr b="0" i="0" sz="1500" u="none" cap="none" strike="noStrike">
                <a:solidFill>
                  <a:srgbClr val="000000"/>
                </a:solidFill>
                <a:latin typeface="Microsoft Yahei"/>
                <a:ea typeface="Microsoft Yahei"/>
                <a:cs typeface="Microsoft Yahei"/>
                <a:sym typeface="Microsoft Yahei"/>
              </a:endParaRPr>
            </a:p>
          </p:txBody>
        </p:sp>
        <p:sp>
          <p:nvSpPr>
            <p:cNvPr id="205" name="Google Shape;205;p28"/>
            <p:cNvSpPr/>
            <p:nvPr/>
          </p:nvSpPr>
          <p:spPr>
            <a:xfrm>
              <a:off x="0" y="-116340"/>
              <a:ext cx="20055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lang="zh-TW" sz="1800">
                  <a:latin typeface="Microsoft Yahei"/>
                  <a:ea typeface="Microsoft Yahei"/>
                  <a:cs typeface="Microsoft Yahei"/>
                  <a:sym typeface="Microsoft Yahei"/>
                </a:rPr>
                <a:t>貨幣政策</a:t>
              </a:r>
              <a:endParaRPr b="1" i="0" sz="1800" u="none" cap="none" strike="noStrike">
                <a:solidFill>
                  <a:srgbClr val="000000"/>
                </a:solidFill>
                <a:latin typeface="Microsoft Yahei"/>
                <a:ea typeface="Microsoft Yahei"/>
                <a:cs typeface="Microsoft Yahei"/>
                <a:sym typeface="Microsoft Yahei"/>
              </a:endParaRPr>
            </a:p>
          </p:txBody>
        </p:sp>
      </p:grpSp>
      <p:sp>
        <p:nvSpPr>
          <p:cNvPr id="206" name="Google Shape;206;p28"/>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07" name="Google Shape;207;p28"/>
          <p:cNvSpPr/>
          <p:nvPr/>
        </p:nvSpPr>
        <p:spPr>
          <a:xfrm>
            <a:off x="640556" y="426244"/>
            <a:ext cx="40790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rgbClr val="000000"/>
                </a:solidFill>
                <a:latin typeface="Microsoft Yahei"/>
                <a:ea typeface="Microsoft Yahei"/>
                <a:cs typeface="Microsoft Yahei"/>
                <a:sym typeface="Microsoft Yahei"/>
              </a:rPr>
              <a:t>研究動機與目的</a:t>
            </a:r>
            <a:endParaRPr b="1" i="0" sz="2700" u="none" cap="none" strike="noStrike">
              <a:solidFill>
                <a:srgbClr val="000000"/>
              </a:solidFill>
              <a:latin typeface="Microsoft Yahei"/>
              <a:ea typeface="Microsoft Yahei"/>
              <a:cs typeface="Microsoft Yahei"/>
              <a:sym typeface="Microsoft Yahei"/>
            </a:endParaRPr>
          </a:p>
        </p:txBody>
      </p:sp>
      <p:grpSp>
        <p:nvGrpSpPr>
          <p:cNvPr id="208" name="Google Shape;208;p28"/>
          <p:cNvGrpSpPr/>
          <p:nvPr/>
        </p:nvGrpSpPr>
        <p:grpSpPr>
          <a:xfrm>
            <a:off x="4521525" y="1975394"/>
            <a:ext cx="4510800" cy="645634"/>
            <a:chOff x="-73663" y="-116340"/>
            <a:chExt cx="6014400" cy="861879"/>
          </a:xfrm>
        </p:grpSpPr>
        <p:sp>
          <p:nvSpPr>
            <p:cNvPr id="209" name="Google Shape;209;p28"/>
            <p:cNvSpPr/>
            <p:nvPr/>
          </p:nvSpPr>
          <p:spPr>
            <a:xfrm>
              <a:off x="-73663" y="345339"/>
              <a:ext cx="6014400" cy="40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zh-TW" sz="1500">
                  <a:solidFill>
                    <a:schemeClr val="dk1"/>
                  </a:solidFill>
                  <a:latin typeface="Microsoft Yahei"/>
                  <a:ea typeface="Microsoft Yahei"/>
                  <a:cs typeface="Microsoft Yahei"/>
                  <a:sym typeface="Microsoft Yahei"/>
                </a:rPr>
                <a:t>研究以太坊上的安全性變數是否對幣價有直接影響</a:t>
              </a:r>
              <a:endParaRPr sz="1500">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500"/>
                <a:buFont typeface="Arial"/>
                <a:buNone/>
              </a:pPr>
              <a:r>
                <a:t/>
              </a:r>
              <a:endParaRPr sz="1500">
                <a:latin typeface="Microsoft Yahei"/>
                <a:ea typeface="Microsoft Yahei"/>
                <a:cs typeface="Microsoft Yahei"/>
                <a:sym typeface="Microsoft Yahei"/>
              </a:endParaRPr>
            </a:p>
          </p:txBody>
        </p:sp>
        <p:sp>
          <p:nvSpPr>
            <p:cNvPr id="210" name="Google Shape;210;p28"/>
            <p:cNvSpPr/>
            <p:nvPr/>
          </p:nvSpPr>
          <p:spPr>
            <a:xfrm>
              <a:off x="-73650" y="-116340"/>
              <a:ext cx="20055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lang="zh-TW" sz="1800">
                  <a:latin typeface="Microsoft Yahei"/>
                  <a:ea typeface="Microsoft Yahei"/>
                  <a:cs typeface="Microsoft Yahei"/>
                  <a:sym typeface="Microsoft Yahei"/>
                </a:rPr>
                <a:t>安全性</a:t>
              </a:r>
              <a:endParaRPr b="1" i="0" sz="1800" u="none" cap="none" strike="noStrike">
                <a:solidFill>
                  <a:srgbClr val="000000"/>
                </a:solidFill>
                <a:latin typeface="Microsoft Yahei"/>
                <a:ea typeface="Microsoft Yahei"/>
                <a:cs typeface="Microsoft Yahei"/>
                <a:sym typeface="Microsoft Yahei"/>
              </a:endParaRPr>
            </a:p>
          </p:txBody>
        </p:sp>
      </p:grpSp>
      <p:grpSp>
        <p:nvGrpSpPr>
          <p:cNvPr id="211" name="Google Shape;211;p28"/>
          <p:cNvGrpSpPr/>
          <p:nvPr/>
        </p:nvGrpSpPr>
        <p:grpSpPr>
          <a:xfrm>
            <a:off x="4521535" y="2673231"/>
            <a:ext cx="3844575" cy="645616"/>
            <a:chOff x="0" y="-200053"/>
            <a:chExt cx="5126100" cy="861856"/>
          </a:xfrm>
        </p:grpSpPr>
        <p:sp>
          <p:nvSpPr>
            <p:cNvPr id="212" name="Google Shape;212;p28"/>
            <p:cNvSpPr/>
            <p:nvPr/>
          </p:nvSpPr>
          <p:spPr>
            <a:xfrm>
              <a:off x="0" y="261603"/>
              <a:ext cx="5126100" cy="40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zh-TW" sz="1500">
                  <a:solidFill>
                    <a:schemeClr val="dk1"/>
                  </a:solidFill>
                  <a:latin typeface="Microsoft Yahei"/>
                  <a:ea typeface="Microsoft Yahei"/>
                  <a:cs typeface="Microsoft Yahei"/>
                  <a:sym typeface="Microsoft Yahei"/>
                </a:rPr>
                <a:t>研究以太坊上的金融和去中心化服務是否對幣價有直接影響</a:t>
              </a:r>
              <a:endParaRPr sz="1500">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500"/>
                <a:buFont typeface="Arial"/>
                <a:buNone/>
              </a:pPr>
              <a:r>
                <a:t/>
              </a:r>
              <a:endParaRPr sz="1500">
                <a:latin typeface="Microsoft Yahei"/>
                <a:ea typeface="Microsoft Yahei"/>
                <a:cs typeface="Microsoft Yahei"/>
                <a:sym typeface="Microsoft Yahei"/>
              </a:endParaRPr>
            </a:p>
          </p:txBody>
        </p:sp>
        <p:sp>
          <p:nvSpPr>
            <p:cNvPr id="213" name="Google Shape;213;p28"/>
            <p:cNvSpPr/>
            <p:nvPr/>
          </p:nvSpPr>
          <p:spPr>
            <a:xfrm>
              <a:off x="12" y="-200053"/>
              <a:ext cx="46002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lang="zh-TW" sz="1800">
                  <a:latin typeface="Microsoft Yahei"/>
                  <a:ea typeface="Microsoft Yahei"/>
                  <a:cs typeface="Microsoft Yahei"/>
                  <a:sym typeface="Microsoft Yahei"/>
                </a:rPr>
                <a:t>擴容性</a:t>
              </a:r>
              <a:endParaRPr b="1" i="0" sz="1800" u="none" cap="none" strike="noStrike">
                <a:solidFill>
                  <a:srgbClr val="000000"/>
                </a:solidFill>
                <a:latin typeface="Microsoft Yahei"/>
                <a:ea typeface="Microsoft Yahei"/>
                <a:cs typeface="Microsoft Yahei"/>
                <a:sym typeface="Microsoft Yahei"/>
              </a:endParaRPr>
            </a:p>
          </p:txBody>
        </p:sp>
      </p:grpSp>
      <p:grpSp>
        <p:nvGrpSpPr>
          <p:cNvPr id="214" name="Google Shape;214;p28"/>
          <p:cNvGrpSpPr/>
          <p:nvPr/>
        </p:nvGrpSpPr>
        <p:grpSpPr>
          <a:xfrm>
            <a:off x="4521535" y="3583485"/>
            <a:ext cx="3844575" cy="645625"/>
            <a:chOff x="0" y="167234"/>
            <a:chExt cx="5126100" cy="861868"/>
          </a:xfrm>
        </p:grpSpPr>
        <p:sp>
          <p:nvSpPr>
            <p:cNvPr id="215" name="Google Shape;215;p28"/>
            <p:cNvSpPr/>
            <p:nvPr/>
          </p:nvSpPr>
          <p:spPr>
            <a:xfrm>
              <a:off x="0" y="628902"/>
              <a:ext cx="51261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lang="zh-TW" sz="1500">
                  <a:latin typeface="Microsoft Yahei"/>
                  <a:ea typeface="Microsoft Yahei"/>
                  <a:cs typeface="Microsoft Yahei"/>
                  <a:sym typeface="Microsoft Yahei"/>
                </a:rPr>
                <a:t>使用迴歸分析找到有說服力的重要變數，可藉此預測幣價和應用於選擇權的去中心化應用程式程式</a:t>
              </a:r>
              <a:endParaRPr b="0" i="0" sz="1500" u="none" cap="none" strike="noStrike">
                <a:solidFill>
                  <a:srgbClr val="000000"/>
                </a:solidFill>
                <a:latin typeface="Microsoft Yahei"/>
                <a:ea typeface="Microsoft Yahei"/>
                <a:cs typeface="Microsoft Yahei"/>
                <a:sym typeface="Microsoft Yahei"/>
              </a:endParaRPr>
            </a:p>
          </p:txBody>
        </p:sp>
        <p:sp>
          <p:nvSpPr>
            <p:cNvPr id="216" name="Google Shape;216;p28"/>
            <p:cNvSpPr/>
            <p:nvPr/>
          </p:nvSpPr>
          <p:spPr>
            <a:xfrm>
              <a:off x="0" y="167234"/>
              <a:ext cx="20055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Yahei"/>
                  <a:ea typeface="Microsoft Yahei"/>
                  <a:cs typeface="Microsoft Yahei"/>
                  <a:sym typeface="Microsoft Yahei"/>
                </a:rPr>
                <a:t>研究目的</a:t>
              </a:r>
              <a:endParaRPr b="1" i="0" sz="1800" u="none" cap="none" strike="noStrike">
                <a:solidFill>
                  <a:srgbClr val="000000"/>
                </a:solidFill>
                <a:latin typeface="Microsoft Yahei"/>
                <a:ea typeface="Microsoft Yahei"/>
                <a:cs typeface="Microsoft Yahei"/>
                <a:sym typeface="Microsoft Yahei"/>
              </a:endParaRPr>
            </a:p>
          </p:txBody>
        </p:sp>
      </p:grpSp>
      <p:pic>
        <p:nvPicPr>
          <p:cNvPr id="217" name="Google Shape;217;p28"/>
          <p:cNvPicPr preferRelativeResize="0"/>
          <p:nvPr/>
        </p:nvPicPr>
        <p:blipFill rotWithShape="1">
          <a:blip r:embed="rId3">
            <a:alphaModFix/>
          </a:blip>
          <a:srcRect b="0" l="0" r="0" t="0"/>
          <a:stretch/>
        </p:blipFill>
        <p:spPr>
          <a:xfrm>
            <a:off x="2967479" y="1859019"/>
            <a:ext cx="645644" cy="645620"/>
          </a:xfrm>
          <a:prstGeom prst="rect">
            <a:avLst/>
          </a:prstGeom>
          <a:noFill/>
          <a:ln>
            <a:noFill/>
          </a:ln>
        </p:spPr>
      </p:pic>
      <p:pic>
        <p:nvPicPr>
          <p:cNvPr id="218" name="Google Shape;218;p28"/>
          <p:cNvPicPr preferRelativeResize="0"/>
          <p:nvPr/>
        </p:nvPicPr>
        <p:blipFill rotWithShape="1">
          <a:blip r:embed="rId4">
            <a:alphaModFix/>
          </a:blip>
          <a:srcRect b="0" l="0" r="0" t="0"/>
          <a:stretch/>
        </p:blipFill>
        <p:spPr>
          <a:xfrm>
            <a:off x="1503300" y="1993838"/>
            <a:ext cx="555750" cy="555750"/>
          </a:xfrm>
          <a:prstGeom prst="rect">
            <a:avLst/>
          </a:prstGeom>
          <a:noFill/>
          <a:ln>
            <a:noFill/>
          </a:ln>
        </p:spPr>
      </p:pic>
      <p:pic>
        <p:nvPicPr>
          <p:cNvPr id="219" name="Google Shape;219;p28"/>
          <p:cNvPicPr preferRelativeResize="0"/>
          <p:nvPr/>
        </p:nvPicPr>
        <p:blipFill rotWithShape="1">
          <a:blip r:embed="rId5">
            <a:alphaModFix/>
          </a:blip>
          <a:srcRect b="0" l="0" r="0" t="0"/>
          <a:stretch/>
        </p:blipFill>
        <p:spPr>
          <a:xfrm>
            <a:off x="1503300" y="3360675"/>
            <a:ext cx="555750" cy="555750"/>
          </a:xfrm>
          <a:prstGeom prst="rect">
            <a:avLst/>
          </a:prstGeom>
          <a:noFill/>
          <a:ln>
            <a:noFill/>
          </a:ln>
        </p:spPr>
      </p:pic>
      <p:pic>
        <p:nvPicPr>
          <p:cNvPr id="220" name="Google Shape;220;p28"/>
          <p:cNvPicPr preferRelativeResize="0"/>
          <p:nvPr/>
        </p:nvPicPr>
        <p:blipFill rotWithShape="1">
          <a:blip r:embed="rId6">
            <a:alphaModFix/>
          </a:blip>
          <a:srcRect b="0" l="0" r="0" t="0"/>
          <a:stretch/>
        </p:blipFill>
        <p:spPr>
          <a:xfrm>
            <a:off x="2904675" y="3432113"/>
            <a:ext cx="555750" cy="555750"/>
          </a:xfrm>
          <a:prstGeom prst="rect">
            <a:avLst/>
          </a:prstGeom>
          <a:noFill/>
          <a:ln>
            <a:noFill/>
          </a:ln>
        </p:spPr>
      </p:pic>
      <p:sp>
        <p:nvSpPr>
          <p:cNvPr id="221" name="Google Shape;221;p28"/>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22" name="Google Shape;222;p28"/>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496" name="Shape 496"/>
        <p:cNvGrpSpPr/>
        <p:nvPr/>
      </p:nvGrpSpPr>
      <p:grpSpPr>
        <a:xfrm>
          <a:off x="0" y="0"/>
          <a:ext cx="0" cy="0"/>
          <a:chOff x="0" y="0"/>
          <a:chExt cx="0" cy="0"/>
        </a:xfrm>
      </p:grpSpPr>
      <p:sp>
        <p:nvSpPr>
          <p:cNvPr id="497" name="Google Shape;497;p55"/>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498" name="Google Shape;498;p55"/>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Another Data-Test TS'4 &amp; TS'5</a:t>
            </a:r>
            <a:endParaRPr b="1" i="0" sz="2700" u="none" cap="none" strike="noStrike">
              <a:solidFill>
                <a:srgbClr val="000000"/>
              </a:solidFill>
              <a:latin typeface="Microsoft Yahei"/>
              <a:ea typeface="Microsoft Yahei"/>
              <a:cs typeface="Microsoft Yahei"/>
              <a:sym typeface="Microsoft Yahei"/>
            </a:endParaRPr>
          </a:p>
        </p:txBody>
      </p:sp>
      <p:sp>
        <p:nvSpPr>
          <p:cNvPr id="499" name="Google Shape;499;p55"/>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00" name="Google Shape;500;p55"/>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501" name="Google Shape;501;p55"/>
          <p:cNvPicPr preferRelativeResize="0"/>
          <p:nvPr/>
        </p:nvPicPr>
        <p:blipFill rotWithShape="1">
          <a:blip r:embed="rId3">
            <a:alphaModFix/>
          </a:blip>
          <a:srcRect b="0" l="0" r="49594" t="0"/>
          <a:stretch/>
        </p:blipFill>
        <p:spPr>
          <a:xfrm>
            <a:off x="400050" y="1062000"/>
            <a:ext cx="4609026" cy="1596400"/>
          </a:xfrm>
          <a:prstGeom prst="rect">
            <a:avLst/>
          </a:prstGeom>
          <a:noFill/>
          <a:ln>
            <a:noFill/>
          </a:ln>
        </p:spPr>
      </p:pic>
      <p:pic>
        <p:nvPicPr>
          <p:cNvPr id="502" name="Google Shape;502;p55"/>
          <p:cNvPicPr preferRelativeResize="0"/>
          <p:nvPr/>
        </p:nvPicPr>
        <p:blipFill rotWithShape="1">
          <a:blip r:embed="rId3">
            <a:alphaModFix/>
          </a:blip>
          <a:srcRect b="0" l="49989" r="0" t="0"/>
          <a:stretch/>
        </p:blipFill>
        <p:spPr>
          <a:xfrm>
            <a:off x="418125" y="2952475"/>
            <a:ext cx="4572900" cy="1596400"/>
          </a:xfrm>
          <a:prstGeom prst="rect">
            <a:avLst/>
          </a:prstGeom>
          <a:noFill/>
          <a:ln>
            <a:noFill/>
          </a:ln>
        </p:spPr>
      </p:pic>
      <p:pic>
        <p:nvPicPr>
          <p:cNvPr id="503" name="Google Shape;503;p55"/>
          <p:cNvPicPr preferRelativeResize="0"/>
          <p:nvPr/>
        </p:nvPicPr>
        <p:blipFill>
          <a:blip r:embed="rId4">
            <a:alphaModFix/>
          </a:blip>
          <a:stretch>
            <a:fillRect/>
          </a:stretch>
        </p:blipFill>
        <p:spPr>
          <a:xfrm>
            <a:off x="4991025" y="984625"/>
            <a:ext cx="3676650" cy="2514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07" name="Shape 507"/>
        <p:cNvGrpSpPr/>
        <p:nvPr/>
      </p:nvGrpSpPr>
      <p:grpSpPr>
        <a:xfrm>
          <a:off x="0" y="0"/>
          <a:ext cx="0" cy="0"/>
          <a:chOff x="0" y="0"/>
          <a:chExt cx="0" cy="0"/>
        </a:xfrm>
      </p:grpSpPr>
      <p:sp>
        <p:nvSpPr>
          <p:cNvPr id="508" name="Google Shape;508;p56"/>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09" name="Google Shape;509;p56"/>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Another Data-HAC </a:t>
            </a:r>
            <a:endParaRPr b="1" i="0" sz="2700" u="none" cap="none" strike="noStrike">
              <a:solidFill>
                <a:srgbClr val="000000"/>
              </a:solidFill>
              <a:latin typeface="Microsoft Yahei"/>
              <a:ea typeface="Microsoft Yahei"/>
              <a:cs typeface="Microsoft Yahei"/>
              <a:sym typeface="Microsoft Yahei"/>
            </a:endParaRPr>
          </a:p>
        </p:txBody>
      </p:sp>
      <p:sp>
        <p:nvSpPr>
          <p:cNvPr id="510" name="Google Shape;510;p56"/>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11" name="Google Shape;511;p56"/>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2" name="Google Shape;512;p56"/>
          <p:cNvSpPr txBox="1"/>
          <p:nvPr/>
        </p:nvSpPr>
        <p:spPr>
          <a:xfrm>
            <a:off x="400050" y="911050"/>
            <a:ext cx="81597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   Newey-West OLS Regression Results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Dep. Variable:               ETH/USDT   R-squared:                       0.963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Model:                            OLS   Adj. R-squared:                  0.962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Method:                 Least Squares   F-statistic:                     84.36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Date:                Fri, 27 May 2022   Prob (F-statistic):          7.97e-235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Time:                        04:52:47   Log-Likelihood:                -9862.8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No. Observations:                1900   AIC:                         1.978e+04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Residuals:                    1872   BIC:                         1.994e+04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Df Model:                          27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Covariance Type:                  HAC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                                  coef    std err          z      P&gt;|z|      [0.025      0.975]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const                         606.3436    132.589      4.573      0.000     346.475     866.212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                       20.7280     10.584      1.958      0.050      -0.017      41.473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ETH_lag10                      17.2297     10.133      1.700      0.089      -2.631      37.091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ETH_lag20                       1.7771     14.353      0.124      0.901     -26.355      29.909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ETH_lag30                      -4.1038     12.472     -0.329      0.742     -28.549      20.341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EtherSupply                 -7.545e-06   1.76e-06     -4.289      0.000    -1.1e-05    -4.1e-06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Daily Ether Burnt(ETH)       5.178e-05   1.96e-05      2.639      0.008    1.33e-05    9.02e-05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Limit                   -8.426e-06   4.81e-06     -1.752      0.080   -1.78e-05    9.98e-07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Price(Wei)              -6.378e-11    3.8e-11     -1.678      0.093   -1.38e-10    1.07e-11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Gas Used Per Day             1.663e-09   1.53e-09      1.085      0.278   -1.34e-09    4.67e-09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16" name="Shape 516"/>
        <p:cNvGrpSpPr/>
        <p:nvPr/>
      </p:nvGrpSpPr>
      <p:grpSpPr>
        <a:xfrm>
          <a:off x="0" y="0"/>
          <a:ext cx="0" cy="0"/>
          <a:chOff x="0" y="0"/>
          <a:chExt cx="0" cy="0"/>
        </a:xfrm>
      </p:grpSpPr>
      <p:sp>
        <p:nvSpPr>
          <p:cNvPr id="517" name="Google Shape;517;p57"/>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18" name="Google Shape;518;p57"/>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Another Data-HAC </a:t>
            </a:r>
            <a:endParaRPr b="1" i="0" sz="2700" u="none" cap="none" strike="noStrike">
              <a:solidFill>
                <a:srgbClr val="000000"/>
              </a:solidFill>
              <a:latin typeface="Microsoft Yahei"/>
              <a:ea typeface="Microsoft Yahei"/>
              <a:cs typeface="Microsoft Yahei"/>
              <a:sym typeface="Microsoft Yahei"/>
            </a:endParaRPr>
          </a:p>
        </p:txBody>
      </p:sp>
      <p:sp>
        <p:nvSpPr>
          <p:cNvPr id="519" name="Google Shape;519;p57"/>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20" name="Google Shape;520;p57"/>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1" name="Google Shape;521;p57"/>
          <p:cNvSpPr txBox="1"/>
          <p:nvPr/>
        </p:nvSpPr>
        <p:spPr>
          <a:xfrm>
            <a:off x="400050" y="1098825"/>
            <a:ext cx="8626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Average Txn Fee (USD)          11.1453      5.695      1.957      0.050      -0.017      22.308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Blocks Per Day                 -0.0043      0.014     -0.306      0.759      -0.032       0.023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Average Block Size(Bytes)      -0.0022      0.002     -1.359      0.174      -0.005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BlockDifficulty                 0.0840      0.047      1.779      0.075      -0.009       0.176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Hash Rate(GH/S)                -0.0006      0.001     -1.102      0.270      -0.002       0.000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Cumulative Unique Addresses -1.369e-07   6.43e-07     -0.213      0.831    -1.4e-06    1.12e-06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Network Utilization          -136.9067     78.877     -1.736      0.083    -291.504      17.690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TransactionsCount Per Day       0.0002   5.79e-05      2.992      0.003    5.98e-05       0.000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DeFi_TVL                    -3.041e-09   5.32e-09     -0.572      0.567   -1.35e-08    7.38e-09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Verified Contracts              0.1927      0.096      2.011      0.044       0.005       0.380</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StableCoins Value            7.348e-09   3.53e-09      2.084      0.037    4.38e-10    1.43e-08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Sales NFT per Day           -3.605e-05   1.77e-05     -2.038      0.042   -7.07e-05   -1.38e-06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Number of sales NFT per Day    -0.0008      0.001     -0.954      0.340      -0.003       0.001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NASDAQ                          0.0007      0.007      0.107      0.915      -0.012       0.014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BTC/USDT                        0.0012      0.003      0.376      0.707      -0.005       0.008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BNB/USDT                        2.2765      1.134      2.008      0.045       0.054       4.499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SOL/USDT                       -6.8378     14.210     -0.481      0.630     -34.688      21.013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ADA/USDT                      530.8346    140.969      3.766      0.000     254.541     807.128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ETC/USDT                       12.1794      1.813      6.720      0.000       8.627      15.732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050">
                <a:solidFill>
                  <a:srgbClr val="212121"/>
                </a:solidFill>
                <a:highlight>
                  <a:srgbClr val="FFFFFF"/>
                </a:highlight>
                <a:latin typeface="Courier New"/>
                <a:ea typeface="Courier New"/>
                <a:cs typeface="Courier New"/>
                <a:sym typeface="Courier New"/>
              </a:rPr>
              <a:t>==============================================================================</a:t>
            </a:r>
            <a:endParaRPr>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25" name="Shape 525"/>
        <p:cNvGrpSpPr/>
        <p:nvPr/>
      </p:nvGrpSpPr>
      <p:grpSpPr>
        <a:xfrm>
          <a:off x="0" y="0"/>
          <a:ext cx="0" cy="0"/>
          <a:chOff x="0" y="0"/>
          <a:chExt cx="0" cy="0"/>
        </a:xfrm>
      </p:grpSpPr>
      <p:sp>
        <p:nvSpPr>
          <p:cNvPr id="526" name="Google Shape;526;p58"/>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27" name="Google Shape;527;p58"/>
          <p:cNvSpPr/>
          <p:nvPr/>
        </p:nvSpPr>
        <p:spPr>
          <a:xfrm>
            <a:off x="640544" y="426250"/>
            <a:ext cx="7923300" cy="48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700"/>
              <a:buFont typeface="Arial"/>
              <a:buNone/>
            </a:pPr>
            <a:r>
              <a:rPr b="1" lang="zh-TW" sz="2700">
                <a:solidFill>
                  <a:schemeClr val="dk1"/>
                </a:solidFill>
                <a:latin typeface="Microsoft Yahei"/>
                <a:ea typeface="Microsoft Yahei"/>
                <a:cs typeface="Microsoft Yahei"/>
                <a:sym typeface="Microsoft Yahei"/>
              </a:rPr>
              <a:t>Another Data-</a:t>
            </a:r>
            <a:r>
              <a:rPr b="1" lang="zh-TW" sz="2700">
                <a:solidFill>
                  <a:schemeClr val="dk1"/>
                </a:solidFill>
                <a:latin typeface="Microsoft Yahei"/>
                <a:ea typeface="Microsoft Yahei"/>
                <a:cs typeface="Microsoft Yahei"/>
                <a:sym typeface="Microsoft Yahei"/>
              </a:rPr>
              <a:t>Significant Features</a:t>
            </a:r>
            <a:endParaRPr b="1" i="0" sz="2700" u="none" cap="none" strike="noStrike">
              <a:solidFill>
                <a:srgbClr val="000000"/>
              </a:solidFill>
              <a:latin typeface="Microsoft Yahei"/>
              <a:ea typeface="Microsoft Yahei"/>
              <a:cs typeface="Microsoft Yahei"/>
              <a:sym typeface="Microsoft Yahei"/>
            </a:endParaRPr>
          </a:p>
        </p:txBody>
      </p:sp>
      <p:sp>
        <p:nvSpPr>
          <p:cNvPr id="528" name="Google Shape;528;p58"/>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29" name="Google Shape;529;p58"/>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0" name="Google Shape;530;p58"/>
          <p:cNvSpPr txBox="1"/>
          <p:nvPr/>
        </p:nvSpPr>
        <p:spPr>
          <a:xfrm>
            <a:off x="575838" y="1242025"/>
            <a:ext cx="3820500" cy="326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----------After 2021/1/1----------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ETH_lag1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DeFi_TVL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Txn Fee (USD)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TransactionsCount Per Day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Price(Wei) 1e-05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Network Utilization 2e-05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Used Per Day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Block Size(Bytes) 0.0001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Limit 0.00013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ETC/USDT 0.00018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Daily Ether Burnt(ETH) 0.00043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BlockDifficulty 0.00135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Hash Rate(GH/S) 0.0056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const 0.01043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Cumulative Unique Addresses 0.01176</a:t>
            </a:r>
            <a:endParaRPr sz="1600"/>
          </a:p>
        </p:txBody>
      </p:sp>
      <p:sp>
        <p:nvSpPr>
          <p:cNvPr id="531" name="Google Shape;531;p58"/>
          <p:cNvSpPr txBox="1"/>
          <p:nvPr/>
        </p:nvSpPr>
        <p:spPr>
          <a:xfrm>
            <a:off x="4503463" y="1242025"/>
            <a:ext cx="4064700" cy="326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t>
            </a:r>
            <a:r>
              <a:rPr lang="zh-TW" sz="1250">
                <a:solidFill>
                  <a:srgbClr val="212121"/>
                </a:solidFill>
                <a:highlight>
                  <a:schemeClr val="lt1"/>
                </a:highlight>
                <a:latin typeface="Courier New"/>
                <a:ea typeface="Courier New"/>
                <a:cs typeface="Courier New"/>
                <a:sym typeface="Courier New"/>
              </a:rPr>
              <a:t>Before 2021/1/1</a:t>
            </a:r>
            <a:r>
              <a:rPr lang="zh-TW" sz="1250">
                <a:solidFill>
                  <a:srgbClr val="212121"/>
                </a:solidFill>
                <a:highlight>
                  <a:srgbClr val="FFFFFF"/>
                </a:highlight>
                <a:latin typeface="Courier New"/>
                <a:ea typeface="Courier New"/>
                <a:cs typeface="Courier New"/>
                <a:sym typeface="Courier New"/>
              </a:rPr>
              <a:t>----------</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ETC/USDT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const 0.0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EtherSupply 2e-05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ADA/USDT 0.00017</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TransactionsCount Per Day 0.00278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Daily Ether Burnt(ETH) 0.00832</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StableCoins Value 0.03714</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Sales NFT per Day 0.04152</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Verified Contracts 0.0443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BNB/USDT  0.04467</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ETH_lag1 0.05019</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Average Txn Fee (USD) 0.05036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BlockDifficulty 0.07527</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Gas Limit 0.07972</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zh-TW" sz="1250">
                <a:solidFill>
                  <a:srgbClr val="212121"/>
                </a:solidFill>
                <a:highlight>
                  <a:srgbClr val="FFFFFF"/>
                </a:highlight>
                <a:latin typeface="Courier New"/>
                <a:ea typeface="Courier New"/>
                <a:cs typeface="Courier New"/>
                <a:sym typeface="Courier New"/>
              </a:rPr>
              <a:t>Network Utilization 0.08262</a:t>
            </a:r>
            <a:endParaRPr sz="12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35" name="Shape 535"/>
        <p:cNvGrpSpPr/>
        <p:nvPr/>
      </p:nvGrpSpPr>
      <p:grpSpPr>
        <a:xfrm>
          <a:off x="0" y="0"/>
          <a:ext cx="0" cy="0"/>
          <a:chOff x="0" y="0"/>
          <a:chExt cx="0" cy="0"/>
        </a:xfrm>
      </p:grpSpPr>
      <p:sp>
        <p:nvSpPr>
          <p:cNvPr id="536" name="Google Shape;536;p59"/>
          <p:cNvSpPr/>
          <p:nvPr/>
        </p:nvSpPr>
        <p:spPr>
          <a:xfrm>
            <a:off x="3002813" y="1214456"/>
            <a:ext cx="3086100" cy="3086100"/>
          </a:xfrm>
          <a:prstGeom prst="ellipse">
            <a:avLst/>
          </a:prstGeom>
          <a:noFill/>
          <a:ln cap="flat" cmpd="sng" w="38100">
            <a:solidFill>
              <a:srgbClr val="D8D8D8"/>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37" name="Google Shape;537;p59"/>
          <p:cNvSpPr/>
          <p:nvPr/>
        </p:nvSpPr>
        <p:spPr>
          <a:xfrm>
            <a:off x="2657344" y="2356444"/>
            <a:ext cx="928800" cy="928800"/>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38" name="Google Shape;538;p59"/>
          <p:cNvSpPr/>
          <p:nvPr/>
        </p:nvSpPr>
        <p:spPr>
          <a:xfrm>
            <a:off x="5000729" y="986588"/>
            <a:ext cx="1084725" cy="1085850"/>
          </a:xfrm>
          <a:prstGeom prst="ellipse">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39" name="Google Shape;539;p59"/>
          <p:cNvSpPr/>
          <p:nvPr/>
        </p:nvSpPr>
        <p:spPr>
          <a:xfrm>
            <a:off x="4902554" y="3664913"/>
            <a:ext cx="928800" cy="928800"/>
          </a:xfrm>
          <a:prstGeom prst="ellipse">
            <a:avLst/>
          </a:prstGeom>
          <a:solidFill>
            <a:srgbClr val="FFDD6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nvGrpSpPr>
          <p:cNvPr id="540" name="Google Shape;540;p59"/>
          <p:cNvGrpSpPr/>
          <p:nvPr/>
        </p:nvGrpSpPr>
        <p:grpSpPr>
          <a:xfrm>
            <a:off x="360637" y="2642515"/>
            <a:ext cx="2214697" cy="993296"/>
            <a:chOff x="12" y="381200"/>
            <a:chExt cx="2952633" cy="1323600"/>
          </a:xfrm>
        </p:grpSpPr>
        <p:sp>
          <p:nvSpPr>
            <p:cNvPr id="541" name="Google Shape;541;p59"/>
            <p:cNvSpPr/>
            <p:nvPr/>
          </p:nvSpPr>
          <p:spPr>
            <a:xfrm>
              <a:off x="12" y="381200"/>
              <a:ext cx="2952600" cy="1323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
          <p:nvSpPr>
            <p:cNvPr id="542" name="Google Shape;542;p59"/>
            <p:cNvSpPr/>
            <p:nvPr/>
          </p:nvSpPr>
          <p:spPr>
            <a:xfrm>
              <a:off x="45" y="395786"/>
              <a:ext cx="29526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Yahei"/>
                  <a:ea typeface="Microsoft Yahei"/>
                  <a:cs typeface="Microsoft Yahei"/>
                  <a:sym typeface="Microsoft Yahei"/>
                </a:rPr>
                <a:t>與過去研究的比較</a:t>
              </a:r>
              <a:endParaRPr b="1" i="0" sz="1800" u="none" cap="none" strike="noStrike">
                <a:solidFill>
                  <a:srgbClr val="000000"/>
                </a:solidFill>
                <a:latin typeface="Microsoft Yahei"/>
                <a:ea typeface="Microsoft Yahei"/>
                <a:cs typeface="Microsoft Yahei"/>
                <a:sym typeface="Microsoft Yahei"/>
              </a:endParaRPr>
            </a:p>
          </p:txBody>
        </p:sp>
      </p:grpSp>
      <p:sp>
        <p:nvSpPr>
          <p:cNvPr id="543" name="Google Shape;543;p59"/>
          <p:cNvSpPr/>
          <p:nvPr/>
        </p:nvSpPr>
        <p:spPr>
          <a:xfrm>
            <a:off x="5248416" y="1269956"/>
            <a:ext cx="589360" cy="519113"/>
          </a:xfrm>
          <a:custGeom>
            <a:rect b="b" l="l" r="r" t="t"/>
            <a:pathLst>
              <a:path extrusionOk="0" h="253" w="288">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FFF6E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4" name="Google Shape;544;p59"/>
          <p:cNvSpPr/>
          <p:nvPr/>
        </p:nvSpPr>
        <p:spPr>
          <a:xfrm>
            <a:off x="2896660" y="2608856"/>
            <a:ext cx="429815" cy="435769"/>
          </a:xfrm>
          <a:custGeom>
            <a:rect b="b" l="l" r="r" t="t"/>
            <a:pathLst>
              <a:path extrusionOk="0" h="288" w="284">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FFF6E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5" name="Google Shape;545;p59"/>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46" name="Google Shape;546;p59"/>
          <p:cNvSpPr/>
          <p:nvPr/>
        </p:nvSpPr>
        <p:spPr>
          <a:xfrm>
            <a:off x="640556" y="426244"/>
            <a:ext cx="40790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chemeClr val="dk1"/>
                </a:solidFill>
                <a:latin typeface="Microsoft Yahei"/>
                <a:ea typeface="Microsoft Yahei"/>
                <a:cs typeface="Microsoft Yahei"/>
                <a:sym typeface="Microsoft Yahei"/>
              </a:rPr>
              <a:t>結語</a:t>
            </a:r>
            <a:endParaRPr b="1" i="0" sz="2700" u="none" cap="none" strike="noStrike">
              <a:solidFill>
                <a:schemeClr val="dk1"/>
              </a:solidFill>
              <a:latin typeface="Microsoft Yahei"/>
              <a:ea typeface="Microsoft Yahei"/>
              <a:cs typeface="Microsoft Yahei"/>
              <a:sym typeface="Microsoft Yahei"/>
            </a:endParaRPr>
          </a:p>
        </p:txBody>
      </p:sp>
      <p:grpSp>
        <p:nvGrpSpPr>
          <p:cNvPr id="547" name="Google Shape;547;p59"/>
          <p:cNvGrpSpPr/>
          <p:nvPr/>
        </p:nvGrpSpPr>
        <p:grpSpPr>
          <a:xfrm>
            <a:off x="6085461" y="1356244"/>
            <a:ext cx="2384755" cy="1000198"/>
            <a:chOff x="-134826" y="372002"/>
            <a:chExt cx="3179354" cy="1332798"/>
          </a:xfrm>
        </p:grpSpPr>
        <p:sp>
          <p:nvSpPr>
            <p:cNvPr id="548" name="Google Shape;548;p59"/>
            <p:cNvSpPr/>
            <p:nvPr/>
          </p:nvSpPr>
          <p:spPr>
            <a:xfrm>
              <a:off x="91928" y="381200"/>
              <a:ext cx="2952600" cy="1323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
          <p:nvSpPr>
            <p:cNvPr id="549" name="Google Shape;549;p59"/>
            <p:cNvSpPr/>
            <p:nvPr/>
          </p:nvSpPr>
          <p:spPr>
            <a:xfrm>
              <a:off x="-134826" y="372002"/>
              <a:ext cx="29526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Yahei"/>
                  <a:ea typeface="Microsoft Yahei"/>
                  <a:cs typeface="Microsoft Yahei"/>
                  <a:sym typeface="Microsoft Yahei"/>
                </a:rPr>
                <a:t>重要因子發現</a:t>
              </a:r>
              <a:endParaRPr b="1" i="0" sz="1800" u="none" cap="none" strike="noStrike">
                <a:solidFill>
                  <a:srgbClr val="000000"/>
                </a:solidFill>
                <a:latin typeface="Microsoft Yahei"/>
                <a:ea typeface="Microsoft Yahei"/>
                <a:cs typeface="Microsoft Yahei"/>
                <a:sym typeface="Microsoft Yahei"/>
              </a:endParaRPr>
            </a:p>
          </p:txBody>
        </p:sp>
      </p:grpSp>
      <p:grpSp>
        <p:nvGrpSpPr>
          <p:cNvPr id="550" name="Google Shape;550;p59"/>
          <p:cNvGrpSpPr/>
          <p:nvPr/>
        </p:nvGrpSpPr>
        <p:grpSpPr>
          <a:xfrm>
            <a:off x="5837775" y="3974234"/>
            <a:ext cx="2405678" cy="993296"/>
            <a:chOff x="-254637" y="381200"/>
            <a:chExt cx="3207249" cy="1323600"/>
          </a:xfrm>
        </p:grpSpPr>
        <p:sp>
          <p:nvSpPr>
            <p:cNvPr id="551" name="Google Shape;551;p59"/>
            <p:cNvSpPr/>
            <p:nvPr/>
          </p:nvSpPr>
          <p:spPr>
            <a:xfrm>
              <a:off x="12" y="381200"/>
              <a:ext cx="2952600" cy="132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
          <p:nvSpPr>
            <p:cNvPr id="552" name="Google Shape;552;p59"/>
            <p:cNvSpPr/>
            <p:nvPr/>
          </p:nvSpPr>
          <p:spPr>
            <a:xfrm>
              <a:off x="-254637" y="448901"/>
              <a:ext cx="29526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Yahei"/>
                  <a:ea typeface="Microsoft Yahei"/>
                  <a:cs typeface="Microsoft Yahei"/>
                  <a:sym typeface="Microsoft Yahei"/>
                </a:rPr>
                <a:t>模型使用場景</a:t>
              </a:r>
              <a:endParaRPr b="1" i="0" sz="1800" u="none" cap="none" strike="noStrike">
                <a:solidFill>
                  <a:srgbClr val="000000"/>
                </a:solidFill>
                <a:latin typeface="Microsoft Yahei"/>
                <a:ea typeface="Microsoft Yahei"/>
                <a:cs typeface="Microsoft Yahei"/>
                <a:sym typeface="Microsoft Yahei"/>
              </a:endParaRPr>
            </a:p>
          </p:txBody>
        </p:sp>
      </p:grpSp>
      <p:sp>
        <p:nvSpPr>
          <p:cNvPr id="553" name="Google Shape;553;p59"/>
          <p:cNvSpPr/>
          <p:nvPr/>
        </p:nvSpPr>
        <p:spPr>
          <a:xfrm>
            <a:off x="5104051" y="3886970"/>
            <a:ext cx="525713" cy="484594"/>
          </a:xfrm>
          <a:custGeom>
            <a:rect b="b" l="l" r="r" t="t"/>
            <a:pathLst>
              <a:path extrusionOk="0" h="144" w="15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rgbClr val="FFF6E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554" name="Google Shape;554;p59"/>
          <p:cNvGrpSpPr/>
          <p:nvPr/>
        </p:nvGrpSpPr>
        <p:grpSpPr>
          <a:xfrm>
            <a:off x="4110601" y="2236079"/>
            <a:ext cx="945665" cy="753577"/>
            <a:chOff x="0" y="0"/>
            <a:chExt cx="1101981" cy="878141"/>
          </a:xfrm>
        </p:grpSpPr>
        <p:sp>
          <p:nvSpPr>
            <p:cNvPr id="555" name="Google Shape;555;p59"/>
            <p:cNvSpPr/>
            <p:nvPr/>
          </p:nvSpPr>
          <p:spPr>
            <a:xfrm>
              <a:off x="0" y="292714"/>
              <a:ext cx="998670" cy="585427"/>
            </a:xfrm>
            <a:custGeom>
              <a:rect b="b" l="l" r="r" t="t"/>
              <a:pathLst>
                <a:path extrusionOk="0" h="34" w="58">
                  <a:moveTo>
                    <a:pt x="17" y="13"/>
                  </a:moveTo>
                  <a:lnTo>
                    <a:pt x="17" y="34"/>
                  </a:lnTo>
                  <a:lnTo>
                    <a:pt x="26" y="34"/>
                  </a:lnTo>
                  <a:lnTo>
                    <a:pt x="26" y="13"/>
                  </a:lnTo>
                  <a:lnTo>
                    <a:pt x="21" y="9"/>
                  </a:lnTo>
                  <a:lnTo>
                    <a:pt x="17" y="13"/>
                  </a:lnTo>
                  <a:close/>
                  <a:moveTo>
                    <a:pt x="0" y="34"/>
                  </a:moveTo>
                  <a:lnTo>
                    <a:pt x="10" y="34"/>
                  </a:lnTo>
                  <a:lnTo>
                    <a:pt x="10" y="18"/>
                  </a:lnTo>
                  <a:lnTo>
                    <a:pt x="0" y="26"/>
                  </a:lnTo>
                  <a:lnTo>
                    <a:pt x="0" y="34"/>
                  </a:lnTo>
                  <a:close/>
                  <a:moveTo>
                    <a:pt x="49" y="8"/>
                  </a:moveTo>
                  <a:lnTo>
                    <a:pt x="49" y="34"/>
                  </a:lnTo>
                  <a:lnTo>
                    <a:pt x="58" y="34"/>
                  </a:lnTo>
                  <a:lnTo>
                    <a:pt x="58" y="0"/>
                  </a:lnTo>
                  <a:lnTo>
                    <a:pt x="49" y="8"/>
                  </a:lnTo>
                  <a:close/>
                  <a:moveTo>
                    <a:pt x="32" y="18"/>
                  </a:moveTo>
                  <a:lnTo>
                    <a:pt x="32" y="34"/>
                  </a:lnTo>
                  <a:lnTo>
                    <a:pt x="42" y="34"/>
                  </a:lnTo>
                  <a:lnTo>
                    <a:pt x="42" y="13"/>
                  </a:lnTo>
                  <a:lnTo>
                    <a:pt x="34" y="20"/>
                  </a:lnTo>
                  <a:lnTo>
                    <a:pt x="32" y="18"/>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6" name="Google Shape;556;p59"/>
            <p:cNvSpPr/>
            <p:nvPr/>
          </p:nvSpPr>
          <p:spPr>
            <a:xfrm>
              <a:off x="0" y="0"/>
              <a:ext cx="1101981" cy="637083"/>
            </a:xfrm>
            <a:custGeom>
              <a:rect b="b" l="l" r="r" t="t"/>
              <a:pathLst>
                <a:path extrusionOk="0" h="37" w="64">
                  <a:moveTo>
                    <a:pt x="64" y="0"/>
                  </a:moveTo>
                  <a:lnTo>
                    <a:pt x="46" y="0"/>
                  </a:lnTo>
                  <a:lnTo>
                    <a:pt x="54" y="7"/>
                  </a:lnTo>
                  <a:lnTo>
                    <a:pt x="34" y="24"/>
                  </a:lnTo>
                  <a:lnTo>
                    <a:pt x="21" y="13"/>
                  </a:lnTo>
                  <a:lnTo>
                    <a:pt x="0" y="30"/>
                  </a:lnTo>
                  <a:lnTo>
                    <a:pt x="0" y="37"/>
                  </a:lnTo>
                  <a:lnTo>
                    <a:pt x="21" y="20"/>
                  </a:lnTo>
                  <a:lnTo>
                    <a:pt x="34" y="31"/>
                  </a:lnTo>
                  <a:lnTo>
                    <a:pt x="58" y="11"/>
                  </a:lnTo>
                  <a:lnTo>
                    <a:pt x="64" y="17"/>
                  </a:lnTo>
                  <a:lnTo>
                    <a:pt x="64" y="0"/>
                  </a:lnTo>
                  <a:close/>
                </a:path>
              </a:pathLst>
            </a:custGeom>
            <a:solidFill>
              <a:srgbClr val="59595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57" name="Google Shape;557;p59"/>
          <p:cNvSpPr/>
          <p:nvPr/>
        </p:nvSpPr>
        <p:spPr>
          <a:xfrm>
            <a:off x="3900535" y="3177310"/>
            <a:ext cx="1277550" cy="299925"/>
          </a:xfrm>
          <a:prstGeom prst="rect">
            <a:avLst/>
          </a:prstGeom>
          <a:solidFill>
            <a:srgbClr val="595959"/>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zh-TW" sz="1500" u="none" cap="none" strike="noStrike">
                <a:solidFill>
                  <a:srgbClr val="FFF6E7"/>
                </a:solidFill>
                <a:latin typeface="Microsoft Yahei"/>
                <a:ea typeface="Microsoft Yahei"/>
                <a:cs typeface="Microsoft Yahei"/>
                <a:sym typeface="Microsoft Yahei"/>
              </a:rPr>
              <a:t>Results</a:t>
            </a:r>
            <a:endParaRPr b="1" i="0" sz="1500" u="none" cap="none" strike="noStrike">
              <a:solidFill>
                <a:srgbClr val="FFF6E7"/>
              </a:solidFill>
              <a:latin typeface="Microsoft Yahei"/>
              <a:ea typeface="Microsoft Yahei"/>
              <a:cs typeface="Microsoft Yahei"/>
              <a:sym typeface="Microsoft Yahei"/>
            </a:endParaRPr>
          </a:p>
        </p:txBody>
      </p:sp>
      <p:sp>
        <p:nvSpPr>
          <p:cNvPr id="558" name="Google Shape;558;p59"/>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59" name="Google Shape;559;p59"/>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63" name="Shape 563"/>
        <p:cNvGrpSpPr/>
        <p:nvPr/>
      </p:nvGrpSpPr>
      <p:grpSpPr>
        <a:xfrm>
          <a:off x="0" y="0"/>
          <a:ext cx="0" cy="0"/>
          <a:chOff x="0" y="0"/>
          <a:chExt cx="0" cy="0"/>
        </a:xfrm>
      </p:grpSpPr>
      <p:grpSp>
        <p:nvGrpSpPr>
          <p:cNvPr id="564" name="Google Shape;564;p60"/>
          <p:cNvGrpSpPr/>
          <p:nvPr/>
        </p:nvGrpSpPr>
        <p:grpSpPr>
          <a:xfrm>
            <a:off x="891779" y="1510904"/>
            <a:ext cx="2001325" cy="1035786"/>
            <a:chOff x="0" y="0"/>
            <a:chExt cx="2669768" cy="1380910"/>
          </a:xfrm>
        </p:grpSpPr>
        <p:grpSp>
          <p:nvGrpSpPr>
            <p:cNvPr id="565" name="Google Shape;565;p60"/>
            <p:cNvGrpSpPr/>
            <p:nvPr/>
          </p:nvGrpSpPr>
          <p:grpSpPr>
            <a:xfrm>
              <a:off x="0" y="0"/>
              <a:ext cx="2669768" cy="1380910"/>
              <a:chOff x="0" y="0"/>
              <a:chExt cx="1908886" cy="987422"/>
            </a:xfrm>
          </p:grpSpPr>
          <p:sp>
            <p:nvSpPr>
              <p:cNvPr id="566" name="Google Shape;566;p60"/>
              <p:cNvSpPr/>
              <p:nvPr/>
            </p:nvSpPr>
            <p:spPr>
              <a:xfrm rot="-5400000">
                <a:off x="701236" y="-220228"/>
                <a:ext cx="800100" cy="1615200"/>
              </a:xfrm>
              <a:prstGeom prst="downArrow">
                <a:avLst>
                  <a:gd fmla="val 50000" name="adj1"/>
                  <a:gd fmla="val 60370" name="adj2"/>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67" name="Google Shape;567;p60"/>
              <p:cNvSpPr/>
              <p:nvPr/>
            </p:nvSpPr>
            <p:spPr>
              <a:xfrm>
                <a:off x="0" y="0"/>
                <a:ext cx="587400" cy="587400"/>
              </a:xfrm>
              <a:prstGeom prst="ellipse">
                <a:avLst/>
              </a:prstGeom>
              <a:solidFill>
                <a:srgbClr val="A1BD70"/>
              </a:solidFill>
              <a:ln cap="flat" cmpd="sng" w="63500">
                <a:solidFill>
                  <a:srgbClr val="FFF6E7"/>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sp>
          <p:nvSpPr>
            <p:cNvPr id="568" name="Google Shape;568;p60"/>
            <p:cNvSpPr/>
            <p:nvPr/>
          </p:nvSpPr>
          <p:spPr>
            <a:xfrm>
              <a:off x="144183" y="39385"/>
              <a:ext cx="533100" cy="70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300"/>
                <a:buFont typeface="Arial"/>
                <a:buNone/>
              </a:pPr>
              <a:r>
                <a:rPr b="1" i="0" lang="zh-TW" sz="3300" u="none" cap="none" strike="noStrike">
                  <a:solidFill>
                    <a:srgbClr val="FFF6E7"/>
                  </a:solidFill>
                  <a:latin typeface="Microsoft Yahei"/>
                  <a:ea typeface="Microsoft Yahei"/>
                  <a:cs typeface="Microsoft Yahei"/>
                  <a:sym typeface="Microsoft Yahei"/>
                </a:rPr>
                <a:t>0</a:t>
              </a:r>
              <a:endParaRPr b="1" i="0" sz="3300" u="none" cap="none" strike="noStrike">
                <a:solidFill>
                  <a:srgbClr val="FFF6E7"/>
                </a:solidFill>
                <a:latin typeface="Microsoft Yahei"/>
                <a:ea typeface="Microsoft Yahei"/>
                <a:cs typeface="Microsoft Yahei"/>
                <a:sym typeface="Microsoft Yahei"/>
              </a:endParaRPr>
            </a:p>
          </p:txBody>
        </p:sp>
      </p:grpSp>
      <p:grpSp>
        <p:nvGrpSpPr>
          <p:cNvPr id="569" name="Google Shape;569;p60"/>
          <p:cNvGrpSpPr/>
          <p:nvPr/>
        </p:nvGrpSpPr>
        <p:grpSpPr>
          <a:xfrm>
            <a:off x="3571875" y="1510904"/>
            <a:ext cx="2002526" cy="1035786"/>
            <a:chOff x="0" y="0"/>
            <a:chExt cx="2669768" cy="1380910"/>
          </a:xfrm>
        </p:grpSpPr>
        <p:grpSp>
          <p:nvGrpSpPr>
            <p:cNvPr id="570" name="Google Shape;570;p60"/>
            <p:cNvGrpSpPr/>
            <p:nvPr/>
          </p:nvGrpSpPr>
          <p:grpSpPr>
            <a:xfrm>
              <a:off x="0" y="0"/>
              <a:ext cx="2669768" cy="1380910"/>
              <a:chOff x="0" y="0"/>
              <a:chExt cx="1908886" cy="987422"/>
            </a:xfrm>
          </p:grpSpPr>
          <p:sp>
            <p:nvSpPr>
              <p:cNvPr id="571" name="Google Shape;571;p60"/>
              <p:cNvSpPr/>
              <p:nvPr/>
            </p:nvSpPr>
            <p:spPr>
              <a:xfrm rot="-5400000">
                <a:off x="701236" y="-220228"/>
                <a:ext cx="800100" cy="1615200"/>
              </a:xfrm>
              <a:prstGeom prst="downArrow">
                <a:avLst>
                  <a:gd fmla="val 50000" name="adj1"/>
                  <a:gd fmla="val 60370" name="adj2"/>
                </a:avLst>
              </a:prstGeom>
              <a:solidFill>
                <a:srgbClr val="F0644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72" name="Google Shape;572;p60"/>
              <p:cNvSpPr/>
              <p:nvPr/>
            </p:nvSpPr>
            <p:spPr>
              <a:xfrm>
                <a:off x="0" y="0"/>
                <a:ext cx="587400" cy="587400"/>
              </a:xfrm>
              <a:prstGeom prst="ellipse">
                <a:avLst/>
              </a:prstGeom>
              <a:solidFill>
                <a:srgbClr val="F0644D"/>
              </a:solidFill>
              <a:ln cap="flat" cmpd="sng" w="63500">
                <a:solidFill>
                  <a:srgbClr val="FFF6E7"/>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sp>
          <p:nvSpPr>
            <p:cNvPr id="573" name="Google Shape;573;p60"/>
            <p:cNvSpPr/>
            <p:nvPr/>
          </p:nvSpPr>
          <p:spPr>
            <a:xfrm>
              <a:off x="144195" y="56721"/>
              <a:ext cx="533100" cy="70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6E7"/>
                  </a:solidFill>
                  <a:latin typeface="Microsoft Yahei"/>
                  <a:ea typeface="Microsoft Yahei"/>
                  <a:cs typeface="Microsoft Yahei"/>
                  <a:sym typeface="Microsoft Yahei"/>
                </a:rPr>
                <a:t>L</a:t>
              </a:r>
              <a:endParaRPr b="1" i="0" sz="3300" u="none" cap="none" strike="noStrike">
                <a:solidFill>
                  <a:srgbClr val="FFF6E7"/>
                </a:solidFill>
                <a:latin typeface="Microsoft Yahei"/>
                <a:ea typeface="Microsoft Yahei"/>
                <a:cs typeface="Microsoft Yahei"/>
                <a:sym typeface="Microsoft Yahei"/>
              </a:endParaRPr>
            </a:p>
          </p:txBody>
        </p:sp>
      </p:grpSp>
      <p:grpSp>
        <p:nvGrpSpPr>
          <p:cNvPr id="574" name="Google Shape;574;p60"/>
          <p:cNvGrpSpPr/>
          <p:nvPr/>
        </p:nvGrpSpPr>
        <p:grpSpPr>
          <a:xfrm>
            <a:off x="6253163" y="1510904"/>
            <a:ext cx="2002526" cy="1035786"/>
            <a:chOff x="0" y="0"/>
            <a:chExt cx="2669768" cy="1380910"/>
          </a:xfrm>
        </p:grpSpPr>
        <p:grpSp>
          <p:nvGrpSpPr>
            <p:cNvPr id="575" name="Google Shape;575;p60"/>
            <p:cNvGrpSpPr/>
            <p:nvPr/>
          </p:nvGrpSpPr>
          <p:grpSpPr>
            <a:xfrm>
              <a:off x="0" y="0"/>
              <a:ext cx="2669768" cy="1380910"/>
              <a:chOff x="0" y="0"/>
              <a:chExt cx="1908886" cy="987422"/>
            </a:xfrm>
          </p:grpSpPr>
          <p:sp>
            <p:nvSpPr>
              <p:cNvPr id="576" name="Google Shape;576;p60"/>
              <p:cNvSpPr/>
              <p:nvPr/>
            </p:nvSpPr>
            <p:spPr>
              <a:xfrm rot="-5400000">
                <a:off x="701236" y="-220228"/>
                <a:ext cx="800100" cy="1615200"/>
              </a:xfrm>
              <a:prstGeom prst="downArrow">
                <a:avLst>
                  <a:gd fmla="val 50000" name="adj1"/>
                  <a:gd fmla="val 60370" name="adj2"/>
                </a:avLst>
              </a:prstGeom>
              <a:solidFill>
                <a:srgbClr val="A37F6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77" name="Google Shape;577;p60"/>
              <p:cNvSpPr/>
              <p:nvPr/>
            </p:nvSpPr>
            <p:spPr>
              <a:xfrm>
                <a:off x="0" y="0"/>
                <a:ext cx="587400" cy="587400"/>
              </a:xfrm>
              <a:prstGeom prst="ellipse">
                <a:avLst/>
              </a:prstGeom>
              <a:solidFill>
                <a:srgbClr val="A37F67"/>
              </a:solidFill>
              <a:ln cap="flat" cmpd="sng" w="63500">
                <a:solidFill>
                  <a:srgbClr val="FFF6E7"/>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sp>
          <p:nvSpPr>
            <p:cNvPr id="578" name="Google Shape;578;p60"/>
            <p:cNvSpPr/>
            <p:nvPr/>
          </p:nvSpPr>
          <p:spPr>
            <a:xfrm>
              <a:off x="144195" y="56721"/>
              <a:ext cx="533100" cy="70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zh-TW" sz="3000" u="none" cap="none" strike="noStrike">
                  <a:solidFill>
                    <a:srgbClr val="FFF6E7"/>
                  </a:solidFill>
                  <a:latin typeface="Microsoft Yahei"/>
                  <a:ea typeface="Microsoft Yahei"/>
                  <a:cs typeface="Microsoft Yahei"/>
                  <a:sym typeface="Microsoft Yahei"/>
                </a:rPr>
                <a:t>C</a:t>
              </a:r>
              <a:endParaRPr b="1" i="0" sz="3300" u="none" cap="none" strike="noStrike">
                <a:solidFill>
                  <a:srgbClr val="FFF6E7"/>
                </a:solidFill>
                <a:latin typeface="Microsoft Yahei"/>
                <a:ea typeface="Microsoft Yahei"/>
                <a:cs typeface="Microsoft Yahei"/>
                <a:sym typeface="Microsoft Yahei"/>
              </a:endParaRPr>
            </a:p>
          </p:txBody>
        </p:sp>
      </p:grpSp>
      <p:sp>
        <p:nvSpPr>
          <p:cNvPr id="579" name="Google Shape;579;p60"/>
          <p:cNvSpPr/>
          <p:nvPr/>
        </p:nvSpPr>
        <p:spPr>
          <a:xfrm>
            <a:off x="3171825" y="1328738"/>
            <a:ext cx="0" cy="3343275"/>
          </a:xfrm>
          <a:custGeom>
            <a:rect b="b" l="l" r="r" t="t"/>
            <a:pathLst>
              <a:path extrusionOk="0" h="4457700" w="635">
                <a:moveTo>
                  <a:pt x="0" y="0"/>
                </a:moveTo>
                <a:lnTo>
                  <a:pt x="0" y="4457700"/>
                </a:lnTo>
              </a:path>
            </a:pathLst>
          </a:custGeom>
          <a:noFill/>
          <a:ln cap="flat" cmpd="sng" w="28575">
            <a:solidFill>
              <a:srgbClr val="42719B"/>
            </a:solidFill>
            <a:prstDash val="lgDash"/>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80" name="Google Shape;580;p60"/>
          <p:cNvSpPr/>
          <p:nvPr/>
        </p:nvSpPr>
        <p:spPr>
          <a:xfrm>
            <a:off x="5929313" y="1328738"/>
            <a:ext cx="0" cy="3343275"/>
          </a:xfrm>
          <a:custGeom>
            <a:rect b="b" l="l" r="r" t="t"/>
            <a:pathLst>
              <a:path extrusionOk="0" h="4457700" w="635">
                <a:moveTo>
                  <a:pt x="0" y="0"/>
                </a:moveTo>
                <a:lnTo>
                  <a:pt x="0" y="4457700"/>
                </a:lnTo>
              </a:path>
            </a:pathLst>
          </a:custGeom>
          <a:noFill/>
          <a:ln cap="flat" cmpd="sng" w="28575">
            <a:solidFill>
              <a:srgbClr val="42719B"/>
            </a:solidFill>
            <a:prstDash val="lgDash"/>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nvGrpSpPr>
          <p:cNvPr id="581" name="Google Shape;581;p60"/>
          <p:cNvGrpSpPr/>
          <p:nvPr/>
        </p:nvGrpSpPr>
        <p:grpSpPr>
          <a:xfrm>
            <a:off x="698897" y="2776538"/>
            <a:ext cx="2357570" cy="1989506"/>
            <a:chOff x="0" y="0"/>
            <a:chExt cx="3143112" cy="2652144"/>
          </a:xfrm>
        </p:grpSpPr>
        <p:sp>
          <p:nvSpPr>
            <p:cNvPr id="582" name="Google Shape;582;p60"/>
            <p:cNvSpPr/>
            <p:nvPr/>
          </p:nvSpPr>
          <p:spPr>
            <a:xfrm>
              <a:off x="0" y="405444"/>
              <a:ext cx="3143100" cy="2246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zh-TW" sz="1500" u="none" cap="none" strike="noStrike">
                  <a:solidFill>
                    <a:srgbClr val="000000"/>
                  </a:solidFill>
                  <a:latin typeface="Microsoft Yahei"/>
                  <a:ea typeface="Microsoft Yahei"/>
                  <a:cs typeface="Microsoft Yahei"/>
                  <a:sym typeface="Microsoft Yahei"/>
                </a:rPr>
                <a:t>希望找到更多不同的辦法</a:t>
              </a:r>
              <a:r>
                <a:rPr lang="zh-TW" sz="1500">
                  <a:latin typeface="Microsoft Yahei"/>
                  <a:ea typeface="Microsoft Yahei"/>
                  <a:cs typeface="Microsoft Yahei"/>
                  <a:sym typeface="Microsoft Yahei"/>
                </a:rPr>
                <a:t>蒐集其他種類的</a:t>
              </a:r>
              <a:r>
                <a:rPr b="0" i="0" lang="zh-TW" sz="1500" u="none" cap="none" strike="noStrike">
                  <a:solidFill>
                    <a:srgbClr val="000000"/>
                  </a:solidFill>
                  <a:latin typeface="Microsoft Yahei"/>
                  <a:ea typeface="Microsoft Yahei"/>
                  <a:cs typeface="Microsoft Yahei"/>
                  <a:sym typeface="Microsoft Yahei"/>
                </a:rPr>
                <a:t>的</a:t>
              </a:r>
              <a:r>
                <a:rPr lang="zh-TW" sz="1500">
                  <a:latin typeface="Microsoft Yahei"/>
                  <a:ea typeface="Microsoft Yahei"/>
                  <a:cs typeface="Microsoft Yahei"/>
                  <a:sym typeface="Microsoft Yahei"/>
                </a:rPr>
                <a:t> y </a:t>
              </a:r>
              <a:r>
                <a:rPr b="0" i="0" lang="zh-TW" sz="1500" u="none" cap="none" strike="noStrike">
                  <a:solidFill>
                    <a:srgbClr val="000000"/>
                  </a:solidFill>
                  <a:latin typeface="Microsoft Yahei"/>
                  <a:ea typeface="Microsoft Yahei"/>
                  <a:cs typeface="Microsoft Yahei"/>
                  <a:sym typeface="Microsoft Yahei"/>
                </a:rPr>
                <a:t>資料</a:t>
              </a:r>
              <a:r>
                <a:rPr lang="zh-TW" sz="1500">
                  <a:latin typeface="Microsoft Yahei"/>
                  <a:ea typeface="Microsoft Yahei"/>
                  <a:cs typeface="Microsoft Yahei"/>
                  <a:sym typeface="Microsoft Yahei"/>
                </a:rPr>
                <a:t>，不一定是以 ETH/USDT 作為 Response Var.</a:t>
              </a:r>
              <a:endParaRPr b="0" i="0" sz="1500" u="none" cap="none" strike="noStrike">
                <a:solidFill>
                  <a:srgbClr val="000000"/>
                </a:solidFill>
                <a:latin typeface="Microsoft Yahei"/>
                <a:ea typeface="Microsoft Yahei"/>
                <a:cs typeface="Microsoft Yahei"/>
                <a:sym typeface="Microsoft Yahei"/>
              </a:endParaRPr>
            </a:p>
          </p:txBody>
        </p:sp>
        <p:sp>
          <p:nvSpPr>
            <p:cNvPr id="583" name="Google Shape;583;p60"/>
            <p:cNvSpPr/>
            <p:nvPr/>
          </p:nvSpPr>
          <p:spPr>
            <a:xfrm>
              <a:off x="12" y="0"/>
              <a:ext cx="31431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zh-TW" sz="1800">
                  <a:latin typeface="Microsoft Yahei"/>
                  <a:ea typeface="Microsoft Yahei"/>
                  <a:cs typeface="Microsoft Yahei"/>
                  <a:sym typeface="Microsoft Yahei"/>
                </a:rPr>
                <a:t>Response </a:t>
              </a:r>
              <a:r>
                <a:rPr b="1" i="0" lang="zh-TW" sz="1800" u="none" cap="none" strike="noStrike">
                  <a:solidFill>
                    <a:srgbClr val="000000"/>
                  </a:solidFill>
                  <a:latin typeface="Microsoft Yahei"/>
                  <a:ea typeface="Microsoft Yahei"/>
                  <a:cs typeface="Microsoft Yahei"/>
                  <a:sym typeface="Microsoft Yahei"/>
                </a:rPr>
                <a:t>Var.</a:t>
              </a:r>
              <a:endParaRPr b="1" i="0" sz="1800" u="none" cap="none" strike="noStrike">
                <a:solidFill>
                  <a:srgbClr val="000000"/>
                </a:solidFill>
                <a:latin typeface="Microsoft Yahei"/>
                <a:ea typeface="Microsoft Yahei"/>
                <a:cs typeface="Microsoft Yahei"/>
                <a:sym typeface="Microsoft Yahei"/>
              </a:endParaRPr>
            </a:p>
          </p:txBody>
        </p:sp>
      </p:grpSp>
      <p:grpSp>
        <p:nvGrpSpPr>
          <p:cNvPr id="584" name="Google Shape;584;p60"/>
          <p:cNvGrpSpPr/>
          <p:nvPr/>
        </p:nvGrpSpPr>
        <p:grpSpPr>
          <a:xfrm>
            <a:off x="3462338" y="2776538"/>
            <a:ext cx="2357561" cy="1989506"/>
            <a:chOff x="0" y="0"/>
            <a:chExt cx="3143100" cy="2652144"/>
          </a:xfrm>
        </p:grpSpPr>
        <p:sp>
          <p:nvSpPr>
            <p:cNvPr id="585" name="Google Shape;585;p60"/>
            <p:cNvSpPr/>
            <p:nvPr/>
          </p:nvSpPr>
          <p:spPr>
            <a:xfrm>
              <a:off x="0" y="405444"/>
              <a:ext cx="3143100" cy="2246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zh-TW" sz="1500" u="none" cap="none" strike="noStrike">
                  <a:solidFill>
                    <a:srgbClr val="000000"/>
                  </a:solidFill>
                  <a:latin typeface="Microsoft Yahei"/>
                  <a:ea typeface="Microsoft Yahei"/>
                  <a:cs typeface="Microsoft Yahei"/>
                  <a:sym typeface="Microsoft Yahei"/>
                </a:rPr>
                <a:t>目前是以</a:t>
              </a:r>
              <a:r>
                <a:rPr lang="zh-TW" sz="1500">
                  <a:latin typeface="Microsoft Yahei"/>
                  <a:ea typeface="Microsoft Yahei"/>
                  <a:cs typeface="Microsoft Yahei"/>
                  <a:sym typeface="Microsoft Yahei"/>
                </a:rPr>
                <a:t>世界</a:t>
              </a:r>
              <a:r>
                <a:rPr b="0" i="0" lang="zh-TW" sz="1500" u="none" cap="none" strike="noStrike">
                  <a:solidFill>
                    <a:srgbClr val="000000"/>
                  </a:solidFill>
                  <a:latin typeface="Microsoft Yahei"/>
                  <a:ea typeface="Microsoft Yahei"/>
                  <a:cs typeface="Microsoft Yahei"/>
                  <a:sym typeface="Microsoft Yahei"/>
                </a:rPr>
                <a:t>去區隔，未來朝以</a:t>
              </a:r>
              <a:r>
                <a:rPr lang="zh-TW" sz="1500">
                  <a:latin typeface="Microsoft Yahei"/>
                  <a:ea typeface="Microsoft Yahei"/>
                  <a:cs typeface="Microsoft Yahei"/>
                  <a:sym typeface="Microsoft Yahei"/>
                </a:rPr>
                <a:t>各國中心話交易所的風土民情</a:t>
              </a:r>
              <a:r>
                <a:rPr b="0" i="0" lang="zh-TW" sz="1500" u="none" cap="none" strike="noStrike">
                  <a:solidFill>
                    <a:srgbClr val="000000"/>
                  </a:solidFill>
                  <a:latin typeface="Microsoft Yahei"/>
                  <a:ea typeface="Microsoft Yahei"/>
                  <a:cs typeface="Microsoft Yahei"/>
                  <a:sym typeface="Microsoft Yahei"/>
                </a:rPr>
                <a:t>方向處理模型資料</a:t>
              </a:r>
              <a:r>
                <a:rPr lang="zh-TW" sz="1500">
                  <a:latin typeface="Microsoft Yahei"/>
                  <a:ea typeface="Microsoft Yahei"/>
                  <a:cs typeface="Microsoft Yahei"/>
                  <a:sym typeface="Microsoft Yahei"/>
                </a:rPr>
                <a:t>，這樣可以找出交易所溢價的套利機會</a:t>
              </a:r>
              <a:endParaRPr b="0" i="0" sz="1500" u="none" cap="none" strike="noStrike">
                <a:solidFill>
                  <a:srgbClr val="000000"/>
                </a:solidFill>
                <a:latin typeface="Microsoft Yahei"/>
                <a:ea typeface="Microsoft Yahei"/>
                <a:cs typeface="Microsoft Yahei"/>
                <a:sym typeface="Microsoft Yahei"/>
              </a:endParaRPr>
            </a:p>
          </p:txBody>
        </p:sp>
        <p:sp>
          <p:nvSpPr>
            <p:cNvPr id="586" name="Google Shape;586;p60"/>
            <p:cNvSpPr/>
            <p:nvPr/>
          </p:nvSpPr>
          <p:spPr>
            <a:xfrm>
              <a:off x="0" y="0"/>
              <a:ext cx="31431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Microsoft Yahei"/>
                  <a:ea typeface="Microsoft Yahei"/>
                  <a:cs typeface="Microsoft Yahei"/>
                  <a:sym typeface="Microsoft Yahei"/>
                </a:rPr>
                <a:t>Location Factor</a:t>
              </a:r>
              <a:endParaRPr b="1" i="0" sz="1800" u="none" cap="none" strike="noStrike">
                <a:solidFill>
                  <a:srgbClr val="000000"/>
                </a:solidFill>
                <a:latin typeface="Microsoft Yahei"/>
                <a:ea typeface="Microsoft Yahei"/>
                <a:cs typeface="Microsoft Yahei"/>
                <a:sym typeface="Microsoft Yahei"/>
              </a:endParaRPr>
            </a:p>
          </p:txBody>
        </p:sp>
      </p:grpSp>
      <p:grpSp>
        <p:nvGrpSpPr>
          <p:cNvPr id="587" name="Google Shape;587;p60"/>
          <p:cNvGrpSpPr/>
          <p:nvPr/>
        </p:nvGrpSpPr>
        <p:grpSpPr>
          <a:xfrm>
            <a:off x="6224588" y="2776538"/>
            <a:ext cx="2357561" cy="1989506"/>
            <a:chOff x="0" y="0"/>
            <a:chExt cx="3143100" cy="2652144"/>
          </a:xfrm>
        </p:grpSpPr>
        <p:sp>
          <p:nvSpPr>
            <p:cNvPr id="588" name="Google Shape;588;p60"/>
            <p:cNvSpPr/>
            <p:nvPr/>
          </p:nvSpPr>
          <p:spPr>
            <a:xfrm>
              <a:off x="0" y="405444"/>
              <a:ext cx="3143100" cy="2246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zh-TW" sz="1500" u="none" cap="none" strike="noStrike">
                  <a:solidFill>
                    <a:srgbClr val="000000"/>
                  </a:solidFill>
                  <a:latin typeface="Microsoft Yahei"/>
                  <a:ea typeface="Microsoft Yahei"/>
                  <a:cs typeface="Microsoft Yahei"/>
                  <a:sym typeface="Microsoft Yahei"/>
                </a:rPr>
                <a:t>目前沒有考量到</a:t>
              </a:r>
              <a:r>
                <a:rPr lang="zh-TW" sz="1500">
                  <a:latin typeface="Microsoft Yahei"/>
                  <a:ea typeface="Microsoft Yahei"/>
                  <a:cs typeface="Microsoft Yahei"/>
                  <a:sym typeface="Microsoft Yahei"/>
                </a:rPr>
                <a:t>各國監管的態度和以太坊基金會的相關言論</a:t>
              </a:r>
              <a:endParaRPr b="0" i="0" sz="1500" u="none" cap="none" strike="noStrike">
                <a:solidFill>
                  <a:srgbClr val="000000"/>
                </a:solidFill>
                <a:latin typeface="Microsoft Yahei"/>
                <a:ea typeface="Microsoft Yahei"/>
                <a:cs typeface="Microsoft Yahei"/>
                <a:sym typeface="Microsoft Yahei"/>
              </a:endParaRPr>
            </a:p>
          </p:txBody>
        </p:sp>
        <p:sp>
          <p:nvSpPr>
            <p:cNvPr id="589" name="Google Shape;589;p60"/>
            <p:cNvSpPr/>
            <p:nvPr/>
          </p:nvSpPr>
          <p:spPr>
            <a:xfrm>
              <a:off x="0" y="0"/>
              <a:ext cx="31431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Yahei"/>
                  <a:ea typeface="Microsoft Yahei"/>
                  <a:cs typeface="Microsoft Yahei"/>
                  <a:sym typeface="Microsoft Yahei"/>
                </a:rPr>
                <a:t>C</a:t>
              </a:r>
              <a:r>
                <a:rPr b="1" lang="zh-TW" sz="1800">
                  <a:latin typeface="Microsoft Yahei"/>
                  <a:ea typeface="Microsoft Yahei"/>
                  <a:cs typeface="Microsoft Yahei"/>
                  <a:sym typeface="Microsoft Yahei"/>
                </a:rPr>
                <a:t>ounter</a:t>
              </a:r>
              <a:r>
                <a:rPr b="1" i="0" lang="zh-TW" sz="1800" u="none" cap="none" strike="noStrike">
                  <a:solidFill>
                    <a:srgbClr val="000000"/>
                  </a:solidFill>
                  <a:latin typeface="Microsoft Yahei"/>
                  <a:ea typeface="Microsoft Yahei"/>
                  <a:cs typeface="Microsoft Yahei"/>
                  <a:sym typeface="Microsoft Yahei"/>
                </a:rPr>
                <a:t> Factor</a:t>
              </a:r>
              <a:endParaRPr b="1" i="0" sz="1800" u="none" cap="none" strike="noStrike">
                <a:solidFill>
                  <a:srgbClr val="000000"/>
                </a:solidFill>
                <a:latin typeface="Microsoft Yahei"/>
                <a:ea typeface="Microsoft Yahei"/>
                <a:cs typeface="Microsoft Yahei"/>
                <a:sym typeface="Microsoft Yahei"/>
              </a:endParaRPr>
            </a:p>
          </p:txBody>
        </p:sp>
      </p:grpSp>
      <p:sp>
        <p:nvSpPr>
          <p:cNvPr id="590" name="Google Shape;590;p60"/>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591" name="Google Shape;591;p60"/>
          <p:cNvSpPr/>
          <p:nvPr/>
        </p:nvSpPr>
        <p:spPr>
          <a:xfrm>
            <a:off x="640556" y="426244"/>
            <a:ext cx="40790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zh-TW" sz="2700" u="none" cap="none" strike="noStrike">
                <a:solidFill>
                  <a:schemeClr val="dk1"/>
                </a:solidFill>
                <a:latin typeface="Microsoft Yahei"/>
                <a:ea typeface="Microsoft Yahei"/>
                <a:cs typeface="Microsoft Yahei"/>
                <a:sym typeface="Microsoft Yahei"/>
              </a:rPr>
              <a:t>未來展望</a:t>
            </a:r>
            <a:endParaRPr b="1" i="0" sz="2700" u="none" cap="none" strike="noStrike">
              <a:solidFill>
                <a:srgbClr val="000000"/>
              </a:solidFill>
              <a:latin typeface="Microsoft Yahei"/>
              <a:ea typeface="Microsoft Yahei"/>
              <a:cs typeface="Microsoft Yahei"/>
              <a:sym typeface="Microsoft Yahei"/>
            </a:endParaRPr>
          </a:p>
        </p:txBody>
      </p:sp>
      <p:sp>
        <p:nvSpPr>
          <p:cNvPr id="592" name="Google Shape;592;p60"/>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593" name="Google Shape;593;p60"/>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597" name="Shape 597"/>
        <p:cNvGrpSpPr/>
        <p:nvPr/>
      </p:nvGrpSpPr>
      <p:grpSpPr>
        <a:xfrm>
          <a:off x="0" y="0"/>
          <a:ext cx="0" cy="0"/>
          <a:chOff x="0" y="0"/>
          <a:chExt cx="0" cy="0"/>
        </a:xfrm>
      </p:grpSpPr>
      <p:grpSp>
        <p:nvGrpSpPr>
          <p:cNvPr id="598" name="Google Shape;598;p61"/>
          <p:cNvGrpSpPr/>
          <p:nvPr/>
        </p:nvGrpSpPr>
        <p:grpSpPr>
          <a:xfrm>
            <a:off x="3563541" y="1101329"/>
            <a:ext cx="1629965" cy="860822"/>
            <a:chOff x="0" y="0"/>
            <a:chExt cx="2174421" cy="1146629"/>
          </a:xfrm>
        </p:grpSpPr>
        <p:sp>
          <p:nvSpPr>
            <p:cNvPr id="599" name="Google Shape;599;p61"/>
            <p:cNvSpPr/>
            <p:nvPr/>
          </p:nvSpPr>
          <p:spPr>
            <a:xfrm>
              <a:off x="1260430" y="0"/>
              <a:ext cx="157331" cy="157331"/>
            </a:xfrm>
            <a:prstGeom prst="ellipse">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600" name="Google Shape;600;p61"/>
            <p:cNvSpPr/>
            <p:nvPr/>
          </p:nvSpPr>
          <p:spPr>
            <a:xfrm>
              <a:off x="0" y="0"/>
              <a:ext cx="2174421" cy="1146629"/>
            </a:xfrm>
            <a:custGeom>
              <a:rect b="b" l="l" r="r" t="t"/>
              <a:pathLst>
                <a:path extrusionOk="0" h="857250" w="1415434">
                  <a:moveTo>
                    <a:pt x="0" y="839566"/>
                  </a:moveTo>
                  <a:lnTo>
                    <a:pt x="837584" y="0"/>
                  </a:lnTo>
                  <a:lnTo>
                    <a:pt x="913784" y="12700"/>
                  </a:lnTo>
                  <a:lnTo>
                    <a:pt x="1415434" y="857250"/>
                  </a:lnTo>
                </a:path>
              </a:pathLst>
            </a:custGeom>
            <a:noFill/>
            <a:ln cap="flat" cmpd="sng" w="12700">
              <a:solidFill>
                <a:srgbClr val="A1BD70"/>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sp>
        <p:nvSpPr>
          <p:cNvPr id="601" name="Google Shape;601;p61"/>
          <p:cNvSpPr/>
          <p:nvPr/>
        </p:nvSpPr>
        <p:spPr>
          <a:xfrm rot="199097">
            <a:off x="2788444" y="1807369"/>
            <a:ext cx="3255169" cy="1338262"/>
          </a:xfrm>
          <a:prstGeom prst="rect">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602" name="Google Shape;602;p61"/>
          <p:cNvSpPr/>
          <p:nvPr/>
        </p:nvSpPr>
        <p:spPr>
          <a:xfrm rot="180406">
            <a:off x="3621881" y="2224088"/>
            <a:ext cx="2143125" cy="623887"/>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600"/>
              <a:buFont typeface="Arial"/>
              <a:buNone/>
            </a:pPr>
            <a:r>
              <a:rPr b="1" i="0" lang="zh-TW" sz="3600" u="none" cap="none" strike="noStrike">
                <a:solidFill>
                  <a:schemeClr val="lt1"/>
                </a:solidFill>
                <a:latin typeface="Microsoft Yahei"/>
                <a:ea typeface="Microsoft Yahei"/>
                <a:cs typeface="Microsoft Yahei"/>
                <a:sym typeface="Microsoft Yahei"/>
              </a:rPr>
              <a:t>THANKS</a:t>
            </a:r>
            <a:endParaRPr b="1" i="0" sz="3600" u="none" cap="none" strike="noStrike">
              <a:solidFill>
                <a:schemeClr val="lt1"/>
              </a:solidFill>
              <a:latin typeface="Microsoft Yahei"/>
              <a:ea typeface="Microsoft Yahei"/>
              <a:cs typeface="Microsoft Yahei"/>
              <a:sym typeface="Microsoft Yahei"/>
            </a:endParaRPr>
          </a:p>
        </p:txBody>
      </p:sp>
      <p:grpSp>
        <p:nvGrpSpPr>
          <p:cNvPr id="603" name="Google Shape;603;p61"/>
          <p:cNvGrpSpPr/>
          <p:nvPr/>
        </p:nvGrpSpPr>
        <p:grpSpPr>
          <a:xfrm>
            <a:off x="2748179" y="1712326"/>
            <a:ext cx="788952" cy="1378330"/>
            <a:chOff x="-20491" y="-21803"/>
            <a:chExt cx="858369" cy="1500103"/>
          </a:xfrm>
        </p:grpSpPr>
        <p:sp>
          <p:nvSpPr>
            <p:cNvPr id="604" name="Google Shape;604;p61"/>
            <p:cNvSpPr/>
            <p:nvPr/>
          </p:nvSpPr>
          <p:spPr>
            <a:xfrm rot="199097">
              <a:off x="0" y="726049"/>
              <a:ext cx="774524" cy="730447"/>
            </a:xfrm>
            <a:prstGeom prst="rect">
              <a:avLst/>
            </a:prstGeom>
            <a:solidFill>
              <a:srgbClr val="FFDD6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605" name="Google Shape;605;p61"/>
            <p:cNvSpPr/>
            <p:nvPr/>
          </p:nvSpPr>
          <p:spPr>
            <a:xfrm rot="199097">
              <a:off x="42863" y="0"/>
              <a:ext cx="774524" cy="730447"/>
            </a:xfrm>
            <a:prstGeom prst="rect">
              <a:avLst/>
            </a:prstGeom>
            <a:solidFill>
              <a:srgbClr val="F0644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grpSp>
      <p:sp>
        <p:nvSpPr>
          <p:cNvPr id="606" name="Google Shape;606;p61"/>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607" name="Google Shape;607;p61"/>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26" name="Shape 226"/>
        <p:cNvGrpSpPr/>
        <p:nvPr/>
      </p:nvGrpSpPr>
      <p:grpSpPr>
        <a:xfrm>
          <a:off x="0" y="0"/>
          <a:ext cx="0" cy="0"/>
          <a:chOff x="0" y="0"/>
          <a:chExt cx="0" cy="0"/>
        </a:xfrm>
      </p:grpSpPr>
      <p:sp>
        <p:nvSpPr>
          <p:cNvPr id="227" name="Google Shape;227;p29"/>
          <p:cNvSpPr/>
          <p:nvPr/>
        </p:nvSpPr>
        <p:spPr>
          <a:xfrm>
            <a:off x="-14287" y="2986088"/>
            <a:ext cx="9158288" cy="0"/>
          </a:xfrm>
          <a:custGeom>
            <a:rect b="b" l="l" r="r" t="t"/>
            <a:pathLst>
              <a:path extrusionOk="0" h="635" w="12211050">
                <a:moveTo>
                  <a:pt x="0" y="0"/>
                </a:moveTo>
                <a:lnTo>
                  <a:pt x="12211050" y="0"/>
                </a:lnTo>
              </a:path>
            </a:pathLst>
          </a:custGeom>
          <a:noFill/>
          <a:ln cap="flat" cmpd="sng" w="76200">
            <a:solidFill>
              <a:srgbClr val="FFE284"/>
            </a:solidFill>
            <a:prstDash val="solid"/>
            <a:bevel/>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28" name="Google Shape;228;p29"/>
          <p:cNvSpPr/>
          <p:nvPr/>
        </p:nvSpPr>
        <p:spPr>
          <a:xfrm>
            <a:off x="614363" y="1643063"/>
            <a:ext cx="1543050" cy="1033425"/>
          </a:xfrm>
          <a:prstGeom prst="wedgeRectCallout">
            <a:avLst>
              <a:gd fmla="val -28241" name="adj1"/>
              <a:gd fmla="val 79083" name="adj2"/>
            </a:avLst>
          </a:prstGeom>
          <a:solidFill>
            <a:srgbClr val="F58D7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29" name="Google Shape;229;p29"/>
          <p:cNvSpPr/>
          <p:nvPr/>
        </p:nvSpPr>
        <p:spPr>
          <a:xfrm>
            <a:off x="3115425" y="1643091"/>
            <a:ext cx="1543050" cy="1033425"/>
          </a:xfrm>
          <a:prstGeom prst="wedgeRectCallout">
            <a:avLst>
              <a:gd fmla="val -28241" name="adj1"/>
              <a:gd fmla="val 79083" name="adj2"/>
            </a:avLst>
          </a:prstGeom>
          <a:solidFill>
            <a:srgbClr val="A1BD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0" name="Google Shape;230;p29"/>
          <p:cNvSpPr/>
          <p:nvPr/>
        </p:nvSpPr>
        <p:spPr>
          <a:xfrm>
            <a:off x="5616488" y="1643100"/>
            <a:ext cx="1543050" cy="1033425"/>
          </a:xfrm>
          <a:prstGeom prst="wedgeRectCallout">
            <a:avLst>
              <a:gd fmla="val -28241" name="adj1"/>
              <a:gd fmla="val 79083" name="adj2"/>
            </a:avLst>
          </a:prstGeom>
          <a:solidFill>
            <a:srgbClr val="9FC5E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1" name="Google Shape;231;p29"/>
          <p:cNvSpPr/>
          <p:nvPr/>
        </p:nvSpPr>
        <p:spPr>
          <a:xfrm flipH="1" rot="10800000">
            <a:off x="6907191" y="3295650"/>
            <a:ext cx="1543050" cy="1033425"/>
          </a:xfrm>
          <a:prstGeom prst="wedgeRectCallout">
            <a:avLst>
              <a:gd fmla="val -28241" name="adj1"/>
              <a:gd fmla="val 79083" name="adj2"/>
            </a:avLst>
          </a:prstGeom>
          <a:solidFill>
            <a:srgbClr val="A37F6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2" name="Google Shape;232;p29"/>
          <p:cNvSpPr/>
          <p:nvPr/>
        </p:nvSpPr>
        <p:spPr>
          <a:xfrm>
            <a:off x="614363" y="1848075"/>
            <a:ext cx="1543050" cy="82845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rgbClr val="FFF6E7"/>
                </a:solidFill>
                <a:latin typeface="Microsoft Yahei"/>
                <a:ea typeface="Microsoft Yahei"/>
                <a:cs typeface="Microsoft Yahei"/>
                <a:sym typeface="Microsoft Yahei"/>
              </a:rPr>
              <a:t>Data</a:t>
            </a:r>
            <a:endParaRPr b="1" i="0" sz="19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rgbClr val="FFF6E7"/>
                </a:solidFill>
                <a:latin typeface="Microsoft Yahei"/>
                <a:ea typeface="Microsoft Yahei"/>
                <a:cs typeface="Microsoft Yahei"/>
                <a:sym typeface="Microsoft Yahei"/>
              </a:rPr>
              <a:t>Acquisition</a:t>
            </a:r>
            <a:endParaRPr b="1" i="0" sz="19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6E7"/>
              </a:solidFill>
              <a:latin typeface="Microsoft Yahei"/>
              <a:ea typeface="Microsoft Yahei"/>
              <a:cs typeface="Microsoft Yahei"/>
              <a:sym typeface="Microsoft Yahei"/>
            </a:endParaRPr>
          </a:p>
        </p:txBody>
      </p:sp>
      <p:sp>
        <p:nvSpPr>
          <p:cNvPr id="233" name="Google Shape;233;p29"/>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4" name="Google Shape;234;p29"/>
          <p:cNvSpPr/>
          <p:nvPr/>
        </p:nvSpPr>
        <p:spPr>
          <a:xfrm>
            <a:off x="640556" y="426244"/>
            <a:ext cx="407902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研究流程</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235" name="Google Shape;235;p29"/>
          <p:cNvSpPr/>
          <p:nvPr/>
        </p:nvSpPr>
        <p:spPr>
          <a:xfrm flipH="1" rot="10800000">
            <a:off x="1919288" y="3295650"/>
            <a:ext cx="1543050" cy="1033425"/>
          </a:xfrm>
          <a:prstGeom prst="wedgeRectCallout">
            <a:avLst>
              <a:gd fmla="val -28241" name="adj1"/>
              <a:gd fmla="val 79083" name="adj2"/>
            </a:avLst>
          </a:prstGeom>
          <a:solidFill>
            <a:srgbClr val="F6B26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6" name="Google Shape;236;p29"/>
          <p:cNvSpPr/>
          <p:nvPr/>
        </p:nvSpPr>
        <p:spPr>
          <a:xfrm flipH="1" rot="10800000">
            <a:off x="4413235" y="3295650"/>
            <a:ext cx="1543050" cy="1033425"/>
          </a:xfrm>
          <a:prstGeom prst="wedgeRectCallout">
            <a:avLst>
              <a:gd fmla="val -28241" name="adj1"/>
              <a:gd fmla="val 79083" name="adj2"/>
            </a:avLst>
          </a:prstGeom>
          <a:solidFill>
            <a:srgbClr val="89898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37" name="Google Shape;237;p29"/>
          <p:cNvSpPr/>
          <p:nvPr/>
        </p:nvSpPr>
        <p:spPr>
          <a:xfrm>
            <a:off x="3115425" y="1930847"/>
            <a:ext cx="1543050" cy="82845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zh-TW" sz="1500" u="none" cap="none" strike="noStrike">
                <a:solidFill>
                  <a:srgbClr val="FFF6E7"/>
                </a:solidFill>
                <a:latin typeface="Microsoft Yahei"/>
                <a:ea typeface="Microsoft Yahei"/>
                <a:cs typeface="Microsoft Yahei"/>
                <a:sym typeface="Microsoft Yahei"/>
              </a:rPr>
              <a:t>Data</a:t>
            </a:r>
            <a:endParaRPr b="1" i="0" sz="15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500"/>
              <a:buFont typeface="Arial"/>
              <a:buNone/>
            </a:pPr>
            <a:r>
              <a:rPr b="1" i="0" lang="zh-TW" sz="1500" u="none" cap="none" strike="noStrike">
                <a:solidFill>
                  <a:srgbClr val="FFF6E7"/>
                </a:solidFill>
                <a:latin typeface="Microsoft Yahei"/>
                <a:ea typeface="Microsoft Yahei"/>
                <a:cs typeface="Microsoft Yahei"/>
                <a:sym typeface="Microsoft Yahei"/>
              </a:rPr>
              <a:t>Preprocessing</a:t>
            </a:r>
            <a:endParaRPr b="1" i="0" sz="15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FFF6E7"/>
              </a:solidFill>
              <a:latin typeface="Microsoft Yahei"/>
              <a:ea typeface="Microsoft Yahei"/>
              <a:cs typeface="Microsoft Yahei"/>
              <a:sym typeface="Microsoft Yahei"/>
            </a:endParaRPr>
          </a:p>
        </p:txBody>
      </p:sp>
      <p:sp>
        <p:nvSpPr>
          <p:cNvPr id="238" name="Google Shape;238;p29"/>
          <p:cNvSpPr/>
          <p:nvPr/>
        </p:nvSpPr>
        <p:spPr>
          <a:xfrm>
            <a:off x="5616488" y="1848075"/>
            <a:ext cx="1543050" cy="82845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b="1" i="0" lang="zh-TW" sz="1700" u="none" cap="none" strike="noStrike">
                <a:solidFill>
                  <a:srgbClr val="FFF6E7"/>
                </a:solidFill>
                <a:latin typeface="Microsoft Yahei"/>
                <a:ea typeface="Microsoft Yahei"/>
                <a:cs typeface="Microsoft Yahei"/>
                <a:sym typeface="Microsoft Yahei"/>
              </a:rPr>
              <a:t>Model</a:t>
            </a:r>
            <a:endParaRPr b="1" i="0" sz="17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700"/>
              <a:buFont typeface="Arial"/>
              <a:buNone/>
            </a:pPr>
            <a:r>
              <a:rPr b="1" i="0" lang="zh-TW" sz="1700" u="none" cap="none" strike="noStrike">
                <a:solidFill>
                  <a:srgbClr val="FFF6E7"/>
                </a:solidFill>
                <a:latin typeface="Microsoft Yahei"/>
                <a:ea typeface="Microsoft Yahei"/>
                <a:cs typeface="Microsoft Yahei"/>
                <a:sym typeface="Microsoft Yahei"/>
              </a:rPr>
              <a:t>Construction</a:t>
            </a:r>
            <a:endParaRPr b="1" i="0" sz="17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FFF6E7"/>
              </a:solidFill>
              <a:latin typeface="Microsoft Yahei"/>
              <a:ea typeface="Microsoft Yahei"/>
              <a:cs typeface="Microsoft Yahei"/>
              <a:sym typeface="Microsoft Yahei"/>
            </a:endParaRPr>
          </a:p>
        </p:txBody>
      </p:sp>
      <p:sp>
        <p:nvSpPr>
          <p:cNvPr id="239" name="Google Shape;239;p29"/>
          <p:cNvSpPr/>
          <p:nvPr/>
        </p:nvSpPr>
        <p:spPr>
          <a:xfrm>
            <a:off x="1919288" y="3347044"/>
            <a:ext cx="1543050" cy="98212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900"/>
              <a:buFont typeface="Arial"/>
              <a:buNone/>
            </a:pPr>
            <a:r>
              <a:t/>
            </a:r>
            <a:endParaRPr b="1" i="0" sz="19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rgbClr val="FFF6E7"/>
                </a:solidFill>
                <a:latin typeface="Microsoft Yahei"/>
                <a:ea typeface="Microsoft Yahei"/>
                <a:cs typeface="Microsoft Yahei"/>
                <a:sym typeface="Microsoft Yahei"/>
              </a:rPr>
              <a:t>EDA</a:t>
            </a:r>
            <a:endParaRPr b="1" i="0" sz="1500" u="none" cap="none" strike="noStrike">
              <a:solidFill>
                <a:srgbClr val="FFF6E7"/>
              </a:solidFill>
              <a:latin typeface="Microsoft Yahei"/>
              <a:ea typeface="Microsoft Yahei"/>
              <a:cs typeface="Microsoft Yahei"/>
              <a:sym typeface="Microsoft Yahei"/>
            </a:endParaRPr>
          </a:p>
        </p:txBody>
      </p:sp>
      <p:sp>
        <p:nvSpPr>
          <p:cNvPr id="240" name="Google Shape;240;p29"/>
          <p:cNvSpPr/>
          <p:nvPr/>
        </p:nvSpPr>
        <p:spPr>
          <a:xfrm>
            <a:off x="4289381" y="3423881"/>
            <a:ext cx="1790775" cy="82845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FFF6E7"/>
                </a:solidFill>
                <a:latin typeface="Microsoft Yahei"/>
                <a:ea typeface="Microsoft Yahei"/>
                <a:cs typeface="Microsoft Yahei"/>
                <a:sym typeface="Microsoft Yahei"/>
              </a:rPr>
              <a:t>Feature </a:t>
            </a:r>
            <a:endParaRPr b="1" i="0" sz="13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FFF6E7"/>
                </a:solidFill>
                <a:latin typeface="Microsoft Yahei"/>
                <a:ea typeface="Microsoft Yahei"/>
                <a:cs typeface="Microsoft Yahei"/>
                <a:sym typeface="Microsoft Yahei"/>
              </a:rPr>
              <a:t>Engineering</a:t>
            </a:r>
            <a:endParaRPr b="1" i="0" sz="1300" u="none" cap="none" strike="noStrike">
              <a:solidFill>
                <a:srgbClr val="FFF6E7"/>
              </a:solidFill>
              <a:latin typeface="Microsoft Yahei"/>
              <a:ea typeface="Microsoft Yahei"/>
              <a:cs typeface="Microsoft Yahei"/>
              <a:sym typeface="Microsoft Yahei"/>
            </a:endParaRPr>
          </a:p>
        </p:txBody>
      </p:sp>
      <p:sp>
        <p:nvSpPr>
          <p:cNvPr id="241" name="Google Shape;241;p29"/>
          <p:cNvSpPr/>
          <p:nvPr/>
        </p:nvSpPr>
        <p:spPr>
          <a:xfrm>
            <a:off x="6907200" y="3346856"/>
            <a:ext cx="1543050" cy="98212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900"/>
              <a:buFont typeface="Arial"/>
              <a:buNone/>
            </a:pPr>
            <a:r>
              <a:t/>
            </a:r>
            <a:endParaRPr b="1" i="0" sz="1900" u="none" cap="none" strike="noStrike">
              <a:solidFill>
                <a:srgbClr val="FFF6E7"/>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900"/>
              <a:buFont typeface="Arial"/>
              <a:buNone/>
            </a:pPr>
            <a:r>
              <a:rPr b="1" lang="zh-TW" sz="1900">
                <a:solidFill>
                  <a:srgbClr val="FFF6E7"/>
                </a:solidFill>
                <a:latin typeface="Microsoft Yahei"/>
                <a:ea typeface="Microsoft Yahei"/>
                <a:cs typeface="Microsoft Yahei"/>
                <a:sym typeface="Microsoft Yahei"/>
              </a:rPr>
              <a:t>Analysis</a:t>
            </a:r>
            <a:endParaRPr b="1" i="0" sz="1500" u="none" cap="none" strike="noStrike">
              <a:solidFill>
                <a:srgbClr val="FFF6E7"/>
              </a:solidFill>
              <a:latin typeface="Microsoft Yahei"/>
              <a:ea typeface="Microsoft Yahei"/>
              <a:cs typeface="Microsoft Yahei"/>
              <a:sym typeface="Microsoft Yahei"/>
            </a:endParaRPr>
          </a:p>
        </p:txBody>
      </p:sp>
      <p:sp>
        <p:nvSpPr>
          <p:cNvPr id="242" name="Google Shape;242;p29"/>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43" name="Google Shape;243;p29"/>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47" name="Shape 247"/>
        <p:cNvGrpSpPr/>
        <p:nvPr/>
      </p:nvGrpSpPr>
      <p:grpSpPr>
        <a:xfrm>
          <a:off x="0" y="0"/>
          <a:ext cx="0" cy="0"/>
          <a:chOff x="0" y="0"/>
          <a:chExt cx="0" cy="0"/>
        </a:xfrm>
      </p:grpSpPr>
      <p:sp>
        <p:nvSpPr>
          <p:cNvPr id="248" name="Google Shape;248;p30"/>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49" name="Google Shape;249;p30"/>
          <p:cNvSpPr/>
          <p:nvPr/>
        </p:nvSpPr>
        <p:spPr>
          <a:xfrm>
            <a:off x="640556" y="426244"/>
            <a:ext cx="621517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Explanatory Variables</a:t>
            </a:r>
            <a:endParaRPr b="1" i="0" sz="2700" u="none" cap="none" strike="noStrike">
              <a:solidFill>
                <a:srgbClr val="000000"/>
              </a:solidFill>
              <a:latin typeface="Microsoft Yahei"/>
              <a:ea typeface="Microsoft Yahei"/>
              <a:cs typeface="Microsoft Yahei"/>
              <a:sym typeface="Microsoft Yahei"/>
            </a:endParaRPr>
          </a:p>
        </p:txBody>
      </p:sp>
      <p:graphicFrame>
        <p:nvGraphicFramePr>
          <p:cNvPr id="250" name="Google Shape;250;p30"/>
          <p:cNvGraphicFramePr/>
          <p:nvPr/>
        </p:nvGraphicFramePr>
        <p:xfrm>
          <a:off x="571500" y="1035744"/>
          <a:ext cx="3000000" cy="3000000"/>
        </p:xfrm>
        <a:graphic>
          <a:graphicData uri="http://schemas.openxmlformats.org/drawingml/2006/table">
            <a:tbl>
              <a:tblPr>
                <a:noFill/>
                <a:tableStyleId>{CA2B2E64-9EEA-453D-BDEF-D68B5ED88651}</a:tableStyleId>
              </a:tblPr>
              <a:tblGrid>
                <a:gridCol w="1527975"/>
                <a:gridCol w="2448050"/>
                <a:gridCol w="1428225"/>
                <a:gridCol w="2725175"/>
              </a:tblGrid>
              <a:tr h="281250">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Monetary Situation</a:t>
                      </a:r>
                      <a:endParaRPr b="1" sz="1400" u="none" cap="none" strike="noStrike">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C000">
                        <a:alpha val="52156"/>
                      </a:srgbClr>
                    </a:solidFill>
                  </a:tcPr>
                </a:tc>
                <a:tc hMerge="1"/>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Security</a:t>
                      </a:r>
                      <a:endParaRPr b="1" sz="1400" u="none" cap="none" strike="noStrike">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0644D">
                        <a:alpha val="58823"/>
                      </a:srgbClr>
                    </a:solidFill>
                  </a:tcPr>
                </a:tc>
                <a:tc hMerge="1"/>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Total Supply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總發行量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Blocks Per Day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每日出產區塊</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Market Cap</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以太幣總市值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Average Block Size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平均區塊大小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Daily Ether Burnt</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每日銷毀量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Average Difficulty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平均區塊難度</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Average Gas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單位平均燃料費</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Network Hash Rate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solidFill>
                            <a:schemeClr val="dk1"/>
                          </a:solidFill>
                          <a:latin typeface="Microsoft JhengHei"/>
                          <a:ea typeface="Microsoft JhengHei"/>
                          <a:cs typeface="Microsoft JhengHei"/>
                          <a:sym typeface="Microsoft JhengHei"/>
                        </a:rPr>
                        <a:t>可以衡量礦工保護網路免受攻擊的處理能力</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Average Gas Limit</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平均交易最高燃料量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Miner Revenue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新鑄造的以太幣和交易費用的加總</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None/>
                      </a:pPr>
                      <a:r>
                        <a:rPr lang="zh-TW">
                          <a:latin typeface="Microsoft JhengHei"/>
                          <a:ea typeface="Microsoft JhengHei"/>
                          <a:cs typeface="Microsoft JhengHei"/>
                          <a:sym typeface="Microsoft JhengHei"/>
                        </a:rPr>
                        <a:t>Average Transaction Fee	</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None/>
                      </a:pPr>
                      <a:r>
                        <a:rPr lang="zh-TW">
                          <a:latin typeface="Microsoft JhengHei"/>
                          <a:ea typeface="Microsoft JhengHei"/>
                          <a:cs typeface="Microsoft JhengHei"/>
                          <a:sym typeface="Microsoft JhengHei"/>
                        </a:rPr>
                        <a:t>平均交易手續費</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None/>
                      </a:pPr>
                      <a:r>
                        <a:rPr lang="zh-TW">
                          <a:latin typeface="Microsoft JhengHei"/>
                          <a:ea typeface="Microsoft JhengHei"/>
                          <a:cs typeface="Microsoft JhengHei"/>
                          <a:sym typeface="Microsoft JhengHei"/>
                        </a:rPr>
                        <a:t>Active Nodes</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None/>
                      </a:pPr>
                      <a:r>
                        <a:rPr lang="zh-TW">
                          <a:solidFill>
                            <a:schemeClr val="dk1"/>
                          </a:solidFill>
                          <a:latin typeface="Microsoft JhengHei"/>
                          <a:ea typeface="Microsoft JhengHei"/>
                          <a:cs typeface="Microsoft JhengHei"/>
                          <a:sym typeface="Microsoft JhengHei"/>
                        </a:rPr>
                        <a:t>運行節點數</a:t>
                      </a:r>
                      <a:endParaRPr sz="1400" u="none" cap="none" strike="noStrike">
                        <a:solidFill>
                          <a:schemeClr val="dk1"/>
                        </a:solidFill>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0644D">
                        <a:alpha val="18820"/>
                      </a:srgbClr>
                    </a:solidFill>
                  </a:tcPr>
                </a:tc>
              </a:tr>
            </a:tbl>
          </a:graphicData>
        </a:graphic>
      </p:graphicFrame>
      <p:sp>
        <p:nvSpPr>
          <p:cNvPr id="251" name="Google Shape;251;p30"/>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52" name="Google Shape;252;p30"/>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56" name="Shape 256"/>
        <p:cNvGrpSpPr/>
        <p:nvPr/>
      </p:nvGrpSpPr>
      <p:grpSpPr>
        <a:xfrm>
          <a:off x="0" y="0"/>
          <a:ext cx="0" cy="0"/>
          <a:chOff x="0" y="0"/>
          <a:chExt cx="0" cy="0"/>
        </a:xfrm>
      </p:grpSpPr>
      <p:sp>
        <p:nvSpPr>
          <p:cNvPr id="257" name="Google Shape;257;p31"/>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58" name="Google Shape;258;p31"/>
          <p:cNvSpPr/>
          <p:nvPr/>
        </p:nvSpPr>
        <p:spPr>
          <a:xfrm>
            <a:off x="640556" y="426244"/>
            <a:ext cx="6215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Explanatory Variables</a:t>
            </a:r>
            <a:endParaRPr b="1" i="0" sz="2700" u="none" cap="none" strike="noStrike">
              <a:solidFill>
                <a:srgbClr val="000000"/>
              </a:solidFill>
              <a:latin typeface="Microsoft Yahei"/>
              <a:ea typeface="Microsoft Yahei"/>
              <a:cs typeface="Microsoft Yahei"/>
              <a:sym typeface="Microsoft Yahei"/>
            </a:endParaRPr>
          </a:p>
        </p:txBody>
      </p:sp>
      <p:graphicFrame>
        <p:nvGraphicFramePr>
          <p:cNvPr id="259" name="Google Shape;259;p31"/>
          <p:cNvGraphicFramePr/>
          <p:nvPr/>
        </p:nvGraphicFramePr>
        <p:xfrm>
          <a:off x="507275" y="1214319"/>
          <a:ext cx="3000000" cy="3000000"/>
        </p:xfrm>
        <a:graphic>
          <a:graphicData uri="http://schemas.openxmlformats.org/drawingml/2006/table">
            <a:tbl>
              <a:tblPr>
                <a:noFill/>
                <a:tableStyleId>{CA2B2E64-9EEA-453D-BDEF-D68B5ED88651}</a:tableStyleId>
              </a:tblPr>
              <a:tblGrid>
                <a:gridCol w="1527975"/>
                <a:gridCol w="2448050"/>
                <a:gridCol w="1428225"/>
                <a:gridCol w="2725175"/>
              </a:tblGrid>
              <a:tr h="281250">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Usage</a:t>
                      </a:r>
                      <a:endParaRPr b="1" sz="1400" u="none" cap="none" strike="noStrike">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C000">
                        <a:alpha val="52160"/>
                      </a:srgbClr>
                    </a:solidFill>
                  </a:tcPr>
                </a:tc>
                <a:tc hMerge="1"/>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Capability</a:t>
                      </a:r>
                      <a:endParaRPr b="1" sz="1400" u="none" cap="none" strike="noStrike">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0644D">
                        <a:alpha val="58819"/>
                      </a:srgbClr>
                    </a:solidFill>
                  </a:tcPr>
                </a:tc>
                <a:tc hMerge="1"/>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Active Adress</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活躍地址數量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DeFi TVL</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去中心化金融總鎖倉量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Cumulative Unique Addresses</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累積地址數量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Verified Contracts</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每日驗證合約數量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Network Utilization</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網路使用量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StableCoins Value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穩定幣總價值，暫定為 USDT、USDC、DAI 總和</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Gas Used Per Day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平均每日 Gas 使用量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Sales NFT per Day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solidFill>
                            <a:schemeClr val="dk1"/>
                          </a:solidFill>
                          <a:latin typeface="Microsoft JhengHei"/>
                          <a:ea typeface="Microsoft JhengHei"/>
                          <a:cs typeface="Microsoft JhengHei"/>
                          <a:sym typeface="Microsoft JhengHei"/>
                        </a:rPr>
                        <a:t>NFT 每日銷售額</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Transactions Per Day</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平均每日交易量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alpha val="21960"/>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Number of sales NFT per Day	</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NFT 每日銷售量</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644D">
                        <a:alpha val="18820"/>
                      </a:srgbClr>
                    </a:solidFill>
                  </a:tcPr>
                </a:tc>
              </a:tr>
            </a:tbl>
          </a:graphicData>
        </a:graphic>
      </p:graphicFrame>
      <p:sp>
        <p:nvSpPr>
          <p:cNvPr id="260" name="Google Shape;260;p31"/>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61" name="Google Shape;261;p31"/>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65" name="Shape 265"/>
        <p:cNvGrpSpPr/>
        <p:nvPr/>
      </p:nvGrpSpPr>
      <p:grpSpPr>
        <a:xfrm>
          <a:off x="0" y="0"/>
          <a:ext cx="0" cy="0"/>
          <a:chOff x="0" y="0"/>
          <a:chExt cx="0" cy="0"/>
        </a:xfrm>
      </p:grpSpPr>
      <p:sp>
        <p:nvSpPr>
          <p:cNvPr id="266" name="Google Shape;266;p32"/>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67" name="Google Shape;267;p32"/>
          <p:cNvSpPr/>
          <p:nvPr/>
        </p:nvSpPr>
        <p:spPr>
          <a:xfrm>
            <a:off x="640556" y="426244"/>
            <a:ext cx="621517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lang="zh-TW" sz="2700">
                <a:latin typeface="Microsoft Yahei"/>
                <a:ea typeface="Microsoft Yahei"/>
                <a:cs typeface="Microsoft Yahei"/>
                <a:sym typeface="Microsoft Yahei"/>
              </a:rPr>
              <a:t>Explanatory &amp; Response Variables</a:t>
            </a:r>
            <a:endParaRPr b="1" i="0" sz="2700" u="none" cap="none" strike="noStrike">
              <a:solidFill>
                <a:srgbClr val="000000"/>
              </a:solidFill>
              <a:latin typeface="Microsoft Yahei"/>
              <a:ea typeface="Microsoft Yahei"/>
              <a:cs typeface="Microsoft Yahei"/>
              <a:sym typeface="Microsoft Yahei"/>
            </a:endParaRPr>
          </a:p>
        </p:txBody>
      </p:sp>
      <p:graphicFrame>
        <p:nvGraphicFramePr>
          <p:cNvPr id="268" name="Google Shape;268;p32"/>
          <p:cNvGraphicFramePr/>
          <p:nvPr/>
        </p:nvGraphicFramePr>
        <p:xfrm>
          <a:off x="571500" y="1103569"/>
          <a:ext cx="3000000" cy="3000000"/>
        </p:xfrm>
        <a:graphic>
          <a:graphicData uri="http://schemas.openxmlformats.org/drawingml/2006/table">
            <a:tbl>
              <a:tblPr>
                <a:noFill/>
                <a:tableStyleId>{CA2B2E64-9EEA-453D-BDEF-D68B5ED88651}</a:tableStyleId>
              </a:tblPr>
              <a:tblGrid>
                <a:gridCol w="1522425"/>
                <a:gridCol w="2542275"/>
                <a:gridCol w="1633300"/>
                <a:gridCol w="2431425"/>
              </a:tblGrid>
              <a:tr h="281250">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Competition &amp; Correlation</a:t>
                      </a:r>
                      <a:endParaRPr b="1" sz="1400" u="none" cap="none" strike="noStrike">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CDFDD"/>
                    </a:solidFill>
                  </a:tcPr>
                </a:tc>
                <a:tc hMerge="1"/>
                <a:tc gridSpan="2">
                  <a:txBody>
                    <a:bodyPr/>
                    <a:lstStyle/>
                    <a:p>
                      <a:pPr indent="0" lvl="0" marL="0" marR="0" rtl="0" algn="ctr">
                        <a:lnSpc>
                          <a:spcPct val="115000"/>
                        </a:lnSpc>
                        <a:spcBef>
                          <a:spcPts val="0"/>
                        </a:spcBef>
                        <a:spcAft>
                          <a:spcPts val="0"/>
                        </a:spcAft>
                        <a:buClr>
                          <a:srgbClr val="000000"/>
                        </a:buClr>
                        <a:buSzPts val="1400"/>
                        <a:buFont typeface="Arial"/>
                        <a:buNone/>
                      </a:pPr>
                      <a:r>
                        <a:rPr b="1" lang="zh-TW" sz="1500">
                          <a:latin typeface="Microsoft JhengHei"/>
                          <a:ea typeface="Microsoft JhengHei"/>
                          <a:cs typeface="Microsoft JhengHei"/>
                          <a:sym typeface="Microsoft JhengHei"/>
                        </a:rPr>
                        <a:t>Response Variable</a:t>
                      </a:r>
                      <a:endParaRPr b="1" sz="1500">
                        <a:latin typeface="Microsoft JhengHei"/>
                        <a:ea typeface="Microsoft JhengHei"/>
                        <a:cs typeface="Microsoft JhengHei"/>
                        <a:sym typeface="Microsoft JhengHei"/>
                      </a:endParaRPr>
                    </a:p>
                  </a:txBody>
                  <a:tcPr marT="14300" marB="14300" marR="21425" marL="21425" anchor="ct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1BD70">
                        <a:alpha val="72549"/>
                      </a:srgbClr>
                    </a:solidFill>
                  </a:tcPr>
                </a:tc>
                <a:tc hMerge="1"/>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NASDAQ</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美股那斯達克指數</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ETH</a:t>
                      </a:r>
                      <a:r>
                        <a:rPr lang="zh-TW">
                          <a:solidFill>
                            <a:schemeClr val="dk1"/>
                          </a:solidFill>
                          <a:latin typeface="Microsoft JhengHei"/>
                          <a:ea typeface="Microsoft JhengHei"/>
                          <a:cs typeface="Microsoft JhengHei"/>
                          <a:sym typeface="Microsoft JhengHei"/>
                        </a:rPr>
                        <a:t>/USDT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以太幣價格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r>
              <a:tr h="532075">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BTC/USDT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比特幣價格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r>
              <a:tr h="532075">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SOL/USDT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Solana 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r>
              <a:tr h="532075">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ADA/USDT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Cardano 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6"/>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r>
              <a:tr h="532075">
                <a:tc>
                  <a:txBody>
                    <a:bodyPr/>
                    <a:lstStyle/>
                    <a:p>
                      <a:pPr indent="0" lvl="0" marL="0" marR="0" rtl="0" algn="ctr">
                        <a:lnSpc>
                          <a:spcPct val="100000"/>
                        </a:lnSpc>
                        <a:spcBef>
                          <a:spcPts val="0"/>
                        </a:spcBef>
                        <a:spcAft>
                          <a:spcPts val="0"/>
                        </a:spcAft>
                        <a:buClr>
                          <a:schemeClr val="dk1"/>
                        </a:buClr>
                        <a:buSzPts val="800"/>
                        <a:buFont typeface="Arial"/>
                        <a:buNone/>
                      </a:pPr>
                      <a:r>
                        <a:rPr lang="zh-TW">
                          <a:solidFill>
                            <a:schemeClr val="dk1"/>
                          </a:solidFill>
                          <a:latin typeface="Microsoft JhengHei"/>
                          <a:ea typeface="Microsoft JhengHei"/>
                          <a:cs typeface="Microsoft JhengHei"/>
                          <a:sym typeface="Microsoft JhengHei"/>
                        </a:rPr>
                        <a:t>BNB/USDT Price</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9"/>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zh-TW">
                          <a:latin typeface="Microsoft JhengHei"/>
                          <a:ea typeface="Microsoft JhengHei"/>
                          <a:cs typeface="Microsoft JhengHei"/>
                          <a:sym typeface="Microsoft JhengHei"/>
                        </a:rPr>
                        <a:t>幣安幣價格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9"/>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0"/>
                      </a:srgbClr>
                    </a:solidFill>
                  </a:tcPr>
                </a:tc>
                <a:tc>
                  <a:txBody>
                    <a:bodyPr/>
                    <a:lstStyle/>
                    <a:p>
                      <a:pPr indent="0" lvl="0" marL="0" rtl="0" algn="l">
                        <a:spcBef>
                          <a:spcPts val="0"/>
                        </a:spcBef>
                        <a:spcAft>
                          <a:spcPts val="0"/>
                        </a:spcAft>
                        <a:buNone/>
                      </a:pPr>
                      <a:r>
                        <a:t/>
                      </a:r>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2"/>
                      </a:srgbClr>
                    </a:solidFill>
                  </a:tcPr>
                </a:tc>
              </a:tr>
              <a:tr h="532075">
                <a:tc>
                  <a:txBody>
                    <a:bodyPr/>
                    <a:lstStyle/>
                    <a:p>
                      <a:pPr indent="0" lvl="0" marL="0" marR="0" rtl="0" algn="ctr">
                        <a:lnSpc>
                          <a:spcPct val="100000"/>
                        </a:lnSpc>
                        <a:spcBef>
                          <a:spcPts val="0"/>
                        </a:spcBef>
                        <a:spcAft>
                          <a:spcPts val="0"/>
                        </a:spcAft>
                        <a:buNone/>
                      </a:pPr>
                      <a:r>
                        <a:rPr lang="zh-TW">
                          <a:solidFill>
                            <a:schemeClr val="dk1"/>
                          </a:solidFill>
                          <a:latin typeface="Microsoft JhengHei"/>
                          <a:ea typeface="Microsoft JhengHei"/>
                          <a:cs typeface="Microsoft JhengHei"/>
                          <a:sym typeface="Microsoft JhengHei"/>
                        </a:rPr>
                        <a:t>ETC/USDT Price</a:t>
                      </a:r>
                      <a:endParaRPr>
                        <a:solidFill>
                          <a:schemeClr val="dk1"/>
                        </a:solidFill>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9"/>
                      </a:srgbClr>
                    </a:solidFill>
                  </a:tcPr>
                </a:tc>
                <a:tc>
                  <a:txBody>
                    <a:bodyPr/>
                    <a:lstStyle/>
                    <a:p>
                      <a:pPr indent="0" lvl="0" marL="0" marR="0" rtl="0" algn="ctr">
                        <a:lnSpc>
                          <a:spcPct val="100000"/>
                        </a:lnSpc>
                        <a:spcBef>
                          <a:spcPts val="0"/>
                        </a:spcBef>
                        <a:spcAft>
                          <a:spcPts val="0"/>
                        </a:spcAft>
                        <a:buNone/>
                      </a:pPr>
                      <a:r>
                        <a:rPr lang="zh-TW">
                          <a:latin typeface="Microsoft JhengHei"/>
                          <a:ea typeface="Microsoft JhengHei"/>
                          <a:cs typeface="Microsoft JhengHei"/>
                          <a:sym typeface="Microsoft JhengHei"/>
                        </a:rPr>
                        <a:t>以太坊經典價格</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DFDD">
                        <a:alpha val="30199"/>
                      </a:srgbClr>
                    </a:solidFill>
                  </a:tcPr>
                </a:tc>
                <a:tc>
                  <a:txBody>
                    <a:bodyPr/>
                    <a:lstStyle/>
                    <a:p>
                      <a:pPr indent="0" lvl="0" marL="0" marR="0" rtl="0" algn="ctr">
                        <a:lnSpc>
                          <a:spcPct val="100000"/>
                        </a:lnSpc>
                        <a:spcBef>
                          <a:spcPts val="0"/>
                        </a:spcBef>
                        <a:spcAft>
                          <a:spcPts val="0"/>
                        </a:spcAft>
                        <a:buNone/>
                      </a:pPr>
                      <a:r>
                        <a:t/>
                      </a:r>
                      <a:endParaRPr sz="1400" u="none" cap="none" strike="noStrike">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BD70">
                        <a:alpha val="22350"/>
                      </a:srgbClr>
                    </a:solidFill>
                  </a:tcPr>
                </a:tc>
                <a:tc>
                  <a:txBody>
                    <a:bodyPr/>
                    <a:lstStyle/>
                    <a:p>
                      <a:pPr indent="0" lvl="0" marL="0" marR="0" rtl="0" algn="ctr">
                        <a:lnSpc>
                          <a:spcPct val="100000"/>
                        </a:lnSpc>
                        <a:spcBef>
                          <a:spcPts val="0"/>
                        </a:spcBef>
                        <a:spcAft>
                          <a:spcPts val="0"/>
                        </a:spcAft>
                        <a:buNone/>
                      </a:pPr>
                      <a:r>
                        <a:t/>
                      </a:r>
                      <a:endParaRPr sz="1400" u="none" cap="none" strike="noStrike">
                        <a:solidFill>
                          <a:schemeClr val="dk1"/>
                        </a:solidFill>
                        <a:latin typeface="Microsoft JhengHei"/>
                        <a:ea typeface="Microsoft JhengHei"/>
                        <a:cs typeface="Microsoft JhengHei"/>
                        <a:sym typeface="Microsoft JhengHei"/>
                      </a:endParaRPr>
                    </a:p>
                  </a:txBody>
                  <a:tcPr marT="14300" marB="14300" marR="21425" marL="21425" anchor="ct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A1BD70">
                        <a:alpha val="22350"/>
                      </a:srgbClr>
                    </a:solidFill>
                  </a:tcPr>
                </a:tc>
              </a:tr>
            </a:tbl>
          </a:graphicData>
        </a:graphic>
      </p:graphicFrame>
      <p:sp>
        <p:nvSpPr>
          <p:cNvPr id="269" name="Google Shape;269;p32"/>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70" name="Google Shape;270;p32"/>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74" name="Shape 274"/>
        <p:cNvGrpSpPr/>
        <p:nvPr/>
      </p:nvGrpSpPr>
      <p:grpSpPr>
        <a:xfrm>
          <a:off x="0" y="0"/>
          <a:ext cx="0" cy="0"/>
          <a:chOff x="0" y="0"/>
          <a:chExt cx="0" cy="0"/>
        </a:xfrm>
      </p:grpSpPr>
      <p:sp>
        <p:nvSpPr>
          <p:cNvPr id="275" name="Google Shape;275;p33"/>
          <p:cNvSpPr/>
          <p:nvPr/>
        </p:nvSpPr>
        <p:spPr>
          <a:xfrm>
            <a:off x="400050" y="407194"/>
            <a:ext cx="171600" cy="514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76" name="Google Shape;276;p33"/>
          <p:cNvSpPr/>
          <p:nvPr/>
        </p:nvSpPr>
        <p:spPr>
          <a:xfrm>
            <a:off x="640556" y="426244"/>
            <a:ext cx="65940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探索式資料分析—</a:t>
            </a:r>
            <a:r>
              <a:rPr b="1" lang="zh-TW" sz="2700">
                <a:latin typeface="Microsoft Yahei"/>
                <a:ea typeface="Microsoft Yahei"/>
                <a:cs typeface="Microsoft Yahei"/>
                <a:sym typeface="Microsoft Yahei"/>
              </a:rPr>
              <a:t>趨勢</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277" name="Google Shape;277;p33"/>
          <p:cNvSpPr txBox="1"/>
          <p:nvPr>
            <p:ph idx="12" type="sldNum"/>
          </p:nvPr>
        </p:nvSpPr>
        <p:spPr>
          <a:xfrm>
            <a:off x="6743700" y="459581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78" name="Google Shape;278;p33"/>
          <p:cNvSpPr/>
          <p:nvPr/>
        </p:nvSpPr>
        <p:spPr>
          <a:xfrm>
            <a:off x="0" y="-14531"/>
            <a:ext cx="9144000" cy="5158200"/>
          </a:xfrm>
          <a:prstGeom prst="frame">
            <a:avLst>
              <a:gd fmla="val 4802" name="adj1"/>
            </a:avLst>
          </a:prstGeom>
          <a:solidFill>
            <a:srgbClr val="FFC000">
              <a:alpha val="52160"/>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79" name="Google Shape;279;p33"/>
          <p:cNvPicPr preferRelativeResize="0"/>
          <p:nvPr/>
        </p:nvPicPr>
        <p:blipFill>
          <a:blip r:embed="rId3">
            <a:alphaModFix/>
          </a:blip>
          <a:stretch>
            <a:fillRect/>
          </a:stretch>
        </p:blipFill>
        <p:spPr>
          <a:xfrm>
            <a:off x="1044888" y="1053075"/>
            <a:ext cx="7054221" cy="381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F"/>
        </a:solidFill>
      </p:bgPr>
    </p:bg>
    <p:spTree>
      <p:nvGrpSpPr>
        <p:cNvPr id="283" name="Shape 283"/>
        <p:cNvGrpSpPr/>
        <p:nvPr/>
      </p:nvGrpSpPr>
      <p:grpSpPr>
        <a:xfrm>
          <a:off x="0" y="0"/>
          <a:ext cx="0" cy="0"/>
          <a:chOff x="0" y="0"/>
          <a:chExt cx="0" cy="0"/>
        </a:xfrm>
      </p:grpSpPr>
      <p:sp>
        <p:nvSpPr>
          <p:cNvPr id="284" name="Google Shape;284;p34"/>
          <p:cNvSpPr/>
          <p:nvPr/>
        </p:nvSpPr>
        <p:spPr>
          <a:xfrm>
            <a:off x="400050" y="407194"/>
            <a:ext cx="171450" cy="51435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SimSun"/>
              <a:ea typeface="SimSun"/>
              <a:cs typeface="SimSun"/>
              <a:sym typeface="SimSun"/>
            </a:endParaRPr>
          </a:p>
        </p:txBody>
      </p:sp>
      <p:sp>
        <p:nvSpPr>
          <p:cNvPr id="285" name="Google Shape;285;p34"/>
          <p:cNvSpPr/>
          <p:nvPr/>
        </p:nvSpPr>
        <p:spPr>
          <a:xfrm>
            <a:off x="640556" y="426244"/>
            <a:ext cx="6594075" cy="4846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zh-TW" sz="2700" u="none" cap="none" strike="noStrike">
                <a:solidFill>
                  <a:srgbClr val="000000"/>
                </a:solidFill>
                <a:latin typeface="Microsoft Yahei"/>
                <a:ea typeface="Microsoft Yahei"/>
                <a:cs typeface="Microsoft Yahei"/>
                <a:sym typeface="Microsoft Yahei"/>
              </a:rPr>
              <a:t>探索式資料分析—</a:t>
            </a:r>
            <a:r>
              <a:rPr b="1" lang="zh-TW" sz="2700">
                <a:latin typeface="Microsoft Yahei"/>
                <a:ea typeface="Microsoft Yahei"/>
                <a:cs typeface="Microsoft Yahei"/>
                <a:sym typeface="Microsoft Yahei"/>
              </a:rPr>
              <a:t>趨勢</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Arial"/>
              <a:buNone/>
            </a:pPr>
            <a:r>
              <a:t/>
            </a:r>
            <a:endParaRPr b="1" i="0" sz="27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Microsoft Yahei"/>
              <a:ea typeface="Microsoft Yahei"/>
              <a:cs typeface="Microsoft Yahei"/>
              <a:sym typeface="Microsoft Yahei"/>
            </a:endParaRPr>
          </a:p>
        </p:txBody>
      </p:sp>
      <p:sp>
        <p:nvSpPr>
          <p:cNvPr id="286" name="Google Shape;286;p34"/>
          <p:cNvSpPr txBox="1"/>
          <p:nvPr>
            <p:ph idx="12" type="sldNum"/>
          </p:nvPr>
        </p:nvSpPr>
        <p:spPr>
          <a:xfrm>
            <a:off x="6743700" y="459581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sz="1400">
              <a:solidFill>
                <a:schemeClr val="dk1"/>
              </a:solidFill>
            </a:endParaRPr>
          </a:p>
        </p:txBody>
      </p:sp>
      <p:sp>
        <p:nvSpPr>
          <p:cNvPr id="287" name="Google Shape;287;p34"/>
          <p:cNvSpPr/>
          <p:nvPr/>
        </p:nvSpPr>
        <p:spPr>
          <a:xfrm>
            <a:off x="0" y="-14531"/>
            <a:ext cx="9144000" cy="5158125"/>
          </a:xfrm>
          <a:prstGeom prst="frame">
            <a:avLst>
              <a:gd fmla="val 4802" name="adj1"/>
            </a:avLst>
          </a:prstGeom>
          <a:solidFill>
            <a:srgbClr val="FFC000">
              <a:alpha val="52156"/>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88" name="Google Shape;288;p34"/>
          <p:cNvPicPr preferRelativeResize="0"/>
          <p:nvPr/>
        </p:nvPicPr>
        <p:blipFill>
          <a:blip r:embed="rId3">
            <a:alphaModFix/>
          </a:blip>
          <a:stretch>
            <a:fillRect/>
          </a:stretch>
        </p:blipFill>
        <p:spPr>
          <a:xfrm>
            <a:off x="298913" y="1232325"/>
            <a:ext cx="8546173" cy="3363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